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theme/themeOverride1.xml" ContentType="application/vnd.openxmlformats-officedocument.themeOverr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151"/>
  </p:notesMasterIdLst>
  <p:handoutMasterIdLst>
    <p:handoutMasterId r:id="rId152"/>
  </p:handoutMasterIdLst>
  <p:sldIdLst>
    <p:sldId id="537" r:id="rId2"/>
    <p:sldId id="538" r:id="rId3"/>
    <p:sldId id="539" r:id="rId4"/>
    <p:sldId id="540" r:id="rId5"/>
    <p:sldId id="657" r:id="rId6"/>
    <p:sldId id="661" r:id="rId7"/>
    <p:sldId id="557" r:id="rId8"/>
    <p:sldId id="558" r:id="rId9"/>
    <p:sldId id="570" r:id="rId10"/>
    <p:sldId id="562" r:id="rId11"/>
    <p:sldId id="552" r:id="rId12"/>
    <p:sldId id="566" r:id="rId13"/>
    <p:sldId id="567" r:id="rId14"/>
    <p:sldId id="569" r:id="rId15"/>
    <p:sldId id="561" r:id="rId16"/>
    <p:sldId id="545" r:id="rId17"/>
    <p:sldId id="546" r:id="rId18"/>
    <p:sldId id="547" r:id="rId19"/>
    <p:sldId id="548" r:id="rId20"/>
    <p:sldId id="549" r:id="rId21"/>
    <p:sldId id="550" r:id="rId22"/>
    <p:sldId id="551" r:id="rId23"/>
    <p:sldId id="560" r:id="rId24"/>
    <p:sldId id="563" r:id="rId25"/>
    <p:sldId id="564" r:id="rId26"/>
    <p:sldId id="685" r:id="rId27"/>
    <p:sldId id="686" r:id="rId28"/>
    <p:sldId id="571" r:id="rId29"/>
    <p:sldId id="572" r:id="rId30"/>
    <p:sldId id="573" r:id="rId31"/>
    <p:sldId id="574" r:id="rId32"/>
    <p:sldId id="575" r:id="rId33"/>
    <p:sldId id="576" r:id="rId34"/>
    <p:sldId id="577" r:id="rId35"/>
    <p:sldId id="578" r:id="rId36"/>
    <p:sldId id="579" r:id="rId37"/>
    <p:sldId id="580" r:id="rId38"/>
    <p:sldId id="581" r:id="rId39"/>
    <p:sldId id="582" r:id="rId40"/>
    <p:sldId id="583" r:id="rId41"/>
    <p:sldId id="630" r:id="rId42"/>
    <p:sldId id="585" r:id="rId43"/>
    <p:sldId id="600" r:id="rId44"/>
    <p:sldId id="631" r:id="rId45"/>
    <p:sldId id="586" r:id="rId46"/>
    <p:sldId id="587" r:id="rId47"/>
    <p:sldId id="588" r:id="rId48"/>
    <p:sldId id="589" r:id="rId49"/>
    <p:sldId id="655" r:id="rId50"/>
    <p:sldId id="656" r:id="rId51"/>
    <p:sldId id="653" r:id="rId52"/>
    <p:sldId id="654" r:id="rId53"/>
    <p:sldId id="692" r:id="rId54"/>
    <p:sldId id="693" r:id="rId55"/>
    <p:sldId id="696" r:id="rId56"/>
    <p:sldId id="697" r:id="rId57"/>
    <p:sldId id="698" r:id="rId58"/>
    <p:sldId id="699" r:id="rId59"/>
    <p:sldId id="701" r:id="rId60"/>
    <p:sldId id="702" r:id="rId61"/>
    <p:sldId id="703" r:id="rId62"/>
    <p:sldId id="704" r:id="rId63"/>
    <p:sldId id="705" r:id="rId64"/>
    <p:sldId id="706" r:id="rId65"/>
    <p:sldId id="707" r:id="rId66"/>
    <p:sldId id="708" r:id="rId67"/>
    <p:sldId id="709" r:id="rId68"/>
    <p:sldId id="710" r:id="rId69"/>
    <p:sldId id="711" r:id="rId70"/>
    <p:sldId id="712" r:id="rId71"/>
    <p:sldId id="713" r:id="rId72"/>
    <p:sldId id="714" r:id="rId73"/>
    <p:sldId id="639" r:id="rId74"/>
    <p:sldId id="640" r:id="rId75"/>
    <p:sldId id="641" r:id="rId76"/>
    <p:sldId id="642" r:id="rId77"/>
    <p:sldId id="643" r:id="rId78"/>
    <p:sldId id="644" r:id="rId79"/>
    <p:sldId id="645" r:id="rId80"/>
    <p:sldId id="687" r:id="rId81"/>
    <p:sldId id="688" r:id="rId82"/>
    <p:sldId id="689" r:id="rId83"/>
    <p:sldId id="647" r:id="rId84"/>
    <p:sldId id="648" r:id="rId85"/>
    <p:sldId id="649" r:id="rId86"/>
    <p:sldId id="650" r:id="rId87"/>
    <p:sldId id="665" r:id="rId88"/>
    <p:sldId id="666" r:id="rId89"/>
    <p:sldId id="680" r:id="rId90"/>
    <p:sldId id="681" r:id="rId91"/>
    <p:sldId id="682" r:id="rId92"/>
    <p:sldId id="683" r:id="rId93"/>
    <p:sldId id="684" r:id="rId94"/>
    <p:sldId id="670" r:id="rId95"/>
    <p:sldId id="671" r:id="rId96"/>
    <p:sldId id="632" r:id="rId97"/>
    <p:sldId id="633" r:id="rId98"/>
    <p:sldId id="634" r:id="rId99"/>
    <p:sldId id="635" r:id="rId100"/>
    <p:sldId id="636" r:id="rId101"/>
    <p:sldId id="637" r:id="rId102"/>
    <p:sldId id="638" r:id="rId103"/>
    <p:sldId id="541" r:id="rId104"/>
    <p:sldId id="544" r:id="rId105"/>
    <p:sldId id="559" r:id="rId106"/>
    <p:sldId id="554" r:id="rId107"/>
    <p:sldId id="555" r:id="rId108"/>
    <p:sldId id="553" r:id="rId109"/>
    <p:sldId id="556" r:id="rId110"/>
    <p:sldId id="602" r:id="rId111"/>
    <p:sldId id="658" r:id="rId112"/>
    <p:sldId id="604" r:id="rId113"/>
    <p:sldId id="605" r:id="rId114"/>
    <p:sldId id="606" r:id="rId115"/>
    <p:sldId id="607" r:id="rId116"/>
    <p:sldId id="608" r:id="rId117"/>
    <p:sldId id="609" r:id="rId118"/>
    <p:sldId id="660" r:id="rId119"/>
    <p:sldId id="610" r:id="rId120"/>
    <p:sldId id="611" r:id="rId121"/>
    <p:sldId id="612" r:id="rId122"/>
    <p:sldId id="613" r:id="rId123"/>
    <p:sldId id="614" r:id="rId124"/>
    <p:sldId id="615" r:id="rId125"/>
    <p:sldId id="616" r:id="rId126"/>
    <p:sldId id="662" r:id="rId127"/>
    <p:sldId id="617" r:id="rId128"/>
    <p:sldId id="618" r:id="rId129"/>
    <p:sldId id="621" r:id="rId130"/>
    <p:sldId id="663" r:id="rId131"/>
    <p:sldId id="664" r:id="rId132"/>
    <p:sldId id="622" r:id="rId133"/>
    <p:sldId id="623" r:id="rId134"/>
    <p:sldId id="624" r:id="rId135"/>
    <p:sldId id="625" r:id="rId136"/>
    <p:sldId id="626" r:id="rId137"/>
    <p:sldId id="628" r:id="rId138"/>
    <p:sldId id="629" r:id="rId139"/>
    <p:sldId id="672" r:id="rId140"/>
    <p:sldId id="673" r:id="rId141"/>
    <p:sldId id="674" r:id="rId142"/>
    <p:sldId id="675" r:id="rId143"/>
    <p:sldId id="676" r:id="rId144"/>
    <p:sldId id="677" r:id="rId145"/>
    <p:sldId id="678" r:id="rId146"/>
    <p:sldId id="690" r:id="rId147"/>
    <p:sldId id="679" r:id="rId148"/>
    <p:sldId id="691" r:id="rId149"/>
    <p:sldId id="592" r:id="rId150"/>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Macias" initials="P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777777"/>
    <a:srgbClr val="2D2DB9"/>
    <a:srgbClr val="FF9900"/>
    <a:srgbClr val="0000CC"/>
    <a:srgbClr val="FF00FF"/>
    <a:srgbClr val="EAEAEA"/>
    <a:srgbClr val="00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77655" autoAdjust="0"/>
  </p:normalViewPr>
  <p:slideViewPr>
    <p:cSldViewPr>
      <p:cViewPr varScale="1">
        <p:scale>
          <a:sx n="102" d="100"/>
          <a:sy n="102" d="100"/>
        </p:scale>
        <p:origin x="2202" y="108"/>
      </p:cViewPr>
      <p:guideLst>
        <p:guide orient="horz" pos="2160"/>
        <p:guide pos="2880"/>
      </p:guideLst>
    </p:cSldViewPr>
  </p:slideViewPr>
  <p:outlineViewPr>
    <p:cViewPr>
      <p:scale>
        <a:sx n="30" d="100"/>
        <a:sy n="30" d="100"/>
      </p:scale>
      <p:origin x="0" y="0"/>
    </p:cViewPr>
  </p:outlineViewPr>
  <p:notesTextViewPr>
    <p:cViewPr>
      <p:scale>
        <a:sx n="66" d="100"/>
        <a:sy n="66" d="100"/>
      </p:scale>
      <p:origin x="0" y="0"/>
    </p:cViewPr>
  </p:notesTextViewPr>
  <p:sorterViewPr>
    <p:cViewPr>
      <p:scale>
        <a:sx n="66" d="100"/>
        <a:sy n="66" d="100"/>
      </p:scale>
      <p:origin x="0" y="3204"/>
    </p:cViewPr>
  </p:sorterViewPr>
  <p:notesViewPr>
    <p:cSldViewPr>
      <p:cViewPr>
        <p:scale>
          <a:sx n="100" d="100"/>
          <a:sy n="100" d="100"/>
        </p:scale>
        <p:origin x="3420" y="-408"/>
      </p:cViewPr>
      <p:guideLst>
        <p:guide orient="horz" pos="2929"/>
        <p:guide pos="2208"/>
      </p:guideLst>
    </p:cSldViewPr>
  </p:notesViewPr>
  <p:gridSpacing cx="48464" cy="4846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3.wmf"/><Relationship Id="rId4"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3.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3.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3.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3.wmf"/><Relationship Id="rId5" Type="http://schemas.openxmlformats.org/officeDocument/2006/relationships/image" Target="../media/image18.wmf"/><Relationship Id="rId4"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4.wmf"/><Relationship Id="rId4"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3.wmf"/><Relationship Id="rId4"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1327080" y="2"/>
            <a:ext cx="4370530" cy="720744"/>
          </a:xfrm>
          <a:prstGeom prst="rect">
            <a:avLst/>
          </a:prstGeom>
          <a:noFill/>
          <a:ln w="9525">
            <a:noFill/>
            <a:miter lim="800000"/>
            <a:headEnd/>
            <a:tailEnd/>
          </a:ln>
          <a:effectLst/>
        </p:spPr>
        <p:txBody>
          <a:bodyPr wrap="none" lIns="93577" tIns="46788" rIns="93577" bIns="46788">
            <a:spAutoFit/>
          </a:bodyPr>
          <a:lstStyle/>
          <a:p>
            <a:pPr algn="ctr" defTabSz="936194" eaLnBrk="0" hangingPunct="0">
              <a:defRPr/>
            </a:pPr>
            <a:r>
              <a:rPr lang="en-US" sz="2000" dirty="0">
                <a:effectLst>
                  <a:outerShdw blurRad="38100" dist="38100" dir="2700000" algn="tl">
                    <a:srgbClr val="C0C0C0"/>
                  </a:outerShdw>
                </a:effectLst>
              </a:rPr>
              <a:t>DLMS INTRODUCTORY TRAINING</a:t>
            </a:r>
          </a:p>
          <a:p>
            <a:pPr algn="ctr" defTabSz="936194" eaLnBrk="0" hangingPunct="0">
              <a:defRPr/>
            </a:pPr>
            <a:r>
              <a:rPr lang="en-US" sz="2000" dirty="0">
                <a:effectLst>
                  <a:outerShdw blurRad="38100" dist="38100" dir="2700000" algn="tl">
                    <a:srgbClr val="C0C0C0"/>
                  </a:outerShdw>
                </a:effectLst>
              </a:rPr>
              <a:t>Module 10 -DLMS Financial</a:t>
            </a:r>
          </a:p>
        </p:txBody>
      </p:sp>
      <p:sp>
        <p:nvSpPr>
          <p:cNvPr id="3082" name="Rectangle 10"/>
          <p:cNvSpPr>
            <a:spLocks noGrp="1" noChangeArrowheads="1"/>
          </p:cNvSpPr>
          <p:nvPr>
            <p:ph type="sldNum" sz="quarter" idx="3"/>
          </p:nvPr>
        </p:nvSpPr>
        <p:spPr bwMode="auto">
          <a:xfrm>
            <a:off x="1998665" y="8836028"/>
            <a:ext cx="3000375" cy="460375"/>
          </a:xfrm>
          <a:prstGeom prst="rect">
            <a:avLst/>
          </a:prstGeom>
          <a:noFill/>
          <a:ln w="9525">
            <a:noFill/>
            <a:miter lim="800000"/>
            <a:headEnd/>
            <a:tailEnd/>
          </a:ln>
          <a:effectLst/>
        </p:spPr>
        <p:txBody>
          <a:bodyPr vert="horz" wrap="square" lIns="92065" tIns="46031" rIns="92065" bIns="46031" numCol="1" anchor="b" anchorCtr="0" compatLnSpc="1">
            <a:prstTxWarp prst="textNoShape">
              <a:avLst/>
            </a:prstTxWarp>
          </a:bodyPr>
          <a:lstStyle>
            <a:lvl1pPr algn="ctr" defTabSz="920327" eaLnBrk="0" hangingPunct="0">
              <a:lnSpc>
                <a:spcPct val="90000"/>
              </a:lnSpc>
              <a:defRPr i="1">
                <a:effectLst>
                  <a:outerShdw blurRad="38100" dist="38100" dir="2700000" algn="tl">
                    <a:srgbClr val="C0C0C0"/>
                  </a:outerShdw>
                </a:effectLst>
              </a:defRPr>
            </a:lvl1pPr>
          </a:lstStyle>
          <a:p>
            <a:pPr>
              <a:defRPr/>
            </a:pPr>
            <a:fld id="{A724E5E1-F573-4347-98C6-798BD5A1341A}" type="slidenum">
              <a:rPr lang="en-US"/>
              <a:pPr>
                <a:defRPr/>
              </a:pPr>
              <a:t>‹#›</a:t>
            </a:fld>
            <a:endParaRPr lang="en-US" dirty="0"/>
          </a:p>
        </p:txBody>
      </p:sp>
    </p:spTree>
    <p:extLst>
      <p:ext uri="{BB962C8B-B14F-4D97-AF65-F5344CB8AC3E}">
        <p14:creationId xmlns:p14="http://schemas.microsoft.com/office/powerpoint/2010/main" val="2342641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dt" idx="1"/>
          </p:nvPr>
        </p:nvSpPr>
        <p:spPr bwMode="auto">
          <a:xfrm>
            <a:off x="5048250" y="8832850"/>
            <a:ext cx="1962150" cy="463550"/>
          </a:xfrm>
          <a:prstGeom prst="rect">
            <a:avLst/>
          </a:prstGeom>
          <a:noFill/>
          <a:ln w="9525">
            <a:noFill/>
            <a:miter lim="800000"/>
            <a:headEnd/>
            <a:tailEnd/>
          </a:ln>
          <a:effectLst/>
        </p:spPr>
        <p:txBody>
          <a:bodyPr vert="horz" wrap="square" lIns="93052" tIns="46525" rIns="93052" bIns="46525" numCol="1" anchor="t" anchorCtr="0" compatLnSpc="1">
            <a:prstTxWarp prst="textNoShape">
              <a:avLst/>
            </a:prstTxWarp>
          </a:bodyPr>
          <a:lstStyle>
            <a:lvl1pPr algn="r" defTabSz="933021" eaLnBrk="0" hangingPunct="0">
              <a:lnSpc>
                <a:spcPct val="100000"/>
              </a:lnSpc>
              <a:defRPr sz="1200" b="0" dirty="0">
                <a:effectLst/>
                <a:latin typeface="Times New Roman" pitchFamily="18" charset="0"/>
              </a:defRPr>
            </a:lvl1pPr>
          </a:lstStyle>
          <a:p>
            <a:pPr>
              <a:defRPr/>
            </a:pPr>
            <a:endParaRPr lang="en-US"/>
          </a:p>
        </p:txBody>
      </p:sp>
      <p:sp>
        <p:nvSpPr>
          <p:cNvPr id="40963" name="Rectangle 4"/>
          <p:cNvSpPr>
            <a:spLocks noGrp="1" noRot="1" noChangeAspect="1" noChangeArrowheads="1" noTextEdit="1"/>
          </p:cNvSpPr>
          <p:nvPr>
            <p:ph type="sldImg" idx="2"/>
          </p:nvPr>
        </p:nvSpPr>
        <p:spPr bwMode="auto">
          <a:xfrm>
            <a:off x="381000" y="457200"/>
            <a:ext cx="3733800" cy="28003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381000" y="3352800"/>
            <a:ext cx="6248400" cy="5410200"/>
          </a:xfrm>
          <a:prstGeom prst="rect">
            <a:avLst/>
          </a:prstGeom>
          <a:noFill/>
          <a:ln w="9525">
            <a:noFill/>
            <a:miter lim="800000"/>
            <a:headEnd/>
            <a:tailEnd/>
          </a:ln>
          <a:effectLst/>
        </p:spPr>
        <p:txBody>
          <a:bodyPr vert="horz" wrap="square" lIns="93052" tIns="46525" rIns="93052" bIns="4652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8439" name="Rectangle 7"/>
          <p:cNvSpPr>
            <a:spLocks noGrp="1" noChangeArrowheads="1"/>
          </p:cNvSpPr>
          <p:nvPr>
            <p:ph type="sldNum" sz="quarter" idx="5"/>
          </p:nvPr>
        </p:nvSpPr>
        <p:spPr bwMode="auto">
          <a:xfrm>
            <a:off x="2754314" y="8832850"/>
            <a:ext cx="1501775" cy="463550"/>
          </a:xfrm>
          <a:prstGeom prst="rect">
            <a:avLst/>
          </a:prstGeom>
          <a:noFill/>
          <a:ln w="9525">
            <a:noFill/>
            <a:miter lim="800000"/>
            <a:headEnd/>
            <a:tailEnd/>
          </a:ln>
          <a:effectLst/>
        </p:spPr>
        <p:txBody>
          <a:bodyPr vert="horz" wrap="square" lIns="93052" tIns="46525" rIns="93052" bIns="46525" numCol="1" anchor="b" anchorCtr="0" compatLnSpc="1">
            <a:prstTxWarp prst="textNoShape">
              <a:avLst/>
            </a:prstTxWarp>
          </a:bodyPr>
          <a:lstStyle>
            <a:lvl1pPr algn="ctr" defTabSz="933021" eaLnBrk="0" hangingPunct="0">
              <a:lnSpc>
                <a:spcPct val="100000"/>
              </a:lnSpc>
              <a:defRPr sz="1200" b="0">
                <a:effectLst/>
                <a:latin typeface="Times New Roman" pitchFamily="18" charset="0"/>
              </a:defRPr>
            </a:lvl1pPr>
          </a:lstStyle>
          <a:p>
            <a:pPr>
              <a:defRPr/>
            </a:pPr>
            <a:fld id="{38A046AC-9528-4127-8FD7-3E5F5C130649}" type="slidenum">
              <a:rPr lang="en-US"/>
              <a:pPr>
                <a:defRPr/>
              </a:pPr>
              <a:t>‹#›</a:t>
            </a:fld>
            <a:endParaRPr lang="en-US" dirty="0"/>
          </a:p>
        </p:txBody>
      </p:sp>
      <p:sp>
        <p:nvSpPr>
          <p:cNvPr id="18440" name="Text Box 8"/>
          <p:cNvSpPr txBox="1">
            <a:spLocks noChangeArrowheads="1"/>
          </p:cNvSpPr>
          <p:nvPr/>
        </p:nvSpPr>
        <p:spPr bwMode="auto">
          <a:xfrm>
            <a:off x="4495830" y="90114"/>
            <a:ext cx="2345021" cy="248378"/>
          </a:xfrm>
          <a:prstGeom prst="rect">
            <a:avLst/>
          </a:prstGeom>
          <a:noFill/>
          <a:ln w="9525">
            <a:noFill/>
            <a:miter lim="800000"/>
            <a:headEnd/>
            <a:tailEnd/>
          </a:ln>
          <a:effectLst/>
        </p:spPr>
        <p:txBody>
          <a:bodyPr wrap="none" lIns="93577" tIns="46788" rIns="93577" bIns="46788">
            <a:spAutoFit/>
          </a:bodyPr>
          <a:lstStyle/>
          <a:p>
            <a:pPr algn="ctr" defTabSz="936194" eaLnBrk="0" hangingPunct="0">
              <a:defRPr/>
            </a:pPr>
            <a:r>
              <a:rPr lang="en-US" sz="1000" b="0" dirty="0" smtClean="0">
                <a:effectLst/>
              </a:rPr>
              <a:t>DLMS Training – Module 10 - Finance</a:t>
            </a:r>
            <a:endParaRPr lang="en-US" sz="1000" b="0" dirty="0">
              <a:effectLst/>
            </a:endParaRPr>
          </a:p>
        </p:txBody>
      </p:sp>
    </p:spTree>
    <p:extLst>
      <p:ext uri="{BB962C8B-B14F-4D97-AF65-F5344CB8AC3E}">
        <p14:creationId xmlns:p14="http://schemas.microsoft.com/office/powerpoint/2010/main" val="1761064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57200" algn="l" rtl="0" eaLnBrk="0" fontAlgn="base" hangingPunct="0">
      <a:spcBef>
        <a:spcPct val="30000"/>
      </a:spcBef>
      <a:spcAft>
        <a:spcPct val="0"/>
      </a:spcAft>
      <a:defRPr sz="1100" kern="1200">
        <a:solidFill>
          <a:schemeClr val="tx1"/>
        </a:solidFill>
        <a:latin typeface="Arial" charset="0"/>
        <a:ea typeface="+mn-ea"/>
        <a:cs typeface="+mn-cs"/>
      </a:defRPr>
    </a:lvl2pPr>
    <a:lvl3pPr marL="914400" algn="l" rtl="0" eaLnBrk="0" fontAlgn="base" hangingPunct="0">
      <a:spcBef>
        <a:spcPct val="30000"/>
      </a:spcBef>
      <a:spcAft>
        <a:spcPct val="0"/>
      </a:spcAft>
      <a:defRPr sz="1100" kern="1200">
        <a:solidFill>
          <a:schemeClr val="tx1"/>
        </a:solidFill>
        <a:latin typeface="Arial" charset="0"/>
        <a:ea typeface="+mn-ea"/>
        <a:cs typeface="+mn-cs"/>
      </a:defRPr>
    </a:lvl3pPr>
    <a:lvl4pPr marL="1371600" algn="l" rtl="0" eaLnBrk="0" fontAlgn="base" hangingPunct="0">
      <a:spcBef>
        <a:spcPct val="30000"/>
      </a:spcBef>
      <a:spcAft>
        <a:spcPct val="0"/>
      </a:spcAft>
      <a:defRPr sz="1100" kern="1200">
        <a:solidFill>
          <a:schemeClr val="tx1"/>
        </a:solidFill>
        <a:latin typeface="Arial" charset="0"/>
        <a:ea typeface="+mn-ea"/>
        <a:cs typeface="+mn-cs"/>
      </a:defRPr>
    </a:lvl4pPr>
    <a:lvl5pPr marL="1828800" algn="l" rtl="0" eaLnBrk="0" fontAlgn="base" hangingPunct="0">
      <a:spcBef>
        <a:spcPct val="3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xfrm>
            <a:off x="2754314" y="8832850"/>
            <a:ext cx="1501775" cy="463550"/>
          </a:xfrm>
          <a:prstGeom prst="rect">
            <a:avLst/>
          </a:prstGeom>
          <a:noFill/>
        </p:spPr>
        <p:txBody>
          <a:bodyPr/>
          <a:lstStyle/>
          <a:p>
            <a:fld id="{2D41EBF6-2CD1-42E2-A27F-DF1354F7D317}" type="slidenum">
              <a:rPr lang="en-US" smtClean="0"/>
              <a:pPr/>
              <a:t>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b="1" dirty="0"/>
              <a:t>Narrator:</a:t>
            </a:r>
            <a:r>
              <a:rPr lang="en-US" dirty="0"/>
              <a:t> This module provides basic awareness of the Financial Transaction </a:t>
            </a:r>
            <a:r>
              <a:rPr lang="en-US" dirty="0" smtClean="0"/>
              <a:t>Life-Cycle in the logistics/financial information exchange. Specifically, </a:t>
            </a:r>
            <a:r>
              <a:rPr lang="en-US" dirty="0"/>
              <a:t>the financial concepts and transactions that support </a:t>
            </a:r>
            <a:r>
              <a:rPr lang="en-US" dirty="0" smtClean="0"/>
              <a:t>the Military Billing Systems (or</a:t>
            </a:r>
            <a:r>
              <a:rPr lang="en-US" baseline="0" dirty="0" smtClean="0"/>
              <a:t> MILSBILLS)</a:t>
            </a:r>
            <a:r>
              <a:rPr lang="en-US" dirty="0" smtClean="0"/>
              <a:t> </a:t>
            </a:r>
            <a:r>
              <a:rPr lang="en-US" dirty="0" err="1"/>
              <a:t>I</a:t>
            </a:r>
            <a:r>
              <a:rPr lang="en-US" dirty="0" err="1" smtClean="0"/>
              <a:t>nterfund</a:t>
            </a:r>
            <a:r>
              <a:rPr lang="en-US" dirty="0" smtClean="0"/>
              <a:t> </a:t>
            </a:r>
            <a:r>
              <a:rPr lang="en-US" dirty="0"/>
              <a:t>billing process.  This process is used by global supply systems to bill customers and collect for the </a:t>
            </a:r>
            <a:r>
              <a:rPr lang="en-US" dirty="0" smtClean="0"/>
              <a:t>materiel and related charges </a:t>
            </a:r>
            <a:r>
              <a:rPr lang="en-US" dirty="0"/>
              <a:t>they have supplied in response to customer requisitions.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xfrm>
            <a:off x="2754314" y="8832850"/>
            <a:ext cx="1501775" cy="463550"/>
          </a:xfrm>
          <a:prstGeom prst="rect">
            <a:avLst/>
          </a:prstGeom>
          <a:noFill/>
        </p:spPr>
        <p:txBody>
          <a:bodyPr/>
          <a:lstStyle/>
          <a:p>
            <a:fld id="{C7CBB9F6-74B5-4D3B-B86B-8FF8D54A0916}" type="slidenum">
              <a:rPr lang="en-US" smtClean="0"/>
              <a:pPr/>
              <a:t>10</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4"/>
          <p:cNvSpPr>
            <a:spLocks noGrp="1" noChangeArrowheads="1"/>
          </p:cNvSpPr>
          <p:nvPr>
            <p:ph type="body" idx="1"/>
          </p:nvPr>
        </p:nvSpPr>
        <p:spPr>
          <a:noFill/>
          <a:ln/>
        </p:spPr>
        <p:txBody>
          <a:bodyPr/>
          <a:lstStyle/>
          <a:p>
            <a:r>
              <a:rPr lang="en-US" b="1" dirty="0" smtClean="0"/>
              <a:t>Narrator:</a:t>
            </a:r>
            <a:r>
              <a:rPr lang="en-US" b="0" baseline="0" dirty="0" smtClean="0"/>
              <a:t> </a:t>
            </a:r>
          </a:p>
          <a:p>
            <a:pPr marL="171450" indent="-171450">
              <a:buFont typeface="Arial" pitchFamily="34" charset="0"/>
              <a:buChar char="•"/>
            </a:pPr>
            <a:r>
              <a:rPr lang="en-US" kern="1200" dirty="0" smtClean="0">
                <a:solidFill>
                  <a:schemeClr val="tx1"/>
                </a:solidFill>
                <a:effectLst/>
              </a:rPr>
              <a:t>The DLMS 810L, Logistics Bill, is used to bill for sales of materiel, reimbursable logistics services, and related refunds between DOD Components and participating Federal Agencies.</a:t>
            </a:r>
          </a:p>
          <a:p>
            <a:pPr marL="171450" indent="-171450">
              <a:buFont typeface="Arial" pitchFamily="34" charset="0"/>
              <a:buChar char="•"/>
            </a:pPr>
            <a:r>
              <a:rPr lang="en-US" kern="1200" dirty="0" smtClean="0">
                <a:solidFill>
                  <a:schemeClr val="tx1"/>
                </a:solidFill>
                <a:effectLst/>
              </a:rPr>
              <a:t>The billing processes that the DLMS 810L supports are documented in DLM 4000.25, Volume 4, or MILSBILLS.  The primary use is for </a:t>
            </a:r>
            <a:r>
              <a:rPr lang="en-US" kern="1200" dirty="0" err="1" smtClean="0">
                <a:solidFill>
                  <a:schemeClr val="tx1"/>
                </a:solidFill>
                <a:effectLst/>
              </a:rPr>
              <a:t>interfund</a:t>
            </a:r>
            <a:r>
              <a:rPr lang="en-US" kern="1200" dirty="0" smtClean="0">
                <a:solidFill>
                  <a:schemeClr val="tx1"/>
                </a:solidFill>
                <a:effectLst/>
              </a:rPr>
              <a:t> billing, but the DLMS 810L can also be used to transmit non-</a:t>
            </a:r>
            <a:r>
              <a:rPr lang="en-US" kern="1200" dirty="0" err="1" smtClean="0">
                <a:solidFill>
                  <a:schemeClr val="tx1"/>
                </a:solidFill>
                <a:effectLst/>
              </a:rPr>
              <a:t>interfund</a:t>
            </a:r>
            <a:r>
              <a:rPr lang="en-US" kern="1200" dirty="0" smtClean="0">
                <a:solidFill>
                  <a:schemeClr val="tx1"/>
                </a:solidFill>
                <a:effectLst/>
              </a:rPr>
              <a:t> bills. </a:t>
            </a:r>
          </a:p>
          <a:p>
            <a:pPr marL="171450" indent="-171450">
              <a:buFont typeface="Arial" pitchFamily="34" charset="0"/>
              <a:buChar char="•"/>
            </a:pPr>
            <a:r>
              <a:rPr lang="en-US" kern="1200" dirty="0" smtClean="0">
                <a:solidFill>
                  <a:schemeClr val="tx1"/>
                </a:solidFill>
                <a:effectLst/>
              </a:rPr>
              <a:t>Some DLMS enhancements over the MILS formats include the discrete SLOA data elements and Point of Contact information.</a:t>
            </a:r>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Narrator:</a:t>
            </a:r>
            <a:r>
              <a:rPr lang="en-US" sz="1400" b="0" baseline="0" dirty="0" smtClean="0"/>
              <a:t> </a:t>
            </a:r>
            <a:r>
              <a:rPr lang="en-US" sz="1400" b="0" kern="1200" baseline="0" dirty="0" smtClean="0">
                <a:solidFill>
                  <a:schemeClr val="tx1"/>
                </a:solidFill>
                <a:effectLst/>
              </a:rPr>
              <a:t> </a:t>
            </a:r>
            <a:r>
              <a:rPr lang="en-US" sz="1400" dirty="0" smtClean="0"/>
              <a:t>The </a:t>
            </a:r>
            <a:r>
              <a:rPr lang="en-US" sz="1400" dirty="0"/>
              <a:t>MILSBILLS section has a number of reports pulled from billing transactions.</a:t>
            </a:r>
          </a:p>
        </p:txBody>
      </p:sp>
      <p:sp>
        <p:nvSpPr>
          <p:cNvPr id="4" name="Slide Number Placeholder 3"/>
          <p:cNvSpPr>
            <a:spLocks noGrp="1"/>
          </p:cNvSpPr>
          <p:nvPr>
            <p:ph type="sldNum" sz="quarter" idx="10"/>
          </p:nvPr>
        </p:nvSpPr>
        <p:spPr/>
        <p:txBody>
          <a:bodyPr/>
          <a:lstStyle/>
          <a:p>
            <a:fld id="{FE99368D-AAC2-431B-B571-84EBCC912C55}" type="slidenum">
              <a:rPr lang="en-US" smtClean="0"/>
              <a:pPr/>
              <a:t>100</a:t>
            </a:fld>
            <a:endParaRPr lang="en-US"/>
          </a:p>
        </p:txBody>
      </p:sp>
    </p:spTree>
    <p:extLst>
      <p:ext uri="{BB962C8B-B14F-4D97-AF65-F5344CB8AC3E}">
        <p14:creationId xmlns:p14="http://schemas.microsoft.com/office/powerpoint/2010/main" val="4057525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Narrator:</a:t>
            </a:r>
            <a:r>
              <a:rPr lang="en-US" sz="1400" b="0" baseline="0" dirty="0" smtClean="0"/>
              <a:t> </a:t>
            </a:r>
            <a:r>
              <a:rPr lang="en-US" sz="1400" b="0" kern="1200" baseline="0" dirty="0" smtClean="0">
                <a:solidFill>
                  <a:schemeClr val="tx1"/>
                </a:solidFill>
                <a:effectLst/>
              </a:rPr>
              <a:t> </a:t>
            </a:r>
          </a:p>
          <a:p>
            <a:r>
              <a:rPr lang="en-US" sz="1400" dirty="0" smtClean="0"/>
              <a:t>Here </a:t>
            </a:r>
            <a:r>
              <a:rPr lang="en-US" sz="1400" dirty="0"/>
              <a:t>is an example of the Billing Adjustments </a:t>
            </a:r>
            <a:r>
              <a:rPr lang="en-US" sz="1400" dirty="0" smtClean="0"/>
              <a:t>report</a:t>
            </a:r>
            <a:r>
              <a:rPr lang="en-US" sz="1400" baseline="0" dirty="0" smtClean="0"/>
              <a:t> by billing office Routing Identifier Code.</a:t>
            </a:r>
            <a:r>
              <a:rPr lang="en-US" sz="1400" dirty="0" smtClean="0"/>
              <a:t>  </a:t>
            </a:r>
          </a:p>
          <a:p>
            <a:endParaRPr lang="en-US" sz="1400" dirty="0" smtClean="0"/>
          </a:p>
          <a:p>
            <a:r>
              <a:rPr lang="en-US" sz="1400" dirty="0" smtClean="0"/>
              <a:t>On</a:t>
            </a:r>
            <a:r>
              <a:rPr lang="en-US" sz="1400" baseline="0" dirty="0" smtClean="0"/>
              <a:t> the left, highlighted in the blue outline box, </a:t>
            </a:r>
            <a:r>
              <a:rPr lang="en-US" sz="1400" dirty="0" smtClean="0"/>
              <a:t>billing </a:t>
            </a:r>
            <a:r>
              <a:rPr lang="en-US" sz="1400" dirty="0"/>
              <a:t>advice </a:t>
            </a:r>
            <a:r>
              <a:rPr lang="en-US" sz="1400" dirty="0" smtClean="0"/>
              <a:t>codes for the</a:t>
            </a:r>
            <a:r>
              <a:rPr lang="en-US" sz="1400" baseline="0" dirty="0" smtClean="0"/>
              <a:t> DLMS 812R Billed Office Billing Adjustment Requests are totaled for the month by the Billing Office RIC. Billing Advice Codes are displayed as follows:</a:t>
            </a:r>
            <a:endParaRPr lang="en-US" sz="1400" dirty="0"/>
          </a:p>
          <a:p>
            <a:pPr marL="174708" indent="-174708">
              <a:buFont typeface="Arial" charset="0"/>
              <a:buChar char="•"/>
            </a:pPr>
            <a:r>
              <a:rPr lang="en-US" sz="1400" dirty="0" smtClean="0"/>
              <a:t>(</a:t>
            </a:r>
            <a:r>
              <a:rPr lang="en-US" sz="1400" dirty="0"/>
              <a:t>19/41) seeks </a:t>
            </a:r>
            <a:r>
              <a:rPr lang="en-US" sz="1400" dirty="0" smtClean="0"/>
              <a:t>bill retransmission, 19 </a:t>
            </a:r>
            <a:r>
              <a:rPr lang="en-US" sz="1400" dirty="0"/>
              <a:t>provide </a:t>
            </a:r>
            <a:r>
              <a:rPr lang="en-US" sz="1400" dirty="0" smtClean="0"/>
              <a:t>credi</a:t>
            </a:r>
            <a:r>
              <a:rPr lang="en-US" sz="1400" baseline="0" dirty="0" smtClean="0"/>
              <a:t>t bill, 41 for debit bill.</a:t>
            </a:r>
            <a:endParaRPr lang="en-US" sz="1400" dirty="0"/>
          </a:p>
          <a:p>
            <a:pPr marL="174708" indent="-174708">
              <a:buFont typeface="Arial" charset="0"/>
              <a:buChar char="•"/>
            </a:pPr>
            <a:r>
              <a:rPr lang="en-US" sz="1400" dirty="0"/>
              <a:t>(21/24/26) request </a:t>
            </a:r>
            <a:r>
              <a:rPr lang="en-US" sz="1400" dirty="0" smtClean="0"/>
              <a:t>seeks credit for a validated discrepancy </a:t>
            </a:r>
            <a:r>
              <a:rPr lang="en-US" sz="1400" dirty="0"/>
              <a:t>report (i.e. TDR/PQDR/SDR</a:t>
            </a:r>
            <a:r>
              <a:rPr lang="en-US" sz="1400" dirty="0" smtClean="0"/>
              <a:t>)</a:t>
            </a:r>
            <a:endParaRPr lang="en-US" sz="1400" dirty="0"/>
          </a:p>
          <a:p>
            <a:pPr marL="174708" indent="-174708">
              <a:buFont typeface="Arial" charset="0"/>
              <a:buChar char="•"/>
            </a:pPr>
            <a:r>
              <a:rPr lang="en-US" sz="1400" dirty="0"/>
              <a:t>(34) missing bill for received </a:t>
            </a:r>
            <a:r>
              <a:rPr lang="en-US" sz="1400" dirty="0" smtClean="0"/>
              <a:t>materiel. Notice that the grand</a:t>
            </a:r>
            <a:r>
              <a:rPr lang="en-US" sz="1400" baseline="0" dirty="0" smtClean="0"/>
              <a:t> total is 18,,970  instances where the Billed Office designated in the requisition reports receipt of materiel without a corresponding bill to clear the accounts payable. This represents delayed revenue recognition for the Billing Office.</a:t>
            </a:r>
            <a:endParaRPr lang="en-US" sz="1400" dirty="0" smtClean="0"/>
          </a:p>
          <a:p>
            <a:pPr marL="174708" indent="-174708">
              <a:buFont typeface="Arial" charset="0"/>
              <a:buChar char="•"/>
            </a:pPr>
            <a:r>
              <a:rPr lang="en-US" sz="1400" dirty="0" smtClean="0"/>
              <a:t>“Other” groups the remaining</a:t>
            </a:r>
            <a:r>
              <a:rPr lang="en-US" sz="1400" baseline="0" dirty="0" smtClean="0"/>
              <a:t> billing advice codes that would be contained in the DLMS 812R Bill Adjustment Requests</a:t>
            </a:r>
          </a:p>
          <a:p>
            <a:pPr marL="0" indent="0">
              <a:buFont typeface="Arial" charset="0"/>
              <a:buNone/>
            </a:pPr>
            <a:endParaRPr lang="en-US" sz="1400" dirty="0"/>
          </a:p>
          <a:p>
            <a:r>
              <a:rPr lang="en-US" sz="1400" dirty="0" smtClean="0"/>
              <a:t>[Click] On the right, highlighted in the red outlined box, is the total DLMS 812L billing</a:t>
            </a:r>
            <a:r>
              <a:rPr lang="en-US" sz="1400" baseline="0" dirty="0" smtClean="0"/>
              <a:t> office Replies during the month displayed as shown</a:t>
            </a:r>
            <a:endParaRPr lang="en-US" sz="1400" dirty="0" smtClean="0"/>
          </a:p>
          <a:p>
            <a:pPr marL="174708" indent="-174708">
              <a:buFont typeface="Arial" charset="0"/>
              <a:buChar char="•"/>
            </a:pPr>
            <a:endParaRPr lang="en-US" sz="1400" dirty="0" smtClean="0"/>
          </a:p>
          <a:p>
            <a:pPr marL="0" indent="0">
              <a:buFont typeface="Arial" charset="0"/>
              <a:buNone/>
            </a:pPr>
            <a:r>
              <a:rPr lang="en-US" sz="1400" dirty="0" smtClean="0"/>
              <a:t>Total</a:t>
            </a:r>
            <a:r>
              <a:rPr lang="en-US" sz="1400" baseline="0" dirty="0" smtClean="0"/>
              <a:t> requests by Routing Identifier Code or RIC and billing advice code are shown on the left, while replies are shown on the right.</a:t>
            </a:r>
            <a:endParaRPr lang="en-US" sz="1400" dirty="0"/>
          </a:p>
        </p:txBody>
      </p:sp>
      <p:sp>
        <p:nvSpPr>
          <p:cNvPr id="4" name="Slide Number Placeholder 3"/>
          <p:cNvSpPr>
            <a:spLocks noGrp="1"/>
          </p:cNvSpPr>
          <p:nvPr>
            <p:ph type="sldNum" sz="quarter" idx="10"/>
          </p:nvPr>
        </p:nvSpPr>
        <p:spPr/>
        <p:txBody>
          <a:bodyPr/>
          <a:lstStyle/>
          <a:p>
            <a:fld id="{FE99368D-AAC2-431B-B571-84EBCC912C55}" type="slidenum">
              <a:rPr lang="en-US" smtClean="0"/>
              <a:pPr/>
              <a:t>101</a:t>
            </a:fld>
            <a:endParaRPr lang="en-US"/>
          </a:p>
        </p:txBody>
      </p:sp>
    </p:spTree>
    <p:extLst>
      <p:ext uri="{BB962C8B-B14F-4D97-AF65-F5344CB8AC3E}">
        <p14:creationId xmlns:p14="http://schemas.microsoft.com/office/powerpoint/2010/main" val="38256867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Narrator:</a:t>
            </a:r>
            <a:r>
              <a:rPr lang="en-US" sz="1400" b="0" baseline="0" dirty="0" smtClean="0"/>
              <a:t> </a:t>
            </a:r>
            <a:r>
              <a:rPr lang="en-US" sz="1400" b="0" kern="1200" baseline="0" dirty="0" smtClean="0">
                <a:solidFill>
                  <a:schemeClr val="tx1"/>
                </a:solidFill>
                <a:effectLst/>
              </a:rPr>
              <a:t> </a:t>
            </a:r>
            <a:r>
              <a:rPr lang="en-US" sz="1400" dirty="0" smtClean="0"/>
              <a:t>Here </a:t>
            </a:r>
            <a:r>
              <a:rPr lang="en-US" sz="1400" dirty="0"/>
              <a:t>are some of the other billing reports that can be generated.</a:t>
            </a:r>
          </a:p>
        </p:txBody>
      </p:sp>
      <p:sp>
        <p:nvSpPr>
          <p:cNvPr id="4" name="Slide Number Placeholder 3"/>
          <p:cNvSpPr>
            <a:spLocks noGrp="1"/>
          </p:cNvSpPr>
          <p:nvPr>
            <p:ph type="sldNum" sz="quarter" idx="10"/>
          </p:nvPr>
        </p:nvSpPr>
        <p:spPr/>
        <p:txBody>
          <a:bodyPr/>
          <a:lstStyle/>
          <a:p>
            <a:fld id="{FE99368D-AAC2-431B-B571-84EBCC912C55}" type="slidenum">
              <a:rPr lang="en-US" smtClean="0"/>
              <a:pPr/>
              <a:t>102</a:t>
            </a:fld>
            <a:endParaRPr lang="en-US"/>
          </a:p>
        </p:txBody>
      </p:sp>
    </p:spTree>
    <p:extLst>
      <p:ext uri="{BB962C8B-B14F-4D97-AF65-F5344CB8AC3E}">
        <p14:creationId xmlns:p14="http://schemas.microsoft.com/office/powerpoint/2010/main" val="159910608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2754314" y="8832850"/>
            <a:ext cx="1501775" cy="463550"/>
          </a:xfrm>
          <a:prstGeom prst="rect">
            <a:avLst/>
          </a:prstGeom>
          <a:noFill/>
        </p:spPr>
        <p:txBody>
          <a:bodyPr/>
          <a:lstStyle/>
          <a:p>
            <a:fld id="{5F4FED07-1265-4E00-98BA-C6911B1680DD}" type="slidenum">
              <a:rPr lang="en-US" smtClean="0"/>
              <a:pPr/>
              <a:t>103</a:t>
            </a:fld>
            <a:endParaRPr lang="en-US" smtClean="0"/>
          </a:p>
        </p:txBody>
      </p:sp>
      <p:sp>
        <p:nvSpPr>
          <p:cNvPr id="27651" name="Rectangle 2"/>
          <p:cNvSpPr>
            <a:spLocks noGrp="1" noRot="1" noChangeAspect="1" noChangeArrowheads="1" noTextEdit="1"/>
          </p:cNvSpPr>
          <p:nvPr>
            <p:ph type="sldImg"/>
          </p:nvPr>
        </p:nvSpPr>
        <p:spPr>
          <a:xfrm>
            <a:off x="227013" y="152400"/>
            <a:ext cx="3581400" cy="2687638"/>
          </a:xfrm>
          <a:ln/>
        </p:spPr>
      </p:sp>
      <p:sp>
        <p:nvSpPr>
          <p:cNvPr id="27652" name="Rectangle 3"/>
          <p:cNvSpPr>
            <a:spLocks noGrp="1" noChangeArrowheads="1"/>
          </p:cNvSpPr>
          <p:nvPr>
            <p:ph type="body" idx="1"/>
          </p:nvPr>
        </p:nvSpPr>
        <p:spPr>
          <a:xfrm>
            <a:off x="228600" y="2971800"/>
            <a:ext cx="6096000" cy="6172200"/>
          </a:xfrm>
          <a:noFill/>
          <a:ln/>
        </p:spPr>
        <p:txBody>
          <a:bodyPr lIns="93948" tIns="46973" rIns="93948" bIns="46973"/>
          <a:lstStyle/>
          <a:p>
            <a:pPr lvl="0"/>
            <a:r>
              <a:rPr lang="en-US" b="1" dirty="0"/>
              <a:t>Narrator:</a:t>
            </a:r>
            <a:r>
              <a:rPr lang="en-US" dirty="0"/>
              <a:t> </a:t>
            </a:r>
            <a:endParaRPr lang="en-US" dirty="0" smtClean="0"/>
          </a:p>
          <a:p>
            <a:pPr marL="171450" lvl="0" indent="-171450">
              <a:buFont typeface="Arial" pitchFamily="34" charset="0"/>
              <a:buChar char="•"/>
            </a:pPr>
            <a:r>
              <a:rPr lang="en-US" dirty="0" smtClean="0"/>
              <a:t>EDI </a:t>
            </a:r>
            <a:r>
              <a:rPr lang="en-US" dirty="0"/>
              <a:t>stands for electronic data interchange. </a:t>
            </a:r>
            <a:r>
              <a:rPr lang="en-US" dirty="0" smtClean="0"/>
              <a:t>DOD </a:t>
            </a:r>
            <a:r>
              <a:rPr lang="en-US" dirty="0"/>
              <a:t>has been doing electronic data interchange since the early 1960s, in the form of MILS fixed formatted transactions.  So, MILS are a form of EDI, as are the DLMS.  Data is exchanged electronically in both formats between different automated information </a:t>
            </a:r>
            <a:r>
              <a:rPr lang="en-US" dirty="0" smtClean="0"/>
              <a:t>systems. By</a:t>
            </a:r>
            <a:r>
              <a:rPr lang="en-US" baseline="0" dirty="0" smtClean="0"/>
              <a:t> using a disciplined electronic data exchange standard, data may be exchanged among all participating trading partners, regardless of the logistics and financial systems that they are using.</a:t>
            </a:r>
            <a:endParaRPr lang="en-US" dirty="0" smtClean="0"/>
          </a:p>
          <a:p>
            <a:pPr marL="171450" lvl="0" indent="-171450">
              <a:buFont typeface="Arial" pitchFamily="34" charset="0"/>
              <a:buChar char="•"/>
            </a:pPr>
            <a:r>
              <a:rPr lang="en-US" dirty="0" smtClean="0"/>
              <a:t>MILS </a:t>
            </a:r>
            <a:r>
              <a:rPr lang="en-US" dirty="0"/>
              <a:t>are an 80-card column fixed format structure, built off of the IBM punch card capability </a:t>
            </a:r>
            <a:r>
              <a:rPr lang="en-US" dirty="0" smtClean="0"/>
              <a:t>of the 1960s whereas </a:t>
            </a:r>
            <a:r>
              <a:rPr lang="en-US" dirty="0"/>
              <a:t>the DLMS are based on a variable length mature commercial </a:t>
            </a:r>
            <a:r>
              <a:rPr lang="en-US" dirty="0" smtClean="0"/>
              <a:t>American National Standard Institute,</a:t>
            </a:r>
            <a:r>
              <a:rPr lang="en-US" baseline="0" dirty="0" smtClean="0"/>
              <a:t> </a:t>
            </a:r>
            <a:r>
              <a:rPr lang="en-US" dirty="0" smtClean="0"/>
              <a:t>Accredited </a:t>
            </a:r>
            <a:r>
              <a:rPr lang="en-US" dirty="0"/>
              <a:t>Standards Committee X12 </a:t>
            </a:r>
            <a:r>
              <a:rPr lang="en-US" dirty="0" smtClean="0"/>
              <a:t>standard,</a:t>
            </a:r>
            <a:r>
              <a:rPr lang="en-US" baseline="0" dirty="0" smtClean="0"/>
              <a:t> you may hear this referred to as ANSI X12.</a:t>
            </a:r>
          </a:p>
          <a:p>
            <a:pPr marL="171450" lvl="0" indent="-171450">
              <a:buFont typeface="Arial" pitchFamily="34" charset="0"/>
              <a:buChar char="•"/>
            </a:pPr>
            <a:r>
              <a:rPr lang="en-US" baseline="0" dirty="0" smtClean="0"/>
              <a:t>The MILS interchange transaction formats work together, sharing data with business events triggering the next transaction in a sequence in a largely automated manner. For example, Requisition Data is seamlessly passed to the source of supply, inventory control point, to the depot, back to the customer in the former supply status and the logistics bill and back when materiel is dropped from inventory while the customers receipt of goods __ the requisition due in data triggers the materiel receipt acknowledgment back to the seller.  In this process all of the disparate supply, inventory and finance systems share common data to update accountable inventory and financial records.</a:t>
            </a:r>
          </a:p>
          <a:p>
            <a:pPr marL="171450" lvl="0" indent="-171450">
              <a:buFont typeface="Arial" pitchFamily="34" charset="0"/>
              <a:buChar char="•"/>
            </a:pPr>
            <a:r>
              <a:rPr lang="en-US" baseline="0" dirty="0" smtClean="0"/>
              <a:t>The DLMS variable length transaction affords us the capability to exchange unlimited data unconstrained by the 80 record position restriction of the MILS to support ever changing business requirements, such as standard line of accounting.</a:t>
            </a:r>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2754314" y="8832850"/>
            <a:ext cx="1501775" cy="463550"/>
          </a:xfrm>
          <a:prstGeom prst="rect">
            <a:avLst/>
          </a:prstGeom>
          <a:noFill/>
        </p:spPr>
        <p:txBody>
          <a:bodyPr/>
          <a:lstStyle/>
          <a:p>
            <a:fld id="{57E6B0B8-B159-4826-B266-76CC5AB39953}" type="slidenum">
              <a:rPr lang="en-US" smtClean="0">
                <a:solidFill>
                  <a:prstClr val="black"/>
                </a:solidFill>
              </a:rPr>
              <a:pPr/>
              <a:t>104</a:t>
            </a:fld>
            <a:endParaRPr lang="en-US" smtClean="0">
              <a:solidFill>
                <a:prstClr val="black"/>
              </a:solidFill>
            </a:endParaRPr>
          </a:p>
        </p:txBody>
      </p:sp>
      <p:sp>
        <p:nvSpPr>
          <p:cNvPr id="74755" name="Rectangle 2"/>
          <p:cNvSpPr>
            <a:spLocks noGrp="1" noRot="1" noChangeAspect="1" noChangeArrowheads="1" noTextEdit="1"/>
          </p:cNvSpPr>
          <p:nvPr>
            <p:ph type="sldImg"/>
          </p:nvPr>
        </p:nvSpPr>
        <p:spPr>
          <a:xfrm>
            <a:off x="227013" y="152400"/>
            <a:ext cx="3581400" cy="2686050"/>
          </a:xfrm>
          <a:ln/>
        </p:spPr>
      </p:sp>
      <p:sp>
        <p:nvSpPr>
          <p:cNvPr id="74756" name="Rectangle 4"/>
          <p:cNvSpPr>
            <a:spLocks noGrp="1" noChangeArrowheads="1"/>
          </p:cNvSpPr>
          <p:nvPr>
            <p:ph type="body" idx="1"/>
          </p:nvPr>
        </p:nvSpPr>
        <p:spPr>
          <a:noFill/>
          <a:ln/>
        </p:spPr>
        <p:txBody>
          <a:bodyPr/>
          <a:lstStyle/>
          <a:p>
            <a:pPr lvl="0"/>
            <a:r>
              <a:rPr lang="en-US" b="1" dirty="0" smtClean="0"/>
              <a:t>Narrator:</a:t>
            </a:r>
            <a:endParaRPr lang="en-US" b="0" dirty="0"/>
          </a:p>
          <a:p>
            <a:pPr marL="171450" lvl="0" indent="-171450">
              <a:buFont typeface="Arial" pitchFamily="34" charset="0"/>
              <a:buChar char="•"/>
            </a:pPr>
            <a:r>
              <a:rPr lang="en-US" dirty="0" smtClean="0"/>
              <a:t>All </a:t>
            </a:r>
            <a:r>
              <a:rPr lang="en-US" dirty="0"/>
              <a:t>X12 transactions have at a minimum a header table and detail table.  The header or heading is always defined as Table 1 and the detail is always Table 2.  Some transactions will have three tables and those are usually finance transactions, where there will be a summary Table 3.  The reason this mostly occurs in the finance world is finances passes multi-line bills, so the summary record contains a rollup of the detailed billing and this is important to verify all the detail information has been received in its </a:t>
            </a:r>
            <a:r>
              <a:rPr lang="en-US" dirty="0" smtClean="0"/>
              <a:t>entirety.</a:t>
            </a:r>
          </a:p>
          <a:p>
            <a:pPr marL="171450" lvl="0" indent="-171450">
              <a:buFont typeface="Arial" pitchFamily="34" charset="0"/>
              <a:buChar char="•"/>
            </a:pPr>
            <a:r>
              <a:rPr lang="en-US" dirty="0" smtClean="0"/>
              <a:t>This </a:t>
            </a:r>
            <a:r>
              <a:rPr lang="en-US" dirty="0"/>
              <a:t>is the cover page and table structure of the DLMS implementation convention for the logistics bill.  The logistics bill contains three tables.  Table 1 is the header section, containing information common to all the bills including the summary bill.  Table 2 is the detail section which repeats for each detailed bill.  Table 3 is the summary section which applies any allowances and credits to the total bill and counts the number of detail bills for the recipient </a:t>
            </a:r>
            <a:r>
              <a:rPr lang="en-US" dirty="0" smtClean="0"/>
              <a:t>and the total dollar value of the detail bills to </a:t>
            </a:r>
            <a:r>
              <a:rPr lang="en-US" dirty="0"/>
              <a:t>validate all bills were received.  This example gives you a feel for the kinds of data segments that are contained within the 810 and its </a:t>
            </a:r>
            <a:r>
              <a:rPr lang="en-US" dirty="0" smtClean="0"/>
              <a:t>three` </a:t>
            </a:r>
            <a:r>
              <a:rPr lang="en-US" dirty="0"/>
              <a:t>table structure.</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xfrm>
            <a:off x="2754314" y="8832850"/>
            <a:ext cx="1501775" cy="463550"/>
          </a:xfrm>
          <a:prstGeom prst="rect">
            <a:avLst/>
          </a:prstGeom>
          <a:noFill/>
        </p:spPr>
        <p:txBody>
          <a:bodyPr/>
          <a:lstStyle/>
          <a:p>
            <a:fld id="{0E238117-72AF-4154-8C41-F3738824929E}" type="slidenum">
              <a:rPr lang="en-US" smtClean="0"/>
              <a:pPr/>
              <a:t>105</a:t>
            </a:fld>
            <a:endParaRPr lang="en-US" smtClean="0"/>
          </a:p>
        </p:txBody>
      </p:sp>
      <p:sp>
        <p:nvSpPr>
          <p:cNvPr id="77827" name="Rectangle 2"/>
          <p:cNvSpPr>
            <a:spLocks noGrp="1" noRot="1" noChangeAspect="1" noChangeArrowheads="1" noTextEdit="1"/>
          </p:cNvSpPr>
          <p:nvPr>
            <p:ph type="sldImg"/>
          </p:nvPr>
        </p:nvSpPr>
        <p:spPr>
          <a:xfrm>
            <a:off x="150813" y="152400"/>
            <a:ext cx="3657600" cy="2743200"/>
          </a:xfrm>
          <a:ln/>
        </p:spPr>
      </p:sp>
      <p:sp>
        <p:nvSpPr>
          <p:cNvPr id="77828" name="Rectangle 3"/>
          <p:cNvSpPr>
            <a:spLocks noGrp="1" noChangeArrowheads="1"/>
          </p:cNvSpPr>
          <p:nvPr>
            <p:ph type="body" idx="1"/>
          </p:nvPr>
        </p:nvSpPr>
        <p:spPr>
          <a:xfrm>
            <a:off x="152400" y="2971800"/>
            <a:ext cx="6476999" cy="5943600"/>
          </a:xfrm>
          <a:noFill/>
          <a:ln/>
        </p:spPr>
        <p:txBody>
          <a:bodyPr/>
          <a:lstStyle/>
          <a:p>
            <a:pPr lvl="0"/>
            <a:r>
              <a:rPr lang="en-US" b="1" dirty="0"/>
              <a:t>Narrator:</a:t>
            </a:r>
            <a:r>
              <a:rPr lang="en-US" dirty="0"/>
              <a:t> </a:t>
            </a:r>
            <a:endParaRPr lang="en-US" dirty="0" smtClean="0"/>
          </a:p>
          <a:p>
            <a:pPr marL="171450" lvl="0" indent="-171450">
              <a:buFont typeface="Arial" pitchFamily="34" charset="0"/>
              <a:buChar char="•"/>
            </a:pPr>
            <a:r>
              <a:rPr lang="en-US" dirty="0" smtClean="0"/>
              <a:t>This </a:t>
            </a:r>
            <a:r>
              <a:rPr lang="en-US" dirty="0"/>
              <a:t>is an extract from ADC </a:t>
            </a:r>
            <a:r>
              <a:rPr lang="en-US" dirty="0" smtClean="0"/>
              <a:t>1213, </a:t>
            </a:r>
            <a:r>
              <a:rPr lang="en-US" dirty="0"/>
              <a:t>documenting a change to the DLMS </a:t>
            </a:r>
            <a:r>
              <a:rPr lang="en-US" dirty="0" smtClean="0"/>
              <a:t>812L </a:t>
            </a:r>
            <a:r>
              <a:rPr lang="en-US" dirty="0"/>
              <a:t>to </a:t>
            </a:r>
            <a:r>
              <a:rPr lang="en-US" dirty="0" smtClean="0"/>
              <a:t>clarify the proper mapping of multiple bill numbers that may appear in a reply to Bill Adjustment Requests.  This example shows two</a:t>
            </a:r>
            <a:r>
              <a:rPr lang="en-US" baseline="0" dirty="0" smtClean="0"/>
              <a:t> tables, the upper table displaying revisions to the DLMS 812L Logistics Bill Adjustment Request Reply Implementation Convention, the lower table displaying mapping at DAAS between MILS and DLMS.  DAAS mapping may not always be contained in DLMS PDCs and ADCs.  DAAS maps will be discussed more, later.</a:t>
            </a:r>
          </a:p>
          <a:p>
            <a:pPr marL="171450" lvl="0" indent="-171450">
              <a:buFont typeface="Arial" pitchFamily="34" charset="0"/>
              <a:buChar char="•"/>
            </a:pPr>
            <a:endParaRPr lang="en-US" baseline="0" dirty="0" smtClean="0"/>
          </a:p>
          <a:p>
            <a:pPr marL="171450" lvl="0" indent="-171450">
              <a:buFont typeface="Arial" pitchFamily="34" charset="0"/>
              <a:buChar char="•"/>
            </a:pPr>
            <a:r>
              <a:rPr lang="en-US" baseline="0" dirty="0" smtClean="0"/>
              <a:t>Lets look at the revisions to the DLMS 812L displayed in the upper table.  </a:t>
            </a:r>
            <a:r>
              <a:rPr lang="en-US" dirty="0" smtClean="0"/>
              <a:t>The </a:t>
            </a:r>
            <a:r>
              <a:rPr lang="en-US" dirty="0"/>
              <a:t>first column is the issue number and the second column is the location within the implementation convention where the change is to be applied.  The third column shows the change to be made.  The fourth column summarizes the reason for the change.  In this example, the change </a:t>
            </a:r>
            <a:r>
              <a:rPr lang="en-US" dirty="0" smtClean="0"/>
              <a:t>replaces a</a:t>
            </a:r>
            <a:r>
              <a:rPr lang="en-US" baseline="0" dirty="0" smtClean="0"/>
              <a:t> Federal Note with a detailed</a:t>
            </a:r>
            <a:r>
              <a:rPr lang="en-US" dirty="0" smtClean="0"/>
              <a:t> </a:t>
            </a:r>
            <a:r>
              <a:rPr lang="en-US" dirty="0"/>
              <a:t>DLMS note </a:t>
            </a:r>
            <a:r>
              <a:rPr lang="en-US" dirty="0" smtClean="0"/>
              <a:t>about</a:t>
            </a:r>
            <a:r>
              <a:rPr lang="en-US" baseline="0" dirty="0" smtClean="0"/>
              <a:t> the proper bill number to cite</a:t>
            </a:r>
            <a:r>
              <a:rPr lang="en-US" dirty="0" smtClean="0"/>
              <a:t>, </a:t>
            </a:r>
            <a:r>
              <a:rPr lang="en-US" dirty="0"/>
              <a:t>in the </a:t>
            </a:r>
            <a:r>
              <a:rPr lang="en-US" dirty="0" smtClean="0"/>
              <a:t>BCD07 </a:t>
            </a:r>
            <a:r>
              <a:rPr lang="en-US" dirty="0"/>
              <a:t>data element, at segment position </a:t>
            </a:r>
            <a:r>
              <a:rPr lang="en-US" dirty="0" smtClean="0"/>
              <a:t>20 </a:t>
            </a:r>
            <a:r>
              <a:rPr lang="en-US" dirty="0"/>
              <a:t>of table </a:t>
            </a:r>
            <a:r>
              <a:rPr lang="en-US" dirty="0" smtClean="0"/>
              <a:t>1.  </a:t>
            </a:r>
            <a:r>
              <a:rPr lang="en-US" dirty="0"/>
              <a:t>This three-part designation identifies exactly where in the IC that change is to </a:t>
            </a:r>
            <a:r>
              <a:rPr lang="en-US" dirty="0" smtClean="0"/>
              <a:t>occur. </a:t>
            </a:r>
          </a:p>
          <a:p>
            <a:pPr marL="171450" lvl="0" indent="-171450">
              <a:buFont typeface="Arial" pitchFamily="34" charset="0"/>
              <a:buChar char="•"/>
            </a:pPr>
            <a:endParaRPr lang="en-U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xfrm>
            <a:off x="2754314" y="8832850"/>
            <a:ext cx="1501775" cy="463550"/>
          </a:xfrm>
          <a:prstGeom prst="rect">
            <a:avLst/>
          </a:prstGeom>
          <a:noFill/>
        </p:spPr>
        <p:txBody>
          <a:bodyPr/>
          <a:lstStyle/>
          <a:p>
            <a:fld id="{945DC900-94C3-413D-82EF-C28F693A3ABD}" type="slidenum">
              <a:rPr lang="en-US" smtClean="0"/>
              <a:pPr/>
              <a:t>106</a:t>
            </a:fld>
            <a:endParaRPr lang="en-US" smtClean="0"/>
          </a:p>
        </p:txBody>
      </p:sp>
      <p:sp>
        <p:nvSpPr>
          <p:cNvPr id="66563" name="Rectangle 2"/>
          <p:cNvSpPr>
            <a:spLocks noGrp="1" noRot="1" noChangeAspect="1" noChangeArrowheads="1" noTextEdit="1"/>
          </p:cNvSpPr>
          <p:nvPr>
            <p:ph type="sldImg"/>
          </p:nvPr>
        </p:nvSpPr>
        <p:spPr>
          <a:xfrm>
            <a:off x="227013" y="152400"/>
            <a:ext cx="3581400" cy="2686050"/>
          </a:xfrm>
          <a:ln/>
        </p:spPr>
      </p:sp>
      <p:sp>
        <p:nvSpPr>
          <p:cNvPr id="66564" name="Rectangle 4"/>
          <p:cNvSpPr>
            <a:spLocks noGrp="1" noChangeArrowheads="1"/>
          </p:cNvSpPr>
          <p:nvPr>
            <p:ph type="body" idx="1"/>
          </p:nvPr>
        </p:nvSpPr>
        <p:spPr>
          <a:noFill/>
          <a:ln/>
        </p:spPr>
        <p:txBody>
          <a:bodyPr/>
          <a:lstStyle/>
          <a:p>
            <a:pPr lvl="0"/>
            <a:r>
              <a:rPr lang="en-US" b="1" dirty="0" smtClean="0"/>
              <a:t>Narrator:</a:t>
            </a:r>
            <a:r>
              <a:rPr lang="en-US" b="0" baseline="0" dirty="0" smtClean="0"/>
              <a:t> </a:t>
            </a:r>
          </a:p>
          <a:p>
            <a:pPr marL="171450" lvl="0" indent="-171450">
              <a:buFont typeface="Arial" pitchFamily="34" charset="0"/>
              <a:buChar char="•"/>
            </a:pPr>
            <a:r>
              <a:rPr lang="en-US" kern="1200" dirty="0" smtClean="0">
                <a:solidFill>
                  <a:schemeClr val="tx1"/>
                </a:solidFill>
                <a:effectLst/>
              </a:rPr>
              <a:t>To understand DAAS mapping between MILS and DLMS, let’s first look at the 80 record</a:t>
            </a:r>
            <a:r>
              <a:rPr lang="en-US" kern="1200" baseline="0" dirty="0" smtClean="0">
                <a:solidFill>
                  <a:schemeClr val="tx1"/>
                </a:solidFill>
                <a:effectLst/>
              </a:rPr>
              <a:t> position MILS Summary Billing record and a detail bill for an issue from stock. </a:t>
            </a:r>
            <a:r>
              <a:rPr lang="en-US" kern="1200" dirty="0" smtClean="0">
                <a:solidFill>
                  <a:schemeClr val="tx1"/>
                </a:solidFill>
                <a:effectLst/>
              </a:rPr>
              <a:t>This is an example of a MILS fixed format summary bill transaction.  RP stands for record position and the field legend documents the data contained within each position.  DAAS uses the maps to know what DLMS element occurs at each record position within the MILS and vice versa. The summary bill format is the same for a seller</a:t>
            </a:r>
            <a:r>
              <a:rPr lang="en-US" kern="1200" baseline="0" dirty="0" smtClean="0">
                <a:solidFill>
                  <a:schemeClr val="tx1"/>
                </a:solidFill>
                <a:effectLst/>
              </a:rPr>
              <a:t> </a:t>
            </a:r>
            <a:r>
              <a:rPr lang="en-US" kern="1200" baseline="0" dirty="0" err="1" smtClean="0">
                <a:solidFill>
                  <a:schemeClr val="tx1"/>
                </a:solidFill>
                <a:effectLst/>
              </a:rPr>
              <a:t>Interfund</a:t>
            </a:r>
            <a:r>
              <a:rPr lang="en-US" kern="1200" baseline="0" dirty="0" smtClean="0">
                <a:solidFill>
                  <a:schemeClr val="tx1"/>
                </a:solidFill>
                <a:effectLst/>
              </a:rPr>
              <a:t> debit and credit bill and for a non-</a:t>
            </a:r>
            <a:r>
              <a:rPr lang="en-US" kern="1200" baseline="0" dirty="0" err="1" smtClean="0">
                <a:solidFill>
                  <a:schemeClr val="tx1"/>
                </a:solidFill>
                <a:effectLst/>
              </a:rPr>
              <a:t>Interfund</a:t>
            </a:r>
            <a:r>
              <a:rPr lang="en-US" kern="1200" baseline="0" dirty="0" smtClean="0">
                <a:solidFill>
                  <a:schemeClr val="tx1"/>
                </a:solidFill>
                <a:effectLst/>
              </a:rPr>
              <a:t> bill.</a:t>
            </a:r>
            <a:endParaRPr lang="en-US" kern="1200" dirty="0" smtClean="0">
              <a:solidFill>
                <a:schemeClr val="tx1"/>
              </a:solidFill>
              <a:effectLst/>
            </a:endParaRPr>
          </a:p>
          <a:p>
            <a:pPr marL="171450" lvl="0" indent="-171450">
              <a:buFont typeface="Arial" pitchFamily="34" charset="0"/>
              <a:buChar char="•"/>
            </a:pPr>
            <a:r>
              <a:rPr lang="en-US" kern="1200" dirty="0" smtClean="0">
                <a:solidFill>
                  <a:schemeClr val="tx1"/>
                </a:solidFill>
                <a:effectLst/>
              </a:rPr>
              <a:t>The data of the MILS summary billing format</a:t>
            </a:r>
            <a:r>
              <a:rPr lang="en-US" kern="1200" baseline="0" dirty="0" smtClean="0">
                <a:solidFill>
                  <a:schemeClr val="tx1"/>
                </a:solidFill>
                <a:effectLst/>
              </a:rPr>
              <a:t> </a:t>
            </a:r>
            <a:r>
              <a:rPr lang="en-US" kern="1200" dirty="0" smtClean="0">
                <a:solidFill>
                  <a:schemeClr val="tx1"/>
                </a:solidFill>
                <a:effectLst/>
              </a:rPr>
              <a:t>maps functionally to Table 1 of the DLMS 810L.  The fund code in record positions 52 to 53, identifies the appropriation being billed for the service or agency identified in record position 30 of the Billed Office (</a:t>
            </a:r>
            <a:r>
              <a:rPr lang="en-US" kern="1200" dirty="0" err="1" smtClean="0">
                <a:solidFill>
                  <a:schemeClr val="tx1"/>
                </a:solidFill>
                <a:effectLst/>
              </a:rPr>
              <a:t>DoDAAC</a:t>
            </a:r>
            <a:r>
              <a:rPr lang="en-US" kern="1200" dirty="0" smtClean="0">
                <a:solidFill>
                  <a:schemeClr val="tx1"/>
                </a:solidFill>
                <a:effectLst/>
              </a:rPr>
              <a:t>).  The Billing Office bill number in</a:t>
            </a:r>
            <a:r>
              <a:rPr lang="en-US" kern="1200" baseline="0" dirty="0" smtClean="0">
                <a:solidFill>
                  <a:schemeClr val="tx1"/>
                </a:solidFill>
                <a:effectLst/>
              </a:rPr>
              <a:t> record position 40-44 is unique  within a calendar year and is contained in all of the detail bills that support the total dollar amount of the summary bill.</a:t>
            </a:r>
            <a:endParaRPr lang="en-US" kern="1200" dirty="0" smtClean="0">
              <a:solidFill>
                <a:schemeClr val="tx1"/>
              </a:solidFill>
              <a:effectLst/>
            </a:endParaRPr>
          </a:p>
          <a:p>
            <a:pPr marL="171450" lvl="0" indent="-171450">
              <a:buFont typeface="Arial" pitchFamily="34" charset="0"/>
              <a:buChar char="•"/>
            </a:pPr>
            <a:r>
              <a:rPr lang="en-US" kern="1200" dirty="0" smtClean="0">
                <a:solidFill>
                  <a:schemeClr val="tx1"/>
                </a:solidFill>
                <a:effectLst/>
              </a:rPr>
              <a:t>Note that when a summary bill transaction fails DAAS edits, DAAS returns the transaction to the sender with the rejection code inserted in record position four.  In DLMS, the DLMS 824R, Reject Advice, is routed to the sender identifying the reason for rejecting the 810L. </a:t>
            </a:r>
            <a:endParaRPr lang="en-US" kern="1200" dirty="0">
              <a:solidFill>
                <a:schemeClr val="tx1"/>
              </a:solidFill>
              <a:effectLst/>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xfrm>
            <a:off x="2754314" y="8832850"/>
            <a:ext cx="1501775" cy="463550"/>
          </a:xfrm>
          <a:prstGeom prst="rect">
            <a:avLst/>
          </a:prstGeom>
          <a:noFill/>
        </p:spPr>
        <p:txBody>
          <a:bodyPr/>
          <a:lstStyle/>
          <a:p>
            <a:fld id="{723F2BF9-2DB0-4731-BAF0-5E9110BE7CE6}" type="slidenum">
              <a:rPr lang="en-US" smtClean="0"/>
              <a:pPr/>
              <a:t>107</a:t>
            </a:fld>
            <a:endParaRPr lang="en-US" smtClean="0"/>
          </a:p>
        </p:txBody>
      </p:sp>
      <p:sp>
        <p:nvSpPr>
          <p:cNvPr id="67587" name="Rectangle 2"/>
          <p:cNvSpPr>
            <a:spLocks noGrp="1" noRot="1" noChangeAspect="1" noChangeArrowheads="1" noTextEdit="1"/>
          </p:cNvSpPr>
          <p:nvPr>
            <p:ph type="sldImg"/>
          </p:nvPr>
        </p:nvSpPr>
        <p:spPr>
          <a:xfrm>
            <a:off x="227013" y="152400"/>
            <a:ext cx="3581400" cy="2686050"/>
          </a:xfrm>
          <a:ln/>
        </p:spPr>
      </p:sp>
      <p:sp>
        <p:nvSpPr>
          <p:cNvPr id="67588" name="Rectangle 4"/>
          <p:cNvSpPr>
            <a:spLocks noGrp="1" noChangeArrowheads="1"/>
          </p:cNvSpPr>
          <p:nvPr>
            <p:ph type="body" idx="1"/>
          </p:nvPr>
        </p:nvSpPr>
        <p:spPr>
          <a:noFill/>
          <a:ln/>
        </p:spPr>
        <p:txBody>
          <a:bodyPr/>
          <a:lstStyle/>
          <a:p>
            <a:pPr lvl="0"/>
            <a:r>
              <a:rPr lang="en-US" b="1" dirty="0" smtClean="0"/>
              <a:t>Narrator:</a:t>
            </a:r>
            <a:r>
              <a:rPr lang="en-US" b="0" baseline="0" dirty="0" smtClean="0"/>
              <a:t> </a:t>
            </a:r>
          </a:p>
          <a:p>
            <a:pPr marL="171450" lvl="0" indent="-171450">
              <a:buFont typeface="Arial" pitchFamily="34" charset="0"/>
              <a:buChar char="•"/>
            </a:pPr>
            <a:r>
              <a:rPr lang="en-US" kern="1200" dirty="0" smtClean="0">
                <a:solidFill>
                  <a:schemeClr val="tx1"/>
                </a:solidFill>
                <a:effectLst/>
              </a:rPr>
              <a:t>The FA1 format shown here is an example of a MILS detail bill format.  In DLMS, all detail bills are part of Table 2 of the DLMS 810L.</a:t>
            </a:r>
          </a:p>
          <a:p>
            <a:pPr marL="171450" lvl="0" indent="-171450">
              <a:buFont typeface="Arial" pitchFamily="34" charset="0"/>
              <a:buChar char="•"/>
            </a:pPr>
            <a:r>
              <a:rPr lang="en-US" kern="1200" dirty="0" smtClean="0">
                <a:solidFill>
                  <a:schemeClr val="tx1"/>
                </a:solidFill>
                <a:effectLst/>
              </a:rPr>
              <a:t>DAAS can process up to 495 detail bills supporting a summary bill.  All</a:t>
            </a:r>
            <a:r>
              <a:rPr lang="en-US" kern="1200" baseline="0" dirty="0" smtClean="0">
                <a:solidFill>
                  <a:schemeClr val="tx1"/>
                </a:solidFill>
                <a:effectLst/>
              </a:rPr>
              <a:t> d</a:t>
            </a:r>
            <a:r>
              <a:rPr lang="en-US" kern="1200" dirty="0" smtClean="0">
                <a:solidFill>
                  <a:schemeClr val="tx1"/>
                </a:solidFill>
                <a:effectLst/>
              </a:rPr>
              <a:t>etail bills supporting a summary bill share the same bill number in record positions 54 to 58, with the summary bill’s record positions 40 to 44</a:t>
            </a:r>
            <a:r>
              <a:rPr lang="en-US" kern="1200" baseline="0" dirty="0" smtClean="0">
                <a:solidFill>
                  <a:schemeClr val="tx1"/>
                </a:solidFill>
                <a:effectLst/>
              </a:rPr>
              <a:t> and are exchanged in DLMS in a single 810L transaction.</a:t>
            </a:r>
            <a:endParaRPr lang="en-US" kern="1200" dirty="0" smtClean="0">
              <a:solidFill>
                <a:schemeClr val="tx1"/>
              </a:solidFill>
              <a:effectLst/>
            </a:endParaRPr>
          </a:p>
          <a:p>
            <a:pPr marL="171450" lvl="0" indent="-171450">
              <a:buFont typeface="Arial" pitchFamily="34" charset="0"/>
              <a:buChar char="•"/>
            </a:pPr>
            <a:r>
              <a:rPr lang="en-US" kern="1200" dirty="0" smtClean="0">
                <a:solidFill>
                  <a:schemeClr val="tx1"/>
                </a:solidFill>
                <a:effectLst/>
              </a:rPr>
              <a:t>A detailed bill is required for each item-level requisition.  The document number uniquely identifying each line-item is assigned when requisitioning and perpetuates through the supply-chain process to track progress and facilitates auditability.</a:t>
            </a:r>
          </a:p>
          <a:p>
            <a:pPr marL="171450" lvl="0" indent="-171450">
              <a:buFont typeface="Arial" pitchFamily="34" charset="0"/>
              <a:buChar char="•"/>
            </a:pPr>
            <a:r>
              <a:rPr lang="en-US" kern="1200" dirty="0" smtClean="0">
                <a:solidFill>
                  <a:schemeClr val="tx1"/>
                </a:solidFill>
                <a:effectLst/>
              </a:rPr>
              <a:t>The signal code and fund code are also perpetuated from the requisition and the fund code is consistent with the summary bill and among all the associated detailed bills.  There is a more detailed examination of the signal code and fund code later in this module.</a:t>
            </a:r>
            <a:endParaRPr lang="en-US" kern="1200" dirty="0">
              <a:solidFill>
                <a:schemeClr val="tx1"/>
              </a:solidFill>
              <a:effectLst/>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2754314" y="8832850"/>
            <a:ext cx="1501775" cy="463550"/>
          </a:xfrm>
          <a:prstGeom prst="rect">
            <a:avLst/>
          </a:prstGeom>
          <a:noFill/>
        </p:spPr>
        <p:txBody>
          <a:bodyPr/>
          <a:lstStyle/>
          <a:p>
            <a:fld id="{587852A1-A7ED-483D-B5FE-D8F379F458DD}" type="slidenum">
              <a:rPr lang="en-US" smtClean="0"/>
              <a:pPr/>
              <a:t>108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4"/>
          <p:cNvSpPr>
            <a:spLocks noGrp="1" noChangeArrowheads="1"/>
          </p:cNvSpPr>
          <p:nvPr>
            <p:ph type="body" idx="1"/>
          </p:nvPr>
        </p:nvSpPr>
        <p:spPr>
          <a:noFill/>
          <a:ln/>
        </p:spPr>
        <p:txBody>
          <a:bodyPr/>
          <a:lstStyle/>
          <a:p>
            <a:pPr lvl="0"/>
            <a:r>
              <a:rPr lang="en-US" b="1" dirty="0" smtClean="0"/>
              <a:t>Narrator:</a:t>
            </a:r>
            <a:r>
              <a:rPr lang="en-US" b="0" baseline="0" dirty="0" smtClean="0"/>
              <a:t> </a:t>
            </a:r>
          </a:p>
          <a:p>
            <a:pPr marL="171450" lvl="0" indent="-171450">
              <a:buFont typeface="Arial" pitchFamily="34" charset="0"/>
              <a:buChar char="•"/>
            </a:pPr>
            <a:r>
              <a:rPr lang="en-US" kern="1200" dirty="0" smtClean="0">
                <a:solidFill>
                  <a:schemeClr val="tx1"/>
                </a:solidFill>
                <a:effectLst/>
              </a:rPr>
              <a:t>The next topic is mapping, which is covered in more detail as part of DLMS Training Module 4.  This is a huge mission that DAAS supports which provides the foundation for interoperability in a mixed DLMS/legacy MILS</a:t>
            </a:r>
            <a:r>
              <a:rPr lang="en-US" kern="1200" baseline="0" dirty="0" smtClean="0">
                <a:solidFill>
                  <a:schemeClr val="tx1"/>
                </a:solidFill>
                <a:effectLst/>
              </a:rPr>
              <a:t> environment</a:t>
            </a:r>
            <a:r>
              <a:rPr lang="en-US" kern="1200" dirty="0" smtClean="0">
                <a:solidFill>
                  <a:schemeClr val="tx1"/>
                </a:solidFill>
                <a:effectLst/>
              </a:rPr>
              <a:t>.</a:t>
            </a:r>
          </a:p>
          <a:p>
            <a:pPr marL="171450" lvl="0" indent="-171450">
              <a:buFont typeface="Arial" pitchFamily="34" charset="0"/>
              <a:buChar char="•"/>
            </a:pPr>
            <a:r>
              <a:rPr lang="en-US" kern="1200" dirty="0" smtClean="0">
                <a:solidFill>
                  <a:schemeClr val="tx1"/>
                </a:solidFill>
                <a:effectLst/>
              </a:rPr>
              <a:t>DAAS program translates MILS to DLMS and DLMS to MILS transaction formats depending upon the sending and receiving system capability for that particular transaction.  The logic is very detailed and not only addresses field-to-field mapping, but the conditional data requirement embedded within the transactions that dictates what fields are required and how to mine the data needed to satisfy those requirements.</a:t>
            </a:r>
          </a:p>
          <a:p>
            <a:pPr marL="171450" lvl="0" indent="-171450">
              <a:buFont typeface="Arial" pitchFamily="34" charset="0"/>
              <a:buChar char="•"/>
            </a:pPr>
            <a:r>
              <a:rPr lang="en-US" kern="1200" dirty="0" smtClean="0">
                <a:solidFill>
                  <a:schemeClr val="tx1"/>
                </a:solidFill>
                <a:effectLst/>
              </a:rPr>
              <a:t>Does this mean that systems don’t have to be DLMS compliant, because DAAS will handle the translation?  No.  DLMS implementation is mandated to be achieved by 2019.  DAAS is handling translation to support interoperability as an interim transition measure. There are many process improvements that require additional data content that cannot be mapped to legacy 80 record position transactions and can only be achieved in DLMS variable length transactions.</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xfrm>
            <a:off x="2754314" y="8832850"/>
            <a:ext cx="1501775" cy="463550"/>
          </a:xfrm>
          <a:prstGeom prst="rect">
            <a:avLst/>
          </a:prstGeom>
          <a:noFill/>
        </p:spPr>
        <p:txBody>
          <a:bodyPr/>
          <a:lstStyle/>
          <a:p>
            <a:fld id="{D96E7396-4B35-4829-8FAB-C68EC0E282A4}" type="slidenum">
              <a:rPr lang="en-US" smtClean="0"/>
              <a:pPr/>
              <a:t>109</a:t>
            </a:fld>
            <a:endParaRPr lang="en-US" smtClean="0"/>
          </a:p>
        </p:txBody>
      </p:sp>
      <p:sp>
        <p:nvSpPr>
          <p:cNvPr id="76803" name="Rectangle 2"/>
          <p:cNvSpPr>
            <a:spLocks noGrp="1" noRot="1" noChangeAspect="1" noChangeArrowheads="1" noTextEdit="1"/>
          </p:cNvSpPr>
          <p:nvPr>
            <p:ph type="sldImg"/>
          </p:nvPr>
        </p:nvSpPr>
        <p:spPr>
          <a:xfrm>
            <a:off x="150813" y="152400"/>
            <a:ext cx="3733800" cy="2800350"/>
          </a:xfrm>
          <a:ln/>
        </p:spPr>
      </p:sp>
      <p:sp>
        <p:nvSpPr>
          <p:cNvPr id="76804" name="Rectangle 3"/>
          <p:cNvSpPr>
            <a:spLocks noGrp="1" noChangeArrowheads="1"/>
          </p:cNvSpPr>
          <p:nvPr>
            <p:ph type="body" idx="1"/>
          </p:nvPr>
        </p:nvSpPr>
        <p:spPr>
          <a:xfrm>
            <a:off x="152402" y="3048000"/>
            <a:ext cx="6400799" cy="5715000"/>
          </a:xfrm>
          <a:noFill/>
          <a:ln/>
        </p:spPr>
        <p:txBody>
          <a:bodyPr/>
          <a:lstStyle/>
          <a:p>
            <a:pPr lvl="0"/>
            <a:r>
              <a:rPr lang="en-US" b="1" dirty="0"/>
              <a:t>Narrator:</a:t>
            </a:r>
            <a:r>
              <a:rPr lang="en-US" dirty="0"/>
              <a:t> </a:t>
            </a:r>
            <a:endParaRPr lang="en-US" dirty="0" smtClean="0"/>
          </a:p>
          <a:p>
            <a:pPr marL="171450" lvl="0" indent="-171450">
              <a:buFont typeface="Arial" pitchFamily="34" charset="0"/>
              <a:buChar char="•"/>
            </a:pPr>
            <a:r>
              <a:rPr lang="en-US" dirty="0" smtClean="0"/>
              <a:t>This </a:t>
            </a:r>
            <a:r>
              <a:rPr lang="en-US" dirty="0"/>
              <a:t>is an example of the DAAS mapping document for the transition of data between MILS and DLMS.  The mapping document shows the logic used by the DAAS conversion software to ensure we have interoperability -- the customer may requisition in MILS while the source of supply is operating in a DLMS </a:t>
            </a:r>
            <a:r>
              <a:rPr lang="en-US" dirty="0" smtClean="0"/>
              <a:t>environment.</a:t>
            </a:r>
          </a:p>
          <a:p>
            <a:pPr marL="171450" lvl="0" indent="-171450">
              <a:buFont typeface="Arial" pitchFamily="34" charset="0"/>
              <a:buChar char="•"/>
            </a:pPr>
            <a:r>
              <a:rPr lang="en-US" dirty="0" smtClean="0"/>
              <a:t>The </a:t>
            </a:r>
            <a:r>
              <a:rPr lang="en-US" dirty="0"/>
              <a:t>mapping documents are provided by </a:t>
            </a:r>
            <a:r>
              <a:rPr lang="en-US" dirty="0" smtClean="0"/>
              <a:t>DAAS upon </a:t>
            </a:r>
            <a:r>
              <a:rPr lang="en-US" dirty="0"/>
              <a:t>request by the Government </a:t>
            </a:r>
            <a:r>
              <a:rPr lang="en-US" dirty="0" smtClean="0"/>
              <a:t>lead</a:t>
            </a:r>
            <a:r>
              <a:rPr lang="en-US" baseline="0" dirty="0" smtClean="0"/>
              <a:t> and are typically only of interest to information operation systems personnel.</a:t>
            </a:r>
            <a:endParaRPr lang="en-US" dirty="0"/>
          </a:p>
          <a:p>
            <a:pPr>
              <a:buFontTx/>
              <a:buNone/>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2754314" y="8832850"/>
            <a:ext cx="1501775" cy="463550"/>
          </a:xfrm>
          <a:prstGeom prst="rect">
            <a:avLst/>
          </a:prstGeom>
          <a:noFill/>
        </p:spPr>
        <p:txBody>
          <a:bodyPr/>
          <a:lstStyle/>
          <a:p>
            <a:fld id="{3FFD44B6-E9CD-4501-B4DA-AEF18943CC88}" type="slidenum">
              <a:rPr lang="en-US" smtClean="0"/>
              <a:pPr/>
              <a:t>11</a:t>
            </a:fld>
            <a:endParaRPr lang="en-US" smtClean="0"/>
          </a:p>
        </p:txBody>
      </p:sp>
      <p:sp>
        <p:nvSpPr>
          <p:cNvPr id="65539" name="Rectangle 2"/>
          <p:cNvSpPr>
            <a:spLocks noGrp="1" noRot="1" noChangeAspect="1" noChangeArrowheads="1" noTextEdit="1"/>
          </p:cNvSpPr>
          <p:nvPr>
            <p:ph type="sldImg"/>
          </p:nvPr>
        </p:nvSpPr>
        <p:spPr>
          <a:xfrm>
            <a:off x="150813" y="152400"/>
            <a:ext cx="3759200" cy="2819400"/>
          </a:xfrm>
          <a:ln/>
        </p:spPr>
      </p:sp>
      <p:sp>
        <p:nvSpPr>
          <p:cNvPr id="65540" name="Rectangle 3"/>
          <p:cNvSpPr>
            <a:spLocks noGrp="1" noChangeArrowheads="1"/>
          </p:cNvSpPr>
          <p:nvPr>
            <p:ph type="body" idx="1"/>
          </p:nvPr>
        </p:nvSpPr>
        <p:spPr>
          <a:xfrm>
            <a:off x="228602" y="3124202"/>
            <a:ext cx="6248399" cy="5638800"/>
          </a:xfrm>
          <a:noFill/>
          <a:ln/>
        </p:spPr>
        <p:txBody>
          <a:bodyPr/>
          <a:lstStyle/>
          <a:p>
            <a:pPr lvl="0"/>
            <a:r>
              <a:rPr lang="en-US" b="1" dirty="0"/>
              <a:t>Narrator:</a:t>
            </a:r>
            <a:r>
              <a:rPr lang="en-US" dirty="0"/>
              <a:t> </a:t>
            </a:r>
            <a:endParaRPr lang="en-US" dirty="0" smtClean="0"/>
          </a:p>
          <a:p>
            <a:pPr marL="171450" lvl="0" indent="-171450">
              <a:buFont typeface="Arial" pitchFamily="34" charset="0"/>
              <a:buChar char="•"/>
            </a:pPr>
            <a:r>
              <a:rPr lang="en-US" dirty="0" smtClean="0"/>
              <a:t>The </a:t>
            </a:r>
            <a:r>
              <a:rPr lang="en-US" dirty="0"/>
              <a:t>DLMS 810L provides the functionality to replace over 60 F and G series MILS financial transaction </a:t>
            </a:r>
            <a:r>
              <a:rPr lang="en-US" dirty="0" smtClean="0"/>
              <a:t>formats.</a:t>
            </a:r>
          </a:p>
          <a:p>
            <a:pPr marL="171450" lvl="0" indent="-171450">
              <a:buFont typeface="Arial" pitchFamily="34" charset="0"/>
              <a:buChar char="•"/>
            </a:pPr>
            <a:r>
              <a:rPr lang="en-US" dirty="0" smtClean="0"/>
              <a:t>The </a:t>
            </a:r>
            <a:r>
              <a:rPr lang="en-US" dirty="0"/>
              <a:t>DLMS 812R and 812L are the DLMS equivalents </a:t>
            </a:r>
            <a:r>
              <a:rPr lang="en-US" dirty="0" smtClean="0"/>
              <a:t>of </a:t>
            </a:r>
            <a:r>
              <a:rPr lang="en-US" dirty="0"/>
              <a:t>15 MILS billing adjustment request and reply transaction </a:t>
            </a:r>
            <a:r>
              <a:rPr lang="en-US" dirty="0" smtClean="0"/>
              <a:t>formats.</a:t>
            </a:r>
          </a:p>
          <a:p>
            <a:pPr marL="171450" lvl="0" indent="-171450">
              <a:buFont typeface="Arial" pitchFamily="34" charset="0"/>
              <a:buChar char="•"/>
            </a:pPr>
            <a:r>
              <a:rPr lang="en-US" dirty="0" smtClean="0"/>
              <a:t>A </a:t>
            </a:r>
            <a:r>
              <a:rPr lang="en-US" dirty="0"/>
              <a:t>cross-reference of all MILS to DLMS formats is available on the </a:t>
            </a:r>
            <a:r>
              <a:rPr lang="en-US" dirty="0" smtClean="0"/>
              <a:t>DLMS </a:t>
            </a:r>
            <a:r>
              <a:rPr lang="en-US" dirty="0"/>
              <a:t>website.  On the website’s navigation menu, select the DLSS-DLMS Cross ref link and you will be taken to a page were you can select to see the cross-reference in order by either the MILS document identifier or the DLMS implementation convention ID.</a:t>
            </a:r>
          </a:p>
          <a:p>
            <a:pPr>
              <a:buFontTx/>
              <a:buNone/>
            </a:pPr>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476250"/>
            <a:ext cx="2357438" cy="1770063"/>
          </a:xfrm>
        </p:spPr>
      </p:sp>
      <p:sp>
        <p:nvSpPr>
          <p:cNvPr id="3" name="Notes Placeholder 2"/>
          <p:cNvSpPr>
            <a:spLocks noGrp="1"/>
          </p:cNvSpPr>
          <p:nvPr>
            <p:ph type="body" idx="1"/>
          </p:nvPr>
        </p:nvSpPr>
        <p:spPr>
          <a:xfrm>
            <a:off x="386650" y="2365319"/>
            <a:ext cx="3727048" cy="6468164"/>
          </a:xfrm>
        </p:spPr>
        <p:txBody>
          <a:bodyPr/>
          <a:lstStyle/>
          <a:p>
            <a:r>
              <a:rPr lang="en-US" sz="1000" b="1" dirty="0"/>
              <a:t>Narrator</a:t>
            </a:r>
            <a:r>
              <a:rPr lang="en-US" sz="1000" dirty="0"/>
              <a:t>: </a:t>
            </a:r>
            <a:r>
              <a:rPr lang="en-US" sz="1000" dirty="0" smtClean="0"/>
              <a:t>Now lets look at the DLMS 810L Implementation</a:t>
            </a:r>
            <a:r>
              <a:rPr lang="en-US" sz="1000" baseline="0" dirty="0" smtClean="0"/>
              <a:t> Convention in some detail to see how this all fits together.  In the slides that follow, we will see how the transaction conveys the legacy MILS 80 record position format data as well as enhanced DLMS data, such as SLOA.  We will see sample DLMS transaction data with associated mapping to legacy MILS data.</a:t>
            </a:r>
            <a:endParaRPr lang="en-US" sz="1000" dirty="0"/>
          </a:p>
          <a:p>
            <a:endParaRPr lang="en-US" sz="1000" dirty="0"/>
          </a:p>
          <a:p>
            <a:r>
              <a:rPr lang="en-US" sz="1000" u="sng" dirty="0" smtClean="0">
                <a:solidFill>
                  <a:srgbClr val="3366FF"/>
                </a:solidFill>
              </a:rPr>
              <a:t>http://www.dla.mil/HQ/InformationOperations/DLMS/elibrary/Transformats/140_997/</a:t>
            </a:r>
            <a:endParaRPr lang="en-US" sz="1000" u="sng" dirty="0">
              <a:solidFill>
                <a:srgbClr val="3366FF"/>
              </a:solidFill>
            </a:endParaRPr>
          </a:p>
        </p:txBody>
      </p:sp>
      <p:sp>
        <p:nvSpPr>
          <p:cNvPr id="4" name="TextBox 3"/>
          <p:cNvSpPr txBox="1"/>
          <p:nvPr/>
        </p:nvSpPr>
        <p:spPr>
          <a:xfrm>
            <a:off x="4113698" y="2289223"/>
            <a:ext cx="2357928" cy="707727"/>
          </a:xfrm>
          <a:prstGeom prst="rect">
            <a:avLst/>
          </a:prstGeom>
          <a:noFill/>
        </p:spPr>
        <p:txBody>
          <a:bodyPr wrap="square" lIns="91280" tIns="45641" rIns="91280" bIns="45641" rtlCol="0">
            <a:spAutoFit/>
          </a:bodyPr>
          <a:lstStyle/>
          <a:p>
            <a:pPr lvl="0" algn="l"/>
            <a:r>
              <a:rPr lang="en-US" sz="1000" b="0" dirty="0">
                <a:solidFill>
                  <a:srgbClr val="FF0000"/>
                </a:solidFill>
                <a:cs typeface="Arial" panose="020B0604020202020204" pitchFamily="34" charset="0"/>
              </a:rPr>
              <a:t>MM Notes: This is just a separation page as these next slides are all examples. Use graphic support as you see fit.</a:t>
            </a:r>
            <a:endParaRPr lang="en-US" dirty="0">
              <a:solidFill>
                <a:srgbClr val="000000"/>
              </a:solidFill>
            </a:endParaRPr>
          </a:p>
        </p:txBody>
      </p:sp>
    </p:spTree>
    <p:extLst>
      <p:ext uri="{BB962C8B-B14F-4D97-AF65-F5344CB8AC3E}">
        <p14:creationId xmlns:p14="http://schemas.microsoft.com/office/powerpoint/2010/main" val="32739917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111</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r>
              <a:rPr lang="en-US" sz="1000" dirty="0"/>
              <a:t>: What you’re looking at, is the first page of the DLMS </a:t>
            </a:r>
            <a:r>
              <a:rPr lang="en-US" sz="1000" dirty="0" smtClean="0"/>
              <a:t>810L </a:t>
            </a:r>
            <a:r>
              <a:rPr lang="en-US" sz="1000" dirty="0"/>
              <a:t>IC .  Every page of a DLMS implementation convention is packed with valuable information. For the purpose of this course we will go into enough detail  to give you some familiarity and hand’s on experience reading the DLMS </a:t>
            </a:r>
            <a:r>
              <a:rPr lang="en-US" sz="1000" dirty="0" smtClean="0"/>
              <a:t>810L </a:t>
            </a:r>
            <a:r>
              <a:rPr lang="en-US" sz="1000" dirty="0"/>
              <a:t>IC.  The format, notations, and methodology for reading this particular implementation convention is the same for all the DLMS ICs. </a:t>
            </a:r>
          </a:p>
          <a:p>
            <a:endParaRPr lang="en-US" sz="1000" dirty="0">
              <a:solidFill>
                <a:srgbClr val="FF0000"/>
              </a:solidFill>
            </a:endParaRPr>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112</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p>
          <a:p>
            <a:pPr marL="171151" indent="-171151">
              <a:buFont typeface="Arial" panose="020B0604020202020204" pitchFamily="34" charset="0"/>
              <a:buChar char="•"/>
            </a:pPr>
            <a:r>
              <a:rPr lang="en-US" sz="1000" dirty="0"/>
              <a:t>Here’s the top of the first page of the DLMS </a:t>
            </a:r>
            <a:r>
              <a:rPr lang="en-US" sz="1000" dirty="0" smtClean="0"/>
              <a:t>810L </a:t>
            </a:r>
            <a:r>
              <a:rPr lang="en-US" sz="1000" dirty="0"/>
              <a:t>Implementation Convention.  Notice in the top left corner where it says DLMS Implementation Convention </a:t>
            </a:r>
            <a:r>
              <a:rPr lang="en-US" sz="1000" dirty="0" smtClean="0"/>
              <a:t>810L</a:t>
            </a:r>
            <a:r>
              <a:rPr lang="en-US" sz="1000" baseline="0" dirty="0" smtClean="0"/>
              <a:t> Logistics Bill</a:t>
            </a:r>
            <a:r>
              <a:rPr lang="en-US" sz="1000" dirty="0" smtClean="0"/>
              <a:t> </a:t>
            </a:r>
            <a:r>
              <a:rPr lang="en-US" sz="1000" dirty="0"/>
              <a:t>directly above the larger print </a:t>
            </a:r>
            <a:r>
              <a:rPr lang="en-US" sz="1000" dirty="0" smtClean="0"/>
              <a:t>810L Invoice; </a:t>
            </a:r>
            <a:r>
              <a:rPr lang="en-US" sz="1000" dirty="0"/>
              <a:t>the </a:t>
            </a:r>
            <a:r>
              <a:rPr lang="en-US" sz="1000" dirty="0" smtClean="0"/>
              <a:t>L </a:t>
            </a:r>
            <a:r>
              <a:rPr lang="en-US" sz="1000" dirty="0"/>
              <a:t>after the </a:t>
            </a:r>
            <a:r>
              <a:rPr lang="en-US" sz="1000" dirty="0" smtClean="0"/>
              <a:t>810 </a:t>
            </a:r>
            <a:r>
              <a:rPr lang="en-US" sz="1000" dirty="0"/>
              <a:t>indicates, that </a:t>
            </a:r>
            <a:r>
              <a:rPr lang="en-US" sz="1000" dirty="0" smtClean="0"/>
              <a:t>DLMS </a:t>
            </a:r>
            <a:r>
              <a:rPr lang="en-US" sz="1000" dirty="0"/>
              <a:t>has tailored the broad generic X12 </a:t>
            </a:r>
            <a:r>
              <a:rPr lang="en-US" sz="1000" dirty="0" smtClean="0"/>
              <a:t>810 </a:t>
            </a:r>
            <a:r>
              <a:rPr lang="en-US" sz="1000" dirty="0"/>
              <a:t>transaction standard through the application of specific business rules for DOD trading partner usage.  The X12 standard can be tailored and used for more than one type of business event</a:t>
            </a:r>
            <a:r>
              <a:rPr lang="en-US" sz="1000" dirty="0" smtClean="0"/>
              <a:t>.</a:t>
            </a:r>
            <a:endParaRPr lang="en-US" sz="1000" dirty="0"/>
          </a:p>
          <a:p>
            <a:pPr marL="171151" indent="-171151">
              <a:buFont typeface="Arial" panose="020B0604020202020204" pitchFamily="34" charset="0"/>
              <a:buChar char="•"/>
            </a:pPr>
            <a:r>
              <a:rPr lang="en-US" sz="1000" dirty="0"/>
              <a:t>Now look to the right; there you see a long series of ADC numbers listed on three lines.  These are the numbers of each of the approved DLMS changes that have caused revisions to this DLMS </a:t>
            </a:r>
            <a:r>
              <a:rPr lang="en-US" sz="1000" dirty="0" smtClean="0"/>
              <a:t>810L </a:t>
            </a:r>
            <a:r>
              <a:rPr lang="en-US" sz="1000" dirty="0"/>
              <a:t>IC.  You can consider this the ADC change history of the </a:t>
            </a:r>
            <a:r>
              <a:rPr lang="en-US" sz="1000" dirty="0" smtClean="0"/>
              <a:t>810L.  </a:t>
            </a:r>
            <a:r>
              <a:rPr lang="en-US" sz="1000" dirty="0"/>
              <a:t>These lines at the very top are repeated at the top of every page. </a:t>
            </a:r>
          </a:p>
          <a:p>
            <a:pPr marL="171151" indent="-171151">
              <a:buFont typeface="Arial" panose="020B0604020202020204" pitchFamily="34" charset="0"/>
              <a:buChar char="•"/>
            </a:pPr>
            <a:r>
              <a:rPr lang="en-US" sz="1000" dirty="0"/>
              <a:t>Moving down the next thing you see is the large font </a:t>
            </a:r>
            <a:r>
              <a:rPr lang="en-US" sz="1000" dirty="0" smtClean="0"/>
              <a:t>810 </a:t>
            </a:r>
            <a:r>
              <a:rPr lang="en-US" sz="1000" dirty="0"/>
              <a:t>and the word </a:t>
            </a:r>
            <a:r>
              <a:rPr lang="en-US" sz="1000" dirty="0" smtClean="0"/>
              <a:t>Invoice, </a:t>
            </a:r>
            <a:r>
              <a:rPr lang="en-US" sz="1000" dirty="0"/>
              <a:t>this is the ASC X12 standard number and name given to this transaction set.</a:t>
            </a:r>
          </a:p>
          <a:p>
            <a:pPr marL="171151" indent="-171151">
              <a:buFont typeface="Arial" panose="020B0604020202020204" pitchFamily="34" charset="0"/>
              <a:buChar char="•"/>
            </a:pPr>
            <a:r>
              <a:rPr lang="en-US" sz="1000" dirty="0"/>
              <a:t>Below that you see the words Functional Group = </a:t>
            </a:r>
            <a:r>
              <a:rPr lang="en-US" sz="1000" dirty="0" smtClean="0"/>
              <a:t>IN</a:t>
            </a:r>
            <a:r>
              <a:rPr lang="en-US" sz="1000" dirty="0"/>
              <a:t>.  This tells you that this is a member of a group of functionally related transaction sets.  What’s significant about this is, that the X12 standard allows transactions within a functional group to be transmitted together within the same functional group header segment (GS) and a functional group trailer segment (GE). Each transaction set is assigned a functional identifier code, which is the first data element of the header segment. Functional groups must contain like transaction sets for a single trading partner.</a:t>
            </a:r>
          </a:p>
          <a:p>
            <a:r>
              <a:rPr lang="en-US" sz="1000" dirty="0"/>
              <a:t>•  Below that you see the ANSI standard purpose statement for the </a:t>
            </a:r>
            <a:r>
              <a:rPr lang="en-US" sz="1000" dirty="0" smtClean="0"/>
              <a:t>810.  </a:t>
            </a:r>
            <a:r>
              <a:rPr lang="en-US" sz="1000" dirty="0"/>
              <a:t>This reads exactly as it does in the ANSI standard.  If there is any extension, clarification, modification of this stated purpose, that information would be documented in the DLMS notes which follow the purpose section. Note the words Draft Standard for Trial Use; this is standard ASC X12 terminology that is software generated at the beginning of the purpose on all transaction sets since they tend to have frequent changes.  You can ignore this phrase, any published DLMS Implementation Convention published on the </a:t>
            </a:r>
            <a:r>
              <a:rPr lang="en-US" sz="1000" dirty="0" smtClean="0"/>
              <a:t>DLMS</a:t>
            </a:r>
            <a:r>
              <a:rPr lang="en-US" sz="1000" baseline="0" dirty="0" smtClean="0"/>
              <a:t> </a:t>
            </a:r>
            <a:r>
              <a:rPr lang="en-US" sz="1000" dirty="0" smtClean="0"/>
              <a:t>web </a:t>
            </a:r>
            <a:r>
              <a:rPr lang="en-US" sz="1000" dirty="0"/>
              <a:t>site is available for use. </a:t>
            </a:r>
          </a:p>
          <a:p>
            <a:endParaRPr lang="en-US" sz="100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
        <p:nvSpPr>
          <p:cNvPr id="8" name="TextBox 7"/>
          <p:cNvSpPr txBox="1"/>
          <p:nvPr/>
        </p:nvSpPr>
        <p:spPr>
          <a:xfrm>
            <a:off x="5102506" y="3202377"/>
            <a:ext cx="1597306" cy="1323280"/>
          </a:xfrm>
          <a:prstGeom prst="rect">
            <a:avLst/>
          </a:prstGeom>
          <a:noFill/>
        </p:spPr>
        <p:txBody>
          <a:bodyPr wrap="square" lIns="91280" tIns="45641" rIns="91280" bIns="45641" rtlCol="0">
            <a:spAutoFit/>
          </a:bodyPr>
          <a:lstStyle/>
          <a:p>
            <a:pPr algn="l"/>
            <a:r>
              <a:rPr lang="en-US" sz="1000" b="0" dirty="0" smtClean="0">
                <a:solidFill>
                  <a:srgbClr val="00B050"/>
                </a:solidFill>
                <a:cs typeface="Arial" panose="020B0604020202020204" pitchFamily="34" charset="0"/>
              </a:rPr>
              <a:t>EBSO </a:t>
            </a:r>
            <a:r>
              <a:rPr lang="en-US" sz="1000" b="0" dirty="0">
                <a:solidFill>
                  <a:srgbClr val="00B050"/>
                </a:solidFill>
                <a:cs typeface="Arial" panose="020B0604020202020204" pitchFamily="34" charset="0"/>
              </a:rPr>
              <a:t>Note:  By highlighting and zooming in to the parts of the IC that are being talked about, the directional instructions in the narration might not have to be as detailed.</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113</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p>
          <a:p>
            <a:pPr marL="171151" indent="-171151">
              <a:buFont typeface="Arial" panose="020B0604020202020204" pitchFamily="34" charset="0"/>
              <a:buChar char="•"/>
            </a:pPr>
            <a:r>
              <a:rPr lang="en-US" sz="1000" dirty="0"/>
              <a:t>Moving down the first page you’ll see the gray background area that tells you your in the notes  section.  </a:t>
            </a:r>
            <a:r>
              <a:rPr lang="en-US" sz="1000" dirty="0" smtClean="0"/>
              <a:t>These notes </a:t>
            </a:r>
            <a:r>
              <a:rPr lang="en-US" sz="1000" dirty="0"/>
              <a:t>at the front of the IC </a:t>
            </a:r>
            <a:r>
              <a:rPr lang="en-US" sz="1000" dirty="0" smtClean="0"/>
              <a:t>are </a:t>
            </a:r>
            <a:r>
              <a:rPr lang="en-US" sz="1000" dirty="0"/>
              <a:t>applicable to the entire IC.</a:t>
            </a:r>
          </a:p>
          <a:p>
            <a:pPr marL="171151" indent="-171151">
              <a:buFont typeface="Arial" panose="020B0604020202020204" pitchFamily="34" charset="0"/>
              <a:buChar char="•"/>
            </a:pPr>
            <a:r>
              <a:rPr lang="en-US" sz="1000" dirty="0" smtClean="0"/>
              <a:t>The </a:t>
            </a:r>
            <a:r>
              <a:rPr lang="en-US" sz="1000" dirty="0"/>
              <a:t>Federal notes you see on this DLMS </a:t>
            </a:r>
            <a:r>
              <a:rPr lang="en-US" sz="1000" dirty="0" smtClean="0"/>
              <a:t>810L </a:t>
            </a:r>
            <a:r>
              <a:rPr lang="en-US" sz="1000" dirty="0"/>
              <a:t>IC will be eliminated or renamed as DLMS notes if applicable, since DLMS ICs are now for Federal-wide use.   </a:t>
            </a:r>
          </a:p>
          <a:p>
            <a:pPr marL="171151" indent="-171151">
              <a:buFont typeface="Arial" panose="020B0604020202020204" pitchFamily="34" charset="0"/>
              <a:buChar char="•"/>
            </a:pPr>
            <a:r>
              <a:rPr lang="en-US" sz="1000" dirty="0"/>
              <a:t>Now lets take a look </a:t>
            </a:r>
            <a:r>
              <a:rPr lang="en-US" sz="1000" dirty="0" smtClean="0"/>
              <a:t>to</a:t>
            </a:r>
            <a:r>
              <a:rPr lang="en-US" sz="1000" baseline="0" dirty="0" smtClean="0"/>
              <a:t> the bottom of these starting DLMS notes</a:t>
            </a:r>
            <a:r>
              <a:rPr lang="en-US" sz="1000" dirty="0" smtClean="0"/>
              <a:t>.</a:t>
            </a:r>
            <a:endParaRPr lang="en-US" sz="100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114</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p>
          <a:p>
            <a:pPr marL="171151" indent="-171151">
              <a:buFont typeface="Arial" panose="020B0604020202020204" pitchFamily="34" charset="0"/>
              <a:buChar char="•"/>
            </a:pPr>
            <a:r>
              <a:rPr lang="en-US" sz="1000" dirty="0" smtClean="0"/>
              <a:t>Two</a:t>
            </a:r>
            <a:r>
              <a:rPr lang="en-US" sz="1000" baseline="0" dirty="0" smtClean="0"/>
              <a:t> slides ago, </a:t>
            </a:r>
            <a:r>
              <a:rPr lang="en-US" sz="1000" dirty="0" smtClean="0"/>
              <a:t>we saw </a:t>
            </a:r>
            <a:r>
              <a:rPr lang="en-US" sz="1000" dirty="0"/>
              <a:t>the list of ADC numbers for change history on the top of the first page and that list appears at the top of every page.  However, </a:t>
            </a:r>
            <a:r>
              <a:rPr lang="en-US" sz="1000" dirty="0" smtClean="0"/>
              <a:t>here and </a:t>
            </a:r>
            <a:r>
              <a:rPr lang="en-US" sz="1000" dirty="0"/>
              <a:t>continuing into page </a:t>
            </a:r>
            <a:r>
              <a:rPr lang="en-US" sz="1000" dirty="0" smtClean="0"/>
              <a:t>two </a:t>
            </a:r>
            <a:r>
              <a:rPr lang="en-US" sz="1000" dirty="0"/>
              <a:t>of this IC,  we see in the notes section both the ADC number and the actual titles of those ADCs.</a:t>
            </a:r>
          </a:p>
          <a:p>
            <a:pPr marL="171151" indent="-171151">
              <a:buFont typeface="Arial" panose="020B0604020202020204" pitchFamily="34" charset="0"/>
              <a:buChar char="•"/>
            </a:pPr>
            <a:r>
              <a:rPr lang="en-US" sz="1000" dirty="0"/>
              <a:t>The titles allow you to do a word search on </a:t>
            </a:r>
            <a:r>
              <a:rPr lang="en-US" sz="1000" dirty="0" smtClean="0"/>
              <a:t>the </a:t>
            </a:r>
            <a:r>
              <a:rPr lang="en-US" sz="1000" dirty="0"/>
              <a:t>PDF </a:t>
            </a:r>
            <a:r>
              <a:rPr lang="en-US" sz="1000" dirty="0" smtClean="0"/>
              <a:t>document posted on the DLMS website.  </a:t>
            </a:r>
            <a:r>
              <a:rPr lang="en-US" sz="1000" dirty="0"/>
              <a:t>For example if you were interested in ADCs dealing with </a:t>
            </a:r>
            <a:r>
              <a:rPr lang="en-US" sz="1000" dirty="0" smtClean="0"/>
              <a:t>SLOA </a:t>
            </a:r>
            <a:r>
              <a:rPr lang="en-US" sz="1000" dirty="0"/>
              <a:t>you could do a search on a word like </a:t>
            </a:r>
            <a:r>
              <a:rPr lang="en-US" sz="1000" dirty="0" smtClean="0"/>
              <a:t>“accounting” </a:t>
            </a:r>
            <a:r>
              <a:rPr lang="en-US" sz="1000" dirty="0"/>
              <a:t>and find some hits on the ADC list that you might want to note and then go to the </a:t>
            </a:r>
            <a:r>
              <a:rPr lang="en-US" sz="1000" dirty="0" smtClean="0"/>
              <a:t>DLMS </a:t>
            </a:r>
            <a:r>
              <a:rPr lang="en-US" sz="1000" dirty="0"/>
              <a:t>web site to take a look at those specific ADCs.</a:t>
            </a:r>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115</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p>
          <a:p>
            <a:pPr marL="171151" indent="-171151">
              <a:buFont typeface="Arial" panose="020B0604020202020204" pitchFamily="34" charset="0"/>
              <a:buChar char="•"/>
            </a:pPr>
            <a:r>
              <a:rPr lang="en-US" sz="1000" dirty="0"/>
              <a:t>Starting </a:t>
            </a:r>
            <a:r>
              <a:rPr lang="en-US" sz="1000" dirty="0" smtClean="0"/>
              <a:t>about</a:t>
            </a:r>
            <a:r>
              <a:rPr lang="en-US" sz="1000" baseline="0" dirty="0" smtClean="0"/>
              <a:t> a third</a:t>
            </a:r>
            <a:r>
              <a:rPr lang="en-US" sz="1000" dirty="0" smtClean="0"/>
              <a:t> of the way down </a:t>
            </a:r>
            <a:r>
              <a:rPr lang="en-US" sz="1000" dirty="0"/>
              <a:t>page </a:t>
            </a:r>
            <a:r>
              <a:rPr lang="en-US" sz="1000" dirty="0" smtClean="0"/>
              <a:t>two </a:t>
            </a:r>
            <a:r>
              <a:rPr lang="en-US" sz="1000" dirty="0"/>
              <a:t>and continuing through page </a:t>
            </a:r>
            <a:r>
              <a:rPr lang="en-US" sz="1000" dirty="0" smtClean="0"/>
              <a:t>three</a:t>
            </a:r>
            <a:r>
              <a:rPr lang="en-US" sz="1000" baseline="0" dirty="0" smtClean="0"/>
              <a:t> and four</a:t>
            </a:r>
            <a:r>
              <a:rPr lang="en-US" sz="1000" dirty="0" smtClean="0"/>
              <a:t> </a:t>
            </a:r>
            <a:r>
              <a:rPr lang="en-US" sz="1000" dirty="0"/>
              <a:t>you see the </a:t>
            </a:r>
            <a:r>
              <a:rPr lang="en-US" sz="1000" i="1" dirty="0"/>
              <a:t>transaction set table hierarchy diagram </a:t>
            </a:r>
            <a:r>
              <a:rPr lang="en-US" sz="1000" dirty="0"/>
              <a:t>for the DLMS </a:t>
            </a:r>
            <a:r>
              <a:rPr lang="en-US" sz="1000" dirty="0" smtClean="0"/>
              <a:t>810L. The diagram begins with</a:t>
            </a:r>
            <a:r>
              <a:rPr lang="en-US" sz="1000" baseline="0" dirty="0" smtClean="0"/>
              <a:t> the </a:t>
            </a:r>
            <a:r>
              <a:rPr lang="en-US" sz="1000" dirty="0" smtClean="0"/>
              <a:t>bold </a:t>
            </a:r>
            <a:r>
              <a:rPr lang="en-US" sz="1000" dirty="0"/>
              <a:t>title that says “</a:t>
            </a:r>
            <a:r>
              <a:rPr lang="en-US" sz="1000" dirty="0" smtClean="0"/>
              <a:t>Heading”, also referred to as </a:t>
            </a:r>
            <a:r>
              <a:rPr lang="en-US" sz="1000" dirty="0"/>
              <a:t>Table 1 of the IC.  Directly below the Heading you see the segments contained in the Heading. The segments are listed with </a:t>
            </a:r>
            <a:r>
              <a:rPr lang="en-US" sz="1000" dirty="0" smtClean="0"/>
              <a:t>their </a:t>
            </a:r>
            <a:r>
              <a:rPr lang="en-US" sz="1000" dirty="0"/>
              <a:t>positions </a:t>
            </a:r>
            <a:r>
              <a:rPr lang="en-US" sz="1000" dirty="0" smtClean="0"/>
              <a:t>within the </a:t>
            </a:r>
            <a:r>
              <a:rPr lang="en-US" sz="1000" dirty="0"/>
              <a:t>Heading, </a:t>
            </a:r>
            <a:r>
              <a:rPr lang="en-US" sz="1000" dirty="0" smtClean="0"/>
              <a:t>or </a:t>
            </a:r>
            <a:r>
              <a:rPr lang="en-US" sz="1000" dirty="0"/>
              <a:t>Table 1, the two character ID of the segments, names of the segments, whether they are required or optional, the maximum times they can be used and the usage column.  For Loops you see the LOOP ID, such as </a:t>
            </a:r>
            <a:r>
              <a:rPr lang="en-US" sz="1000" dirty="0" smtClean="0"/>
              <a:t>N1 </a:t>
            </a:r>
            <a:r>
              <a:rPr lang="en-US" sz="1000" dirty="0"/>
              <a:t>and the maximum number of times the LOOP can be repeated in the transaction. Under the LOOP ID you see the segments in the LOOP and all the information described for a segment with the addition of the Max Use identifying the number of times each segment can be repeated within a LOOP</a:t>
            </a:r>
            <a:r>
              <a:rPr lang="en-US" sz="1000" dirty="0" smtClean="0"/>
              <a:t>.</a:t>
            </a:r>
            <a:r>
              <a:rPr lang="en-US" sz="1000" baseline="0" dirty="0" smtClean="0"/>
              <a:t>  In a transaction, segments are processed in the order shown in the hierarchy.  A loop is repeated as many times as allowed and needed to convey the business information, before proceeding  to the next segment in order and then to the next table.  There may be nested loops, or loops within loops, which process in a similar fashion.</a:t>
            </a:r>
            <a:endParaRPr lang="en-US" sz="1000" dirty="0" smtClean="0"/>
          </a:p>
          <a:p>
            <a:pPr marL="171151" indent="-171151">
              <a:buFont typeface="Arial" panose="020B0604020202020204" pitchFamily="34" charset="0"/>
              <a:buChar char="•"/>
            </a:pPr>
            <a:r>
              <a:rPr lang="en-US" sz="1000" dirty="0" smtClean="0"/>
              <a:t>Note </a:t>
            </a:r>
            <a:r>
              <a:rPr lang="en-US" sz="1000" dirty="0"/>
              <a:t>that the first segment within the Heading is the ST or Transaction Set header that denotes the beginning of this </a:t>
            </a:r>
            <a:r>
              <a:rPr lang="en-US" sz="1000" dirty="0" smtClean="0"/>
              <a:t>810L,</a:t>
            </a:r>
            <a:r>
              <a:rPr lang="en-US" sz="1000" baseline="0" dirty="0" smtClean="0"/>
              <a:t> w</a:t>
            </a:r>
            <a:r>
              <a:rPr lang="en-US" sz="1000" dirty="0" smtClean="0"/>
              <a:t>hich</a:t>
            </a:r>
            <a:r>
              <a:rPr lang="en-US" sz="1000" baseline="0" dirty="0" smtClean="0"/>
              <a:t> </a:t>
            </a:r>
            <a:r>
              <a:rPr lang="en-US" sz="1000" dirty="0" smtClean="0"/>
              <a:t>is </a:t>
            </a:r>
            <a:r>
              <a:rPr lang="en-US" sz="1000" dirty="0"/>
              <a:t>in position 10 of the </a:t>
            </a:r>
            <a:r>
              <a:rPr lang="en-US" sz="1000" dirty="0" smtClean="0"/>
              <a:t>header and can only be provided one time</a:t>
            </a:r>
            <a:r>
              <a:rPr lang="en-US" sz="1000" baseline="0" dirty="0" smtClean="0"/>
              <a:t> b</a:t>
            </a:r>
            <a:r>
              <a:rPr lang="en-US" sz="1000" dirty="0" smtClean="0"/>
              <a:t>efore moving on to</a:t>
            </a:r>
            <a:r>
              <a:rPr lang="en-US" sz="1000" baseline="0" dirty="0" smtClean="0"/>
              <a:t> the next segment, BIG at position 20.</a:t>
            </a:r>
            <a:endParaRPr lang="en-US" sz="1000" dirty="0"/>
          </a:p>
          <a:p>
            <a:pPr marL="171151" indent="-171151">
              <a:buFont typeface="Arial" panose="020B0604020202020204" pitchFamily="34" charset="0"/>
              <a:buChar char="•"/>
            </a:pPr>
            <a:r>
              <a:rPr lang="en-US" sz="1000" dirty="0" smtClean="0"/>
              <a:t>This </a:t>
            </a:r>
            <a:r>
              <a:rPr lang="en-US" sz="1000" dirty="0"/>
              <a:t>table hierarchy diagram gives you a quick overall view of this IC’s architecture</a:t>
            </a:r>
            <a:r>
              <a:rPr lang="en-US" sz="1000" dirty="0" smtClean="0"/>
              <a:t>.</a:t>
            </a:r>
            <a:endParaRPr lang="en-US" sz="1000" dirty="0"/>
          </a:p>
          <a:p>
            <a:pPr marL="171151" indent="-171151">
              <a:buFont typeface="Arial" panose="020B0604020202020204" pitchFamily="34" charset="0"/>
              <a:buChar char="•"/>
            </a:pPr>
            <a:r>
              <a:rPr lang="en-US" sz="1000" dirty="0"/>
              <a:t>The two primary differences between the ASC X12 standard we saw in Module 2 and the DLMS IC we’re looking at here are:</a:t>
            </a:r>
          </a:p>
          <a:p>
            <a:pPr marL="627552" lvl="1" indent="-171151">
              <a:buFont typeface="Arial" panose="020B0604020202020204" pitchFamily="34" charset="0"/>
              <a:buChar char="•"/>
            </a:pPr>
            <a:r>
              <a:rPr lang="en-US" sz="1000" dirty="0"/>
              <a:t>First, the critical DLMS notes that we’ve discussed give this </a:t>
            </a:r>
            <a:r>
              <a:rPr lang="en-US" sz="1000" dirty="0" smtClean="0"/>
              <a:t>810L </a:t>
            </a:r>
            <a:r>
              <a:rPr lang="en-US" sz="1000" dirty="0"/>
              <a:t>specific business context for use by the trading partners using it and;</a:t>
            </a:r>
          </a:p>
          <a:p>
            <a:pPr marL="627552" lvl="1" indent="-171151">
              <a:buFont typeface="Arial" panose="020B0604020202020204" pitchFamily="34" charset="0"/>
              <a:buChar char="•"/>
            </a:pPr>
            <a:r>
              <a:rPr lang="en-US" sz="1000" dirty="0"/>
              <a:t>Second the table hierarchy diagram above identifies the segments and loops that are used in the DLMS 511R.  Any segments or loops that the ASC X12 standard itself may contain but are not used in the DLMS are either not shown or are labeled as not used.</a:t>
            </a:r>
          </a:p>
          <a:p>
            <a:pPr marL="171151" indent="-171151">
              <a:buFont typeface="Arial" panose="020B0604020202020204" pitchFamily="34" charset="0"/>
              <a:buChar char="•"/>
            </a:pPr>
            <a:endParaRPr lang="en-US" sz="100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
        <p:nvSpPr>
          <p:cNvPr id="8" name="TextBox 7"/>
          <p:cNvSpPr txBox="1"/>
          <p:nvPr/>
        </p:nvSpPr>
        <p:spPr>
          <a:xfrm>
            <a:off x="5102506" y="3029615"/>
            <a:ext cx="1597306" cy="1169391"/>
          </a:xfrm>
          <a:prstGeom prst="rect">
            <a:avLst/>
          </a:prstGeom>
          <a:noFill/>
        </p:spPr>
        <p:txBody>
          <a:bodyPr wrap="square" lIns="91280" tIns="45641" rIns="91280" bIns="45641" rtlCol="0">
            <a:spAutoFit/>
          </a:bodyPr>
          <a:lstStyle/>
          <a:p>
            <a:pPr algn="l"/>
            <a:r>
              <a:rPr lang="en-US" sz="1000" b="0" dirty="0" smtClean="0">
                <a:solidFill>
                  <a:srgbClr val="00B050"/>
                </a:solidFill>
                <a:cs typeface="Arial" panose="020B0604020202020204" pitchFamily="34" charset="0"/>
              </a:rPr>
              <a:t>EBSO </a:t>
            </a:r>
            <a:r>
              <a:rPr lang="en-US" sz="1000" b="0" dirty="0">
                <a:solidFill>
                  <a:srgbClr val="00B050"/>
                </a:solidFill>
                <a:cs typeface="Arial" panose="020B0604020202020204" pitchFamily="34" charset="0"/>
              </a:rPr>
              <a:t>Note:  Suggest to highlight or zoom in to the parts of the transaction set table hierarchy diagram that are addressed by the narrator at the time.</a:t>
            </a:r>
          </a:p>
        </p:txBody>
      </p:sp>
      <p:sp>
        <p:nvSpPr>
          <p:cNvPr id="9" name="TextBox 8"/>
          <p:cNvSpPr txBox="1"/>
          <p:nvPr/>
        </p:nvSpPr>
        <p:spPr>
          <a:xfrm>
            <a:off x="5102506" y="6524086"/>
            <a:ext cx="1597306" cy="707727"/>
          </a:xfrm>
          <a:prstGeom prst="rect">
            <a:avLst/>
          </a:prstGeom>
          <a:noFill/>
        </p:spPr>
        <p:txBody>
          <a:bodyPr wrap="square" lIns="91280" tIns="45641" rIns="91280" bIns="45641" rtlCol="0">
            <a:spAutoFit/>
          </a:bodyPr>
          <a:lstStyle/>
          <a:p>
            <a:pPr algn="l"/>
            <a:r>
              <a:rPr lang="en-US" sz="1000" b="0" dirty="0" smtClean="0">
                <a:solidFill>
                  <a:srgbClr val="00B050"/>
                </a:solidFill>
                <a:cs typeface="Arial" panose="020B0604020202020204" pitchFamily="34" charset="0"/>
              </a:rPr>
              <a:t>EBSO </a:t>
            </a:r>
            <a:r>
              <a:rPr lang="en-US" sz="1000" b="0" dirty="0">
                <a:solidFill>
                  <a:srgbClr val="00B050"/>
                </a:solidFill>
                <a:cs typeface="Arial" panose="020B0604020202020204" pitchFamily="34" charset="0"/>
              </a:rPr>
              <a:t>Note:  You could possibly create a separate sub-slide for this part of the narration.</a:t>
            </a:r>
          </a:p>
        </p:txBody>
      </p:sp>
      <p:cxnSp>
        <p:nvCxnSpPr>
          <p:cNvPr id="3" name="Straight Arrow Connector 2"/>
          <p:cNvCxnSpPr/>
          <p:nvPr/>
        </p:nvCxnSpPr>
        <p:spPr>
          <a:xfrm flipH="1">
            <a:off x="4646134" y="6626697"/>
            <a:ext cx="4563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116</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p>
          <a:p>
            <a:pPr marL="171151" indent="-171151">
              <a:buFont typeface="Arial" panose="020B0604020202020204" pitchFamily="34" charset="0"/>
              <a:buChar char="•"/>
            </a:pPr>
            <a:r>
              <a:rPr lang="en-US" sz="1000" dirty="0" smtClean="0"/>
              <a:t>A little further down you see the bold heading that says Detail, that’s the beginning of Table 2 and that portion of the diagram contains the same information for each segment and LOOP as discussed for the Heading.  However, note that the position number starts over; so the first position within the Detail starts over with position 10 within Table 2.</a:t>
            </a:r>
          </a:p>
          <a:p>
            <a:pPr marL="171151" indent="-171151">
              <a:buFont typeface="Arial" panose="020B0604020202020204" pitchFamily="34" charset="0"/>
              <a:buChar char="•"/>
            </a:pPr>
            <a:r>
              <a:rPr lang="en-US" sz="1000" dirty="0" smtClean="0"/>
              <a:t>The details section contains all of the detail bills supporting the summary bill in the Header and the detail bill loop</a:t>
            </a:r>
            <a:r>
              <a:rPr lang="en-US" sz="1000" baseline="0" dirty="0" smtClean="0"/>
              <a:t> repeated once for each detail bill, which is required.  Each contains a unique document number perpetuated from the initiating supply transaction, along with all of the detail bill information.</a:t>
            </a:r>
            <a:endParaRPr lang="en-US" sz="100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117</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p>
          <a:p>
            <a:pPr marL="171151" indent="-171151">
              <a:buFont typeface="Arial" panose="020B0604020202020204" pitchFamily="34" charset="0"/>
              <a:buChar char="•"/>
            </a:pPr>
            <a:r>
              <a:rPr lang="en-US" sz="1000" dirty="0"/>
              <a:t>This is page four of the  </a:t>
            </a:r>
            <a:r>
              <a:rPr lang="en-US" sz="1000" dirty="0" smtClean="0"/>
              <a:t>810L </a:t>
            </a:r>
            <a:r>
              <a:rPr lang="en-US" sz="1000" dirty="0"/>
              <a:t>where you see the rest of the transaction set table hierarchy diagram.  Note the last segment </a:t>
            </a:r>
            <a:r>
              <a:rPr lang="en-US" sz="1000" dirty="0" smtClean="0"/>
              <a:t>is </a:t>
            </a:r>
            <a:r>
              <a:rPr lang="en-US" sz="1000" dirty="0"/>
              <a:t>the SE, Transaction Set </a:t>
            </a:r>
            <a:r>
              <a:rPr lang="en-US" sz="1000" dirty="0" smtClean="0"/>
              <a:t>Trailer</a:t>
            </a:r>
            <a:r>
              <a:rPr lang="en-US" sz="1000" dirty="0"/>
              <a:t>, denoting the end of the transaction set.</a:t>
            </a:r>
          </a:p>
          <a:p>
            <a:pPr marL="171151" indent="-171151">
              <a:buFont typeface="Arial" panose="020B0604020202020204" pitchFamily="34" charset="0"/>
              <a:buChar char="•"/>
            </a:pPr>
            <a:r>
              <a:rPr lang="en-US" sz="1000" dirty="0"/>
              <a:t>The entire </a:t>
            </a:r>
            <a:r>
              <a:rPr lang="en-US" sz="1000" dirty="0" smtClean="0"/>
              <a:t>810L </a:t>
            </a:r>
            <a:r>
              <a:rPr lang="en-US" sz="1000" dirty="0"/>
              <a:t>IC is </a:t>
            </a:r>
            <a:r>
              <a:rPr lang="en-US" sz="1000" dirty="0" smtClean="0"/>
              <a:t>46 </a:t>
            </a:r>
            <a:r>
              <a:rPr lang="en-US" sz="1000" dirty="0"/>
              <a:t>pages long, so this diagram provides a quick summary of the remaining </a:t>
            </a:r>
            <a:r>
              <a:rPr lang="en-US" sz="1000" dirty="0" smtClean="0"/>
              <a:t>detail</a:t>
            </a:r>
            <a:r>
              <a:rPr lang="en-US" sz="1000" baseline="0" dirty="0" smtClean="0"/>
              <a:t> segment </a:t>
            </a:r>
            <a:r>
              <a:rPr lang="en-US" sz="1000" dirty="0" smtClean="0"/>
              <a:t>pages</a:t>
            </a:r>
            <a:r>
              <a:rPr lang="en-US" sz="1000" dirty="0"/>
              <a:t>.  Sometimes, in reading an IC, it’s difficult to keep in mind where you are in the context of the entire IC.  It’s oftentimes helpful to flip back to the this diagram to help orient yourself. </a:t>
            </a:r>
          </a:p>
          <a:p>
            <a:pPr marL="171151" indent="-171151">
              <a:buFont typeface="Arial" panose="020B0604020202020204" pitchFamily="34" charset="0"/>
              <a:buChar char="•"/>
            </a:pPr>
            <a:r>
              <a:rPr lang="en-US" sz="1000" dirty="0"/>
              <a:t>On the following series of charts we’re going to look at select pages of the </a:t>
            </a:r>
            <a:r>
              <a:rPr lang="en-US" sz="1000" dirty="0" smtClean="0"/>
              <a:t>810L </a:t>
            </a:r>
            <a:r>
              <a:rPr lang="en-US" sz="1000" dirty="0"/>
              <a:t>detailed </a:t>
            </a:r>
            <a:r>
              <a:rPr lang="en-US" sz="1000" dirty="0" smtClean="0"/>
              <a:t>information.</a:t>
            </a:r>
            <a:endParaRPr lang="en-US" sz="1000" dirty="0"/>
          </a:p>
          <a:p>
            <a:pPr marL="171151" indent="-171151">
              <a:buFont typeface="Arial" panose="020B0604020202020204" pitchFamily="34" charset="0"/>
              <a:buChar char="•"/>
            </a:pPr>
            <a:endParaRPr lang="en-US" sz="1000" dirty="0"/>
          </a:p>
          <a:p>
            <a:pPr marL="171151" indent="-171151">
              <a:buFont typeface="Arial" panose="020B0604020202020204" pitchFamily="34" charset="0"/>
              <a:buChar char="•"/>
            </a:pPr>
            <a:endParaRPr lang="en-US" sz="100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3E65F919-2676-400C-97E7-1270820306B2}" type="slidenum">
              <a:rPr lang="en-US">
                <a:solidFill>
                  <a:prstClr val="black"/>
                </a:solidFill>
              </a:rPr>
              <a:pPr/>
              <a:t>118</a:t>
            </a:fld>
            <a:endParaRPr lang="en-US" dirty="0">
              <a:solidFill>
                <a:prstClr val="black"/>
              </a:solidFill>
            </a:endParaRPr>
          </a:p>
        </p:txBody>
      </p:sp>
      <p:sp>
        <p:nvSpPr>
          <p:cNvPr id="163843" name="Rectangle 2"/>
          <p:cNvSpPr>
            <a:spLocks noGrp="1" noRot="1" noChangeAspect="1" noChangeArrowheads="1" noTextEdit="1"/>
          </p:cNvSpPr>
          <p:nvPr>
            <p:ph type="sldImg"/>
          </p:nvPr>
        </p:nvSpPr>
        <p:spPr>
          <a:xfrm>
            <a:off x="387350" y="476250"/>
            <a:ext cx="2357438" cy="1770063"/>
          </a:xfrm>
          <a:ln/>
        </p:spPr>
      </p:sp>
      <p:sp>
        <p:nvSpPr>
          <p:cNvPr id="163844" name="Rectangle 3"/>
          <p:cNvSpPr>
            <a:spLocks noGrp="1" noChangeArrowheads="1"/>
          </p:cNvSpPr>
          <p:nvPr>
            <p:ph type="body" idx="1"/>
          </p:nvPr>
        </p:nvSpPr>
        <p:spPr>
          <a:xfrm>
            <a:off x="386650" y="2365319"/>
            <a:ext cx="4259484" cy="6468164"/>
          </a:xfrm>
          <a:noFill/>
          <a:ln/>
        </p:spPr>
        <p:txBody>
          <a:bodyPr/>
          <a:lstStyle/>
          <a:p>
            <a:r>
              <a:rPr lang="en-US" sz="1000" b="1" dirty="0"/>
              <a:t>Narrator</a:t>
            </a:r>
            <a:r>
              <a:rPr lang="en-US" sz="1000" dirty="0"/>
              <a:t>: </a:t>
            </a:r>
          </a:p>
          <a:p>
            <a:pPr marL="171151" indent="-171151">
              <a:buFont typeface="Arial" panose="020B0604020202020204" pitchFamily="34" charset="0"/>
              <a:buChar char="•"/>
            </a:pPr>
            <a:r>
              <a:rPr lang="en-US" sz="1000" dirty="0" smtClean="0"/>
              <a:t>Before we look at the first segment description, take note of this sample EDI transaction. While an actual transaction would be one long string, we have placed carriage returns to the end of each segment’s data to make it easier to use these segments as part of explaining the DLMS 810L.</a:t>
            </a:r>
            <a:endParaRPr lang="en-US" sz="1000" dirty="0"/>
          </a:p>
        </p:txBody>
      </p:sp>
      <p:sp>
        <p:nvSpPr>
          <p:cNvPr id="4" name="TextBox 3"/>
          <p:cNvSpPr txBox="1"/>
          <p:nvPr/>
        </p:nvSpPr>
        <p:spPr>
          <a:xfrm>
            <a:off x="4722195" y="2289224"/>
            <a:ext cx="1825493" cy="553838"/>
          </a:xfrm>
          <a:prstGeom prst="rect">
            <a:avLst/>
          </a:prstGeom>
          <a:noFill/>
        </p:spPr>
        <p:txBody>
          <a:bodyPr wrap="square" lIns="91280" tIns="45641" rIns="91280" bIns="45641" rtlCol="0">
            <a:spAutoFit/>
          </a:bodyPr>
          <a:lstStyle/>
          <a:p>
            <a:pPr lvl="0" algn="l"/>
            <a:r>
              <a:rPr lang="en-US" sz="1000" b="0" dirty="0">
                <a:solidFill>
                  <a:srgbClr val="FF0000"/>
                </a:solidFill>
                <a:cs typeface="Arial" panose="020B0604020202020204" pitchFamily="34" charset="0"/>
              </a:rPr>
              <a:t>MM Notes:  Add graphic support as required by narrative.</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119</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p>
          <a:p>
            <a:pPr marL="171151" indent="-171151">
              <a:buFont typeface="Arial" panose="020B0604020202020204" pitchFamily="34" charset="0"/>
              <a:buChar char="•"/>
            </a:pPr>
            <a:r>
              <a:rPr lang="en-US" sz="1000" dirty="0"/>
              <a:t>Here’s the top of page five of the DLMS </a:t>
            </a:r>
            <a:r>
              <a:rPr lang="en-US" sz="1000" dirty="0" smtClean="0"/>
              <a:t>810L </a:t>
            </a:r>
            <a:r>
              <a:rPr lang="en-US" sz="1000" dirty="0"/>
              <a:t>Implementation Convention. Every segment that was marked “used” or “must use” in the transaction set table hierarchy diagram table is going to start at the top of a new page. This is the first segment of the </a:t>
            </a:r>
            <a:r>
              <a:rPr lang="en-US" sz="1000" dirty="0" smtClean="0"/>
              <a:t>810L </a:t>
            </a:r>
            <a:r>
              <a:rPr lang="en-US" sz="1000" dirty="0"/>
              <a:t>transaction, it’s the Transaction Set Header segment. </a:t>
            </a:r>
          </a:p>
          <a:p>
            <a:pPr marL="171151" indent="-171151">
              <a:buFont typeface="Arial" panose="020B0604020202020204" pitchFamily="34" charset="0"/>
              <a:buChar char="•"/>
            </a:pPr>
            <a:r>
              <a:rPr lang="en-US" sz="1000" dirty="0" smtClean="0"/>
              <a:t>[Click] Let's </a:t>
            </a:r>
            <a:r>
              <a:rPr lang="en-US" sz="1000" dirty="0"/>
              <a:t>look in the upper right hand corner. This box has a lot of valuable information in it. First thing it's going to tell you in the upper left of the box is, what position of the transaction set this segment is in. It's in position 10.  Note, this coincides with the transaction set table diagram that we looked at on pages </a:t>
            </a:r>
            <a:r>
              <a:rPr lang="en-US" sz="1000" dirty="0" smtClean="0"/>
              <a:t>two</a:t>
            </a:r>
            <a:r>
              <a:rPr lang="en-US" sz="1000" baseline="0" dirty="0" smtClean="0"/>
              <a:t> through</a:t>
            </a:r>
            <a:r>
              <a:rPr lang="en-US" sz="1000" dirty="0" smtClean="0"/>
              <a:t> </a:t>
            </a:r>
            <a:r>
              <a:rPr lang="en-US" sz="1000" dirty="0"/>
              <a:t>four.  This box helps you to stay oriented with regards to where you are, relative to the entire transaction.  So the box is telling you you’re in position 10 of the Heading, that its mandatory, and that the Maximum use is 1.  This box also tells you the ST is in the heading, which means it's table </a:t>
            </a:r>
            <a:r>
              <a:rPr lang="en-US" sz="1000" dirty="0" smtClean="0"/>
              <a:t>1 and is applicable to</a:t>
            </a:r>
            <a:r>
              <a:rPr lang="en-US" sz="1000" baseline="0" dirty="0" smtClean="0"/>
              <a:t> the entire transaction</a:t>
            </a:r>
            <a:r>
              <a:rPr lang="en-US" sz="1000" dirty="0" smtClean="0"/>
              <a:t>. </a:t>
            </a:r>
            <a:r>
              <a:rPr lang="en-US" sz="1000" dirty="0"/>
              <a:t>It's maximum use is 1. So you can only use this ST segment once, no repeating of it. The number of data elements that we are using from the ST segment will be annotated in the lower right-hand corner of the box. In this case, it's 2.  If there was a loop associated with this segment, it's going to tell you the loop ID.  In this particular case, there is no loop</a:t>
            </a:r>
            <a:r>
              <a:rPr lang="en-US" sz="1000" dirty="0" smtClean="0"/>
              <a:t>, so the </a:t>
            </a:r>
            <a:r>
              <a:rPr lang="en-US" sz="1000" dirty="0"/>
              <a:t>loop is annotated as N/A.  </a:t>
            </a:r>
          </a:p>
          <a:p>
            <a:pPr marL="171151" indent="-171151">
              <a:buFont typeface="Arial" panose="020B0604020202020204" pitchFamily="34" charset="0"/>
              <a:buChar char="•"/>
            </a:pPr>
            <a:r>
              <a:rPr lang="en-US" sz="1000" dirty="0" smtClean="0"/>
              <a:t>[Click] So </a:t>
            </a:r>
            <a:r>
              <a:rPr lang="en-US" sz="1000" dirty="0"/>
              <a:t>now let's go down to the ST01.  Within X12 there are many transaction set standards, that is three character numeric codes, each identifying a different transaction. So If you were to look at data element 143 from the X12 standard versus the DLMS, you would see all numbers that the standard says are authorized. However, note that the DLMS IC only identifies one </a:t>
            </a:r>
            <a:r>
              <a:rPr lang="en-US" sz="1000" dirty="0" smtClean="0"/>
              <a:t>allowed code </a:t>
            </a:r>
            <a:r>
              <a:rPr lang="en-US" sz="1000" dirty="0"/>
              <a:t>value here. </a:t>
            </a:r>
            <a:r>
              <a:rPr lang="en-US" sz="1000" dirty="0" smtClean="0"/>
              <a:t>You </a:t>
            </a:r>
            <a:r>
              <a:rPr lang="en-US" sz="1000" dirty="0"/>
              <a:t>can only use </a:t>
            </a:r>
            <a:r>
              <a:rPr lang="en-US" sz="1000" dirty="0" smtClean="0"/>
              <a:t>810 </a:t>
            </a:r>
            <a:r>
              <a:rPr lang="en-US" sz="1000" dirty="0"/>
              <a:t>because this is the DLMS IC for the </a:t>
            </a:r>
            <a:r>
              <a:rPr lang="en-US" sz="1000" dirty="0" smtClean="0"/>
              <a:t>810L Logistics Bill and </a:t>
            </a:r>
            <a:r>
              <a:rPr lang="en-US" sz="1000" dirty="0"/>
              <a:t>nothing else is authorized.  It’s important to note that in DLMS </a:t>
            </a:r>
            <a:r>
              <a:rPr lang="en-US" sz="1000" dirty="0" smtClean="0"/>
              <a:t>ICs</a:t>
            </a:r>
            <a:r>
              <a:rPr lang="en-US" sz="1000" dirty="0"/>
              <a:t>. Regardless of the data element, only the authorized values will be </a:t>
            </a:r>
            <a:r>
              <a:rPr lang="en-US" sz="1000" dirty="0" smtClean="0"/>
              <a:t>shown.</a:t>
            </a:r>
            <a:r>
              <a:rPr lang="en-US" sz="1000" baseline="0" dirty="0" smtClean="0"/>
              <a:t> I</a:t>
            </a:r>
            <a:r>
              <a:rPr lang="en-US" sz="1000" dirty="0" smtClean="0"/>
              <a:t>f </a:t>
            </a:r>
            <a:r>
              <a:rPr lang="en-US" sz="1000" dirty="0"/>
              <a:t>it’s not listed in the IC then its not authorized for use within the IC.  </a:t>
            </a:r>
            <a:r>
              <a:rPr lang="en-US" sz="1000" dirty="0" smtClean="0"/>
              <a:t>Again</a:t>
            </a:r>
            <a:r>
              <a:rPr lang="en-US" sz="1000" baseline="0" dirty="0" smtClean="0"/>
              <a:t>, the maximum length is one. There is only one Summary Bill for all of the Detail Bills that will follow in the detail section, or Table 2.</a:t>
            </a:r>
            <a:endParaRPr lang="en-US" sz="1000" dirty="0"/>
          </a:p>
          <a:p>
            <a:pPr marL="171151" indent="-171151">
              <a:buFont typeface="Arial" panose="020B0604020202020204" pitchFamily="34" charset="0"/>
              <a:buChar char="•"/>
            </a:pPr>
            <a:r>
              <a:rPr lang="en-US" sz="1000" dirty="0"/>
              <a:t>ST02 is where the transaction set control number is. And do you see grey notes box?  </a:t>
            </a:r>
            <a:r>
              <a:rPr lang="en-US" sz="1000" dirty="0" smtClean="0"/>
              <a:t>This is </a:t>
            </a:r>
            <a:r>
              <a:rPr lang="en-US" sz="1000" dirty="0"/>
              <a:t>an example of a note that provides amplifying </a:t>
            </a:r>
            <a:r>
              <a:rPr lang="en-US" sz="1000" dirty="0" smtClean="0"/>
              <a:t>information</a:t>
            </a:r>
            <a:r>
              <a:rPr lang="en-US" sz="1000" baseline="0" dirty="0" smtClean="0"/>
              <a:t>.  I</a:t>
            </a:r>
            <a:r>
              <a:rPr lang="en-US" sz="1000" dirty="0" smtClean="0"/>
              <a:t>t’s </a:t>
            </a:r>
            <a:r>
              <a:rPr lang="en-US" sz="1000" dirty="0"/>
              <a:t>also an example of a note that will become a DLMS </a:t>
            </a:r>
            <a:r>
              <a:rPr lang="en-US" sz="1000" dirty="0" smtClean="0"/>
              <a:t>note.</a:t>
            </a:r>
            <a:r>
              <a:rPr lang="en-US" sz="1000" baseline="0" dirty="0" smtClean="0"/>
              <a:t> I</a:t>
            </a:r>
            <a:r>
              <a:rPr lang="en-US" sz="1000" dirty="0" smtClean="0"/>
              <a:t>n </a:t>
            </a:r>
            <a:r>
              <a:rPr lang="en-US" sz="1000" dirty="0"/>
              <a:t>the future there will be no separately identified Federal notes.</a:t>
            </a:r>
          </a:p>
          <a:p>
            <a:pPr marL="171151" indent="-171151">
              <a:buFont typeface="Arial" panose="020B0604020202020204" pitchFamily="34" charset="0"/>
              <a:buChar char="•"/>
            </a:pPr>
            <a:r>
              <a:rPr lang="en-US" sz="1000" dirty="0"/>
              <a:t>Now we will proceed to page six.</a:t>
            </a:r>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xfrm>
            <a:off x="2754314" y="8832850"/>
            <a:ext cx="1501775" cy="463550"/>
          </a:xfrm>
          <a:prstGeom prst="rect">
            <a:avLst/>
          </a:prstGeom>
          <a:noFill/>
        </p:spPr>
        <p:txBody>
          <a:bodyPr/>
          <a:lstStyle/>
          <a:p>
            <a:fld id="{48BC2274-2B52-45D9-8A7D-389DA50F0382}" type="slidenum">
              <a:rPr lang="en-US" smtClean="0"/>
              <a:pPr/>
              <a:t>12</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4"/>
          <p:cNvSpPr>
            <a:spLocks noGrp="1" noChangeArrowheads="1"/>
          </p:cNvSpPr>
          <p:nvPr>
            <p:ph type="body" idx="1"/>
          </p:nvPr>
        </p:nvSpPr>
        <p:spPr>
          <a:noFill/>
          <a:ln/>
        </p:spPr>
        <p:txBody>
          <a:bodyPr/>
          <a:lstStyle/>
          <a:p>
            <a:r>
              <a:rPr lang="en-US" b="1" dirty="0" smtClean="0"/>
              <a:t>Narrator:</a:t>
            </a:r>
            <a:r>
              <a:rPr lang="en-US" b="0" baseline="0" dirty="0" smtClean="0"/>
              <a:t> </a:t>
            </a:r>
            <a:endParaRPr lang="en-US" kern="1200" dirty="0" smtClean="0">
              <a:solidFill>
                <a:schemeClr val="tx1"/>
              </a:solidFill>
              <a:effectLst/>
            </a:endParaRPr>
          </a:p>
          <a:p>
            <a:pPr marL="171400" indent="-171400">
              <a:buFont typeface="Arial" panose="020B0604020202020204" pitchFamily="34" charset="0"/>
              <a:buChar char="•"/>
            </a:pPr>
            <a:r>
              <a:rPr lang="en-US" kern="1200" dirty="0" smtClean="0">
                <a:solidFill>
                  <a:schemeClr val="tx1"/>
                </a:solidFill>
                <a:effectLst/>
              </a:rPr>
              <a:t>When a billed Component believes there is an error with a bill, they have to request an adjustment from the billing office.</a:t>
            </a:r>
          </a:p>
          <a:p>
            <a:pPr marL="171400" indent="-171400">
              <a:buFont typeface="Arial" panose="020B0604020202020204" pitchFamily="34" charset="0"/>
              <a:buChar char="•"/>
            </a:pPr>
            <a:r>
              <a:rPr lang="en-US" kern="1200" dirty="0" smtClean="0">
                <a:solidFill>
                  <a:schemeClr val="tx1"/>
                </a:solidFill>
                <a:effectLst/>
              </a:rPr>
              <a:t>The DLMS 812R Billing Adjustment Request is used to request a change to or reversal of a logistics bill, or follow-up on a previous request for adjustment.  Accepted discrepancy reports should trigger the Seller to automatically adjust a bill, but the Buyer may use the 812R to follow-up on promised adjustments.</a:t>
            </a:r>
          </a:p>
          <a:p>
            <a:pPr marL="171400" indent="-171400">
              <a:buFont typeface="Arial" panose="020B0604020202020204" pitchFamily="34" charset="0"/>
              <a:buChar char="•"/>
            </a:pPr>
            <a:r>
              <a:rPr lang="en-US" kern="1200" dirty="0" smtClean="0">
                <a:solidFill>
                  <a:schemeClr val="tx1"/>
                </a:solidFill>
                <a:effectLst/>
              </a:rPr>
              <a:t>The 812R is also used to follow up on promised credit for material returns, including storage quality control report or request copies (retransmission) of bills.</a:t>
            </a:r>
          </a:p>
          <a:p>
            <a:pPr marL="171400" indent="-171400">
              <a:buFont typeface="Arial" panose="020B0604020202020204" pitchFamily="34" charset="0"/>
              <a:buChar char="•"/>
            </a:pPr>
            <a:r>
              <a:rPr lang="en-US" kern="1200" dirty="0" smtClean="0">
                <a:solidFill>
                  <a:schemeClr val="tx1"/>
                </a:solidFill>
                <a:effectLst/>
              </a:rPr>
              <a:t>The processes for using the DLMS 812R are documented in DLM 4000.25, Volume 4, Chapter 4.</a:t>
            </a:r>
            <a:endParaRPr lang="en-US" kern="1200" dirty="0">
              <a:solidFill>
                <a:schemeClr val="tx1"/>
              </a:solidFill>
              <a:effectLst/>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120</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p>
          <a:p>
            <a:pPr marL="171151" indent="-171151">
              <a:buFont typeface="Arial" panose="020B0604020202020204" pitchFamily="34" charset="0"/>
              <a:buChar char="•"/>
            </a:pPr>
            <a:r>
              <a:rPr lang="en-US" sz="1000" dirty="0"/>
              <a:t>On page six, we see the </a:t>
            </a:r>
            <a:r>
              <a:rPr lang="en-US" sz="1000" dirty="0" smtClean="0"/>
              <a:t>BIG </a:t>
            </a:r>
            <a:r>
              <a:rPr lang="en-US" sz="1000" dirty="0"/>
              <a:t>segment, which is the beginning segment.  Notice, since it’s a new segment it started at the top of a new </a:t>
            </a:r>
            <a:r>
              <a:rPr lang="en-US" sz="1000" dirty="0" smtClean="0"/>
              <a:t>page.</a:t>
            </a:r>
          </a:p>
          <a:p>
            <a:pPr marL="171151" indent="-171151">
              <a:buFont typeface="Arial" panose="020B0604020202020204" pitchFamily="34" charset="0"/>
              <a:buChar char="•"/>
            </a:pPr>
            <a:r>
              <a:rPr lang="en-US" sz="1000" dirty="0" smtClean="0"/>
              <a:t>[Click]</a:t>
            </a:r>
            <a:r>
              <a:rPr lang="en-US" sz="1000" baseline="0" dirty="0" smtClean="0"/>
              <a:t> </a:t>
            </a:r>
            <a:r>
              <a:rPr lang="en-US" sz="1000" dirty="0" smtClean="0"/>
              <a:t>The </a:t>
            </a:r>
            <a:r>
              <a:rPr lang="en-US" sz="1000" dirty="0"/>
              <a:t>top right hand box tells you that the </a:t>
            </a:r>
            <a:r>
              <a:rPr lang="en-US" sz="1000" dirty="0" smtClean="0"/>
              <a:t>BIG </a:t>
            </a:r>
            <a:r>
              <a:rPr lang="en-US" sz="1000" dirty="0"/>
              <a:t>segment is in position 20 of the heading and it is mandatory. It can only be used once, there is no associated loop, and this segment is using five data elements.  The entire segment spans over pages six and seven and shows the data elements </a:t>
            </a:r>
            <a:r>
              <a:rPr lang="en-US" sz="1000" dirty="0" smtClean="0"/>
              <a:t>BIG01, BIG02</a:t>
            </a:r>
            <a:r>
              <a:rPr lang="en-US" sz="1000" dirty="0"/>
              <a:t>, </a:t>
            </a:r>
            <a:r>
              <a:rPr lang="en-US" sz="1000" dirty="0" smtClean="0"/>
              <a:t>BIG07, BIG07, </a:t>
            </a:r>
            <a:r>
              <a:rPr lang="en-US" sz="1000" dirty="0"/>
              <a:t>and </a:t>
            </a:r>
            <a:r>
              <a:rPr lang="en-US" sz="1000" dirty="0" smtClean="0"/>
              <a:t>BIG09</a:t>
            </a:r>
            <a:r>
              <a:rPr lang="en-US" sz="1000" dirty="0"/>
              <a:t>. Data elements </a:t>
            </a:r>
            <a:r>
              <a:rPr lang="en-US" sz="1000" dirty="0" smtClean="0"/>
              <a:t>BIG03, BIG04, BIG05, BIG06 </a:t>
            </a:r>
            <a:r>
              <a:rPr lang="en-US" sz="1000" dirty="0"/>
              <a:t>and </a:t>
            </a:r>
            <a:r>
              <a:rPr lang="en-US" sz="1000" dirty="0" smtClean="0"/>
              <a:t>BIG10 </a:t>
            </a:r>
            <a:r>
              <a:rPr lang="en-US" sz="1000" dirty="0"/>
              <a:t>are not shown, which tells you that of the </a:t>
            </a:r>
            <a:r>
              <a:rPr lang="en-US" sz="1000" dirty="0" smtClean="0"/>
              <a:t>ten </a:t>
            </a:r>
            <a:r>
              <a:rPr lang="en-US" sz="1000" dirty="0"/>
              <a:t>data elements in the ASC X12 standard, this DLMS IC is only authorizing the use of five. </a:t>
            </a:r>
          </a:p>
          <a:p>
            <a:pPr marL="171151" indent="-171151">
              <a:buFont typeface="Arial" panose="020B0604020202020204" pitchFamily="34" charset="0"/>
              <a:buChar char="•"/>
            </a:pPr>
            <a:r>
              <a:rPr lang="en-US" sz="1000" dirty="0" smtClean="0"/>
              <a:t>[Click] Now </a:t>
            </a:r>
            <a:r>
              <a:rPr lang="en-US" sz="1000" dirty="0"/>
              <a:t>let's look at data element </a:t>
            </a:r>
            <a:r>
              <a:rPr lang="en-US" sz="1000" dirty="0" smtClean="0"/>
              <a:t>BIG02. This is a mandatory element that uniquely identified the bill.  All the detailed lines of the bill,</a:t>
            </a:r>
            <a:r>
              <a:rPr lang="en-US" sz="1000" baseline="0" dirty="0" smtClean="0"/>
              <a:t> which will be provided in the detail part of the transaction (a.k.a. Table 2), share this bill number.</a:t>
            </a:r>
          </a:p>
          <a:p>
            <a:pPr marL="171151" indent="-171151">
              <a:buFont typeface="Arial" panose="020B0604020202020204" pitchFamily="34" charset="0"/>
              <a:buChar char="•"/>
            </a:pPr>
            <a:r>
              <a:rPr lang="en-US" sz="1000" baseline="0" dirty="0" smtClean="0"/>
              <a:t>[Click] Next, refer to BIG07.  </a:t>
            </a:r>
            <a:r>
              <a:rPr lang="en-US" sz="1000" dirty="0" smtClean="0"/>
              <a:t>Note </a:t>
            </a:r>
            <a:r>
              <a:rPr lang="en-US" sz="1000" dirty="0"/>
              <a:t>that this IC is authorizing the use of only </a:t>
            </a:r>
            <a:r>
              <a:rPr lang="en-US" sz="1000" dirty="0" smtClean="0"/>
              <a:t>two </a:t>
            </a:r>
            <a:r>
              <a:rPr lang="en-US" sz="1000" dirty="0"/>
              <a:t>code values for this particular data element.  They are </a:t>
            </a:r>
            <a:r>
              <a:rPr lang="en-US" sz="1000" dirty="0" smtClean="0"/>
              <a:t>CA and PP.  </a:t>
            </a:r>
            <a:r>
              <a:rPr lang="en-US" sz="1000" dirty="0"/>
              <a:t>Also see the DLMS notes associated with </a:t>
            </a:r>
            <a:r>
              <a:rPr lang="en-US" sz="1000" dirty="0" smtClean="0"/>
              <a:t>each.  </a:t>
            </a:r>
            <a:r>
              <a:rPr lang="en-US" sz="1000" dirty="0"/>
              <a:t>These notes are necessary to clarify the meaning of these values within the DLMS which differs from the definition of those code values within the X12 </a:t>
            </a:r>
            <a:r>
              <a:rPr lang="en-US" sz="1000" dirty="0" smtClean="0"/>
              <a:t>standard.</a:t>
            </a:r>
            <a:endParaRPr lang="en-US" sz="1000" dirty="0"/>
          </a:p>
          <a:p>
            <a:pPr marL="171151" indent="-171151">
              <a:buFont typeface="Arial" panose="020B0604020202020204" pitchFamily="34" charset="0"/>
              <a:buChar char="•"/>
            </a:pPr>
            <a:r>
              <a:rPr lang="en-US" sz="1000" dirty="0" smtClean="0"/>
              <a:t>Reading the DLMS note for the X12 code CA, Cash, we</a:t>
            </a:r>
            <a:r>
              <a:rPr lang="en-US" sz="1000" baseline="0" dirty="0" smtClean="0"/>
              <a:t> learn that this code informs when the bill is to processed as a </a:t>
            </a:r>
            <a:r>
              <a:rPr lang="en-US" sz="1000" baseline="0" dirty="0" err="1" smtClean="0"/>
              <a:t>Noninterfund</a:t>
            </a:r>
            <a:r>
              <a:rPr lang="en-US" sz="1000" baseline="0" dirty="0" smtClean="0"/>
              <a:t> Bill.  A billing office processing an 810L transaction with this code must perform some follow-up action to issue funds to the payee.  Whereas using the code PP, Prepaid Invoice, has a DLMS note explaining that it is used to signal the bill is an </a:t>
            </a:r>
            <a:r>
              <a:rPr lang="en-US" sz="1000" baseline="0" dirty="0" err="1" smtClean="0"/>
              <a:t>Interfund</a:t>
            </a:r>
            <a:r>
              <a:rPr lang="en-US" sz="1000" baseline="0" dirty="0" smtClean="0"/>
              <a:t> Bill and serves notice that funds are automatically disbursed to the payee.</a:t>
            </a:r>
          </a:p>
          <a:p>
            <a:pPr marL="171151" indent="-171151">
              <a:buFont typeface="Arial" panose="020B0604020202020204" pitchFamily="34" charset="0"/>
              <a:buChar char="•"/>
            </a:pPr>
            <a:r>
              <a:rPr lang="en-US" sz="1000" baseline="0" dirty="0" smtClean="0"/>
              <a:t>In this case, DLMS has “borrowed” codes from the  X12 standard and added notes to clarify their meaning in our business context, which is understood by all of our DLMS trading partners.</a:t>
            </a:r>
          </a:p>
          <a:p>
            <a:pPr marL="171151" indent="-171151">
              <a:buFont typeface="Arial" panose="020B0604020202020204" pitchFamily="34" charset="0"/>
              <a:buChar char="•"/>
            </a:pPr>
            <a:r>
              <a:rPr lang="en-US" sz="1000" baseline="0" dirty="0" smtClean="0"/>
              <a:t>So, in our example transaction at the bottom, we see both the DLMS and mapping to MILS</a:t>
            </a:r>
            <a:endParaRPr lang="en-US" sz="1000" dirty="0" smtClean="0"/>
          </a:p>
          <a:p>
            <a:pPr marL="171151" indent="-171151">
              <a:buFont typeface="Arial" panose="020B0604020202020204" pitchFamily="34" charset="0"/>
              <a:buChar char="•"/>
            </a:pPr>
            <a:r>
              <a:rPr lang="en-US" sz="1000" dirty="0" smtClean="0"/>
              <a:t>Next we will take a look at page twelve.</a:t>
            </a:r>
            <a:endParaRPr lang="en-US" sz="100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121</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p>
          <a:p>
            <a:pPr marL="171151" indent="-171151">
              <a:buFont typeface="Arial" panose="020B0604020202020204" pitchFamily="34" charset="0"/>
              <a:buChar char="•"/>
            </a:pPr>
            <a:r>
              <a:rPr lang="en-US" sz="1000" dirty="0" smtClean="0"/>
              <a:t>[Click] Here </a:t>
            </a:r>
            <a:r>
              <a:rPr lang="en-US" sz="1000" dirty="0"/>
              <a:t>we have the N1 segment.  Looking at the top right hand box, you will see that we are still in the Header of Table 1 and that the segment is </a:t>
            </a:r>
            <a:r>
              <a:rPr lang="en-US" sz="1000" dirty="0" smtClean="0"/>
              <a:t>optional. It is the trigger segment is required to kick off the use of the N1 loop, if it is used.</a:t>
            </a:r>
            <a:r>
              <a:rPr lang="en-US" sz="1000" baseline="0" dirty="0" smtClean="0"/>
              <a:t>  </a:t>
            </a:r>
            <a:r>
              <a:rPr lang="en-US" sz="1000" dirty="0" smtClean="0"/>
              <a:t>You </a:t>
            </a:r>
            <a:r>
              <a:rPr lang="en-US" sz="1000" dirty="0"/>
              <a:t>can use it only </a:t>
            </a:r>
            <a:r>
              <a:rPr lang="en-US" sz="1000" dirty="0" smtClean="0"/>
              <a:t>once per iteration of the loop. This </a:t>
            </a:r>
            <a:r>
              <a:rPr lang="en-US" sz="1000" dirty="0"/>
              <a:t>DLMS IC is using four data </a:t>
            </a:r>
            <a:r>
              <a:rPr lang="en-US" sz="1000" dirty="0" smtClean="0"/>
              <a:t>elements 1, 2, 3, 4. </a:t>
            </a:r>
            <a:r>
              <a:rPr lang="en-US" sz="1000" dirty="0"/>
              <a:t>The N1 segment exists within the loop named N1. </a:t>
            </a:r>
          </a:p>
          <a:p>
            <a:pPr marL="171151" indent="-171151">
              <a:buFont typeface="Arial" panose="020B0604020202020204" pitchFamily="34" charset="0"/>
              <a:buChar char="•"/>
            </a:pPr>
            <a:r>
              <a:rPr lang="en-US" sz="1000" dirty="0" smtClean="0"/>
              <a:t>[Click] Let's </a:t>
            </a:r>
            <a:r>
              <a:rPr lang="en-US" sz="1000" dirty="0"/>
              <a:t>go further down and look at the N101.  This data element has both a Federal note as well as a DLMS note. At first glance it looks like they conflict with one another.  But the Federal notes as we said earlier will either be removed or modified as a DLMS note.  In this case the Federal note might become a DLMS note that could read that Federal non-DOD users can use any code, but DOD DLMS users are only authorized the codes listed below. </a:t>
            </a:r>
          </a:p>
          <a:p>
            <a:pPr marL="171151" indent="-171151">
              <a:buFont typeface="Arial" panose="020B0604020202020204" pitchFamily="34" charset="0"/>
              <a:buChar char="•"/>
            </a:pPr>
            <a:r>
              <a:rPr lang="en-US" sz="1000" dirty="0" smtClean="0"/>
              <a:t>Looking at the DLMS notes for the first two codes,</a:t>
            </a:r>
            <a:r>
              <a:rPr lang="en-US" sz="1000" baseline="0" dirty="0" smtClean="0"/>
              <a:t> BT (or Bill-to Party) and II (or Issuer of Invoice), we see that an N1 instance is required for each in order to identify the billed office and the billing office. On the next page we’ll look at how the billed and billing offices are identified by their </a:t>
            </a:r>
            <a:r>
              <a:rPr lang="en-US" sz="1000" baseline="0" dirty="0" err="1" smtClean="0"/>
              <a:t>DoDAACs</a:t>
            </a:r>
            <a:r>
              <a:rPr lang="en-US" sz="1000" baseline="0" dirty="0" smtClean="0"/>
              <a:t> in the N2 and N3.</a:t>
            </a:r>
            <a:endParaRPr lang="en-US" sz="100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122</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p>
          <a:p>
            <a:pPr marL="171151" indent="-171151">
              <a:buFont typeface="Arial" panose="020B0604020202020204" pitchFamily="34" charset="0"/>
              <a:buChar char="•"/>
            </a:pPr>
            <a:r>
              <a:rPr lang="en-US" sz="1000" baseline="0" dirty="0" smtClean="0"/>
              <a:t>To identify the billing office, we must indicate that we will be using a </a:t>
            </a:r>
            <a:r>
              <a:rPr lang="en-US" sz="1000" baseline="0" dirty="0" err="1" smtClean="0"/>
              <a:t>DoDAAC</a:t>
            </a:r>
            <a:r>
              <a:rPr lang="en-US" sz="1000" baseline="0" dirty="0" smtClean="0"/>
              <a:t> and then provide the </a:t>
            </a:r>
            <a:r>
              <a:rPr lang="en-US" sz="1000" baseline="0" dirty="0" err="1" smtClean="0"/>
              <a:t>DoDAAC</a:t>
            </a:r>
            <a:r>
              <a:rPr lang="en-US" sz="1000" baseline="0" dirty="0" smtClean="0"/>
              <a:t> of the billing office.  And then we will repeat segment to identify the billed office </a:t>
            </a:r>
            <a:r>
              <a:rPr lang="en-US" sz="1000" baseline="0" dirty="0" err="1" smtClean="0"/>
              <a:t>DoDAAC</a:t>
            </a:r>
            <a:r>
              <a:rPr lang="en-US" sz="1000" baseline="0" dirty="0" smtClean="0"/>
              <a:t> or Bill-to party N1 code BT.</a:t>
            </a:r>
          </a:p>
          <a:p>
            <a:pPr marL="171151" indent="-171151">
              <a:buFont typeface="Arial" panose="020B0604020202020204" pitchFamily="34" charset="0"/>
              <a:buChar char="•"/>
            </a:pPr>
            <a:r>
              <a:rPr lang="en-US" sz="1000" baseline="0" dirty="0" smtClean="0"/>
              <a:t>Let’s see how this works. Here is a sample DLMS transaction data for this segment.</a:t>
            </a:r>
          </a:p>
          <a:p>
            <a:pPr marL="171151" indent="-171151">
              <a:buFont typeface="Arial" panose="020B0604020202020204" pitchFamily="34" charset="0"/>
              <a:buChar char="•"/>
            </a:pPr>
            <a:r>
              <a:rPr lang="en-US" sz="1000" baseline="0" dirty="0" smtClean="0"/>
              <a:t>N103 is a code qualifier to explain what kind of identifier will be provided in N104.  While there are four code qualifiers, </a:t>
            </a:r>
            <a:r>
              <a:rPr lang="en-US" sz="1000" baseline="0" dirty="0" err="1" smtClean="0"/>
              <a:t>Interfund</a:t>
            </a:r>
            <a:r>
              <a:rPr lang="en-US" sz="1000" baseline="0" dirty="0" smtClean="0"/>
              <a:t> bills will use code 10 for a </a:t>
            </a:r>
            <a:r>
              <a:rPr lang="en-US" sz="1000" baseline="0" dirty="0" err="1" smtClean="0"/>
              <a:t>DoDAAC</a:t>
            </a:r>
            <a:r>
              <a:rPr lang="en-US" sz="1000" baseline="0" dirty="0" smtClean="0"/>
              <a:t> in identifying the billing offices.  The actual </a:t>
            </a:r>
            <a:r>
              <a:rPr lang="en-US" sz="1000" baseline="0" dirty="0" err="1" smtClean="0"/>
              <a:t>DoDAAC</a:t>
            </a:r>
            <a:r>
              <a:rPr lang="en-US" sz="1000" baseline="0" dirty="0" smtClean="0"/>
              <a:t> will be the values in N104</a:t>
            </a:r>
            <a:r>
              <a:rPr lang="en-US" sz="1000" dirty="0" smtClean="0"/>
              <a:t>.</a:t>
            </a:r>
          </a:p>
          <a:p>
            <a:pPr marL="171151" indent="-171151">
              <a:buFont typeface="Arial" panose="020B0604020202020204" pitchFamily="34" charset="0"/>
              <a:buChar char="•"/>
            </a:pPr>
            <a:r>
              <a:rPr lang="en-US" sz="1000" dirty="0" smtClean="0"/>
              <a:t>We will repeat this loop.</a:t>
            </a:r>
            <a:endParaRPr lang="en-US" sz="100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123</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p>
          <a:p>
            <a:pPr marL="171151" indent="-171151">
              <a:buFont typeface="Arial" panose="020B0604020202020204" pitchFamily="34" charset="0"/>
              <a:buChar char="•"/>
            </a:pPr>
            <a:r>
              <a:rPr lang="en-US" sz="1000" dirty="0" smtClean="0"/>
              <a:t>DOD </a:t>
            </a:r>
            <a:r>
              <a:rPr lang="en-US" sz="1000" dirty="0"/>
              <a:t>makes use of many codes and code values that are unique to the DOD business and understood only by DOD trading partners.  These code values are not maintained within ASC X12.  Instead, ASC X12 has made provision for the industry users of the standard to establish and maintain their own code values.  ASC X12 makes this provision through the use of the LM and LQ segments and looping structure.</a:t>
            </a:r>
          </a:p>
          <a:p>
            <a:pPr marL="171151" indent="-171151">
              <a:buFont typeface="Arial" panose="020B0604020202020204" pitchFamily="34" charset="0"/>
              <a:buChar char="•"/>
            </a:pPr>
            <a:r>
              <a:rPr lang="en-US" sz="1000" dirty="0"/>
              <a:t>Step one of introducing industry specific codes is accomplished by the LM segment you see here.  In the case of DOD, the LM segment points to the Department of Defense as the code value source and specifically to DLM 4000.25, the DLMS manual.</a:t>
            </a:r>
          </a:p>
          <a:p>
            <a:pPr marL="171151" indent="-171151">
              <a:buFont typeface="Arial" panose="020B0604020202020204" pitchFamily="34" charset="0"/>
              <a:buChar char="•"/>
            </a:pPr>
            <a:r>
              <a:rPr lang="en-US" sz="1000" dirty="0"/>
              <a:t>Note that this segment only has one data element and it is within the LM Loop</a:t>
            </a:r>
          </a:p>
          <a:p>
            <a:pPr marL="171151" indent="-171151">
              <a:buFont typeface="Arial" panose="020B0604020202020204" pitchFamily="34" charset="0"/>
              <a:buChar char="•"/>
            </a:pPr>
            <a:r>
              <a:rPr lang="en-US" sz="1000" dirty="0"/>
              <a:t>As you can see in the element summary, there is a ASC X12 data element LM01.  If you were to look up </a:t>
            </a:r>
            <a:r>
              <a:rPr lang="en-US" sz="1000" dirty="0" smtClean="0"/>
              <a:t>element 559 </a:t>
            </a:r>
            <a:r>
              <a:rPr lang="en-US" sz="1000" dirty="0"/>
              <a:t>for LM01 in the ASC X12 standard you would find a very large list of codes for the various industry sources.  In the case of the DLMS and this DLMS </a:t>
            </a:r>
            <a:r>
              <a:rPr lang="en-US" sz="1000" dirty="0" smtClean="0"/>
              <a:t>810L </a:t>
            </a:r>
            <a:r>
              <a:rPr lang="en-US" sz="1000" dirty="0"/>
              <a:t>only one code is authorized and that is DF – Department of Defense.  The source information is DLM 4000.25, available from </a:t>
            </a:r>
            <a:r>
              <a:rPr lang="en-US" sz="1000" dirty="0" smtClean="0"/>
              <a:t>DLMS </a:t>
            </a:r>
            <a:r>
              <a:rPr lang="en-US" sz="1000" dirty="0"/>
              <a:t>web site. The DLMS Manual provides a comprehensive set of concepts, general guidance, and codes related to EDI processing in the DOD logistics system in ASC X12 syntax.</a:t>
            </a:r>
          </a:p>
          <a:p>
            <a:pPr marL="171151" indent="-171151">
              <a:buFont typeface="Arial" panose="020B0604020202020204" pitchFamily="34" charset="0"/>
              <a:buChar char="•"/>
            </a:pPr>
            <a:r>
              <a:rPr lang="en-US" sz="1000" dirty="0"/>
              <a:t>So the Department of Defense is </a:t>
            </a:r>
            <a:r>
              <a:rPr lang="en-US" sz="1000" dirty="0" smtClean="0"/>
              <a:t>the </a:t>
            </a:r>
            <a:r>
              <a:rPr lang="en-US" sz="1000" dirty="0"/>
              <a:t>ASC X12 designated source of the code values that will be identified in the LQ segment.  </a:t>
            </a:r>
          </a:p>
          <a:p>
            <a:pPr marL="171151" indent="-171151">
              <a:buFont typeface="Arial" panose="020B0604020202020204" pitchFamily="34" charset="0"/>
              <a:buChar char="•"/>
            </a:pPr>
            <a:r>
              <a:rPr lang="en-US" sz="1000" dirty="0"/>
              <a:t>Let’s look at the LQ segment on page </a:t>
            </a:r>
            <a:r>
              <a:rPr lang="en-US" sz="1000" dirty="0" smtClean="0"/>
              <a:t>16 </a:t>
            </a:r>
            <a:r>
              <a:rPr lang="en-US" sz="1000" dirty="0"/>
              <a:t>next.</a:t>
            </a:r>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124</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p>
          <a:p>
            <a:pPr marL="171151" indent="-171151">
              <a:buFont typeface="Arial" panose="020B0604020202020204" pitchFamily="34" charset="0"/>
              <a:buChar char="•"/>
            </a:pPr>
            <a:r>
              <a:rPr lang="en-US" sz="1000" dirty="0"/>
              <a:t>Here’s the LQ segment. This is where the DOD unique codes are identified. Remember the source of the values that any of these codes can have is maintained within DLM 4000.25.  There are two data elements in this segment -  the LQ01 and LQ02.  Notice the syntax rule that states that if the LQ01 is present, the LQ02  must also be present.  This makes perfect sense, since the LQ01 will identify the code name or qualifier and the LQ02 will identify the specific value from the DLM 4000.25. On this chart you see the first data element LQ01.  If you were to go to the ASC X12 table for LQ01, which is </a:t>
            </a:r>
            <a:r>
              <a:rPr lang="en-US" sz="1000" dirty="0" smtClean="0"/>
              <a:t>ID </a:t>
            </a:r>
            <a:r>
              <a:rPr lang="en-US" sz="1000" dirty="0"/>
              <a:t>1270, you would find the </a:t>
            </a:r>
            <a:r>
              <a:rPr lang="fr-FR" sz="1000" dirty="0"/>
              <a:t>Code List Qualifier Codes and the code value sources.  For example, code </a:t>
            </a:r>
            <a:r>
              <a:rPr lang="fr-FR" sz="1000" dirty="0" smtClean="0"/>
              <a:t>0 </a:t>
            </a:r>
            <a:r>
              <a:rPr lang="fr-FR" sz="1000" dirty="0"/>
              <a:t>identifies the </a:t>
            </a:r>
            <a:r>
              <a:rPr lang="fr-FR" sz="1000" dirty="0" smtClean="0"/>
              <a:t>Document</a:t>
            </a:r>
            <a:r>
              <a:rPr lang="fr-FR" sz="1000" baseline="0" dirty="0" smtClean="0"/>
              <a:t> Identification Code</a:t>
            </a:r>
            <a:r>
              <a:rPr lang="fr-FR" sz="1000" dirty="0" smtClean="0"/>
              <a:t>, and</a:t>
            </a:r>
            <a:r>
              <a:rPr lang="fr-FR" sz="1000" baseline="0" dirty="0" smtClean="0"/>
              <a:t> the DLMS note </a:t>
            </a:r>
            <a:r>
              <a:rPr lang="fr-FR" sz="1000" baseline="0" dirty="0" err="1" smtClean="0"/>
              <a:t>specifies</a:t>
            </a:r>
            <a:r>
              <a:rPr lang="fr-FR" sz="1000" baseline="0" dirty="0" smtClean="0"/>
              <a:t> </a:t>
            </a:r>
            <a:r>
              <a:rPr lang="fr-FR" sz="1000" baseline="0" dirty="0" err="1" smtClean="0"/>
              <a:t>that</a:t>
            </a:r>
            <a:r>
              <a:rPr lang="fr-FR" sz="1000" baseline="0" dirty="0" smtClean="0"/>
              <a:t> the </a:t>
            </a:r>
            <a:r>
              <a:rPr lang="fr-FR" sz="1000" baseline="0" dirty="0" err="1" smtClean="0"/>
              <a:t>only</a:t>
            </a:r>
            <a:r>
              <a:rPr lang="fr-FR" sz="1000" baseline="0" dirty="0" smtClean="0"/>
              <a:t> values </a:t>
            </a:r>
            <a:r>
              <a:rPr lang="fr-FR" sz="1000" baseline="0" dirty="0" err="1" smtClean="0"/>
              <a:t>allowed</a:t>
            </a:r>
            <a:r>
              <a:rPr lang="fr-FR" sz="1000" baseline="0" dirty="0" smtClean="0"/>
              <a:t> are FS1, FS2, GS1 or GS2.  This </a:t>
            </a:r>
            <a:r>
              <a:rPr lang="fr-FR" sz="1000" baseline="0" dirty="0" err="1" smtClean="0"/>
              <a:t>is</a:t>
            </a:r>
            <a:r>
              <a:rPr lang="fr-FR" sz="1000" baseline="0" dirty="0" smtClean="0"/>
              <a:t> </a:t>
            </a:r>
            <a:r>
              <a:rPr lang="fr-FR" sz="1000" baseline="0" dirty="0" err="1" smtClean="0"/>
              <a:t>because</a:t>
            </a:r>
            <a:r>
              <a:rPr lang="fr-FR" sz="1000" baseline="0" dirty="0" smtClean="0"/>
              <a:t> the </a:t>
            </a:r>
            <a:r>
              <a:rPr lang="fr-FR" sz="1000" baseline="0" dirty="0" err="1" smtClean="0"/>
              <a:t>financial</a:t>
            </a:r>
            <a:r>
              <a:rPr lang="fr-FR" sz="1000" baseline="0" dirty="0" smtClean="0"/>
              <a:t> information of the header relates to </a:t>
            </a:r>
            <a:r>
              <a:rPr lang="fr-FR" sz="1000" baseline="0" dirty="0" err="1" smtClean="0"/>
              <a:t>these</a:t>
            </a:r>
            <a:r>
              <a:rPr lang="fr-FR" sz="1000" baseline="0" dirty="0" smtClean="0"/>
              <a:t> </a:t>
            </a:r>
            <a:r>
              <a:rPr lang="fr-FR" sz="1000" baseline="0" dirty="0" err="1" smtClean="0"/>
              <a:t>legacy</a:t>
            </a:r>
            <a:r>
              <a:rPr lang="fr-FR" sz="1000" baseline="0" dirty="0" smtClean="0"/>
              <a:t> </a:t>
            </a:r>
            <a:r>
              <a:rPr lang="fr-FR" sz="1000" baseline="0" dirty="0" err="1" smtClean="0"/>
              <a:t>summary</a:t>
            </a:r>
            <a:r>
              <a:rPr lang="fr-FR" sz="1000" baseline="0" dirty="0" smtClean="0"/>
              <a:t> bill formats.</a:t>
            </a:r>
          </a:p>
          <a:p>
            <a:pPr marL="171151" indent="-171151">
              <a:buFont typeface="Arial" panose="020B0604020202020204" pitchFamily="34" charset="0"/>
              <a:buChar char="•"/>
            </a:pPr>
            <a:r>
              <a:rPr lang="fr-FR" sz="1000" baseline="0" dirty="0" smtClean="0"/>
              <a:t>The code DG </a:t>
            </a:r>
            <a:r>
              <a:rPr lang="fr-FR" sz="1000" baseline="0" dirty="0" err="1" smtClean="0"/>
              <a:t>is</a:t>
            </a:r>
            <a:r>
              <a:rPr lang="fr-FR" sz="1000" baseline="0" dirty="0" smtClean="0"/>
              <a:t> </a:t>
            </a:r>
            <a:r>
              <a:rPr lang="fr-FR" sz="1000" baseline="0" dirty="0" err="1" smtClean="0"/>
              <a:t>used</a:t>
            </a:r>
            <a:r>
              <a:rPr lang="fr-FR" sz="1000" baseline="0" dirty="0" smtClean="0"/>
              <a:t> to </a:t>
            </a:r>
            <a:r>
              <a:rPr lang="fr-FR" sz="1000" baseline="0" dirty="0" err="1" smtClean="0"/>
              <a:t>provide</a:t>
            </a:r>
            <a:r>
              <a:rPr lang="fr-FR" sz="1000" baseline="0" dirty="0" smtClean="0"/>
              <a:t> the </a:t>
            </a:r>
            <a:r>
              <a:rPr lang="fr-FR" sz="1000" baseline="0" dirty="0" err="1" smtClean="0"/>
              <a:t>billed</a:t>
            </a:r>
            <a:r>
              <a:rPr lang="fr-FR" sz="1000" baseline="0" dirty="0" smtClean="0"/>
              <a:t> </a:t>
            </a:r>
            <a:r>
              <a:rPr lang="fr-FR" sz="1000" baseline="0" dirty="0" err="1" smtClean="0"/>
              <a:t>fund</a:t>
            </a:r>
            <a:r>
              <a:rPr lang="fr-FR" sz="1000" baseline="0" dirty="0" smtClean="0"/>
              <a:t> code </a:t>
            </a:r>
            <a:r>
              <a:rPr lang="fr-FR" sz="1000" baseline="0" dirty="0" err="1" smtClean="0"/>
              <a:t>which</a:t>
            </a:r>
            <a:r>
              <a:rPr lang="fr-FR" sz="1000" baseline="0" dirty="0" smtClean="0"/>
              <a:t> </a:t>
            </a:r>
            <a:r>
              <a:rPr lang="fr-FR" sz="1000" baseline="0" dirty="0" err="1" smtClean="0"/>
              <a:t>maps</a:t>
            </a:r>
            <a:r>
              <a:rPr lang="fr-FR" sz="1000" baseline="0" dirty="0" smtClean="0"/>
              <a:t> to the </a:t>
            </a:r>
            <a:r>
              <a:rPr lang="fr-FR" sz="1000" baseline="0" dirty="0" err="1" smtClean="0"/>
              <a:t>summary</a:t>
            </a:r>
            <a:r>
              <a:rPr lang="fr-FR" sz="1000" baseline="0" dirty="0" smtClean="0"/>
              <a:t> bill.</a:t>
            </a:r>
            <a:endParaRPr lang="fr-FR" sz="1000" dirty="0"/>
          </a:p>
          <a:p>
            <a:pPr marL="171151" indent="-171151">
              <a:buFont typeface="Arial" panose="020B0604020202020204" pitchFamily="34" charset="0"/>
              <a:buChar char="•"/>
            </a:pPr>
            <a:r>
              <a:rPr lang="fr-FR" sz="1000" dirty="0" err="1"/>
              <a:t>Next</a:t>
            </a:r>
            <a:r>
              <a:rPr lang="fr-FR" sz="1000" dirty="0"/>
              <a:t> </a:t>
            </a:r>
            <a:r>
              <a:rPr lang="fr-FR" sz="1000" dirty="0" err="1"/>
              <a:t>we’ll</a:t>
            </a:r>
            <a:r>
              <a:rPr lang="fr-FR" sz="1000" dirty="0"/>
              <a:t> </a:t>
            </a:r>
            <a:r>
              <a:rPr lang="fr-FR" sz="1000" dirty="0" err="1"/>
              <a:t>take</a:t>
            </a:r>
            <a:r>
              <a:rPr lang="fr-FR" sz="1000" dirty="0"/>
              <a:t> a look at </a:t>
            </a:r>
            <a:r>
              <a:rPr lang="fr-FR" sz="1000" dirty="0" err="1"/>
              <a:t>some</a:t>
            </a:r>
            <a:r>
              <a:rPr lang="fr-FR" sz="1000" dirty="0"/>
              <a:t> of the codes that are </a:t>
            </a:r>
            <a:r>
              <a:rPr lang="fr-FR" sz="1000" dirty="0" err="1"/>
              <a:t>available</a:t>
            </a:r>
            <a:r>
              <a:rPr lang="fr-FR" sz="1000" dirty="0"/>
              <a:t> for use in the </a:t>
            </a:r>
            <a:r>
              <a:rPr lang="fr-FR" sz="1000" dirty="0" smtClean="0"/>
              <a:t>FA2</a:t>
            </a:r>
            <a:r>
              <a:rPr lang="fr-FR" sz="1000" baseline="0" dirty="0" smtClean="0"/>
              <a:t> segment for </a:t>
            </a:r>
            <a:r>
              <a:rPr lang="fr-FR" sz="1000" baseline="0" dirty="0" err="1" smtClean="0"/>
              <a:t>accounting</a:t>
            </a:r>
            <a:r>
              <a:rPr lang="fr-FR" sz="1000" baseline="0" dirty="0" smtClean="0"/>
              <a:t> data </a:t>
            </a:r>
            <a:r>
              <a:rPr lang="fr-FR" sz="1000" dirty="0" smtClean="0"/>
              <a:t>in </a:t>
            </a:r>
            <a:r>
              <a:rPr lang="fr-FR" sz="1000" baseline="0" dirty="0" err="1" smtClean="0"/>
              <a:t>summary</a:t>
            </a:r>
            <a:r>
              <a:rPr lang="fr-FR" sz="1000" baseline="0" dirty="0" smtClean="0"/>
              <a:t> bills</a:t>
            </a:r>
            <a:r>
              <a:rPr lang="fr-FR" sz="1000" dirty="0" smtClean="0"/>
              <a:t>.</a:t>
            </a:r>
            <a:endParaRPr lang="fr-FR" sz="1000" dirty="0"/>
          </a:p>
          <a:p>
            <a:pPr marL="171151" indent="-171151">
              <a:buFont typeface="Arial" panose="020B0604020202020204" pitchFamily="34" charset="0"/>
              <a:buChar char="•"/>
            </a:pPr>
            <a:endParaRPr lang="en-US" sz="100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125</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r>
              <a:rPr lang="en-US" sz="1000" b="1" dirty="0" smtClean="0"/>
              <a:t>:</a:t>
            </a:r>
          </a:p>
          <a:p>
            <a:endParaRPr lang="en-US" sz="1000" b="1" dirty="0" smtClean="0"/>
          </a:p>
          <a:p>
            <a:pPr marL="171450" indent="-171450">
              <a:buFont typeface="Arial" panose="020B0604020202020204" pitchFamily="34" charset="0"/>
              <a:buChar char="•"/>
            </a:pPr>
            <a:r>
              <a:rPr lang="en-US" sz="1000" b="0" dirty="0" smtClean="0"/>
              <a:t>In</a:t>
            </a:r>
            <a:r>
              <a:rPr lang="en-US" sz="1000" b="0" baseline="0" dirty="0" smtClean="0"/>
              <a:t> X12, we need to know the party that assigned the controlling code values. In our example, Air Force assigned the controlling </a:t>
            </a:r>
            <a:r>
              <a:rPr lang="en-US" sz="1000" b="0" baseline="0" dirty="0" err="1" smtClean="0"/>
              <a:t>DoDAAC</a:t>
            </a:r>
            <a:r>
              <a:rPr lang="en-US" sz="1000" b="0" baseline="0" dirty="0" smtClean="0"/>
              <a:t>.</a:t>
            </a:r>
          </a:p>
          <a:p>
            <a:pPr marL="171450" indent="-171450">
              <a:buFont typeface="Arial" panose="020B0604020202020204" pitchFamily="34" charset="0"/>
              <a:buChar char="•"/>
            </a:pPr>
            <a:r>
              <a:rPr lang="en-US" sz="1000" b="0" baseline="0" dirty="0" smtClean="0"/>
              <a:t>There is no MILS equivalent</a:t>
            </a:r>
            <a:endParaRPr lang="en-US" sz="1000" b="0" dirty="0" smtClean="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126</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r>
              <a:rPr lang="en-US" sz="1000" b="1" dirty="0" smtClean="0"/>
              <a:t>:</a:t>
            </a:r>
          </a:p>
          <a:p>
            <a:pPr marL="171450" indent="-171450">
              <a:buFont typeface="Arial" charset="0"/>
              <a:buChar char="•"/>
            </a:pPr>
            <a:r>
              <a:rPr lang="en-US" sz="1000" dirty="0" smtClean="0"/>
              <a:t>[Click] </a:t>
            </a:r>
            <a:r>
              <a:rPr lang="en-US" sz="1000" b="0" baseline="0" dirty="0" smtClean="0"/>
              <a:t>The </a:t>
            </a:r>
            <a:r>
              <a:rPr lang="en-US" sz="1100" b="0" kern="1200" baseline="0" dirty="0" smtClean="0">
                <a:solidFill>
                  <a:schemeClr val="tx1"/>
                </a:solidFill>
                <a:latin typeface="Arial" charset="0"/>
                <a:ea typeface="+mn-ea"/>
                <a:cs typeface="+mn-cs"/>
              </a:rPr>
              <a:t>c</a:t>
            </a:r>
            <a:r>
              <a:rPr lang="en-US" sz="1100" kern="1200" dirty="0" smtClean="0">
                <a:solidFill>
                  <a:schemeClr val="tx1"/>
                </a:solidFill>
                <a:latin typeface="Arial" charset="0"/>
                <a:ea typeface="+mn-ea"/>
                <a:cs typeface="+mn-cs"/>
              </a:rPr>
              <a:t>ode "18"  in FA201 indicates that the value in FA202 that follows that is required to go with Code 18 will</a:t>
            </a:r>
            <a:r>
              <a:rPr lang="en-US" sz="1100" kern="1200" baseline="0" dirty="0" smtClean="0">
                <a:solidFill>
                  <a:schemeClr val="tx1"/>
                </a:solidFill>
                <a:latin typeface="Arial" charset="0"/>
                <a:ea typeface="+mn-ea"/>
                <a:cs typeface="+mn-cs"/>
              </a:rPr>
              <a:t> be</a:t>
            </a:r>
            <a:r>
              <a:rPr lang="en-US" sz="1100" kern="1200" dirty="0" smtClean="0">
                <a:solidFill>
                  <a:schemeClr val="tx1"/>
                </a:solidFill>
                <a:latin typeface="Arial" charset="0"/>
                <a:ea typeface="+mn-ea"/>
                <a:cs typeface="+mn-cs"/>
              </a:rPr>
              <a:t> the appropriation of the billed office. </a:t>
            </a:r>
          </a:p>
          <a:p>
            <a:pPr marL="171450" indent="-171450">
              <a:buFont typeface="Arial" charset="0"/>
              <a:buChar char="•"/>
            </a:pPr>
            <a:r>
              <a:rPr lang="en-US" dirty="0" smtClean="0"/>
              <a:t>[Click] </a:t>
            </a:r>
            <a:r>
              <a:rPr lang="en-US" sz="1100" kern="1200" dirty="0" smtClean="0">
                <a:solidFill>
                  <a:schemeClr val="tx1"/>
                </a:solidFill>
                <a:latin typeface="Arial" charset="0"/>
                <a:ea typeface="+mn-ea"/>
                <a:cs typeface="+mn-cs"/>
              </a:rPr>
              <a:t>In</a:t>
            </a:r>
            <a:r>
              <a:rPr lang="en-US" sz="1100" kern="1200" baseline="0" dirty="0" smtClean="0">
                <a:solidFill>
                  <a:schemeClr val="tx1"/>
                </a:solidFill>
                <a:latin typeface="Arial" charset="0"/>
                <a:ea typeface="+mn-ea"/>
                <a:cs typeface="+mn-cs"/>
              </a:rPr>
              <a:t> another iteration of FA201, </a:t>
            </a:r>
            <a:r>
              <a:rPr lang="en-US" sz="1100" kern="1200" dirty="0" smtClean="0">
                <a:solidFill>
                  <a:schemeClr val="tx1"/>
                </a:solidFill>
                <a:latin typeface="Arial" charset="0"/>
                <a:ea typeface="+mn-ea"/>
                <a:cs typeface="+mn-cs"/>
              </a:rPr>
              <a:t>Code "58" indicates that</a:t>
            </a:r>
            <a:r>
              <a:rPr lang="en-US" sz="1100" kern="1200" baseline="0" dirty="0" smtClean="0">
                <a:solidFill>
                  <a:schemeClr val="tx1"/>
                </a:solidFill>
                <a:latin typeface="Arial" charset="0"/>
                <a:ea typeface="+mn-ea"/>
                <a:cs typeface="+mn-cs"/>
              </a:rPr>
              <a:t> the value in </a:t>
            </a:r>
            <a:r>
              <a:rPr lang="en-US" sz="1100" kern="1200" dirty="0" smtClean="0">
                <a:solidFill>
                  <a:schemeClr val="tx1"/>
                </a:solidFill>
                <a:latin typeface="Arial" charset="0"/>
                <a:ea typeface="+mn-ea"/>
                <a:cs typeface="+mn-cs"/>
              </a:rPr>
              <a:t>FA202 that follows will be the account of the billing office. </a:t>
            </a:r>
          </a:p>
          <a:p>
            <a:pPr marL="171450" indent="-171450">
              <a:buFont typeface="Arial" charset="0"/>
              <a:buChar char="•"/>
            </a:pPr>
            <a:r>
              <a:rPr lang="en-US" dirty="0" smtClean="0"/>
              <a:t>[Click] </a:t>
            </a:r>
            <a:r>
              <a:rPr lang="en-US" sz="1100" kern="1200" dirty="0" smtClean="0">
                <a:solidFill>
                  <a:schemeClr val="tx1"/>
                </a:solidFill>
                <a:latin typeface="Arial" charset="0"/>
                <a:ea typeface="+mn-ea"/>
                <a:cs typeface="+mn-cs"/>
              </a:rPr>
              <a:t>Other iteration of FA201/FA202 are used to exchange additional billing office data elements as needed, which are all SLOA, with the exception of FA1 Codes "C2" and "ZZ“ with their accompanying FA2 values.</a:t>
            </a:r>
          </a:p>
          <a:p>
            <a:pPr marL="171450" indent="-171450">
              <a:buFont typeface="Arial" charset="0"/>
              <a:buChar char="•"/>
            </a:pPr>
            <a:r>
              <a:rPr lang="en-US" sz="1100" kern="1200" dirty="0" smtClean="0">
                <a:solidFill>
                  <a:schemeClr val="tx1"/>
                </a:solidFill>
                <a:latin typeface="Arial" charset="0"/>
                <a:ea typeface="+mn-ea"/>
                <a:cs typeface="+mn-cs"/>
              </a:rPr>
              <a:t>Note that billed office fund code is not in the FA2 Segment wher</a:t>
            </a:r>
            <a:r>
              <a:rPr lang="en-US" dirty="0" smtClean="0"/>
              <a:t>e you might expect it to be. We will see that fund code has been retained in the LM Code Source Information Loop where it was originally established.</a:t>
            </a:r>
          </a:p>
          <a:p>
            <a:pPr marL="171450" indent="-171450">
              <a:buFont typeface="Arial" charset="0"/>
              <a:buChar char="•"/>
            </a:pPr>
            <a:r>
              <a:rPr lang="en-US" sz="1100" kern="1200" dirty="0" smtClean="0">
                <a:solidFill>
                  <a:schemeClr val="tx1"/>
                </a:solidFill>
                <a:latin typeface="Arial" charset="0"/>
                <a:ea typeface="+mn-ea"/>
                <a:cs typeface="+mn-cs"/>
              </a:rPr>
              <a:t>Also note that Table 2 (detail bills) has an FA1 loop to provide the detailed bill SLOA billing information for the billed office</a:t>
            </a:r>
            <a:r>
              <a:rPr lang="en-US" dirty="0" smtClean="0"/>
              <a:t>, while the fund code is also retained in the Table 2 LM loop.</a:t>
            </a:r>
            <a:endParaRPr lang="en-US" sz="1100" kern="1200" dirty="0" smtClean="0">
              <a:solidFill>
                <a:schemeClr val="tx1"/>
              </a:solidFill>
              <a:latin typeface="Arial" charset="0"/>
              <a:ea typeface="+mn-ea"/>
              <a:cs typeface="+mn-cs"/>
            </a:endParaRPr>
          </a:p>
          <a:p>
            <a:pPr marL="171450" indent="-171450">
              <a:buFont typeface="Arial" charset="0"/>
              <a:buChar char="•"/>
            </a:pPr>
            <a:r>
              <a:rPr lang="en-US" dirty="0" smtClean="0"/>
              <a:t>[Click] Sample transaction data</a:t>
            </a:r>
            <a:endParaRPr lang="en-US" sz="1100" kern="1200" dirty="0" smtClean="0">
              <a:solidFill>
                <a:schemeClr val="tx1"/>
              </a:solidFill>
              <a:latin typeface="Arial" charset="0"/>
              <a:ea typeface="+mn-ea"/>
              <a:cs typeface="+mn-cs"/>
            </a:endParaRPr>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127</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r>
              <a:rPr lang="en-US" sz="1000" b="1" dirty="0" smtClean="0"/>
              <a:t>:</a:t>
            </a:r>
          </a:p>
          <a:p>
            <a:pPr marL="171450" indent="-171450">
              <a:buFont typeface="Arial" charset="0"/>
              <a:buChar char="•"/>
            </a:pPr>
            <a:r>
              <a:rPr lang="en-US" sz="1100" kern="1200" dirty="0" smtClean="0">
                <a:solidFill>
                  <a:schemeClr val="tx1"/>
                </a:solidFill>
                <a:latin typeface="Arial" charset="0"/>
                <a:ea typeface="+mn-ea"/>
                <a:cs typeface="+mn-cs"/>
              </a:rPr>
              <a:t>On</a:t>
            </a:r>
            <a:r>
              <a:rPr lang="en-US" sz="1100" kern="1200" baseline="0" dirty="0" smtClean="0">
                <a:solidFill>
                  <a:schemeClr val="tx1"/>
                </a:solidFill>
                <a:latin typeface="Arial" charset="0"/>
                <a:ea typeface="+mn-ea"/>
                <a:cs typeface="+mn-cs"/>
              </a:rPr>
              <a:t> this page, there is an unusual business rule explained under code YB, Beginning Period of Availability.  </a:t>
            </a:r>
            <a:r>
              <a:rPr lang="en-US" sz="1100" kern="1200" dirty="0" smtClean="0">
                <a:solidFill>
                  <a:schemeClr val="tx1"/>
                </a:solidFill>
                <a:latin typeface="Arial" charset="0"/>
                <a:ea typeface="+mn-ea"/>
                <a:cs typeface="+mn-cs"/>
              </a:rPr>
              <a:t>When Availability Type Code ("C3") is "X", a year entered for code "YB" is interpreted as providing the Program Year.  Usually</a:t>
            </a:r>
            <a:r>
              <a:rPr lang="en-US" sz="1100" kern="1200" baseline="0" dirty="0" smtClean="0">
                <a:solidFill>
                  <a:schemeClr val="tx1"/>
                </a:solidFill>
                <a:latin typeface="Arial" charset="0"/>
                <a:ea typeface="+mn-ea"/>
                <a:cs typeface="+mn-cs"/>
              </a:rPr>
              <a:t>, DLMS would have a distinct qualifier for the program year, but the DOD Comptrollers office requested employing this since it is already well established among DoD financial systems.</a:t>
            </a:r>
            <a:endParaRPr lang="en-US" sz="1100" kern="1200" dirty="0" smtClean="0">
              <a:solidFill>
                <a:schemeClr val="tx1"/>
              </a:solidFill>
              <a:latin typeface="Arial" charset="0"/>
              <a:ea typeface="+mn-ea"/>
              <a:cs typeface="+mn-cs"/>
            </a:endParaRPr>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128</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r>
              <a:rPr lang="en-US" sz="1000" b="1" dirty="0" smtClean="0"/>
              <a:t>:</a:t>
            </a:r>
          </a:p>
          <a:p>
            <a:pPr marL="171450" indent="-171450">
              <a:buFont typeface="Arial" charset="0"/>
              <a:buChar char="•"/>
            </a:pPr>
            <a:r>
              <a:rPr lang="en-US" sz="1000" b="0" dirty="0" smtClean="0"/>
              <a:t>As</a:t>
            </a:r>
            <a:r>
              <a:rPr lang="en-US" sz="1000" b="0" baseline="0" dirty="0" smtClean="0"/>
              <a:t> depicted in the upper right of the page, you can see this IT1 segment is in the Detail, or Table 2, of the transaction.</a:t>
            </a:r>
          </a:p>
          <a:p>
            <a:pPr marL="171450" indent="-171450">
              <a:buFont typeface="Arial" charset="0"/>
              <a:buChar char="•"/>
            </a:pPr>
            <a:r>
              <a:rPr lang="en-US" sz="1000" b="0" baseline="0" dirty="0" smtClean="0"/>
              <a:t>It is also the part of the transaction that provides the detail bills that make up the summary bill.  The DLMS note for the segment explains that an IT1 loop is to be created for each detail bill.  It also requires each line of billing to cite a unique transaction document number, particularly the requisition document number in response to a requisition.  Let’s look at where the document number is carried.</a:t>
            </a:r>
          </a:p>
          <a:p>
            <a:pPr marL="171450" indent="-171450">
              <a:buFont typeface="Arial" charset="0"/>
              <a:buChar char="•"/>
            </a:pPr>
            <a:endParaRPr lang="en-US" sz="1000" b="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129</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p>
          <a:p>
            <a:pPr marL="171151" indent="-171151">
              <a:buFont typeface="Arial" panose="020B0604020202020204" pitchFamily="34" charset="0"/>
              <a:buChar char="•"/>
            </a:pPr>
            <a:r>
              <a:rPr lang="en-US" sz="1000" dirty="0" smtClean="0"/>
              <a:t>Lets </a:t>
            </a:r>
            <a:r>
              <a:rPr lang="en-US" sz="1000" dirty="0"/>
              <a:t>take a look at the code TN and read the notes.  This is another good example where ASC X12 has named and defined the code value one way and in DOD we are using it to represent something different but meaningful to DLMS users.  The notes explain that in the DLMS the code value TN is the document number.  That's another good example of where we define very specifically; while X12 calls it transaction reference number, in the DLMS world, we call it the document number, which is the back bone of the supply world. </a:t>
            </a:r>
          </a:p>
          <a:p>
            <a:pPr marL="171151" indent="-171151">
              <a:buFont typeface="Arial" panose="020B0604020202020204" pitchFamily="34" charset="0"/>
              <a:buChar char="•"/>
            </a:pPr>
            <a:r>
              <a:rPr lang="en-US" sz="1000" dirty="0"/>
              <a:t>Now let's jump the </a:t>
            </a:r>
            <a:r>
              <a:rPr lang="en-US" sz="1000" dirty="0" smtClean="0"/>
              <a:t>LQ </a:t>
            </a:r>
            <a:r>
              <a:rPr lang="en-US" sz="1000" dirty="0"/>
              <a:t>segment </a:t>
            </a:r>
            <a:r>
              <a:rPr lang="en-US" sz="1000" dirty="0" smtClean="0"/>
              <a:t>of the Detail </a:t>
            </a:r>
            <a:r>
              <a:rPr lang="en-US" sz="1000" dirty="0"/>
              <a:t>on page </a:t>
            </a:r>
            <a:r>
              <a:rPr lang="en-US" sz="1000" dirty="0" smtClean="0"/>
              <a:t>33 </a:t>
            </a:r>
            <a:r>
              <a:rPr lang="en-US" sz="1000" dirty="0"/>
              <a:t>of the DLMS </a:t>
            </a:r>
            <a:r>
              <a:rPr lang="en-US" sz="1000" dirty="0" smtClean="0"/>
              <a:t>810L </a:t>
            </a:r>
            <a:r>
              <a:rPr lang="en-US" sz="1000" dirty="0"/>
              <a:t>IC.  </a:t>
            </a:r>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xfrm>
            <a:off x="2754314" y="8832850"/>
            <a:ext cx="1501775" cy="463550"/>
          </a:xfrm>
          <a:prstGeom prst="rect">
            <a:avLst/>
          </a:prstGeom>
          <a:noFill/>
        </p:spPr>
        <p:txBody>
          <a:bodyPr/>
          <a:lstStyle/>
          <a:p>
            <a:fld id="{5A185618-0434-4957-9124-4F126312AE16}" type="slidenum">
              <a:rPr lang="en-US" smtClean="0"/>
              <a:pPr/>
              <a:t>13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4"/>
          <p:cNvSpPr>
            <a:spLocks noGrp="1" noChangeArrowheads="1"/>
          </p:cNvSpPr>
          <p:nvPr>
            <p:ph type="body" idx="1"/>
          </p:nvPr>
        </p:nvSpPr>
        <p:spPr>
          <a:noFill/>
          <a:ln/>
        </p:spPr>
        <p:txBody>
          <a:bodyPr/>
          <a:lstStyle/>
          <a:p>
            <a:r>
              <a:rPr lang="en-US" b="1" dirty="0" smtClean="0"/>
              <a:t>Narrator:</a:t>
            </a:r>
            <a:r>
              <a:rPr lang="en-US" b="0" baseline="0" dirty="0" smtClean="0"/>
              <a:t> </a:t>
            </a:r>
            <a:endParaRPr lang="en-US" kern="1200" dirty="0" smtClean="0">
              <a:solidFill>
                <a:schemeClr val="tx1"/>
              </a:solidFill>
              <a:effectLst/>
            </a:endParaRPr>
          </a:p>
          <a:p>
            <a:pPr marL="171400" indent="-171400">
              <a:buFont typeface="Arial" panose="020B0604020202020204" pitchFamily="34" charset="0"/>
              <a:buChar char="•"/>
            </a:pPr>
            <a:r>
              <a:rPr lang="en-US" kern="1200" dirty="0" smtClean="0">
                <a:solidFill>
                  <a:schemeClr val="tx1"/>
                </a:solidFill>
                <a:effectLst/>
              </a:rPr>
              <a:t>The Seller will respond to a request for adjustment with an DLMS 812L, Billing Adjustment Reply.  The sender of the request can direct replies to be sent to another party.</a:t>
            </a:r>
          </a:p>
          <a:p>
            <a:pPr marL="171400" indent="-171400">
              <a:buFont typeface="Arial" panose="020B0604020202020204" pitchFamily="34" charset="0"/>
              <a:buChar char="•"/>
            </a:pPr>
            <a:r>
              <a:rPr lang="en-US" kern="1200" dirty="0" smtClean="0">
                <a:solidFill>
                  <a:schemeClr val="tx1"/>
                </a:solidFill>
                <a:effectLst/>
              </a:rPr>
              <a:t>The Billing office must reply to requests for adjustments and follow-up requests using prescribed transactions and send them to the office identified in the request.</a:t>
            </a:r>
          </a:p>
          <a:p>
            <a:pPr marL="171400" indent="-171400">
              <a:buFont typeface="Arial" panose="020B0604020202020204" pitchFamily="34" charset="0"/>
              <a:buChar char="•"/>
            </a:pPr>
            <a:r>
              <a:rPr lang="en-US" kern="1200" dirty="0" smtClean="0">
                <a:solidFill>
                  <a:schemeClr val="tx1"/>
                </a:solidFill>
                <a:effectLst/>
              </a:rPr>
              <a:t>The actual adjustment or refund is provided as part of the normal billing process.  The adjustment is sent to the TAC 3 (billing address) of the bill to party </a:t>
            </a:r>
            <a:r>
              <a:rPr lang="en-US" kern="1200" dirty="0" err="1" smtClean="0">
                <a:solidFill>
                  <a:schemeClr val="tx1"/>
                </a:solidFill>
                <a:effectLst/>
              </a:rPr>
              <a:t>DoDAAC</a:t>
            </a:r>
            <a:r>
              <a:rPr lang="en-US" kern="1200" dirty="0" smtClean="0">
                <a:solidFill>
                  <a:schemeClr val="tx1"/>
                </a:solidFill>
                <a:effectLst/>
              </a:rPr>
              <a:t>.</a:t>
            </a:r>
            <a:endParaRPr lang="en-US" kern="1200" dirty="0">
              <a:solidFill>
                <a:schemeClr val="tx1"/>
              </a:solidFill>
              <a:effectLst/>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130</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smtClean="0"/>
              <a:t>Narrator:</a:t>
            </a:r>
            <a:r>
              <a:rPr lang="en-US" sz="1000" b="0" dirty="0" smtClean="0"/>
              <a:t>  </a:t>
            </a:r>
          </a:p>
          <a:p>
            <a:r>
              <a:rPr lang="en-US" sz="1000" b="0" dirty="0" smtClean="0"/>
              <a:t>This DTM segments has a number</a:t>
            </a:r>
            <a:r>
              <a:rPr lang="en-US" sz="1000" b="0" baseline="0" dirty="0" smtClean="0"/>
              <a:t> of DLMS enhancements for dates associated with a detail bill, but the key code in DTM01 is 168 which is the common scenario of a billing date related to the day the materiel was dropped from inventory.  The actual date is provided in DTM02.</a:t>
            </a:r>
            <a:endParaRPr lang="en-US" sz="1000" b="1"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131</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r>
              <a:rPr lang="en-US" sz="1000" b="1" dirty="0" smtClean="0"/>
              <a:t>:</a:t>
            </a:r>
          </a:p>
          <a:p>
            <a:r>
              <a:rPr lang="en-US" sz="1000" b="0" dirty="0" smtClean="0"/>
              <a:t>Here</a:t>
            </a:r>
            <a:r>
              <a:rPr lang="en-US" sz="1000" b="0" baseline="0" dirty="0" smtClean="0"/>
              <a:t> we see the SAC segment which records the monetary charge or credit </a:t>
            </a:r>
            <a:r>
              <a:rPr lang="en-US" sz="1000" b="0" baseline="0" smtClean="0"/>
              <a:t>as appropriate.  </a:t>
            </a:r>
            <a:endParaRPr lang="en-US" sz="1000" b="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132</a:t>
            </a:fld>
            <a:endParaRPr lang="en-US" dirty="0">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p>
          <a:p>
            <a:pPr marL="171151" marR="0" indent="-171151"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dirty="0" smtClean="0"/>
              <a:t>If you look at your hard copy or PDF of the IC beginning on page 33 and running through page 36, you can see all of the codes that are currently authorized for use within the DLMS 810L in</a:t>
            </a:r>
            <a:r>
              <a:rPr lang="en-US" sz="1000" baseline="0" dirty="0" smtClean="0"/>
              <a:t> the detail section LQ segment</a:t>
            </a:r>
            <a:r>
              <a:rPr lang="en-US" sz="1000" dirty="0" smtClean="0"/>
              <a:t>.</a:t>
            </a:r>
          </a:p>
          <a:p>
            <a:pPr marL="171151" indent="-171151">
              <a:buFont typeface="Arial" panose="020B0604020202020204" pitchFamily="34" charset="0"/>
              <a:buChar char="•"/>
            </a:pPr>
            <a:r>
              <a:rPr lang="en-US" sz="1000" dirty="0" smtClean="0"/>
              <a:t>Here </a:t>
            </a:r>
            <a:r>
              <a:rPr lang="en-US" sz="1000" dirty="0"/>
              <a:t>are just a few of the codes that can be in the LQ02.  Notice that code 0 is the Document identifier Code or DIC, which identifies </a:t>
            </a:r>
            <a:r>
              <a:rPr lang="en-US" sz="1000" dirty="0" smtClean="0"/>
              <a:t>the </a:t>
            </a:r>
            <a:r>
              <a:rPr lang="en-US" sz="1000" dirty="0"/>
              <a:t>legacy MILS </a:t>
            </a:r>
            <a:r>
              <a:rPr lang="en-US" sz="1000" dirty="0" smtClean="0"/>
              <a:t>detail</a:t>
            </a:r>
            <a:r>
              <a:rPr lang="en-US" sz="1000" baseline="0" dirty="0" smtClean="0"/>
              <a:t> bill </a:t>
            </a:r>
            <a:r>
              <a:rPr lang="en-US" sz="1000" dirty="0" smtClean="0"/>
              <a:t>transactions </a:t>
            </a:r>
            <a:r>
              <a:rPr lang="en-US" sz="1000" dirty="0"/>
              <a:t>that the </a:t>
            </a:r>
            <a:r>
              <a:rPr lang="en-US" sz="1000" dirty="0" smtClean="0"/>
              <a:t>810L </a:t>
            </a:r>
            <a:r>
              <a:rPr lang="en-US" sz="1000" dirty="0"/>
              <a:t>is replacing.  </a:t>
            </a:r>
            <a:r>
              <a:rPr lang="en-US" sz="1000" dirty="0" smtClean="0"/>
              <a:t>Like the LQ of the Header, the </a:t>
            </a:r>
            <a:r>
              <a:rPr lang="en-US" sz="1000" dirty="0"/>
              <a:t>MILS DIC is retained </a:t>
            </a:r>
            <a:r>
              <a:rPr lang="en-US" sz="1000" dirty="0" smtClean="0"/>
              <a:t>here</a:t>
            </a:r>
            <a:r>
              <a:rPr lang="en-US" sz="1000" baseline="0" dirty="0" smtClean="0"/>
              <a:t> </a:t>
            </a:r>
            <a:r>
              <a:rPr lang="en-US" sz="1000" dirty="0" smtClean="0"/>
              <a:t>as </a:t>
            </a:r>
            <a:r>
              <a:rPr lang="en-US" sz="1000" dirty="0"/>
              <a:t>a data element within the DLMS to support interoperability and to facilitate the DAAS </a:t>
            </a:r>
            <a:r>
              <a:rPr lang="en-US" sz="1000" dirty="0" smtClean="0"/>
              <a:t>Maps.</a:t>
            </a:r>
            <a:endParaRPr lang="en-US" sz="1000" dirty="0"/>
          </a:p>
          <a:p>
            <a:pPr marL="171151" indent="-171151">
              <a:buFont typeface="Arial" panose="020B0604020202020204" pitchFamily="34" charset="0"/>
              <a:buChar char="•"/>
            </a:pPr>
            <a:r>
              <a:rPr lang="en-US" sz="1000" dirty="0"/>
              <a:t>You also see code </a:t>
            </a:r>
            <a:r>
              <a:rPr lang="en-US" sz="1000" dirty="0" smtClean="0"/>
              <a:t>54,Type of Bill Code, using the bill purpose codes from MILSBILLS.</a:t>
            </a:r>
          </a:p>
          <a:p>
            <a:pPr marL="171151" indent="-171151">
              <a:buFont typeface="Arial" panose="020B0604020202020204" pitchFamily="34" charset="0"/>
              <a:buChar char="•"/>
            </a:pPr>
            <a:r>
              <a:rPr lang="en-US" sz="1000" dirty="0" smtClean="0"/>
              <a:t>On page 35 are the qualifier</a:t>
            </a:r>
            <a:r>
              <a:rPr lang="en-US" sz="1000" baseline="0" dirty="0" smtClean="0"/>
              <a:t> codes for the signal code and fund code.  As shown in the N1 above, DLMS has enhancements to specifically call out the shipping and billing parties among others.  And the FA2 segment provides distinct elements for the line of accounting.  These legacy codes support legacy mappings and community norms.</a:t>
            </a:r>
            <a:endParaRPr lang="en-US" sz="100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133</a:t>
            </a:fld>
            <a:endParaRPr lang="en-US" dirty="0">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r>
              <a:rPr lang="en-US" sz="1000" b="1" dirty="0" smtClean="0"/>
              <a:t>:</a:t>
            </a:r>
          </a:p>
          <a:p>
            <a:pPr marL="171450" indent="-171450">
              <a:buFont typeface="Arial" charset="0"/>
              <a:buChar char="•"/>
            </a:pPr>
            <a:r>
              <a:rPr lang="en-US" sz="1000" b="0" dirty="0" smtClean="0"/>
              <a:t>Speaking of the FA2, here is the Table</a:t>
            </a:r>
            <a:r>
              <a:rPr lang="en-US" sz="1000" b="0" baseline="0" dirty="0" smtClean="0"/>
              <a:t> 2 instance of the FA2 to provide full standard line of accounting data for each detail bill.</a:t>
            </a:r>
          </a:p>
          <a:p>
            <a:pPr marL="171450" indent="-171450">
              <a:buFont typeface="Arial" charset="0"/>
              <a:buChar char="•"/>
            </a:pPr>
            <a:r>
              <a:rPr lang="en-US" sz="1000" b="0" baseline="0" dirty="0" smtClean="0"/>
              <a:t>The DLMS note points out the SLOA elements which may vary according to the systems involved, since the SLOA memo included elements required for specific Enterprise Resource Planning system solutions.</a:t>
            </a:r>
            <a:endParaRPr lang="en-US" sz="1000" b="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134</a:t>
            </a:fld>
            <a:endParaRPr lang="en-US" dirty="0">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r>
              <a:rPr lang="en-US" sz="1000" b="1" dirty="0" smtClean="0"/>
              <a:t>:</a:t>
            </a:r>
          </a:p>
          <a:p>
            <a:pPr marL="171450" indent="-171450">
              <a:buFont typeface="Arial" charset="0"/>
              <a:buChar char="•"/>
            </a:pPr>
            <a:r>
              <a:rPr lang="en-US" sz="1000" b="0" baseline="0" dirty="0" smtClean="0"/>
              <a:t>Here we have the start of the Summary section.  </a:t>
            </a:r>
            <a:r>
              <a:rPr lang="en-US" sz="1000" b="0" dirty="0" smtClean="0"/>
              <a:t>The</a:t>
            </a:r>
            <a:r>
              <a:rPr lang="en-US" sz="1000" b="0" baseline="0" dirty="0" smtClean="0"/>
              <a:t> 810L is one of the few to have a Summary, or Table 3, section to the transaction.</a:t>
            </a:r>
          </a:p>
          <a:p>
            <a:pPr marL="171450" indent="-171450">
              <a:buFont typeface="Arial" charset="0"/>
              <a:buChar char="•"/>
            </a:pPr>
            <a:r>
              <a:rPr lang="en-US" sz="1000" b="0" baseline="0" dirty="0" smtClean="0"/>
              <a:t>The TDS segment is where the total amount of all the detail bills is summed for the summary bill.</a:t>
            </a:r>
          </a:p>
          <a:p>
            <a:pPr marL="171450" indent="-171450">
              <a:buFont typeface="Arial" charset="0"/>
              <a:buChar char="•"/>
            </a:pPr>
            <a:r>
              <a:rPr lang="en-US" sz="1000" b="0" baseline="0" dirty="0" smtClean="0"/>
              <a:t>Next we’ll wrap up the 810L transaction.</a:t>
            </a:r>
            <a:endParaRPr lang="en-US" sz="1000" b="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135</a:t>
            </a:fld>
            <a:endParaRPr lang="en-US" dirty="0">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r>
              <a:rPr lang="en-US" sz="1000" b="1" dirty="0" smtClean="0"/>
              <a:t>:</a:t>
            </a:r>
          </a:p>
          <a:p>
            <a:r>
              <a:rPr lang="en-US" sz="1000" b="0" dirty="0" smtClean="0"/>
              <a:t>This</a:t>
            </a:r>
            <a:r>
              <a:rPr lang="en-US" sz="1000" b="0" baseline="0" dirty="0" smtClean="0"/>
              <a:t> CTT segment identifies the  number of detailed bills that the recipient should have received.  As noted in the review of MILSINQ, DAAS performs select edit checks on bills and makes the bills available for retrieval </a:t>
            </a:r>
            <a:r>
              <a:rPr lang="en-US" sz="1000" b="0" baseline="0" smtClean="0"/>
              <a:t>for a year</a:t>
            </a:r>
            <a:r>
              <a:rPr lang="en-US" sz="1000" b="0" baseline="0" dirty="0" smtClean="0"/>
              <a:t>.  Thus, even the DLMS 810L abides by the restriction to not exceed 494 detail bills per summary bill.</a:t>
            </a:r>
            <a:r>
              <a:rPr lang="en-US" sz="1000" b="1" baseline="0" dirty="0" smtClean="0"/>
              <a:t> </a:t>
            </a:r>
            <a:endParaRPr lang="en-US" sz="1000" b="1"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D8B81A54-3EDB-41FE-9801-4F49657E37CD}" type="slidenum">
              <a:rPr lang="en-US">
                <a:solidFill>
                  <a:prstClr val="black"/>
                </a:solidFill>
              </a:rPr>
              <a:pPr/>
              <a:t>136</a:t>
            </a:fld>
            <a:endParaRPr lang="en-US" dirty="0">
              <a:solidFill>
                <a:prstClr val="black"/>
              </a:solidFill>
            </a:endParaRPr>
          </a:p>
        </p:txBody>
      </p:sp>
      <p:sp>
        <p:nvSpPr>
          <p:cNvPr id="156675" name="Rectangle 2"/>
          <p:cNvSpPr>
            <a:spLocks noGrp="1" noRot="1" noChangeAspect="1" noChangeArrowheads="1" noTextEdit="1"/>
          </p:cNvSpPr>
          <p:nvPr>
            <p:ph type="sldImg"/>
          </p:nvPr>
        </p:nvSpPr>
        <p:spPr>
          <a:xfrm>
            <a:off x="387350" y="476250"/>
            <a:ext cx="2357438" cy="1770063"/>
          </a:xfrm>
          <a:ln/>
        </p:spPr>
      </p:sp>
      <p:sp>
        <p:nvSpPr>
          <p:cNvPr id="156676" name="Rectangle 3"/>
          <p:cNvSpPr>
            <a:spLocks noGrp="1" noChangeArrowheads="1"/>
          </p:cNvSpPr>
          <p:nvPr>
            <p:ph type="body" idx="1"/>
          </p:nvPr>
        </p:nvSpPr>
        <p:spPr>
          <a:xfrm>
            <a:off x="421513" y="2365319"/>
            <a:ext cx="4376746" cy="6468164"/>
          </a:xfrm>
          <a:noFill/>
          <a:ln/>
        </p:spPr>
        <p:txBody>
          <a:bodyPr/>
          <a:lstStyle/>
          <a:p>
            <a:r>
              <a:rPr lang="en-US" sz="1000" b="1" dirty="0"/>
              <a:t>Narrator</a:t>
            </a:r>
            <a:r>
              <a:rPr lang="en-US" sz="1000" b="1" dirty="0" smtClean="0"/>
              <a:t>:</a:t>
            </a:r>
          </a:p>
          <a:p>
            <a:pPr marL="171450" indent="-171450">
              <a:buFont typeface="Arial" pitchFamily="34" charset="0"/>
              <a:buChar char="•"/>
            </a:pPr>
            <a:r>
              <a:rPr lang="en-US" sz="1000" b="0" dirty="0" smtClean="0"/>
              <a:t>The last segment of</a:t>
            </a:r>
            <a:r>
              <a:rPr lang="en-US" sz="1000" b="0" baseline="0" dirty="0" smtClean="0"/>
              <a:t> every DLMS transaction is the SE segment.  It totals up the number of segments sent in the transaction for the recipient to verify they got all segments, and repeats the control number from the ST segment at the beginning to close out the transaction.</a:t>
            </a:r>
          </a:p>
          <a:p>
            <a:pPr marL="171151" indent="-171151">
              <a:buFont typeface="Arial" panose="020B0604020202020204" pitchFamily="34" charset="0"/>
              <a:buChar char="•"/>
            </a:pPr>
            <a:r>
              <a:rPr lang="en-US" sz="1000" dirty="0" smtClean="0"/>
              <a:t>So we’ve looked at several segments, data elements, codes, and code values, as well as DLMS notes in the DLMS 810L implementation convention.  </a:t>
            </a:r>
          </a:p>
          <a:p>
            <a:pPr marL="171151" indent="-171151">
              <a:buFont typeface="Arial" panose="020B0604020202020204" pitchFamily="34" charset="0"/>
              <a:buChar char="•"/>
            </a:pPr>
            <a:r>
              <a:rPr lang="en-US" sz="1000" dirty="0" smtClean="0"/>
              <a:t>Hopefully you’re more comfortable on how to read a DLMS IC.  We’re not trying to make you an expert in one sitting but now you should be able to look at the IC shown here and see how that standard causes the data on the right to form the DLMS 810L EDI transaction that gets transmitted.</a:t>
            </a:r>
          </a:p>
          <a:p>
            <a:pPr marL="171151" indent="-171151">
              <a:buFont typeface="Arial" panose="020B0604020202020204" pitchFamily="34" charset="0"/>
              <a:buChar char="•"/>
            </a:pPr>
            <a:r>
              <a:rPr lang="en-US" sz="1000" dirty="0" smtClean="0"/>
              <a:t>The last topic in this module will be about the DAAS Maps.</a:t>
            </a:r>
            <a:endParaRPr lang="en-US" sz="1000" b="0" dirty="0"/>
          </a:p>
        </p:txBody>
      </p:sp>
      <p:sp>
        <p:nvSpPr>
          <p:cNvPr id="4" name="TextBox 3"/>
          <p:cNvSpPr txBox="1"/>
          <p:nvPr/>
        </p:nvSpPr>
        <p:spPr>
          <a:xfrm>
            <a:off x="5102506" y="2365319"/>
            <a:ext cx="1597306" cy="553838"/>
          </a:xfrm>
          <a:prstGeom prst="rect">
            <a:avLst/>
          </a:prstGeom>
          <a:noFill/>
        </p:spPr>
        <p:txBody>
          <a:bodyPr wrap="square" lIns="91280" tIns="45641" rIns="91280" bIns="45641" rtlCol="0">
            <a:spAutoFit/>
          </a:bodyPr>
          <a:lstStyle/>
          <a:p>
            <a:pPr algn="l"/>
            <a:r>
              <a:rPr lang="en-US" sz="1000" b="0" dirty="0">
                <a:solidFill>
                  <a:srgbClr val="FF0000"/>
                </a:solidFill>
                <a:cs typeface="Arial" panose="020B0604020202020204" pitchFamily="34" charset="0"/>
              </a:rPr>
              <a:t>MM Note:  Provide graphics as needed to support narrative. </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310D63EE-26E9-4BAA-A8F6-D1AB459E802F}" type="slidenum">
              <a:rPr lang="en-US">
                <a:solidFill>
                  <a:prstClr val="black"/>
                </a:solidFill>
              </a:rPr>
              <a:pPr/>
              <a:t>137</a:t>
            </a:fld>
            <a:endParaRPr lang="en-US" dirty="0">
              <a:solidFill>
                <a:prstClr val="black"/>
              </a:solidFill>
            </a:endParaRPr>
          </a:p>
        </p:txBody>
      </p:sp>
      <p:sp>
        <p:nvSpPr>
          <p:cNvPr id="143363" name="Rectangle 2"/>
          <p:cNvSpPr>
            <a:spLocks noGrp="1" noRot="1" noChangeAspect="1" noChangeArrowheads="1" noTextEdit="1"/>
          </p:cNvSpPr>
          <p:nvPr>
            <p:ph type="sldImg"/>
          </p:nvPr>
        </p:nvSpPr>
        <p:spPr>
          <a:xfrm>
            <a:off x="387350" y="476250"/>
            <a:ext cx="2357438" cy="1770063"/>
          </a:xfrm>
          <a:ln/>
        </p:spPr>
      </p:sp>
      <p:sp>
        <p:nvSpPr>
          <p:cNvPr id="143364" name="Rectangle 3"/>
          <p:cNvSpPr>
            <a:spLocks noGrp="1" noChangeArrowheads="1"/>
          </p:cNvSpPr>
          <p:nvPr>
            <p:ph type="body" idx="1"/>
          </p:nvPr>
        </p:nvSpPr>
        <p:spPr>
          <a:xfrm>
            <a:off x="386649" y="2365319"/>
            <a:ext cx="4715857" cy="6468164"/>
          </a:xfrm>
          <a:noFill/>
          <a:ln/>
        </p:spPr>
        <p:txBody>
          <a:bodyPr/>
          <a:lstStyle/>
          <a:p>
            <a:pPr marL="0" lvl="1">
              <a:spcBef>
                <a:spcPts val="0"/>
              </a:spcBef>
            </a:pPr>
            <a:r>
              <a:rPr lang="en-US" sz="1000" b="1" dirty="0"/>
              <a:t>Narrator</a:t>
            </a:r>
            <a:r>
              <a:rPr lang="en-US" sz="1000" dirty="0"/>
              <a:t>:  </a:t>
            </a:r>
          </a:p>
          <a:p>
            <a:pPr marL="171151" lvl="1" indent="-171151">
              <a:spcBef>
                <a:spcPts val="0"/>
              </a:spcBef>
              <a:buFont typeface="Arial" panose="020B0604020202020204" pitchFamily="34" charset="0"/>
              <a:buChar char="•"/>
            </a:pPr>
            <a:r>
              <a:rPr lang="en-US" sz="1000" dirty="0" smtClean="0"/>
              <a:t>Exactly </a:t>
            </a:r>
            <a:r>
              <a:rPr lang="en-US" sz="1000" dirty="0"/>
              <a:t>what is mapping?  We aren’t talking about cartography.  Maps have been used historically to define, explain, and navigate. Maps have generally been pictorial but looking at them in a broader sense, they are a series of directions to get us from point A to point B and back again.</a:t>
            </a:r>
          </a:p>
          <a:p>
            <a:pPr marL="171151" lvl="1" indent="-171151">
              <a:spcBef>
                <a:spcPts val="0"/>
              </a:spcBef>
              <a:buFont typeface="Arial" panose="020B0604020202020204" pitchFamily="34" charset="0"/>
              <a:buChar char="•"/>
            </a:pPr>
            <a:r>
              <a:rPr lang="en-US" sz="1000" dirty="0"/>
              <a:t>Mapping is a huge mission that </a:t>
            </a:r>
            <a:r>
              <a:rPr lang="en-US" sz="1000" dirty="0" smtClean="0"/>
              <a:t>DAAS</a:t>
            </a:r>
            <a:r>
              <a:rPr lang="en-US" sz="1000" baseline="0" dirty="0" smtClean="0"/>
              <a:t> </a:t>
            </a:r>
            <a:r>
              <a:rPr lang="en-US" sz="1000" dirty="0" smtClean="0"/>
              <a:t>supports </a:t>
            </a:r>
            <a:r>
              <a:rPr lang="en-US" sz="1000" dirty="0"/>
              <a:t>and they provide the foundation for interoperability. DOD is currently in a period of transition from the MILS to the DLMS.  Some systems are using DLMS X12 transactions and some system are still using the MILS transactions and have not yet transitioned to the DLMS.</a:t>
            </a:r>
          </a:p>
          <a:p>
            <a:pPr marL="171151" lvl="1" indent="-171151">
              <a:spcBef>
                <a:spcPts val="0"/>
              </a:spcBef>
              <a:buFont typeface="Arial" panose="020B0604020202020204" pitchFamily="34" charset="0"/>
              <a:buChar char="•"/>
            </a:pPr>
            <a:r>
              <a:rPr lang="en-US" sz="1000" dirty="0"/>
              <a:t>The Maps allow each system to operate, using the transaction format that it is currently programed to use, without regard for the format that the other systems it interfaces with are using. </a:t>
            </a:r>
            <a:r>
              <a:rPr lang="en-US" sz="1000" dirty="0" smtClean="0"/>
              <a:t>All </a:t>
            </a:r>
            <a:r>
              <a:rPr lang="en-US" sz="1000" dirty="0"/>
              <a:t>transactions pass through the Defense Automatic Addressing System (DAAS) operated by </a:t>
            </a:r>
            <a:r>
              <a:rPr lang="en-US" sz="1000" dirty="0" smtClean="0"/>
              <a:t>an</a:t>
            </a:r>
            <a:r>
              <a:rPr lang="en-US" sz="1000" baseline="0" dirty="0" smtClean="0"/>
              <a:t> organization that goes by the same identifier</a:t>
            </a:r>
            <a:r>
              <a:rPr lang="en-US" sz="1000" dirty="0" smtClean="0"/>
              <a:t>. DAAS </a:t>
            </a:r>
            <a:r>
              <a:rPr lang="en-US" sz="1000" dirty="0"/>
              <a:t>has profiles of all the systems that </a:t>
            </a:r>
            <a:r>
              <a:rPr lang="en-US" sz="1000" dirty="0" smtClean="0"/>
              <a:t>to it.  </a:t>
            </a:r>
            <a:endParaRPr lang="en-US" sz="1000" dirty="0"/>
          </a:p>
          <a:p>
            <a:pPr marL="171151" lvl="1" indent="-171151">
              <a:spcBef>
                <a:spcPts val="0"/>
              </a:spcBef>
              <a:buFont typeface="Arial" panose="020B0604020202020204" pitchFamily="34" charset="0"/>
              <a:buChar char="•"/>
            </a:pPr>
            <a:r>
              <a:rPr lang="en-US" sz="1000" dirty="0"/>
              <a:t>One of the things in a system’s profile is what format it uses, MILS or DLMS.  That profile knowledge and the use of the DAAS Maps allow </a:t>
            </a:r>
            <a:r>
              <a:rPr lang="en-US" sz="1000" dirty="0" smtClean="0"/>
              <a:t>DAAS </a:t>
            </a:r>
            <a:r>
              <a:rPr lang="en-US" sz="1000" dirty="0"/>
              <a:t>to receive one format from system A and convert it to the format that system B uses, in case they are different.</a:t>
            </a:r>
          </a:p>
          <a:p>
            <a:pPr marL="171151" lvl="1" indent="-171151">
              <a:spcBef>
                <a:spcPts val="0"/>
              </a:spcBef>
              <a:buFont typeface="Arial" panose="020B0604020202020204" pitchFamily="34" charset="0"/>
              <a:buChar char="•"/>
            </a:pPr>
            <a:r>
              <a:rPr lang="en-US" sz="1000" dirty="0"/>
              <a:t>The maps are also useful to system program managers who are migrating a MILS transaction based system to the DLMS. They are helpful because the maps allow the developers to identify MILS data element by MILS data element and see exactly which DLMS data elements need to be used and populated to carry the same data in the DLMS transaction that replaces that MILS transaction.</a:t>
            </a:r>
          </a:p>
          <a:p>
            <a:pPr marL="171151" lvl="1" indent="-171151">
              <a:spcBef>
                <a:spcPts val="0"/>
              </a:spcBef>
              <a:buFont typeface="Arial" panose="020B0604020202020204" pitchFamily="34" charset="0"/>
              <a:buChar char="•"/>
            </a:pPr>
            <a:r>
              <a:rPr lang="en-US" sz="1000" dirty="0"/>
              <a:t>One last thing to remember, DAAS Maps are specific to a system and the precise Map versions to be used for a system are specified by the performance based agreement between </a:t>
            </a:r>
            <a:r>
              <a:rPr lang="en-US" sz="1000" dirty="0" smtClean="0"/>
              <a:t>DAAS </a:t>
            </a:r>
            <a:r>
              <a:rPr lang="en-US" sz="1000" dirty="0"/>
              <a:t>and the program office responsible for the system.  The map used by </a:t>
            </a:r>
            <a:r>
              <a:rPr lang="en-US" sz="1000" dirty="0" smtClean="0"/>
              <a:t>DAAS </a:t>
            </a:r>
            <a:r>
              <a:rPr lang="en-US" sz="1000" dirty="0"/>
              <a:t>for a system does not change until the system program office requests a change and updates the performance based agreement for its system interface with DAAS.</a:t>
            </a:r>
          </a:p>
        </p:txBody>
      </p:sp>
      <p:sp>
        <p:nvSpPr>
          <p:cNvPr id="2" name="TextBox 1"/>
          <p:cNvSpPr txBox="1"/>
          <p:nvPr/>
        </p:nvSpPr>
        <p:spPr>
          <a:xfrm>
            <a:off x="5026444" y="2441415"/>
            <a:ext cx="1597306" cy="553838"/>
          </a:xfrm>
          <a:prstGeom prst="rect">
            <a:avLst/>
          </a:prstGeom>
          <a:noFill/>
        </p:spPr>
        <p:txBody>
          <a:bodyPr wrap="square" lIns="91280" tIns="45641" rIns="91280" bIns="45641" rtlCol="0">
            <a:spAutoFit/>
          </a:bodyPr>
          <a:lstStyle/>
          <a:p>
            <a:pPr lvl="0" algn="l"/>
            <a:r>
              <a:rPr lang="en-US" sz="1000" b="0" dirty="0">
                <a:solidFill>
                  <a:srgbClr val="FF0000"/>
                </a:solidFill>
                <a:cs typeface="Arial" panose="020B0604020202020204" pitchFamily="34" charset="0"/>
              </a:rPr>
              <a:t>MM Notes: Use graphic support as appropriate to narrative.</a:t>
            </a:r>
            <a:endParaRPr lang="en-US" dirty="0">
              <a:solidFill>
                <a:srgbClr val="000000"/>
              </a:solidFill>
            </a:endParaRPr>
          </a:p>
        </p:txBody>
      </p:sp>
      <p:sp>
        <p:nvSpPr>
          <p:cNvPr id="6" name="TextBox 5"/>
          <p:cNvSpPr txBox="1"/>
          <p:nvPr/>
        </p:nvSpPr>
        <p:spPr>
          <a:xfrm>
            <a:off x="5026444" y="3181806"/>
            <a:ext cx="1597306" cy="553838"/>
          </a:xfrm>
          <a:prstGeom prst="rect">
            <a:avLst/>
          </a:prstGeom>
          <a:noFill/>
        </p:spPr>
        <p:txBody>
          <a:bodyPr wrap="square" lIns="91280" tIns="45641" rIns="91280" bIns="45641" rtlCol="0">
            <a:spAutoFit/>
          </a:bodyPr>
          <a:lstStyle/>
          <a:p>
            <a:pPr lvl="0" algn="l"/>
            <a:r>
              <a:rPr lang="en-US" sz="1000" b="0" dirty="0" smtClean="0">
                <a:solidFill>
                  <a:srgbClr val="00B050"/>
                </a:solidFill>
                <a:cs typeface="Arial" panose="020B0604020202020204" pitchFamily="34" charset="0"/>
              </a:rPr>
              <a:t>EBSO </a:t>
            </a:r>
            <a:r>
              <a:rPr lang="en-US" sz="1000" b="0" dirty="0">
                <a:solidFill>
                  <a:srgbClr val="00B050"/>
                </a:solidFill>
                <a:cs typeface="Arial" panose="020B0604020202020204" pitchFamily="34" charset="0"/>
              </a:rPr>
              <a:t>Notes: This narration could be broken up in two charts</a:t>
            </a:r>
            <a:r>
              <a:rPr lang="en-US" sz="1000" b="0" dirty="0">
                <a:solidFill>
                  <a:srgbClr val="FF0000"/>
                </a:solidFill>
                <a:cs typeface="Arial" panose="020B0604020202020204" pitchFamily="34" charset="0"/>
              </a:rPr>
              <a:t>.</a:t>
            </a:r>
            <a:endParaRPr lang="en-US" dirty="0">
              <a:solidFill>
                <a:srgbClr val="000000"/>
              </a:solidFill>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xfrm>
            <a:off x="3970735" y="8830661"/>
            <a:ext cx="3038145" cy="464205"/>
          </a:xfrm>
          <a:prstGeom prst="rect">
            <a:avLst/>
          </a:prstGeom>
          <a:noFill/>
        </p:spPr>
        <p:txBody>
          <a:bodyPr lIns="88122" tIns="44061" rIns="88122" bIns="44061"/>
          <a:lstStyle/>
          <a:p>
            <a:fld id="{49EF255A-B731-4EDF-8C42-10F9F0C10015}" type="slidenum">
              <a:rPr lang="en-US">
                <a:solidFill>
                  <a:prstClr val="black"/>
                </a:solidFill>
              </a:rPr>
              <a:pPr/>
              <a:t>138</a:t>
            </a:fld>
            <a:endParaRPr lang="en-US" dirty="0">
              <a:solidFill>
                <a:prstClr val="black"/>
              </a:solidFill>
            </a:endParaRPr>
          </a:p>
        </p:txBody>
      </p:sp>
      <p:sp>
        <p:nvSpPr>
          <p:cNvPr id="144387" name="Rectangle 2"/>
          <p:cNvSpPr>
            <a:spLocks noGrp="1" noRot="1" noChangeAspect="1" noChangeArrowheads="1" noTextEdit="1"/>
          </p:cNvSpPr>
          <p:nvPr>
            <p:ph type="sldImg"/>
          </p:nvPr>
        </p:nvSpPr>
        <p:spPr>
          <a:xfrm>
            <a:off x="387350" y="539750"/>
            <a:ext cx="2357438" cy="1770063"/>
          </a:xfrm>
          <a:ln/>
        </p:spPr>
      </p:sp>
      <p:sp>
        <p:nvSpPr>
          <p:cNvPr id="144388" name="Rectangle 3"/>
          <p:cNvSpPr>
            <a:spLocks noGrp="1" noChangeArrowheads="1"/>
          </p:cNvSpPr>
          <p:nvPr>
            <p:ph type="body" idx="1"/>
          </p:nvPr>
        </p:nvSpPr>
        <p:spPr>
          <a:xfrm>
            <a:off x="386651" y="2593607"/>
            <a:ext cx="4411608" cy="6239876"/>
          </a:xfrm>
          <a:noFill/>
          <a:ln/>
        </p:spPr>
        <p:txBody>
          <a:bodyPr/>
          <a:lstStyle/>
          <a:p>
            <a:pPr marL="0" lvl="1">
              <a:spcBef>
                <a:spcPts val="0"/>
              </a:spcBef>
            </a:pPr>
            <a:r>
              <a:rPr lang="en-US" sz="1000" b="1" dirty="0"/>
              <a:t>Narrator</a:t>
            </a:r>
            <a:r>
              <a:rPr lang="en-US" sz="1000" dirty="0"/>
              <a:t>: DAAS stores the program logic to handle the translation of MILS to DLMS and DLMS to MILS transaction formats. The logic is very detailed and not only addresses field-to-field mapping, but the conditional rules applied to the data embedded within the transactions that dictates what fields are required and how to mine and reformat the data needed to satisfy the appropriate output format.</a:t>
            </a:r>
          </a:p>
          <a:p>
            <a:pPr marL="0" lvl="1">
              <a:spcBef>
                <a:spcPts val="0"/>
              </a:spcBef>
            </a:pPr>
            <a:endParaRPr lang="en-US" sz="1000" dirty="0"/>
          </a:p>
          <a:p>
            <a:pPr marL="0" lvl="1">
              <a:spcBef>
                <a:spcPts val="0"/>
              </a:spcBef>
            </a:pPr>
            <a:r>
              <a:rPr lang="en-US" sz="1000" dirty="0"/>
              <a:t>Does this mean that systems don’t have to be DLMS compliant, because DAAS will handle the translation? No. DAAS is handling translation to support interoperability as an interim transition measure to provide a minimum baseline of interoperability.  However, DAAS cannot replace the need for Components to attain DLMS compliance, because the DLMS include hundreds of enhancements to processes supported by data that cannot be mapped to a MILS transaction.</a:t>
            </a:r>
          </a:p>
        </p:txBody>
      </p:sp>
      <p:sp>
        <p:nvSpPr>
          <p:cNvPr id="2" name="TextBox 1"/>
          <p:cNvSpPr txBox="1"/>
          <p:nvPr/>
        </p:nvSpPr>
        <p:spPr>
          <a:xfrm>
            <a:off x="4950383" y="2593607"/>
            <a:ext cx="1825493" cy="553838"/>
          </a:xfrm>
          <a:prstGeom prst="rect">
            <a:avLst/>
          </a:prstGeom>
          <a:noFill/>
        </p:spPr>
        <p:txBody>
          <a:bodyPr wrap="square" lIns="91280" tIns="45641" rIns="91280" bIns="45641" rtlCol="0">
            <a:spAutoFit/>
          </a:bodyPr>
          <a:lstStyle/>
          <a:p>
            <a:pPr lvl="0" algn="l"/>
            <a:r>
              <a:rPr lang="en-US" sz="1000" b="0" dirty="0">
                <a:solidFill>
                  <a:srgbClr val="FF0000"/>
                </a:solidFill>
                <a:cs typeface="Arial" panose="020B0604020202020204" pitchFamily="34" charset="0"/>
              </a:rPr>
              <a:t>MM Notes: Use graphic support as appropriate to narrative.</a:t>
            </a:r>
            <a:endParaRPr lang="en-US" dirty="0">
              <a:solidFill>
                <a:srgbClr val="000000"/>
              </a:solidFill>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2754314" y="8832850"/>
            <a:ext cx="1501775" cy="463550"/>
          </a:xfrm>
          <a:prstGeom prst="rect">
            <a:avLst/>
          </a:prstGeom>
          <a:noFill/>
        </p:spPr>
        <p:txBody>
          <a:bodyPr/>
          <a:lstStyle/>
          <a:p>
            <a:fld id="{87D141F7-8CC6-4C3A-A822-D704B2526624}" type="slidenum">
              <a:rPr lang="en-US" smtClean="0"/>
              <a:pPr/>
              <a:t>139</a:t>
            </a:fld>
            <a:endParaRPr lang="en-US" smtClean="0"/>
          </a:p>
        </p:txBody>
      </p:sp>
      <p:sp>
        <p:nvSpPr>
          <p:cNvPr id="78851" name="Rectangle 2"/>
          <p:cNvSpPr>
            <a:spLocks noGrp="1" noRot="1" noChangeAspect="1" noChangeArrowheads="1" noTextEdit="1"/>
          </p:cNvSpPr>
          <p:nvPr>
            <p:ph type="sldImg"/>
          </p:nvPr>
        </p:nvSpPr>
        <p:spPr>
          <a:xfrm>
            <a:off x="227013" y="152400"/>
            <a:ext cx="3657600" cy="2743200"/>
          </a:xfrm>
          <a:ln/>
        </p:spPr>
      </p:sp>
      <p:sp>
        <p:nvSpPr>
          <p:cNvPr id="78852" name="Rectangle 3"/>
          <p:cNvSpPr>
            <a:spLocks noGrp="1" noChangeArrowheads="1"/>
          </p:cNvSpPr>
          <p:nvPr>
            <p:ph type="body" idx="1"/>
          </p:nvPr>
        </p:nvSpPr>
        <p:spPr>
          <a:xfrm>
            <a:off x="228601" y="3048000"/>
            <a:ext cx="4724400" cy="5638800"/>
          </a:xfrm>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2754314" y="8832850"/>
            <a:ext cx="1501775" cy="463550"/>
          </a:xfrm>
          <a:prstGeom prst="rect">
            <a:avLst/>
          </a:prstGeom>
          <a:noFill/>
        </p:spPr>
        <p:txBody>
          <a:bodyPr/>
          <a:lstStyle/>
          <a:p>
            <a:fld id="{DC3BE450-7592-42A9-AD04-E1EAC653233D}" type="slidenum">
              <a:rPr lang="en-US" smtClean="0"/>
              <a:pPr/>
              <a:t>14</a:t>
            </a:fld>
            <a:endParaRPr lang="en-US" smtClean="0"/>
          </a:p>
        </p:txBody>
      </p:sp>
      <p:sp>
        <p:nvSpPr>
          <p:cNvPr id="50179" name="Rectangle 2"/>
          <p:cNvSpPr>
            <a:spLocks noGrp="1" noRot="1" noChangeAspect="1" noChangeArrowheads="1" noTextEdit="1"/>
          </p:cNvSpPr>
          <p:nvPr>
            <p:ph type="sldImg"/>
          </p:nvPr>
        </p:nvSpPr>
        <p:spPr>
          <a:xfrm>
            <a:off x="228600" y="152400"/>
            <a:ext cx="3554413" cy="2667000"/>
          </a:xfrm>
          <a:ln/>
        </p:spPr>
      </p:sp>
      <p:sp>
        <p:nvSpPr>
          <p:cNvPr id="50180" name="Rectangle 4"/>
          <p:cNvSpPr>
            <a:spLocks noGrp="1" noChangeArrowheads="1"/>
          </p:cNvSpPr>
          <p:nvPr>
            <p:ph type="body" idx="1"/>
          </p:nvPr>
        </p:nvSpPr>
        <p:spPr>
          <a:noFill/>
          <a:ln/>
        </p:spPr>
        <p:txBody>
          <a:bodyPr/>
          <a:lstStyle/>
          <a:p>
            <a:r>
              <a:rPr lang="en-US" b="1" dirty="0"/>
              <a:t>Narrator:</a:t>
            </a:r>
            <a:r>
              <a:rPr lang="en-US" dirty="0"/>
              <a:t> The items shown on this chart are the essential data that is within or derived from the transactions involved in the billing and </a:t>
            </a:r>
            <a:r>
              <a:rPr lang="en-US" dirty="0" err="1"/>
              <a:t>interfund</a:t>
            </a:r>
            <a:r>
              <a:rPr lang="en-US" dirty="0"/>
              <a:t> reimbursement process.</a:t>
            </a:r>
          </a:p>
          <a:p>
            <a:pPr marL="171400" indent="-171400">
              <a:buFont typeface="Arial" panose="020B0604020202020204" pitchFamily="34" charset="0"/>
              <a:buChar char="•"/>
            </a:pPr>
            <a:r>
              <a:rPr lang="en-US" dirty="0"/>
              <a:t>Who is the Customer?</a:t>
            </a:r>
          </a:p>
          <a:p>
            <a:pPr marL="171400" indent="-171400">
              <a:buFont typeface="Arial" panose="020B0604020202020204" pitchFamily="34" charset="0"/>
              <a:buChar char="•"/>
            </a:pPr>
            <a:r>
              <a:rPr lang="en-US" dirty="0"/>
              <a:t>Who is the Supplier?</a:t>
            </a:r>
          </a:p>
          <a:p>
            <a:pPr marL="171400" indent="-171400">
              <a:buFont typeface="Arial" panose="020B0604020202020204" pitchFamily="34" charset="0"/>
              <a:buChar char="•"/>
            </a:pPr>
            <a:r>
              <a:rPr lang="en-US" dirty="0"/>
              <a:t>Who gets the Bill?</a:t>
            </a:r>
          </a:p>
          <a:p>
            <a:pPr marL="171400" indent="-171400">
              <a:buFont typeface="Arial" panose="020B0604020202020204" pitchFamily="34" charset="0"/>
              <a:buChar char="•"/>
            </a:pPr>
            <a:r>
              <a:rPr lang="en-US" dirty="0"/>
              <a:t>What Product/Service was provided?</a:t>
            </a:r>
          </a:p>
          <a:p>
            <a:pPr marL="171400" indent="-171400">
              <a:buFont typeface="Arial" panose="020B0604020202020204" pitchFamily="34" charset="0"/>
              <a:buChar char="•"/>
            </a:pPr>
            <a:r>
              <a:rPr lang="en-US" dirty="0"/>
              <a:t>What was the value?</a:t>
            </a:r>
          </a:p>
          <a:p>
            <a:pPr marL="171400" indent="-171400">
              <a:buFont typeface="Arial" panose="020B0604020202020204" pitchFamily="34" charset="0"/>
              <a:buChar char="•"/>
            </a:pPr>
            <a:r>
              <a:rPr lang="en-US" dirty="0"/>
              <a:t>What financial account should be debited?</a:t>
            </a:r>
          </a:p>
          <a:p>
            <a:pPr marL="171400" indent="-171400">
              <a:buFont typeface="Arial" panose="020B0604020202020204" pitchFamily="34" charset="0"/>
              <a:buChar char="•"/>
            </a:pPr>
            <a:r>
              <a:rPr lang="en-US" dirty="0"/>
              <a:t>What financial account should be credited?”</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2754314" y="8832850"/>
            <a:ext cx="1501775" cy="463550"/>
          </a:xfrm>
          <a:prstGeom prst="rect">
            <a:avLst/>
          </a:prstGeom>
          <a:noFill/>
        </p:spPr>
        <p:txBody>
          <a:bodyPr/>
          <a:lstStyle/>
          <a:p>
            <a:fld id="{87D141F7-8CC6-4C3A-A822-D704B2526624}" type="slidenum">
              <a:rPr lang="en-US" smtClean="0"/>
              <a:pPr/>
              <a:t>140</a:t>
            </a:fld>
            <a:endParaRPr lang="en-US" smtClean="0"/>
          </a:p>
        </p:txBody>
      </p:sp>
      <p:sp>
        <p:nvSpPr>
          <p:cNvPr id="78851" name="Rectangle 2"/>
          <p:cNvSpPr>
            <a:spLocks noGrp="1" noRot="1" noChangeAspect="1" noChangeArrowheads="1" noTextEdit="1"/>
          </p:cNvSpPr>
          <p:nvPr>
            <p:ph type="sldImg"/>
          </p:nvPr>
        </p:nvSpPr>
        <p:spPr>
          <a:xfrm>
            <a:off x="227013" y="152400"/>
            <a:ext cx="3657600" cy="2743200"/>
          </a:xfrm>
          <a:ln/>
        </p:spPr>
      </p:sp>
      <p:sp>
        <p:nvSpPr>
          <p:cNvPr id="78852" name="Rectangle 3"/>
          <p:cNvSpPr>
            <a:spLocks noGrp="1" noChangeArrowheads="1"/>
          </p:cNvSpPr>
          <p:nvPr>
            <p:ph type="body" idx="1"/>
          </p:nvPr>
        </p:nvSpPr>
        <p:spPr>
          <a:xfrm>
            <a:off x="228600" y="3048000"/>
            <a:ext cx="4648200" cy="5638800"/>
          </a:xfrm>
          <a:noFill/>
          <a:ln/>
        </p:spPr>
        <p:txBody>
          <a:bodyPr/>
          <a:lstStyle/>
          <a:p>
            <a:endParaRPr lang="en-US" dirty="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2754314" y="8832850"/>
            <a:ext cx="1501775" cy="463550"/>
          </a:xfrm>
          <a:prstGeom prst="rect">
            <a:avLst/>
          </a:prstGeom>
          <a:noFill/>
        </p:spPr>
        <p:txBody>
          <a:bodyPr/>
          <a:lstStyle/>
          <a:p>
            <a:fld id="{87D141F7-8CC6-4C3A-A822-D704B2526624}" type="slidenum">
              <a:rPr lang="en-US" smtClean="0"/>
              <a:pPr/>
              <a:t>141</a:t>
            </a:fld>
            <a:endParaRPr lang="en-US" smtClean="0"/>
          </a:p>
        </p:txBody>
      </p:sp>
      <p:sp>
        <p:nvSpPr>
          <p:cNvPr id="78851" name="Rectangle 2"/>
          <p:cNvSpPr>
            <a:spLocks noGrp="1" noRot="1" noChangeAspect="1" noChangeArrowheads="1" noTextEdit="1"/>
          </p:cNvSpPr>
          <p:nvPr>
            <p:ph type="sldImg"/>
          </p:nvPr>
        </p:nvSpPr>
        <p:spPr>
          <a:xfrm>
            <a:off x="227013" y="152400"/>
            <a:ext cx="3657600" cy="2743200"/>
          </a:xfrm>
          <a:ln/>
        </p:spPr>
      </p:sp>
      <p:sp>
        <p:nvSpPr>
          <p:cNvPr id="78852" name="Rectangle 3"/>
          <p:cNvSpPr>
            <a:spLocks noGrp="1" noChangeArrowheads="1"/>
          </p:cNvSpPr>
          <p:nvPr>
            <p:ph type="body" idx="1"/>
          </p:nvPr>
        </p:nvSpPr>
        <p:spPr>
          <a:xfrm>
            <a:off x="228600" y="3048000"/>
            <a:ext cx="4648200" cy="5638800"/>
          </a:xfrm>
          <a:noFill/>
          <a:ln/>
        </p:spPr>
        <p:txBody>
          <a:bodyPr/>
          <a:lstStyle/>
          <a:p>
            <a:endParaRPr lang="en-US" dirty="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2754314" y="8832850"/>
            <a:ext cx="1501775" cy="463550"/>
          </a:xfrm>
          <a:prstGeom prst="rect">
            <a:avLst/>
          </a:prstGeom>
          <a:noFill/>
        </p:spPr>
        <p:txBody>
          <a:bodyPr/>
          <a:lstStyle/>
          <a:p>
            <a:fld id="{87D141F7-8CC6-4C3A-A822-D704B2526624}" type="slidenum">
              <a:rPr lang="en-US" smtClean="0"/>
              <a:pPr/>
              <a:t>142</a:t>
            </a:fld>
            <a:endParaRPr lang="en-US" smtClean="0"/>
          </a:p>
        </p:txBody>
      </p:sp>
      <p:sp>
        <p:nvSpPr>
          <p:cNvPr id="78851" name="Rectangle 2"/>
          <p:cNvSpPr>
            <a:spLocks noGrp="1" noRot="1" noChangeAspect="1" noChangeArrowheads="1" noTextEdit="1"/>
          </p:cNvSpPr>
          <p:nvPr>
            <p:ph type="sldImg"/>
          </p:nvPr>
        </p:nvSpPr>
        <p:spPr>
          <a:xfrm>
            <a:off x="227013" y="152400"/>
            <a:ext cx="3657600" cy="2743200"/>
          </a:xfrm>
          <a:ln/>
        </p:spPr>
      </p:sp>
      <p:sp>
        <p:nvSpPr>
          <p:cNvPr id="78852" name="Rectangle 3"/>
          <p:cNvSpPr>
            <a:spLocks noGrp="1" noChangeArrowheads="1"/>
          </p:cNvSpPr>
          <p:nvPr>
            <p:ph type="body" idx="1"/>
          </p:nvPr>
        </p:nvSpPr>
        <p:spPr>
          <a:xfrm>
            <a:off x="228600" y="3048000"/>
            <a:ext cx="4648200" cy="5638800"/>
          </a:xfrm>
          <a:noFill/>
          <a:ln/>
        </p:spPr>
        <p:txBody>
          <a:bodyPr/>
          <a:lstStyle/>
          <a:p>
            <a:endParaRPr lang="en-US" dirty="0"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2754314" y="8832850"/>
            <a:ext cx="1501775" cy="463550"/>
          </a:xfrm>
          <a:prstGeom prst="rect">
            <a:avLst/>
          </a:prstGeom>
          <a:noFill/>
        </p:spPr>
        <p:txBody>
          <a:bodyPr/>
          <a:lstStyle/>
          <a:p>
            <a:fld id="{87D141F7-8CC6-4C3A-A822-D704B2526624}" type="slidenum">
              <a:rPr lang="en-US" smtClean="0"/>
              <a:pPr/>
              <a:t>143</a:t>
            </a:fld>
            <a:endParaRPr lang="en-US" smtClean="0"/>
          </a:p>
        </p:txBody>
      </p:sp>
      <p:sp>
        <p:nvSpPr>
          <p:cNvPr id="78851" name="Rectangle 2"/>
          <p:cNvSpPr>
            <a:spLocks noGrp="1" noRot="1" noChangeAspect="1" noChangeArrowheads="1" noTextEdit="1"/>
          </p:cNvSpPr>
          <p:nvPr>
            <p:ph type="sldImg"/>
          </p:nvPr>
        </p:nvSpPr>
        <p:spPr>
          <a:xfrm>
            <a:off x="227013" y="152400"/>
            <a:ext cx="3657600" cy="2743200"/>
          </a:xfrm>
          <a:ln/>
        </p:spPr>
      </p:sp>
      <p:sp>
        <p:nvSpPr>
          <p:cNvPr id="78852" name="Rectangle 3"/>
          <p:cNvSpPr>
            <a:spLocks noGrp="1" noChangeArrowheads="1"/>
          </p:cNvSpPr>
          <p:nvPr>
            <p:ph type="body" idx="1"/>
          </p:nvPr>
        </p:nvSpPr>
        <p:spPr>
          <a:xfrm>
            <a:off x="228600" y="3048000"/>
            <a:ext cx="4648200" cy="5638800"/>
          </a:xfrm>
          <a:noFill/>
          <a:ln/>
        </p:spPr>
        <p:txBody>
          <a:bodyPr/>
          <a:lstStyle/>
          <a:p>
            <a:endParaRPr lang="en-US" dirty="0"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2754314" y="8832850"/>
            <a:ext cx="1501775" cy="463550"/>
          </a:xfrm>
          <a:prstGeom prst="rect">
            <a:avLst/>
          </a:prstGeom>
          <a:noFill/>
        </p:spPr>
        <p:txBody>
          <a:bodyPr/>
          <a:lstStyle/>
          <a:p>
            <a:fld id="{87D141F7-8CC6-4C3A-A822-D704B2526624}" type="slidenum">
              <a:rPr lang="en-US" smtClean="0"/>
              <a:pPr/>
              <a:t>144</a:t>
            </a:fld>
            <a:endParaRPr lang="en-US" smtClean="0"/>
          </a:p>
        </p:txBody>
      </p:sp>
      <p:sp>
        <p:nvSpPr>
          <p:cNvPr id="78851" name="Rectangle 2"/>
          <p:cNvSpPr>
            <a:spLocks noGrp="1" noRot="1" noChangeAspect="1" noChangeArrowheads="1" noTextEdit="1"/>
          </p:cNvSpPr>
          <p:nvPr>
            <p:ph type="sldImg"/>
          </p:nvPr>
        </p:nvSpPr>
        <p:spPr>
          <a:xfrm>
            <a:off x="227013" y="152400"/>
            <a:ext cx="3657600" cy="2743200"/>
          </a:xfrm>
          <a:ln/>
        </p:spPr>
      </p:sp>
      <p:sp>
        <p:nvSpPr>
          <p:cNvPr id="78852" name="Rectangle 3"/>
          <p:cNvSpPr>
            <a:spLocks noGrp="1" noChangeArrowheads="1"/>
          </p:cNvSpPr>
          <p:nvPr>
            <p:ph type="body" idx="1"/>
          </p:nvPr>
        </p:nvSpPr>
        <p:spPr>
          <a:xfrm>
            <a:off x="228600" y="3048000"/>
            <a:ext cx="4648200" cy="5638800"/>
          </a:xfrm>
          <a:noFill/>
          <a:ln/>
        </p:spPr>
        <p:txBody>
          <a:bodyPr/>
          <a:lstStyle/>
          <a:p>
            <a:endParaRPr lang="en-US" dirty="0"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2754314" y="8832850"/>
            <a:ext cx="1501775" cy="463550"/>
          </a:xfrm>
          <a:prstGeom prst="rect">
            <a:avLst/>
          </a:prstGeom>
          <a:noFill/>
        </p:spPr>
        <p:txBody>
          <a:bodyPr/>
          <a:lstStyle/>
          <a:p>
            <a:fld id="{87D141F7-8CC6-4C3A-A822-D704B2526624}" type="slidenum">
              <a:rPr lang="en-US" smtClean="0"/>
              <a:pPr/>
              <a:t>145</a:t>
            </a:fld>
            <a:endParaRPr lang="en-US" smtClean="0"/>
          </a:p>
        </p:txBody>
      </p:sp>
      <p:sp>
        <p:nvSpPr>
          <p:cNvPr id="78851" name="Rectangle 2"/>
          <p:cNvSpPr>
            <a:spLocks noGrp="1" noRot="1" noChangeAspect="1" noChangeArrowheads="1" noTextEdit="1"/>
          </p:cNvSpPr>
          <p:nvPr>
            <p:ph type="sldImg"/>
          </p:nvPr>
        </p:nvSpPr>
        <p:spPr>
          <a:xfrm>
            <a:off x="227013" y="152400"/>
            <a:ext cx="3657600" cy="2743200"/>
          </a:xfrm>
          <a:ln/>
        </p:spPr>
      </p:sp>
      <p:sp>
        <p:nvSpPr>
          <p:cNvPr id="78852" name="Rectangle 3"/>
          <p:cNvSpPr>
            <a:spLocks noGrp="1" noChangeArrowheads="1"/>
          </p:cNvSpPr>
          <p:nvPr>
            <p:ph type="body" idx="1"/>
          </p:nvPr>
        </p:nvSpPr>
        <p:spPr>
          <a:xfrm>
            <a:off x="228600" y="3048000"/>
            <a:ext cx="4648200" cy="5638800"/>
          </a:xfrm>
          <a:noFill/>
          <a:ln/>
        </p:spPr>
        <p:txBody>
          <a:bodyPr/>
          <a:lstStyle/>
          <a:p>
            <a:endParaRPr lang="en-US" dirty="0"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2754314" y="8832850"/>
            <a:ext cx="1501775" cy="463550"/>
          </a:xfrm>
          <a:prstGeom prst="rect">
            <a:avLst/>
          </a:prstGeom>
          <a:noFill/>
        </p:spPr>
        <p:txBody>
          <a:bodyPr/>
          <a:lstStyle/>
          <a:p>
            <a:fld id="{87D141F7-8CC6-4C3A-A822-D704B2526624}" type="slidenum">
              <a:rPr lang="en-US" smtClean="0"/>
              <a:pPr/>
              <a:t>146</a:t>
            </a:fld>
            <a:endParaRPr lang="en-US" smtClean="0"/>
          </a:p>
        </p:txBody>
      </p:sp>
      <p:sp>
        <p:nvSpPr>
          <p:cNvPr id="78851" name="Rectangle 2"/>
          <p:cNvSpPr>
            <a:spLocks noGrp="1" noRot="1" noChangeAspect="1" noChangeArrowheads="1" noTextEdit="1"/>
          </p:cNvSpPr>
          <p:nvPr>
            <p:ph type="sldImg"/>
          </p:nvPr>
        </p:nvSpPr>
        <p:spPr>
          <a:xfrm>
            <a:off x="227013" y="152400"/>
            <a:ext cx="3657600" cy="2743200"/>
          </a:xfrm>
          <a:ln/>
        </p:spPr>
      </p:sp>
      <p:sp>
        <p:nvSpPr>
          <p:cNvPr id="78852" name="Rectangle 3"/>
          <p:cNvSpPr>
            <a:spLocks noGrp="1" noChangeArrowheads="1"/>
          </p:cNvSpPr>
          <p:nvPr>
            <p:ph type="body" idx="1"/>
          </p:nvPr>
        </p:nvSpPr>
        <p:spPr>
          <a:xfrm>
            <a:off x="228600" y="3048000"/>
            <a:ext cx="4648200" cy="5638800"/>
          </a:xfrm>
          <a:noFill/>
          <a:ln/>
        </p:spPr>
        <p:txBody>
          <a:bodyPr/>
          <a:lstStyle/>
          <a:p>
            <a:endParaRPr lang="en-US" dirty="0"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2754314" y="8832850"/>
            <a:ext cx="1501775" cy="463550"/>
          </a:xfrm>
          <a:prstGeom prst="rect">
            <a:avLst/>
          </a:prstGeom>
          <a:noFill/>
        </p:spPr>
        <p:txBody>
          <a:bodyPr/>
          <a:lstStyle/>
          <a:p>
            <a:fld id="{87D141F7-8CC6-4C3A-A822-D704B2526624}" type="slidenum">
              <a:rPr lang="en-US" smtClean="0"/>
              <a:pPr/>
              <a:t>147</a:t>
            </a:fld>
            <a:endParaRPr lang="en-US" smtClean="0"/>
          </a:p>
        </p:txBody>
      </p:sp>
      <p:sp>
        <p:nvSpPr>
          <p:cNvPr id="78851" name="Rectangle 2"/>
          <p:cNvSpPr>
            <a:spLocks noGrp="1" noRot="1" noChangeAspect="1" noChangeArrowheads="1" noTextEdit="1"/>
          </p:cNvSpPr>
          <p:nvPr>
            <p:ph type="sldImg"/>
          </p:nvPr>
        </p:nvSpPr>
        <p:spPr>
          <a:xfrm>
            <a:off x="227013" y="152400"/>
            <a:ext cx="3657600" cy="2743200"/>
          </a:xfrm>
          <a:ln/>
        </p:spPr>
      </p:sp>
      <p:sp>
        <p:nvSpPr>
          <p:cNvPr id="78852" name="Rectangle 3"/>
          <p:cNvSpPr>
            <a:spLocks noGrp="1" noChangeArrowheads="1"/>
          </p:cNvSpPr>
          <p:nvPr>
            <p:ph type="body" idx="1"/>
          </p:nvPr>
        </p:nvSpPr>
        <p:spPr>
          <a:xfrm>
            <a:off x="228600" y="3048000"/>
            <a:ext cx="4648200" cy="5638800"/>
          </a:xfrm>
          <a:noFill/>
          <a:ln/>
        </p:spPr>
        <p:txBody>
          <a:bodyPr/>
          <a:lstStyle/>
          <a:p>
            <a:endParaRPr lang="en-US" dirty="0"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2754314" y="8832850"/>
            <a:ext cx="1501775" cy="463550"/>
          </a:xfrm>
          <a:prstGeom prst="rect">
            <a:avLst/>
          </a:prstGeom>
          <a:noFill/>
        </p:spPr>
        <p:txBody>
          <a:bodyPr/>
          <a:lstStyle/>
          <a:p>
            <a:fld id="{87D141F7-8CC6-4C3A-A822-D704B2526624}" type="slidenum">
              <a:rPr lang="en-US" smtClean="0"/>
              <a:pPr/>
              <a:t>148</a:t>
            </a:fld>
            <a:endParaRPr lang="en-US" smtClean="0"/>
          </a:p>
        </p:txBody>
      </p:sp>
      <p:sp>
        <p:nvSpPr>
          <p:cNvPr id="78851" name="Rectangle 2"/>
          <p:cNvSpPr>
            <a:spLocks noGrp="1" noRot="1" noChangeAspect="1" noChangeArrowheads="1" noTextEdit="1"/>
          </p:cNvSpPr>
          <p:nvPr>
            <p:ph type="sldImg"/>
          </p:nvPr>
        </p:nvSpPr>
        <p:spPr>
          <a:xfrm>
            <a:off x="227013" y="152400"/>
            <a:ext cx="3657600" cy="2743200"/>
          </a:xfrm>
          <a:ln/>
        </p:spPr>
      </p:sp>
      <p:sp>
        <p:nvSpPr>
          <p:cNvPr id="78852" name="Rectangle 3"/>
          <p:cNvSpPr>
            <a:spLocks noGrp="1" noChangeArrowheads="1"/>
          </p:cNvSpPr>
          <p:nvPr>
            <p:ph type="body" idx="1"/>
          </p:nvPr>
        </p:nvSpPr>
        <p:spPr>
          <a:xfrm>
            <a:off x="228600" y="3048000"/>
            <a:ext cx="4648200" cy="5638800"/>
          </a:xfrm>
          <a:noFill/>
          <a:ln/>
        </p:spPr>
        <p:txBody>
          <a:bodyPr/>
          <a:lstStyle/>
          <a:p>
            <a:endParaRPr lang="en-US" dirty="0"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2754314" y="8832850"/>
            <a:ext cx="1501775" cy="463550"/>
          </a:xfrm>
          <a:prstGeom prst="rect">
            <a:avLst/>
          </a:prstGeom>
          <a:noFill/>
        </p:spPr>
        <p:txBody>
          <a:bodyPr/>
          <a:lstStyle/>
          <a:p>
            <a:fld id="{DE2E71CE-64BC-4B28-BDFB-8AA986A18C8A}" type="slidenum">
              <a:rPr lang="en-US" smtClean="0"/>
              <a:pPr/>
              <a:t>149</a:t>
            </a:fld>
            <a:endParaRPr lang="en-US" smtClean="0"/>
          </a:p>
        </p:txBody>
      </p:sp>
      <p:sp>
        <p:nvSpPr>
          <p:cNvPr id="79875" name="Rectangle 2"/>
          <p:cNvSpPr>
            <a:spLocks noGrp="1" noRot="1" noChangeAspect="1" noChangeArrowheads="1" noTextEdit="1"/>
          </p:cNvSpPr>
          <p:nvPr>
            <p:ph type="sldImg"/>
          </p:nvPr>
        </p:nvSpPr>
        <p:spPr>
          <a:xfrm>
            <a:off x="227013" y="152400"/>
            <a:ext cx="3657600" cy="2743200"/>
          </a:xfrm>
          <a:ln/>
        </p:spPr>
      </p:sp>
      <p:sp>
        <p:nvSpPr>
          <p:cNvPr id="79876" name="Rectangle 3"/>
          <p:cNvSpPr>
            <a:spLocks noGrp="1" noChangeArrowheads="1"/>
          </p:cNvSpPr>
          <p:nvPr>
            <p:ph type="body" idx="1"/>
          </p:nvPr>
        </p:nvSpPr>
        <p:spPr>
          <a:xfrm>
            <a:off x="228602" y="3048000"/>
            <a:ext cx="4572000" cy="5638800"/>
          </a:xfrm>
          <a:noFill/>
          <a:ln/>
        </p:spPr>
        <p:txBody>
          <a:bodyPr lIns="92090" tIns="46046" rIns="92090" bIns="46046"/>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2754314" y="8832850"/>
            <a:ext cx="1501775" cy="463550"/>
          </a:xfrm>
          <a:prstGeom prst="rect">
            <a:avLst/>
          </a:prstGeom>
          <a:noFill/>
        </p:spPr>
        <p:txBody>
          <a:bodyPr/>
          <a:lstStyle/>
          <a:p>
            <a:fld id="{3CF2EA6F-E767-4AE7-9CF0-82E6C2FF455A}" type="slidenum">
              <a:rPr lang="en-US" smtClean="0"/>
              <a:pPr/>
              <a:t>15</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4"/>
          <p:cNvSpPr>
            <a:spLocks noGrp="1" noChangeArrowheads="1"/>
          </p:cNvSpPr>
          <p:nvPr>
            <p:ph type="body" idx="1"/>
          </p:nvPr>
        </p:nvSpPr>
        <p:spPr>
          <a:noFill/>
          <a:ln/>
        </p:spPr>
        <p:txBody>
          <a:bodyPr/>
          <a:lstStyle/>
          <a:p>
            <a:pPr lvl="0"/>
            <a:r>
              <a:rPr lang="en-US" b="1" dirty="0" smtClean="0"/>
              <a:t>Narrator:</a:t>
            </a:r>
            <a:r>
              <a:rPr lang="en-US" b="0" baseline="0" dirty="0" smtClean="0"/>
              <a:t> </a:t>
            </a:r>
            <a:r>
              <a:rPr lang="en-US" kern="1200" dirty="0" smtClean="0">
                <a:solidFill>
                  <a:schemeClr val="tx1"/>
                </a:solidFill>
                <a:effectLst/>
              </a:rPr>
              <a:t>During the course of requisition and new procurement processes many financial events occur, such as: </a:t>
            </a:r>
          </a:p>
          <a:p>
            <a:pPr marL="171400" indent="-171400">
              <a:buFont typeface="Arial" panose="020B0604020202020204" pitchFamily="34" charset="0"/>
              <a:buChar char="•"/>
            </a:pPr>
            <a:r>
              <a:rPr lang="en-US" kern="1200" dirty="0" smtClean="0">
                <a:solidFill>
                  <a:schemeClr val="tx1"/>
                </a:solidFill>
                <a:effectLst/>
              </a:rPr>
              <a:t>Obligation of the requisition/order</a:t>
            </a:r>
          </a:p>
          <a:p>
            <a:pPr marL="171400" indent="-171400">
              <a:buFont typeface="Arial" panose="020B0604020202020204" pitchFamily="34" charset="0"/>
              <a:buChar char="•"/>
            </a:pPr>
            <a:r>
              <a:rPr lang="en-US" kern="1200" dirty="0" smtClean="0">
                <a:solidFill>
                  <a:schemeClr val="tx1"/>
                </a:solidFill>
                <a:effectLst/>
              </a:rPr>
              <a:t>Seller’s acceptance of the order and the creation of an undelivered order</a:t>
            </a:r>
          </a:p>
          <a:p>
            <a:pPr marL="171400" indent="-171400">
              <a:buFont typeface="Arial" panose="020B0604020202020204" pitchFamily="34" charset="0"/>
              <a:buChar char="•"/>
            </a:pPr>
            <a:r>
              <a:rPr lang="en-US" kern="1200" dirty="0" smtClean="0">
                <a:solidFill>
                  <a:schemeClr val="tx1"/>
                </a:solidFill>
                <a:effectLst/>
              </a:rPr>
              <a:t>Seller’s issue of the material</a:t>
            </a:r>
          </a:p>
          <a:p>
            <a:pPr marL="171400" indent="-171400">
              <a:buFont typeface="Arial" panose="020B0604020202020204" pitchFamily="34" charset="0"/>
              <a:buChar char="•"/>
            </a:pPr>
            <a:r>
              <a:rPr lang="en-US" kern="1200" dirty="0" smtClean="0">
                <a:solidFill>
                  <a:schemeClr val="tx1"/>
                </a:solidFill>
                <a:effectLst/>
              </a:rPr>
              <a:t>Buyer’s receipt of the material</a:t>
            </a:r>
          </a:p>
          <a:p>
            <a:pPr marL="171400" indent="-171400">
              <a:buFont typeface="Arial" panose="020B0604020202020204" pitchFamily="34" charset="0"/>
              <a:buChar char="•"/>
            </a:pPr>
            <a:r>
              <a:rPr lang="en-US" kern="1200" dirty="0" smtClean="0">
                <a:solidFill>
                  <a:schemeClr val="tx1"/>
                </a:solidFill>
                <a:effectLst/>
              </a:rPr>
              <a:t>Buyer’s acceptance for vendor shipments</a:t>
            </a:r>
          </a:p>
          <a:p>
            <a:pPr marL="171400" indent="-171400">
              <a:buFont typeface="Arial" panose="020B0604020202020204" pitchFamily="34" charset="0"/>
              <a:buChar char="•"/>
            </a:pPr>
            <a:r>
              <a:rPr lang="en-US" kern="1200" dirty="0" smtClean="0">
                <a:solidFill>
                  <a:schemeClr val="tx1"/>
                </a:solidFill>
                <a:effectLst/>
              </a:rPr>
              <a:t>Buyer’s receipt/receipt acknowledgement of materiel</a:t>
            </a:r>
          </a:p>
          <a:p>
            <a:pPr lvl="0"/>
            <a:r>
              <a:rPr lang="en-US" kern="1200" dirty="0" smtClean="0">
                <a:solidFill>
                  <a:schemeClr val="tx1"/>
                </a:solidFill>
                <a:effectLst/>
              </a:rPr>
              <a:t>The data needed during the billing and payment/adjustment</a:t>
            </a:r>
            <a:r>
              <a:rPr lang="en-US" kern="1200" baseline="0" dirty="0" smtClean="0">
                <a:solidFill>
                  <a:schemeClr val="tx1"/>
                </a:solidFill>
                <a:effectLst/>
              </a:rPr>
              <a:t> </a:t>
            </a:r>
            <a:r>
              <a:rPr lang="en-US" kern="1200" dirty="0" smtClean="0">
                <a:solidFill>
                  <a:schemeClr val="tx1"/>
                </a:solidFill>
                <a:effectLst/>
              </a:rPr>
              <a:t>process is provided by or derived from transactions used in these and other processes, which provide essential audit evidentiary matter for</a:t>
            </a:r>
            <a:r>
              <a:rPr lang="en-US" kern="1200" baseline="0" dirty="0" smtClean="0">
                <a:solidFill>
                  <a:schemeClr val="tx1"/>
                </a:solidFill>
                <a:effectLst/>
              </a:rPr>
              <a:t> demonstrating/reconciling what was obligated, ordered, received, billed and disbursed</a:t>
            </a:r>
            <a:r>
              <a:rPr lang="en-US" kern="1200" dirty="0" smtClean="0">
                <a:solidFill>
                  <a:schemeClr val="tx1"/>
                </a:solidFill>
                <a:effectLst/>
              </a:rPr>
              <a:t>.</a:t>
            </a:r>
          </a:p>
          <a:p>
            <a:pPr lvl="0"/>
            <a:r>
              <a:rPr lang="en-US" kern="1200" dirty="0" smtClean="0">
                <a:solidFill>
                  <a:schemeClr val="tx1"/>
                </a:solidFill>
                <a:effectLst/>
              </a:rPr>
              <a:t>These transactions</a:t>
            </a:r>
            <a:r>
              <a:rPr lang="en-US" kern="1200" baseline="0" dirty="0" smtClean="0">
                <a:solidFill>
                  <a:schemeClr val="tx1"/>
                </a:solidFill>
                <a:effectLst/>
              </a:rPr>
              <a:t> also effect the balance and financial valuation or inventory on hand.</a:t>
            </a:r>
            <a:endParaRPr lang="en-US" kern="1200" dirty="0">
              <a:solidFill>
                <a:schemeClr val="tx1"/>
              </a:solidFill>
              <a:effectLs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xfrm>
            <a:off x="2754314" y="8832850"/>
            <a:ext cx="1501775" cy="463550"/>
          </a:xfrm>
          <a:prstGeom prst="rect">
            <a:avLst/>
          </a:prstGeom>
          <a:noFill/>
        </p:spPr>
        <p:txBody>
          <a:bodyPr/>
          <a:lstStyle/>
          <a:p>
            <a:fld id="{77B22BF3-F977-4E78-82C9-EF1A6B3DABDF}" type="slidenum">
              <a:rPr lang="en-US"/>
              <a:pPr/>
              <a:t>16</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lvl="0"/>
            <a:r>
              <a:rPr lang="en-US" b="1" dirty="0"/>
              <a:t>Narrator:</a:t>
            </a:r>
            <a:r>
              <a:rPr lang="en-US" dirty="0"/>
              <a:t> </a:t>
            </a:r>
            <a:endParaRPr lang="en-US" dirty="0" smtClean="0"/>
          </a:p>
          <a:p>
            <a:pPr marL="171450" lvl="0" indent="-171450">
              <a:buFont typeface="Arial" pitchFamily="34" charset="0"/>
              <a:buChar char="•"/>
            </a:pPr>
            <a:r>
              <a:rPr lang="en-US" dirty="0" smtClean="0"/>
              <a:t>The </a:t>
            </a:r>
            <a:r>
              <a:rPr lang="en-US" dirty="0"/>
              <a:t>following series of slides are drawn from Module 3 and show how DLMS transactions support the life-cycle of a requisition.  The slides are intended to show the process flows by transaction identification; they do not illustrate the details of the business process involved in the requisition life-cycle.  The detailed DLMS business procedures of the requisition life-cycle are contained in DLM 4000.25, Volume 2, Chapters 4, 5, 10&amp; 13 and Volume </a:t>
            </a:r>
            <a:r>
              <a:rPr lang="en-US" dirty="0" smtClean="0"/>
              <a:t>4.</a:t>
            </a:r>
          </a:p>
          <a:p>
            <a:pPr marL="171450" lvl="0" indent="-171450">
              <a:buFont typeface="Arial" pitchFamily="34" charset="0"/>
              <a:buChar char="•"/>
            </a:pPr>
            <a:r>
              <a:rPr lang="en-US" dirty="0" smtClean="0"/>
              <a:t>This </a:t>
            </a:r>
            <a:r>
              <a:rPr lang="en-US" dirty="0"/>
              <a:t>slide displays the logistics activities that are involved in the life-cycle of a requisition:  the retail base or customer, the Source of Supply or Inventory Control </a:t>
            </a:r>
            <a:r>
              <a:rPr lang="en-US" dirty="0" smtClean="0"/>
              <a:t>Point</a:t>
            </a:r>
            <a:r>
              <a:rPr lang="en-US" dirty="0"/>
              <a:t>, the Distribution Depot or vendor storage activity, United States Transportation Command, and the Defense Finance and Accounting Service.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xfrm>
            <a:off x="2754314" y="8832850"/>
            <a:ext cx="1501775" cy="463550"/>
          </a:xfrm>
          <a:prstGeom prst="rect">
            <a:avLst/>
          </a:prstGeom>
          <a:noFill/>
        </p:spPr>
        <p:txBody>
          <a:bodyPr/>
          <a:lstStyle/>
          <a:p>
            <a:fld id="{805E548F-EBFA-4614-A92A-DB80625DB0BA}" type="slidenum">
              <a:rPr lang="en-US"/>
              <a:pPr/>
              <a:t>17</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lvl="0"/>
            <a:r>
              <a:rPr lang="en-US" b="1" dirty="0"/>
              <a:t>Narrator:</a:t>
            </a:r>
            <a:r>
              <a:rPr lang="en-US" dirty="0"/>
              <a:t> The first action that occurs in the requisition life-cycle is the customer at the retail base creates and sends the requisition to the source of supply.  In this chart as well as all of the remaining transaction flows, the sending system transmits the transaction(s) to </a:t>
            </a:r>
            <a:r>
              <a:rPr lang="en-US" dirty="0" smtClean="0"/>
              <a:t>DAAS</a:t>
            </a:r>
            <a:r>
              <a:rPr lang="en-US" baseline="0" dirty="0" smtClean="0"/>
              <a:t> </a:t>
            </a:r>
            <a:r>
              <a:rPr lang="en-US" dirty="0" smtClean="0"/>
              <a:t>who </a:t>
            </a:r>
            <a:r>
              <a:rPr lang="en-US" dirty="0"/>
              <a:t>will route it onward to the appropriate system that should receive the transaction.  While </a:t>
            </a:r>
            <a:r>
              <a:rPr lang="en-US" dirty="0" smtClean="0"/>
              <a:t>DAAS </a:t>
            </a:r>
            <a:r>
              <a:rPr lang="en-US" dirty="0"/>
              <a:t>is not shown on the chart it is understood to be in the middle between systems sending and receiving transactions.  The requisition is identified by DLMS 511R.  The R denotes the DOD DLMS standard implementation of the ANSI ASC X12 511 standard.  The various MILS document identifier code families that represent a requisition are the series beginning with A0, A3, A4, C0, CH, CQ, and the YRZ.</a:t>
            </a:r>
            <a:endParaRPr lang="en-US"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xfrm>
            <a:off x="2754314" y="8832850"/>
            <a:ext cx="1501775" cy="463550"/>
          </a:xfrm>
          <a:prstGeom prst="rect">
            <a:avLst/>
          </a:prstGeom>
          <a:noFill/>
        </p:spPr>
        <p:txBody>
          <a:bodyPr/>
          <a:lstStyle/>
          <a:p>
            <a:fld id="{B161035D-B187-4055-87D8-A2383FD935F4}" type="slidenum">
              <a:rPr lang="en-US"/>
              <a:pPr/>
              <a:t>18</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defTabSz="914132">
              <a:defRPr/>
            </a:pPr>
            <a:r>
              <a:rPr lang="en-US" b="1" dirty="0"/>
              <a:t>Narrator:</a:t>
            </a:r>
            <a:r>
              <a:rPr lang="en-US" dirty="0"/>
              <a:t> In this example the item being requisitioned by the customer is a stocked item, so the source of supply system determines which distribution depot should pick, pack and ship this requirement to the customer based on the priority, the on-hand inventory and the proximity of the customer to the storage activity that have the item in inventory.  Upon identification of the storage activity, the source of supply system sends a supply status transaction back to the customer/retail base system, providing the customer supply status on how the requisition is being supported.  The DLMS 870S transaction is used to provide supply status to the customer.  In the MILS legacy environment supply status is provided via an AE document identifier code family of transactions.  In addition to sending supply status back to the customer, the source of supply system also generates a material release order using the DLMS 940R which is sent to the distribution depot to pick, pack and ship the requested materiel. The DLMS 940R replaces the legacy A5 document identifier series of MILS transactions.</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xfrm>
            <a:off x="2754314" y="8832850"/>
            <a:ext cx="1501775" cy="463550"/>
          </a:xfrm>
          <a:prstGeom prst="rect">
            <a:avLst/>
          </a:prstGeom>
          <a:noFill/>
        </p:spPr>
        <p:txBody>
          <a:bodyPr/>
          <a:lstStyle/>
          <a:p>
            <a:fld id="{81F9384E-7C1E-4FEB-B0F0-B8A00D323818}" type="slidenum">
              <a:rPr lang="en-US"/>
              <a:pPr/>
              <a:t>19</a:t>
            </a:fld>
            <a:endParaRPr 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defTabSz="914132">
              <a:defRPr/>
            </a:pPr>
            <a:r>
              <a:rPr lang="en-US" b="1" dirty="0"/>
              <a:t>Narrator:</a:t>
            </a:r>
            <a:r>
              <a:rPr lang="en-US" dirty="0"/>
              <a:t> Upon shipment of the item to the customer, the distribution depot provides a materiel release confirmation back to the source of supply indicating that it shipped the materiel and provides the related transportation data to the source of supply.  The materiel release confirmation (MRC) is sent by the depot to the source of supply using the DLMS </a:t>
            </a:r>
            <a:r>
              <a:rPr lang="en-US" dirty="0" smtClean="0"/>
              <a:t>945A, </a:t>
            </a:r>
            <a:r>
              <a:rPr lang="en-US" dirty="0"/>
              <a:t>which is equivalent to the legacy MILS AR series document identifier code transactions.  Additionally, the distribution depot system generates a DLMS </a:t>
            </a:r>
            <a:r>
              <a:rPr lang="en-US" dirty="0" smtClean="0"/>
              <a:t>856S, </a:t>
            </a:r>
            <a:r>
              <a:rPr lang="en-US" dirty="0"/>
              <a:t>which is the shipment status transaction that is provided to the customer via Transaction Service.  The DLMS 856S is the equivalent transaction for the legacy MILS </a:t>
            </a:r>
            <a:r>
              <a:rPr lang="en-US" dirty="0" smtClean="0"/>
              <a:t>AS </a:t>
            </a:r>
            <a:r>
              <a:rPr lang="en-US" dirty="0"/>
              <a:t>document identifier series transactions.</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xfrm>
            <a:off x="2754314" y="8832850"/>
            <a:ext cx="1501775" cy="463550"/>
          </a:xfrm>
          <a:prstGeom prst="rect">
            <a:avLst/>
          </a:prstGeom>
          <a:noFill/>
        </p:spPr>
        <p:txBody>
          <a:bodyPr/>
          <a:lstStyle/>
          <a:p>
            <a:pPr defTabSz="929339"/>
            <a:fld id="{F143C361-1042-437B-8A73-B926BEC336B0}" type="slidenum">
              <a:rPr lang="en-US" smtClean="0">
                <a:solidFill>
                  <a:prstClr val="black"/>
                </a:solidFill>
              </a:rPr>
              <a:pPr defTabSz="929339"/>
              <a:t>2</a:t>
            </a:fld>
            <a:endParaRPr lang="en-US" dirty="0" smtClean="0">
              <a:solidFill>
                <a:prstClr val="black"/>
              </a:solidFill>
            </a:endParaRPr>
          </a:p>
        </p:txBody>
      </p:sp>
      <p:sp>
        <p:nvSpPr>
          <p:cNvPr id="54275" name="Rectangle 1026"/>
          <p:cNvSpPr>
            <a:spLocks noGrp="1" noRot="1" noChangeAspect="1" noChangeArrowheads="1" noTextEdit="1"/>
          </p:cNvSpPr>
          <p:nvPr>
            <p:ph type="sldImg"/>
          </p:nvPr>
        </p:nvSpPr>
        <p:spPr>
          <a:xfrm>
            <a:off x="458788" y="381000"/>
            <a:ext cx="3581400" cy="2686050"/>
          </a:xfrm>
          <a:ln/>
        </p:spPr>
      </p:sp>
      <p:sp>
        <p:nvSpPr>
          <p:cNvPr id="54276" name="Rectangle 1027"/>
          <p:cNvSpPr>
            <a:spLocks noGrp="1" noChangeArrowheads="1"/>
          </p:cNvSpPr>
          <p:nvPr>
            <p:ph type="body" idx="1"/>
          </p:nvPr>
        </p:nvSpPr>
        <p:spPr>
          <a:noFill/>
          <a:ln/>
        </p:spPr>
        <p:txBody>
          <a:bodyPr/>
          <a:lstStyle/>
          <a:p>
            <a:r>
              <a:rPr lang="en-US" b="1" dirty="0"/>
              <a:t>Narrator:</a:t>
            </a:r>
            <a:r>
              <a:rPr lang="en-US" dirty="0"/>
              <a:t> This is the full catalog of DLMS Training Modules that are available as part of the DLMS Training. </a:t>
            </a:r>
            <a:r>
              <a:rPr lang="en-US" dirty="0" smtClean="0"/>
              <a:t> Module </a:t>
            </a:r>
            <a:r>
              <a:rPr lang="en-US" dirty="0"/>
              <a:t>10 is a standalone course designed with a specific </a:t>
            </a:r>
            <a:r>
              <a:rPr lang="en-US" dirty="0" smtClean="0"/>
              <a:t>end-user </a:t>
            </a:r>
            <a:r>
              <a:rPr lang="en-US" dirty="0"/>
              <a:t>in mind. The target audience for this Module is functional experts and system analysts requiring knowledge of the DLMS for </a:t>
            </a:r>
            <a:r>
              <a:rPr lang="en-US" dirty="0" err="1"/>
              <a:t>I</a:t>
            </a:r>
            <a:r>
              <a:rPr lang="en-US" dirty="0" err="1" smtClean="0"/>
              <a:t>nterfund</a:t>
            </a:r>
            <a:r>
              <a:rPr lang="en-US" dirty="0" smtClean="0"/>
              <a:t> </a:t>
            </a:r>
            <a:r>
              <a:rPr lang="en-US" dirty="0"/>
              <a:t>billing. It also includes an overview of some key DLMS concepts. </a:t>
            </a:r>
            <a:r>
              <a:rPr lang="en-US" dirty="0" smtClean="0"/>
              <a:t>For those desiring a more in-depth understanding of DLMS and the relationship of Interfund billing to supply processes, Modules 1, 2</a:t>
            </a:r>
            <a:r>
              <a:rPr lang="en-US" dirty="0"/>
              <a:t>, 3, and </a:t>
            </a:r>
            <a:r>
              <a:rPr lang="en-US" dirty="0" smtClean="0"/>
              <a:t>4 are recommended. </a:t>
            </a:r>
            <a:endParaRPr lang="en-US" sz="1100" dirty="0">
              <a:latin typeface="Calibri"/>
              <a:ea typeface="Calibri"/>
              <a:cs typeface="Times New Roman"/>
            </a:endParaRPr>
          </a:p>
        </p:txBody>
      </p:sp>
    </p:spTree>
    <p:extLst>
      <p:ext uri="{BB962C8B-B14F-4D97-AF65-F5344CB8AC3E}">
        <p14:creationId xmlns:p14="http://schemas.microsoft.com/office/powerpoint/2010/main" val="118583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xfrm>
            <a:off x="2754314" y="8832850"/>
            <a:ext cx="1501775" cy="463550"/>
          </a:xfrm>
          <a:prstGeom prst="rect">
            <a:avLst/>
          </a:prstGeom>
          <a:noFill/>
        </p:spPr>
        <p:txBody>
          <a:bodyPr/>
          <a:lstStyle/>
          <a:p>
            <a:fld id="{B50FC51E-1F8F-40E8-BA7B-A9847E7681A0}" type="slidenum">
              <a:rPr lang="en-US"/>
              <a:pPr/>
              <a:t>20</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lvl="0"/>
            <a:r>
              <a:rPr lang="en-US" b="1" dirty="0"/>
              <a:t>Narrator:</a:t>
            </a:r>
            <a:r>
              <a:rPr lang="en-US" dirty="0"/>
              <a:t> </a:t>
            </a:r>
            <a:endParaRPr lang="en-US" dirty="0" smtClean="0"/>
          </a:p>
          <a:p>
            <a:pPr marL="171450" lvl="0" indent="-171450">
              <a:buFont typeface="Arial" pitchFamily="34" charset="0"/>
              <a:buChar char="•"/>
            </a:pPr>
            <a:r>
              <a:rPr lang="en-US" dirty="0" smtClean="0"/>
              <a:t>Now </a:t>
            </a:r>
            <a:r>
              <a:rPr lang="en-US" dirty="0"/>
              <a:t>transportation takes over.  The Defense Transportation Regulation covers the rules for the transportation processes.  There is a whole set of transactions that are used to manage and track shipments as they move through the transportation pipeline.  These transactions are also based upon the ANSI ASC X12 </a:t>
            </a:r>
            <a:r>
              <a:rPr lang="en-US" dirty="0" smtClean="0"/>
              <a:t>standards.</a:t>
            </a:r>
          </a:p>
          <a:p>
            <a:pPr marL="171450" lvl="0" indent="-171450">
              <a:buFont typeface="Arial" pitchFamily="34" charset="0"/>
              <a:buChar char="•"/>
            </a:pPr>
            <a:r>
              <a:rPr lang="en-US" dirty="0" smtClean="0"/>
              <a:t>The </a:t>
            </a:r>
            <a:r>
              <a:rPr lang="en-US" dirty="0"/>
              <a:t>implementation conventions for these transactions are managed by the Defense Transportation Electronic Business (DTEB) committee under the leadership of the United States Transportation Command.  Like </a:t>
            </a:r>
            <a:r>
              <a:rPr lang="en-US" dirty="0" smtClean="0"/>
              <a:t>EBSO, </a:t>
            </a:r>
            <a:r>
              <a:rPr lang="en-US" dirty="0"/>
              <a:t>USTRANSCOM is working to achieve the goal of a paperless business environment using e-Business, such as ANSI ASC X12.  The DOD has an enterprise data warehouse which houses both the supply and transportation transactions, therefore providing the customer cross-domain logistics intelligence.</a:t>
            </a:r>
          </a:p>
          <a:p>
            <a:pPr lvl="0"/>
            <a:endParaRPr lang="en-US" dirty="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xfrm>
            <a:off x="2754314" y="8832850"/>
            <a:ext cx="1501775" cy="463550"/>
          </a:xfrm>
          <a:prstGeom prst="rect">
            <a:avLst/>
          </a:prstGeom>
          <a:noFill/>
        </p:spPr>
        <p:txBody>
          <a:bodyPr/>
          <a:lstStyle/>
          <a:p>
            <a:fld id="{84F8379B-EB7B-41AA-8F63-80DAAEA0D85B}" type="slidenum">
              <a:rPr lang="en-US"/>
              <a:pPr/>
              <a:t>21</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defTabSz="914132">
              <a:defRPr/>
            </a:pPr>
            <a:r>
              <a:rPr lang="en-US" b="1" dirty="0" smtClean="0"/>
              <a:t>Narrator:</a:t>
            </a:r>
            <a:r>
              <a:rPr lang="en-US" b="0" baseline="0" dirty="0" smtClean="0"/>
              <a:t> </a:t>
            </a:r>
            <a:r>
              <a:rPr lang="en-US" kern="1200" dirty="0" smtClean="0">
                <a:solidFill>
                  <a:schemeClr val="tx1"/>
                </a:solidFill>
                <a:effectLst/>
              </a:rPr>
              <a:t>Once the materiel is delivered by transportation to the local supply activity, the supply activity records the receipt in its property books, and either puts it in local stock or provides it to the requesting customer.  The local supply system that received the materiel closes the loop back to the source of supply, notifying the source of supply that the original requisition has been satisfied.  The materiel receipt of acknowledgment (MRA) transaction sent is the DLMS 527R that replaces the legacy MILS document identifier code DRA.</a:t>
            </a:r>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xfrm>
            <a:off x="2754314" y="8832850"/>
            <a:ext cx="1501775" cy="463550"/>
          </a:xfrm>
          <a:prstGeom prst="rect">
            <a:avLst/>
          </a:prstGeom>
          <a:noFill/>
        </p:spPr>
        <p:txBody>
          <a:bodyPr/>
          <a:lstStyle/>
          <a:p>
            <a:fld id="{80CF1C0F-03FF-463A-BFCE-81818861422F}" type="slidenum">
              <a:rPr lang="en-US"/>
              <a:pPr/>
              <a:t>22</a:t>
            </a:fld>
            <a:endParaRPr lang="en-US"/>
          </a:p>
        </p:txBody>
      </p:sp>
      <p:sp>
        <p:nvSpPr>
          <p:cNvPr id="186371" name="Rectangle 2050"/>
          <p:cNvSpPr>
            <a:spLocks noGrp="1" noRot="1" noChangeAspect="1" noChangeArrowheads="1" noTextEdit="1"/>
          </p:cNvSpPr>
          <p:nvPr>
            <p:ph type="sldImg"/>
          </p:nvPr>
        </p:nvSpPr>
        <p:spPr>
          <a:ln/>
        </p:spPr>
      </p:sp>
      <p:sp>
        <p:nvSpPr>
          <p:cNvPr id="186372" name="Rectangle 2051"/>
          <p:cNvSpPr>
            <a:spLocks noGrp="1" noChangeArrowheads="1"/>
          </p:cNvSpPr>
          <p:nvPr>
            <p:ph type="body" idx="1"/>
          </p:nvPr>
        </p:nvSpPr>
        <p:spPr>
          <a:noFill/>
          <a:ln/>
        </p:spPr>
        <p:txBody>
          <a:bodyPr/>
          <a:lstStyle/>
          <a:p>
            <a:r>
              <a:rPr lang="en-US" b="1" dirty="0" smtClean="0"/>
              <a:t>Narrator:</a:t>
            </a:r>
            <a:r>
              <a:rPr lang="en-US" b="0" baseline="0" dirty="0" smtClean="0"/>
              <a:t> </a:t>
            </a:r>
          </a:p>
          <a:p>
            <a:pPr marL="171450" indent="-171450">
              <a:buFont typeface="Arial" pitchFamily="34" charset="0"/>
              <a:buChar char="•"/>
            </a:pPr>
            <a:r>
              <a:rPr lang="en-US" kern="1200" dirty="0" smtClean="0">
                <a:solidFill>
                  <a:schemeClr val="tx1"/>
                </a:solidFill>
                <a:effectLst/>
              </a:rPr>
              <a:t>The last step in the process is the preparation of the logistics bill by the source of supply to the customer’s bill paying activity.  Note that for an issue from stock, the source of supply may bill at any time after the materiel is dropped from inventory, while receipt and acceptance is required for items delivered directly from vendors (DVD shipments).</a:t>
            </a:r>
          </a:p>
          <a:p>
            <a:pPr marL="171450" indent="-171450">
              <a:buFont typeface="Arial" pitchFamily="34" charset="0"/>
              <a:buChar char="•"/>
            </a:pPr>
            <a:r>
              <a:rPr lang="en-US" kern="1200" dirty="0" smtClean="0">
                <a:solidFill>
                  <a:schemeClr val="tx1"/>
                </a:solidFill>
                <a:effectLst/>
              </a:rPr>
              <a:t>The DLMS 810L is the logistics bill that replaces the MILS legacy transactions in the F series document identifier family of transactions.</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xfrm>
            <a:off x="2754314" y="8832850"/>
            <a:ext cx="1501775" cy="463550"/>
          </a:xfrm>
          <a:prstGeom prst="rect">
            <a:avLst/>
          </a:prstGeom>
          <a:noFill/>
        </p:spPr>
        <p:txBody>
          <a:bodyPr/>
          <a:lstStyle/>
          <a:p>
            <a:fld id="{53AA2614-2425-4728-9B43-FFB012415262}" type="slidenum">
              <a:rPr lang="en-US" smtClean="0"/>
              <a:pPr/>
              <a:t>23</a:t>
            </a:fld>
            <a:endParaRPr lang="en-US" smtClean="0"/>
          </a:p>
        </p:txBody>
      </p:sp>
      <p:sp>
        <p:nvSpPr>
          <p:cNvPr id="46083" name="Rectangle 2"/>
          <p:cNvSpPr>
            <a:spLocks noGrp="1" noRot="1" noChangeAspect="1" noChangeArrowheads="1" noTextEdit="1"/>
          </p:cNvSpPr>
          <p:nvPr>
            <p:ph type="sldImg"/>
          </p:nvPr>
        </p:nvSpPr>
        <p:spPr>
          <a:xfrm>
            <a:off x="150813" y="152400"/>
            <a:ext cx="3581400" cy="2686050"/>
          </a:xfrm>
          <a:ln/>
        </p:spPr>
      </p:sp>
      <p:sp>
        <p:nvSpPr>
          <p:cNvPr id="46084" name="Rectangle 4"/>
          <p:cNvSpPr>
            <a:spLocks noGrp="1" noChangeArrowheads="1"/>
          </p:cNvSpPr>
          <p:nvPr>
            <p:ph type="body" idx="1"/>
          </p:nvPr>
        </p:nvSpPr>
        <p:spPr>
          <a:xfrm>
            <a:off x="152400" y="2971800"/>
            <a:ext cx="6248400" cy="6172200"/>
          </a:xfrm>
          <a:noFill/>
          <a:ln/>
        </p:spPr>
        <p:txBody>
          <a:bodyPr/>
          <a:lstStyle/>
          <a:p>
            <a:r>
              <a:rPr lang="en-US" b="1" dirty="0"/>
              <a:t>Narrator:</a:t>
            </a:r>
            <a:r>
              <a:rPr lang="en-US" dirty="0"/>
              <a:t> </a:t>
            </a:r>
            <a:endParaRPr lang="en-US" dirty="0" smtClean="0"/>
          </a:p>
          <a:p>
            <a:pPr marL="171450" indent="-171450">
              <a:buFont typeface="Arial" pitchFamily="34" charset="0"/>
              <a:buChar char="•"/>
            </a:pPr>
            <a:r>
              <a:rPr lang="en-US" dirty="0" smtClean="0"/>
              <a:t>Let’s review </a:t>
            </a:r>
            <a:r>
              <a:rPr lang="en-US" dirty="0"/>
              <a:t>the DLMS requisition </a:t>
            </a:r>
            <a:r>
              <a:rPr lang="en-US" dirty="0" smtClean="0"/>
              <a:t>lifecycle leading to the </a:t>
            </a:r>
            <a:r>
              <a:rPr lang="en-US" dirty="0"/>
              <a:t>DLMS </a:t>
            </a:r>
            <a:r>
              <a:rPr lang="en-US" dirty="0" smtClean="0"/>
              <a:t>810L Logistics bill. Understanding the lifecycle</a:t>
            </a:r>
            <a:r>
              <a:rPr lang="en-US" baseline="0" dirty="0" smtClean="0"/>
              <a:t> is useful in researching bills and providing evidentiary matter for audit. </a:t>
            </a:r>
            <a:r>
              <a:rPr lang="en-US" dirty="0" smtClean="0"/>
              <a:t>The bill  </a:t>
            </a:r>
            <a:r>
              <a:rPr lang="en-US" dirty="0"/>
              <a:t>is the </a:t>
            </a:r>
            <a:r>
              <a:rPr lang="en-US" dirty="0" smtClean="0"/>
              <a:t>financial </a:t>
            </a:r>
            <a:r>
              <a:rPr lang="en-US" dirty="0"/>
              <a:t>transaction that closes out the requisition lifecycle, but it is not the only transaction that has a financial impact. Information to support </a:t>
            </a:r>
            <a:r>
              <a:rPr lang="en-US" dirty="0" smtClean="0"/>
              <a:t>bills,</a:t>
            </a:r>
            <a:r>
              <a:rPr lang="en-US" baseline="0" dirty="0" smtClean="0"/>
              <a:t> </a:t>
            </a:r>
            <a:r>
              <a:rPr lang="en-US" dirty="0" smtClean="0"/>
              <a:t>billing </a:t>
            </a:r>
            <a:r>
              <a:rPr lang="en-US" dirty="0"/>
              <a:t>adjustments </a:t>
            </a:r>
            <a:r>
              <a:rPr lang="en-US" dirty="0" smtClean="0"/>
              <a:t>and financial inventory valuation</a:t>
            </a:r>
            <a:r>
              <a:rPr lang="en-US" baseline="0" dirty="0" smtClean="0"/>
              <a:t> </a:t>
            </a:r>
            <a:r>
              <a:rPr lang="en-US" dirty="0" smtClean="0"/>
              <a:t>originates </a:t>
            </a:r>
            <a:r>
              <a:rPr lang="en-US" dirty="0"/>
              <a:t>in supply </a:t>
            </a:r>
            <a:r>
              <a:rPr lang="en-US" dirty="0" smtClean="0"/>
              <a:t>transactions.</a:t>
            </a:r>
          </a:p>
          <a:p>
            <a:pPr marL="171450" indent="-171450">
              <a:buFont typeface="Arial" pitchFamily="34" charset="0"/>
              <a:buChar char="•"/>
            </a:pPr>
            <a:r>
              <a:rPr lang="en-US" dirty="0" smtClean="0"/>
              <a:t>[Click</a:t>
            </a:r>
            <a:r>
              <a:rPr lang="en-US" baseline="0" dirty="0" smtClean="0"/>
              <a:t> 1] </a:t>
            </a:r>
            <a:r>
              <a:rPr lang="en-US" dirty="0" smtClean="0"/>
              <a:t>In our example</a:t>
            </a:r>
            <a:r>
              <a:rPr lang="en-US" baseline="0" dirty="0" smtClean="0"/>
              <a:t> for an issue from stock, the 511R requisition from the buyer is sent to DAAS for validation, editing and routing to the designated inventory control point.</a:t>
            </a:r>
          </a:p>
          <a:p>
            <a:pPr marL="171450" indent="-171450">
              <a:buFont typeface="Arial" pitchFamily="34" charset="0"/>
              <a:buChar char="•"/>
            </a:pPr>
            <a:r>
              <a:rPr lang="en-US" baseline="0" dirty="0" smtClean="0"/>
              <a:t>[Click 2] The source of supply inventory control point, or ICP, acknowledges the order with an 870S supply status transaction indicating intent to fill this order from on-hand depot stock and in step 3</a:t>
            </a:r>
          </a:p>
          <a:p>
            <a:pPr marL="171450" indent="-171450">
              <a:buFont typeface="Arial" pitchFamily="34" charset="0"/>
              <a:buChar char="•"/>
            </a:pPr>
            <a:r>
              <a:rPr lang="en-US" baseline="0" dirty="0" smtClean="0"/>
              <a:t>[Click 3] sends a materiel release order to the depot.</a:t>
            </a:r>
          </a:p>
          <a:p>
            <a:pPr marL="171450" indent="-171450">
              <a:buFont typeface="Arial" pitchFamily="34" charset="0"/>
              <a:buChar char="•"/>
            </a:pPr>
            <a:r>
              <a:rPr lang="en-US" baseline="0" dirty="0" smtClean="0"/>
              <a:t>[Click 4] Multiple things happen in step 4</a:t>
            </a:r>
          </a:p>
          <a:p>
            <a:pPr marL="628650" lvl="1" indent="-171450">
              <a:buFont typeface="Arial" pitchFamily="34" charset="0"/>
              <a:buChar char="•"/>
            </a:pPr>
            <a:r>
              <a:rPr lang="en-US" baseline="0" dirty="0" smtClean="0"/>
              <a:t>The depot confirms release to the materiel to the ICP</a:t>
            </a:r>
          </a:p>
          <a:p>
            <a:pPr marL="628650" lvl="1" indent="-171450">
              <a:buFont typeface="Arial" pitchFamily="34" charset="0"/>
              <a:buChar char="•"/>
            </a:pPr>
            <a:r>
              <a:rPr lang="en-US" baseline="0" dirty="0" smtClean="0"/>
              <a:t>Shipment status is sent to the customer  </a:t>
            </a:r>
          </a:p>
          <a:p>
            <a:pPr marL="628650" lvl="1" indent="-171450">
              <a:buFont typeface="Arial" pitchFamily="34" charset="0"/>
              <a:buChar char="•"/>
            </a:pPr>
            <a:r>
              <a:rPr lang="en-US" baseline="0" dirty="0" smtClean="0"/>
              <a:t>The item is shipped.</a:t>
            </a:r>
          </a:p>
          <a:p>
            <a:pPr marL="628650" lvl="1" indent="-171450">
              <a:buFont typeface="Arial" pitchFamily="34" charset="0"/>
              <a:buChar char="•"/>
            </a:pPr>
            <a:r>
              <a:rPr lang="en-US" baseline="0" dirty="0" smtClean="0"/>
              <a:t>An issue transaction is sent to the ICP updating inventory balance and financial valuation records</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Remember that the source of supply or billing office may bill for an item issued from stock when it is dropped from inventory, but billing may not occur for Direct Vendor Delivery,</a:t>
            </a:r>
            <a:r>
              <a:rPr lang="en-US" baseline="0" dirty="0" smtClean="0"/>
              <a:t> or DVD, items</a:t>
            </a:r>
            <a:r>
              <a:rPr lang="en-US" dirty="0" smtClean="0"/>
              <a:t> until they are received and accepted.</a:t>
            </a:r>
          </a:p>
          <a:p>
            <a:pPr marL="171450" lvl="0" indent="-171450">
              <a:buFont typeface="Arial" pitchFamily="34" charset="0"/>
              <a:buChar char="•"/>
            </a:pPr>
            <a:r>
              <a:rPr lang="en-US" baseline="0" dirty="0" smtClean="0"/>
              <a:t>[Click 5] In step 5 the customer acknowledges receipt of the materiel to close out the source of supply in transit record. Depending on source of supply billing cycle, the bill may actually precede the Materiel Receipt Acknowledgment for items issued from stock.</a:t>
            </a:r>
          </a:p>
          <a:p>
            <a:pPr marL="171450" lvl="0" indent="-171450">
              <a:buFont typeface="Arial" pitchFamily="34" charset="0"/>
              <a:buChar char="•"/>
            </a:pPr>
            <a:r>
              <a:rPr lang="en-US" baseline="0" dirty="0" smtClean="0"/>
              <a:t>[Click 6] And, in step six the source of supply bills the bill-to party designated in the order,  which may not always be the </a:t>
            </a:r>
            <a:r>
              <a:rPr lang="en-US" baseline="0" dirty="0" err="1" smtClean="0"/>
              <a:t>requisitioner</a:t>
            </a:r>
            <a:r>
              <a:rPr lang="en-US" baseline="0" dirty="0" smtClean="0"/>
              <a:t>. We will see later that DAAS performs several validations on the source of supply bills and rejects any bills failing edits back to the source of supply with the reason for reject for rework and rebilling. We will show you later how to see and download copies of rejected bills</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xfrm>
            <a:off x="2754314" y="8832850"/>
            <a:ext cx="1501775" cy="463550"/>
          </a:xfrm>
          <a:prstGeom prst="rect">
            <a:avLst/>
          </a:prstGeom>
          <a:noFill/>
        </p:spPr>
        <p:txBody>
          <a:bodyPr/>
          <a:lstStyle/>
          <a:p>
            <a:fld id="{55A09184-0C64-4AF1-8504-6EB5DD4DCC22}" type="slidenum">
              <a:rPr lang="en-US" smtClean="0"/>
              <a:pPr/>
              <a:t>24</a:t>
            </a:fld>
            <a:endParaRPr lang="en-US" smtClean="0"/>
          </a:p>
        </p:txBody>
      </p:sp>
      <p:sp>
        <p:nvSpPr>
          <p:cNvPr id="48131" name="Rectangle 2"/>
          <p:cNvSpPr>
            <a:spLocks noGrp="1" noRot="1" noChangeAspect="1" noChangeArrowheads="1" noTextEdit="1"/>
          </p:cNvSpPr>
          <p:nvPr>
            <p:ph type="sldImg"/>
          </p:nvPr>
        </p:nvSpPr>
        <p:spPr>
          <a:xfrm>
            <a:off x="227013" y="152400"/>
            <a:ext cx="3581400" cy="2686050"/>
          </a:xfrm>
          <a:ln/>
        </p:spPr>
      </p:sp>
      <p:sp>
        <p:nvSpPr>
          <p:cNvPr id="48132" name="Rectangle 4"/>
          <p:cNvSpPr>
            <a:spLocks noGrp="1" noChangeArrowheads="1"/>
          </p:cNvSpPr>
          <p:nvPr>
            <p:ph type="body" idx="1"/>
          </p:nvPr>
        </p:nvSpPr>
        <p:spPr>
          <a:noFill/>
          <a:ln/>
        </p:spPr>
        <p:txBody>
          <a:bodyPr/>
          <a:lstStyle/>
          <a:p>
            <a:pPr lvl="0"/>
            <a:r>
              <a:rPr lang="en-US" b="1" dirty="0" smtClean="0"/>
              <a:t>Narrator:</a:t>
            </a:r>
            <a:r>
              <a:rPr lang="en-US" b="0" baseline="0" dirty="0" smtClean="0"/>
              <a:t> </a:t>
            </a:r>
            <a:r>
              <a:rPr lang="en-US" kern="1200" dirty="0" smtClean="0">
                <a:solidFill>
                  <a:schemeClr val="tx1"/>
                </a:solidFill>
                <a:effectLst/>
              </a:rPr>
              <a:t>These are high level business rules associated with the billing and reimbursement process.</a:t>
            </a:r>
          </a:p>
          <a:p>
            <a:pPr marL="171400" indent="-171400">
              <a:buFont typeface="Arial" panose="020B0604020202020204" pitchFamily="34" charset="0"/>
              <a:buChar char="•"/>
            </a:pPr>
            <a:r>
              <a:rPr lang="en-US" kern="1200" dirty="0" smtClean="0">
                <a:solidFill>
                  <a:schemeClr val="tx1"/>
                </a:solidFill>
                <a:effectLst/>
              </a:rPr>
              <a:t>The issue of material on a reimbursable basis ends the order fulfillment process and begins the billing and reimbursement process. For material issues from  stock, a source of supply is authorized to bill the customer when shipment occurs.</a:t>
            </a:r>
          </a:p>
          <a:p>
            <a:pPr marL="171400" indent="-171400">
              <a:buFont typeface="Arial" panose="020B0604020202020204" pitchFamily="34" charset="0"/>
              <a:buChar char="•"/>
            </a:pPr>
            <a:r>
              <a:rPr lang="en-US" kern="1200" dirty="0" smtClean="0">
                <a:solidFill>
                  <a:schemeClr val="tx1"/>
                </a:solidFill>
                <a:effectLst/>
              </a:rPr>
              <a:t>The </a:t>
            </a:r>
            <a:r>
              <a:rPr lang="en-US" kern="1200" dirty="0" err="1" smtClean="0">
                <a:solidFill>
                  <a:schemeClr val="tx1"/>
                </a:solidFill>
                <a:effectLst/>
              </a:rPr>
              <a:t>interfund</a:t>
            </a:r>
            <a:r>
              <a:rPr lang="en-US" kern="1200" dirty="0" smtClean="0">
                <a:solidFill>
                  <a:schemeClr val="tx1"/>
                </a:solidFill>
                <a:effectLst/>
              </a:rPr>
              <a:t> billing process is required by policy for capable trading partners; it is the primary reimbursement system used within DOD logistics.</a:t>
            </a:r>
          </a:p>
          <a:p>
            <a:pPr marL="171400" indent="-171400">
              <a:buFont typeface="Arial" panose="020B0604020202020204" pitchFamily="34" charset="0"/>
              <a:buChar char="•"/>
            </a:pPr>
            <a:r>
              <a:rPr lang="en-US" kern="1200" dirty="0" smtClean="0">
                <a:solidFill>
                  <a:schemeClr val="tx1"/>
                </a:solidFill>
                <a:effectLst/>
              </a:rPr>
              <a:t>It is both an automated billing process and a means by which the Seller can immediately reimburse his/her organization from the funds identified by the Buyer on the order.  It may be considered a point of sale debit transaction.</a:t>
            </a:r>
          </a:p>
          <a:p>
            <a:pPr marL="171400" indent="-171400">
              <a:buFont typeface="Arial" panose="020B0604020202020204" pitchFamily="34" charset="0"/>
              <a:buChar char="•"/>
            </a:pPr>
            <a:r>
              <a:rPr lang="en-US" kern="1200" dirty="0" smtClean="0">
                <a:solidFill>
                  <a:schemeClr val="tx1"/>
                </a:solidFill>
                <a:effectLst/>
              </a:rPr>
              <a:t>For the Buyer, the bill is really a bill and a notice of funds withdrawn from his account.  The Buyer must accept a billing or charge and clear the in-transit disbursement but may seek an adjustment, if needed.</a:t>
            </a:r>
          </a:p>
          <a:p>
            <a:pPr marL="171400" indent="-171400">
              <a:buFont typeface="Arial" panose="020B0604020202020204" pitchFamily="34" charset="0"/>
              <a:buChar char="•"/>
            </a:pPr>
            <a:r>
              <a:rPr lang="en-US" kern="1200" dirty="0" smtClean="0">
                <a:solidFill>
                  <a:schemeClr val="tx1"/>
                </a:solidFill>
                <a:effectLst/>
              </a:rPr>
              <a:t>The Seller reports the funds transfer between the Buyer’s and Seller’s accounts to the US Department of Treasury.</a:t>
            </a:r>
          </a:p>
          <a:p>
            <a:pPr marL="171400" indent="-171400">
              <a:buFont typeface="Arial" panose="020B0604020202020204" pitchFamily="34" charset="0"/>
              <a:buChar char="•"/>
            </a:pPr>
            <a:r>
              <a:rPr lang="en-US" kern="1200" dirty="0" smtClean="0">
                <a:solidFill>
                  <a:schemeClr val="tx1"/>
                </a:solidFill>
                <a:effectLst/>
              </a:rPr>
              <a:t>The Buyer may adjust transfers between his accounts at Treasury, but may not “charge back” or adjust the Seller’s account.</a:t>
            </a:r>
          </a:p>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2754314" y="8832850"/>
            <a:ext cx="1501775" cy="463550"/>
          </a:xfrm>
          <a:prstGeom prst="rect">
            <a:avLst/>
          </a:prstGeom>
          <a:noFill/>
        </p:spPr>
        <p:txBody>
          <a:bodyPr/>
          <a:lstStyle/>
          <a:p>
            <a:fld id="{E58C4791-99CD-41CB-B60C-65F00A00502C}" type="slidenum">
              <a:rPr lang="en-US" smtClean="0"/>
              <a:pPr/>
              <a:t>25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4"/>
          <p:cNvSpPr>
            <a:spLocks noGrp="1" noChangeArrowheads="1"/>
          </p:cNvSpPr>
          <p:nvPr>
            <p:ph type="body" idx="1"/>
          </p:nvPr>
        </p:nvSpPr>
        <p:spPr>
          <a:noFill/>
          <a:ln/>
        </p:spPr>
        <p:txBody>
          <a:bodyPr/>
          <a:lstStyle/>
          <a:p>
            <a:r>
              <a:rPr lang="en-US" b="1" dirty="0" smtClean="0"/>
              <a:t>Narrator:</a:t>
            </a:r>
            <a:r>
              <a:rPr lang="en-US" b="0" baseline="0" dirty="0" smtClean="0"/>
              <a:t> </a:t>
            </a:r>
            <a:endParaRPr lang="en-US" kern="1200" dirty="0" smtClean="0">
              <a:solidFill>
                <a:schemeClr val="tx1"/>
              </a:solidFill>
              <a:effectLst/>
            </a:endParaRPr>
          </a:p>
          <a:p>
            <a:pPr marL="171400" indent="-171400">
              <a:buFont typeface="Arial" panose="020B0604020202020204" pitchFamily="34" charset="0"/>
              <a:buChar char="•"/>
            </a:pPr>
            <a:r>
              <a:rPr lang="en-US" kern="1200" dirty="0" smtClean="0">
                <a:solidFill>
                  <a:schemeClr val="tx1"/>
                </a:solidFill>
                <a:effectLst/>
              </a:rPr>
              <a:t>The Seller’s Central Accounts Office or CAO Reports the funds transfer to Treasury at the summery level. No detail or line item billing records are sent to Treasury.</a:t>
            </a:r>
          </a:p>
          <a:p>
            <a:pPr marL="171400" indent="-171400">
              <a:buFont typeface="Arial" panose="020B0604020202020204" pitchFamily="34" charset="0"/>
              <a:buChar char="•"/>
            </a:pPr>
            <a:r>
              <a:rPr lang="en-US" kern="1200" dirty="0" smtClean="0">
                <a:solidFill>
                  <a:schemeClr val="tx1"/>
                </a:solidFill>
                <a:effectLst/>
              </a:rPr>
              <a:t>Sellers are only authorized to report transfers through their Central Accounts Offices for bills which passed DLMS prescribed edits.</a:t>
            </a:r>
          </a:p>
          <a:p>
            <a:pPr marL="171400" indent="-171400">
              <a:buFont typeface="Arial" panose="020B0604020202020204" pitchFamily="34" charset="0"/>
              <a:buChar char="•"/>
            </a:pPr>
            <a:r>
              <a:rPr lang="en-US" kern="1200" dirty="0" smtClean="0">
                <a:solidFill>
                  <a:schemeClr val="tx1"/>
                </a:solidFill>
                <a:effectLst/>
              </a:rPr>
              <a:t>The Seller CAO notifies the Buyer’s by sending summary and detail billing records to the Central Accounts Office.</a:t>
            </a:r>
          </a:p>
          <a:p>
            <a:pPr marL="171400" indent="-171400">
              <a:buFont typeface="Arial" panose="020B0604020202020204" pitchFamily="34" charset="0"/>
              <a:buChar char="•"/>
            </a:pPr>
            <a:r>
              <a:rPr lang="en-US" kern="1200" dirty="0" smtClean="0">
                <a:solidFill>
                  <a:schemeClr val="tx1"/>
                </a:solidFill>
                <a:effectLst/>
              </a:rPr>
              <a:t>Buyer’s Central Account Office must accept the Sellers charge and ensure that the Buyer processes the disbursement.</a:t>
            </a:r>
          </a:p>
          <a:p>
            <a:pPr marL="171400" indent="-171400">
              <a:buFont typeface="Arial" panose="020B0604020202020204" pitchFamily="34" charset="0"/>
              <a:buChar char="•"/>
            </a:pPr>
            <a:r>
              <a:rPr lang="en-US" kern="1200" dirty="0" smtClean="0">
                <a:solidFill>
                  <a:schemeClr val="tx1"/>
                </a:solidFill>
                <a:effectLst/>
              </a:rPr>
              <a:t>The Buyer must process the charge and request that the Seller initiate any required adjustments to correct billing errors or to follow up on authorized credits resulting from approved discrepancy reports, etc.</a:t>
            </a:r>
          </a:p>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xfrm>
            <a:off x="2754314" y="8832850"/>
            <a:ext cx="1501775" cy="463550"/>
          </a:xfrm>
          <a:prstGeom prst="rect">
            <a:avLst/>
          </a:prstGeom>
          <a:noFill/>
        </p:spPr>
        <p:txBody>
          <a:bodyPr/>
          <a:lstStyle/>
          <a:p>
            <a:fld id="{6339A66B-37AB-4195-9304-7B6604E3B1A8}" type="slidenum">
              <a:rPr lang="en-US" smtClean="0"/>
              <a:pPr/>
              <a:t>26</a:t>
            </a:fld>
            <a:endParaRPr lang="en-US" smtClean="0"/>
          </a:p>
        </p:txBody>
      </p:sp>
      <p:sp>
        <p:nvSpPr>
          <p:cNvPr id="59395" name="Rectangle 2"/>
          <p:cNvSpPr>
            <a:spLocks noGrp="1" noRot="1" noChangeAspect="1" noChangeArrowheads="1" noTextEdit="1"/>
          </p:cNvSpPr>
          <p:nvPr>
            <p:ph type="sldImg"/>
          </p:nvPr>
        </p:nvSpPr>
        <p:spPr>
          <a:xfrm>
            <a:off x="227013" y="152400"/>
            <a:ext cx="3581400" cy="2686050"/>
          </a:xfrm>
          <a:ln/>
        </p:spPr>
      </p:sp>
      <p:sp>
        <p:nvSpPr>
          <p:cNvPr id="59396" name="Rectangle 4"/>
          <p:cNvSpPr>
            <a:spLocks noGrp="1" noChangeArrowheads="1"/>
          </p:cNvSpPr>
          <p:nvPr>
            <p:ph type="body" idx="1"/>
          </p:nvPr>
        </p:nvSpPr>
        <p:spPr>
          <a:noFill/>
          <a:ln/>
        </p:spPr>
        <p:txBody>
          <a:bodyPr/>
          <a:lstStyle/>
          <a:p>
            <a:r>
              <a:rPr lang="en-US" b="1" dirty="0"/>
              <a:t>Narrator:</a:t>
            </a:r>
            <a:r>
              <a:rPr lang="en-US" dirty="0"/>
              <a:t> </a:t>
            </a:r>
          </a:p>
          <a:p>
            <a:pPr marL="171400" indent="-171400">
              <a:buFont typeface="Arial" panose="020B0604020202020204" pitchFamily="34" charset="0"/>
              <a:buChar char="•"/>
            </a:pPr>
            <a:r>
              <a:rPr lang="en-US" dirty="0"/>
              <a:t>This slide depicts </a:t>
            </a:r>
            <a:r>
              <a:rPr lang="en-US" dirty="0" err="1"/>
              <a:t>interfund</a:t>
            </a:r>
            <a:r>
              <a:rPr lang="en-US" dirty="0"/>
              <a:t> billing at a high level following the order fulfillment process.   Remember that all transactions pass through DAAS </a:t>
            </a:r>
            <a:r>
              <a:rPr lang="en-US" dirty="0" smtClean="0"/>
              <a:t> for </a:t>
            </a:r>
            <a:r>
              <a:rPr lang="en-US" dirty="0"/>
              <a:t>editing and routing.</a:t>
            </a:r>
          </a:p>
          <a:p>
            <a:pPr marL="171400" indent="-171400">
              <a:buFont typeface="Arial" panose="020B0604020202020204" pitchFamily="34" charset="0"/>
              <a:buChar char="•"/>
            </a:pPr>
            <a:r>
              <a:rPr lang="en-US" dirty="0"/>
              <a:t>The </a:t>
            </a:r>
            <a:r>
              <a:rPr lang="en-US" dirty="0" smtClean="0"/>
              <a:t>Seller’s </a:t>
            </a:r>
            <a:r>
              <a:rPr lang="en-US" dirty="0" err="1"/>
              <a:t>interfund</a:t>
            </a:r>
            <a:r>
              <a:rPr lang="en-US" dirty="0"/>
              <a:t> bill is transmitted through DAAS for editing and onward routing. Bills that fail DAAS </a:t>
            </a:r>
            <a:r>
              <a:rPr lang="en-US" dirty="0" smtClean="0"/>
              <a:t>edits are rejected back to the billing office and do not reach the billed office. </a:t>
            </a:r>
            <a:r>
              <a:rPr lang="en-US" baseline="0" dirty="0" smtClean="0"/>
              <a:t> B</a:t>
            </a:r>
            <a:r>
              <a:rPr lang="en-US" dirty="0" smtClean="0"/>
              <a:t>ills that fail DAAS edits are </a:t>
            </a:r>
            <a:r>
              <a:rPr lang="en-US" dirty="0"/>
              <a:t>not eligible for Treasury reporting and revenue recorded by the </a:t>
            </a:r>
            <a:r>
              <a:rPr lang="en-US" dirty="0" smtClean="0"/>
              <a:t>Seller at the time of billing must </a:t>
            </a:r>
            <a:r>
              <a:rPr lang="en-US" dirty="0"/>
              <a:t>be reversed, pending rebilling.</a:t>
            </a:r>
          </a:p>
          <a:p>
            <a:pPr marL="171400" indent="-171400">
              <a:buFont typeface="Arial" panose="020B0604020202020204" pitchFamily="34" charset="0"/>
              <a:buChar char="•"/>
            </a:pPr>
            <a:r>
              <a:rPr lang="en-US" dirty="0"/>
              <a:t>Routing via DAAS is determined by Communication Routing Identifiers associated with the bill-to party DoDAAC and the DoDAAC TAC 3</a:t>
            </a:r>
            <a:r>
              <a:rPr lang="en-US" dirty="0" smtClean="0"/>
              <a:t>. There will be more on this latter in this training.</a:t>
            </a:r>
            <a:endParaRPr lang="en-US" dirty="0"/>
          </a:p>
          <a:p>
            <a:pPr marL="171400" indent="-171400">
              <a:buFont typeface="Arial" panose="020B0604020202020204" pitchFamily="34" charset="0"/>
              <a:buChar char="•"/>
            </a:pPr>
            <a:r>
              <a:rPr lang="en-US" dirty="0"/>
              <a:t>The Seller’s Central Accounts Office </a:t>
            </a:r>
            <a:r>
              <a:rPr lang="en-US" dirty="0" smtClean="0"/>
              <a:t>(or </a:t>
            </a:r>
            <a:r>
              <a:rPr lang="en-US" dirty="0"/>
              <a:t>DFAS Center for DOD </a:t>
            </a:r>
            <a:r>
              <a:rPr lang="en-US" dirty="0" smtClean="0"/>
              <a:t>entities) </a:t>
            </a:r>
            <a:r>
              <a:rPr lang="en-US" dirty="0"/>
              <a:t>reports both the disbursement of </a:t>
            </a:r>
            <a:r>
              <a:rPr lang="en-US" dirty="0" smtClean="0"/>
              <a:t>Buyer </a:t>
            </a:r>
            <a:r>
              <a:rPr lang="en-US" dirty="0"/>
              <a:t>funds and collection of </a:t>
            </a:r>
            <a:r>
              <a:rPr lang="en-US" dirty="0" smtClean="0"/>
              <a:t>Seller </a:t>
            </a:r>
            <a:r>
              <a:rPr lang="en-US" dirty="0"/>
              <a:t>funds to </a:t>
            </a:r>
            <a:r>
              <a:rPr lang="en-US" dirty="0" smtClean="0"/>
              <a:t>Treasury</a:t>
            </a:r>
            <a:r>
              <a:rPr lang="en-US" dirty="0"/>
              <a:t>.</a:t>
            </a:r>
          </a:p>
          <a:p>
            <a:pPr marL="171400" indent="-171400">
              <a:buFont typeface="Arial" panose="020B0604020202020204" pitchFamily="34" charset="0"/>
              <a:buChar char="•"/>
            </a:pPr>
            <a:r>
              <a:rPr lang="en-US" dirty="0"/>
              <a:t>The Buyer CAO must accept the Seller CAO reporting </a:t>
            </a:r>
            <a:r>
              <a:rPr lang="en-US" dirty="0" smtClean="0"/>
              <a:t>ensure </a:t>
            </a:r>
            <a:r>
              <a:rPr lang="en-US" dirty="0"/>
              <a:t>that the </a:t>
            </a:r>
            <a:r>
              <a:rPr lang="en-US" dirty="0" smtClean="0"/>
              <a:t>Buyer </a:t>
            </a:r>
            <a:r>
              <a:rPr lang="en-US" dirty="0"/>
              <a:t>records the </a:t>
            </a:r>
            <a:r>
              <a:rPr lang="en-US" dirty="0" smtClean="0"/>
              <a:t>charges and reconcile any differences and request any required adjustments from the seller. </a:t>
            </a:r>
            <a:r>
              <a:rPr lang="en-US" dirty="0"/>
              <a:t>Note that Treasury reporting is only done at the Summary level, </a:t>
            </a:r>
            <a:r>
              <a:rPr lang="en-US" dirty="0" smtClean="0"/>
              <a:t>for </a:t>
            </a:r>
            <a:r>
              <a:rPr lang="en-US" dirty="0" err="1" smtClean="0"/>
              <a:t>interfund</a:t>
            </a:r>
            <a:r>
              <a:rPr lang="en-US" dirty="0" smtClean="0"/>
              <a:t> billing.</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xfrm>
            <a:off x="2754314" y="8832850"/>
            <a:ext cx="1501775" cy="463550"/>
          </a:xfrm>
          <a:prstGeom prst="rect">
            <a:avLst/>
          </a:prstGeom>
          <a:noFill/>
        </p:spPr>
        <p:txBody>
          <a:bodyPr/>
          <a:lstStyle/>
          <a:p>
            <a:fld id="{547964B9-9CAD-4E59-9370-B6DC1C684FCF}" type="slidenum">
              <a:rPr lang="en-US" smtClean="0"/>
              <a:pPr/>
              <a:t>27</a:t>
            </a:fld>
            <a:endParaRPr lang="en-US" smtClean="0"/>
          </a:p>
        </p:txBody>
      </p:sp>
      <p:sp>
        <p:nvSpPr>
          <p:cNvPr id="61443" name="Rectangle 2"/>
          <p:cNvSpPr>
            <a:spLocks noGrp="1" noRot="1" noChangeAspect="1" noChangeArrowheads="1" noTextEdit="1"/>
          </p:cNvSpPr>
          <p:nvPr>
            <p:ph type="sldImg"/>
          </p:nvPr>
        </p:nvSpPr>
        <p:spPr>
          <a:xfrm>
            <a:off x="227013" y="152400"/>
            <a:ext cx="3505200" cy="2628900"/>
          </a:xfrm>
          <a:ln/>
        </p:spPr>
      </p:sp>
      <p:sp>
        <p:nvSpPr>
          <p:cNvPr id="61444" name="Rectangle 4"/>
          <p:cNvSpPr>
            <a:spLocks noGrp="1" noChangeArrowheads="1"/>
          </p:cNvSpPr>
          <p:nvPr>
            <p:ph type="body" idx="1"/>
          </p:nvPr>
        </p:nvSpPr>
        <p:spPr>
          <a:noFill/>
          <a:ln/>
        </p:spPr>
        <p:txBody>
          <a:bodyPr/>
          <a:lstStyle/>
          <a:p>
            <a:r>
              <a:rPr lang="en-US" b="1" dirty="0"/>
              <a:t>Narrator:</a:t>
            </a:r>
            <a:r>
              <a:rPr lang="en-US" dirty="0"/>
              <a:t> </a:t>
            </a:r>
          </a:p>
          <a:p>
            <a:pPr marL="171400" indent="-171400">
              <a:buFont typeface="Arial" panose="020B0604020202020204" pitchFamily="34" charset="0"/>
              <a:buChar char="•"/>
            </a:pPr>
            <a:r>
              <a:rPr lang="en-US" dirty="0"/>
              <a:t>This slide depicts the credit adjustment request and reply process involving a Supply Discrepancy Report or SDR.</a:t>
            </a:r>
          </a:p>
          <a:p>
            <a:pPr marL="171400" indent="-171400">
              <a:buFont typeface="Arial" panose="020B0604020202020204" pitchFamily="34" charset="0"/>
              <a:buChar char="•"/>
            </a:pPr>
            <a:r>
              <a:rPr lang="en-US" dirty="0" smtClean="0"/>
              <a:t>[Click] In </a:t>
            </a:r>
            <a:r>
              <a:rPr lang="en-US" dirty="0"/>
              <a:t>this case, the </a:t>
            </a:r>
            <a:r>
              <a:rPr lang="en-US" dirty="0" smtClean="0"/>
              <a:t>Buyer </a:t>
            </a:r>
            <a:r>
              <a:rPr lang="en-US" dirty="0"/>
              <a:t>has submitted an SDR for wrong item received and is requesting financial </a:t>
            </a:r>
            <a:r>
              <a:rPr lang="en-US" dirty="0" smtClean="0"/>
              <a:t>credit in step 1. </a:t>
            </a:r>
            <a:r>
              <a:rPr lang="en-US" dirty="0"/>
              <a:t>In DLMS this is an 842AR; there is no MILS equivalent.</a:t>
            </a:r>
          </a:p>
          <a:p>
            <a:pPr marL="171400" indent="-171400">
              <a:buFont typeface="Arial" panose="020B0604020202020204" pitchFamily="34" charset="0"/>
              <a:buChar char="•"/>
            </a:pPr>
            <a:r>
              <a:rPr lang="en-US" dirty="0" smtClean="0"/>
              <a:t>[Click] In step 2, the </a:t>
            </a:r>
            <a:r>
              <a:rPr lang="en-US" dirty="0"/>
              <a:t>distribution depot conducted an inventory and determined that in fact the wrong item was shipped and replied to both the </a:t>
            </a:r>
            <a:r>
              <a:rPr lang="en-US" dirty="0" smtClean="0"/>
              <a:t>Buyer </a:t>
            </a:r>
            <a:r>
              <a:rPr lang="en-US" dirty="0"/>
              <a:t>and the Inventory Control Point recommending that credit be granted.</a:t>
            </a:r>
          </a:p>
          <a:p>
            <a:pPr marL="171400" indent="-171400">
              <a:buFont typeface="Arial" panose="020B0604020202020204" pitchFamily="34" charset="0"/>
              <a:buChar char="•"/>
            </a:pPr>
            <a:r>
              <a:rPr lang="en-US" dirty="0" smtClean="0"/>
              <a:t>[Click] The </a:t>
            </a:r>
            <a:r>
              <a:rPr lang="en-US" dirty="0"/>
              <a:t>inventory control point promised credit in step 3, </a:t>
            </a:r>
            <a:r>
              <a:rPr lang="en-US" dirty="0" smtClean="0"/>
              <a:t>[Click] and </a:t>
            </a:r>
            <a:r>
              <a:rPr lang="en-US" dirty="0"/>
              <a:t>the </a:t>
            </a:r>
            <a:r>
              <a:rPr lang="en-US" dirty="0" smtClean="0"/>
              <a:t>Buyer </a:t>
            </a:r>
            <a:r>
              <a:rPr lang="en-US" dirty="0"/>
              <a:t>returned the wrong item in step 4.</a:t>
            </a:r>
          </a:p>
          <a:p>
            <a:pPr marL="171400" indent="-171400">
              <a:buFont typeface="Arial" panose="020B0604020202020204" pitchFamily="34" charset="0"/>
              <a:buChar char="•"/>
            </a:pPr>
            <a:r>
              <a:rPr lang="en-US" dirty="0" smtClean="0"/>
              <a:t>[Click] When </a:t>
            </a:r>
            <a:r>
              <a:rPr lang="en-US" dirty="0"/>
              <a:t>the </a:t>
            </a:r>
            <a:r>
              <a:rPr lang="en-US" dirty="0" smtClean="0"/>
              <a:t>Buyer </a:t>
            </a:r>
            <a:r>
              <a:rPr lang="en-US" dirty="0"/>
              <a:t>did not receive the promised credit on the next billing cycle, the </a:t>
            </a:r>
            <a:r>
              <a:rPr lang="en-US" dirty="0" smtClean="0"/>
              <a:t>Buyer </a:t>
            </a:r>
            <a:r>
              <a:rPr lang="en-US" dirty="0"/>
              <a:t>submitted a request for adjustment in step 5 using the DLMS 812R to (Request for Billing Adjustment) and citing the appropriate billing advice code.</a:t>
            </a:r>
          </a:p>
          <a:p>
            <a:pPr marL="171400" indent="-171400">
              <a:buFont typeface="Arial" panose="020B0604020202020204" pitchFamily="34" charset="0"/>
              <a:buChar char="•"/>
            </a:pPr>
            <a:r>
              <a:rPr lang="en-US" dirty="0" smtClean="0"/>
              <a:t>[Click] The </a:t>
            </a:r>
            <a:r>
              <a:rPr lang="en-US" dirty="0"/>
              <a:t>Seller </a:t>
            </a:r>
            <a:r>
              <a:rPr lang="en-US" dirty="0" smtClean="0"/>
              <a:t>acknowledged </a:t>
            </a:r>
            <a:r>
              <a:rPr lang="en-US" dirty="0"/>
              <a:t>that the promised credit had not been granted in step 6 using the DLMS 821L (Reply to Request for Billing Adjustment).</a:t>
            </a:r>
          </a:p>
          <a:p>
            <a:pPr marL="171400" indent="-171400">
              <a:buFont typeface="Arial" panose="020B0604020202020204" pitchFamily="34" charset="0"/>
              <a:buChar char="•"/>
            </a:pPr>
            <a:r>
              <a:rPr lang="en-US" dirty="0"/>
              <a:t>The promised credit would be issued using the DLMS 810L Logistics Bill in the next billing cycle.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xfrm>
            <a:off x="2754314" y="8832850"/>
            <a:ext cx="1501775" cy="463550"/>
          </a:xfrm>
          <a:prstGeom prst="rect">
            <a:avLst/>
          </a:prstGeom>
          <a:noFill/>
        </p:spPr>
        <p:txBody>
          <a:bodyPr/>
          <a:lstStyle/>
          <a:p>
            <a:fld id="{BC4E5F26-E5A8-463E-97FA-140F1212D2A2}" type="slidenum">
              <a:rPr lang="en-US" smtClean="0"/>
              <a:pPr/>
              <a:t>28</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4"/>
          <p:cNvSpPr>
            <a:spLocks noGrp="1" noChangeArrowheads="1"/>
          </p:cNvSpPr>
          <p:nvPr>
            <p:ph type="body" idx="1"/>
          </p:nvPr>
        </p:nvSpPr>
        <p:spPr>
          <a:noFill/>
          <a:ln/>
        </p:spPr>
        <p:txBody>
          <a:bodyPr/>
          <a:lstStyle/>
          <a:p>
            <a:r>
              <a:rPr lang="en-US" b="1" dirty="0" smtClean="0"/>
              <a:t>Narrator:</a:t>
            </a:r>
            <a:r>
              <a:rPr lang="en-US" b="0" baseline="0" dirty="0" smtClean="0"/>
              <a:t> </a:t>
            </a:r>
            <a:endParaRPr lang="en-US" kern="1200" dirty="0" smtClean="0">
              <a:solidFill>
                <a:schemeClr val="tx1"/>
              </a:solidFill>
              <a:effectLst/>
            </a:endParaRPr>
          </a:p>
          <a:p>
            <a:pPr marL="171400" indent="-171400">
              <a:buFont typeface="Arial" panose="020B0604020202020204" pitchFamily="34" charset="0"/>
              <a:buChar char="•"/>
            </a:pPr>
            <a:r>
              <a:rPr lang="en-US" kern="1200" dirty="0" smtClean="0">
                <a:solidFill>
                  <a:schemeClr val="tx1"/>
                </a:solidFill>
                <a:effectLst/>
              </a:rPr>
              <a:t>The Standard Financial Information Structure is the common business language that DOD has developed to support the information and data requirements needed to perform budgeting, financial accounting, cost/performance management, and external reporting across the enterprise:</a:t>
            </a:r>
          </a:p>
          <a:p>
            <a:pPr marL="171400" indent="-171400">
              <a:buFont typeface="Arial" panose="020B0604020202020204" pitchFamily="34" charset="0"/>
              <a:buChar char="•"/>
            </a:pPr>
            <a:r>
              <a:rPr lang="en-US" kern="1200" dirty="0" smtClean="0">
                <a:solidFill>
                  <a:schemeClr val="tx1"/>
                </a:solidFill>
                <a:effectLst/>
              </a:rPr>
              <a:t>The SFIS standardizes financial reporting across DOD, establishing the standard terms, definitions, data elements and codes to be used for financial reporting.</a:t>
            </a:r>
          </a:p>
          <a:p>
            <a:pPr marL="171400" indent="-171400">
              <a:buFont typeface="Arial" panose="020B0604020202020204" pitchFamily="34" charset="0"/>
              <a:buChar char="•"/>
            </a:pPr>
            <a:r>
              <a:rPr lang="en-US" kern="1200" dirty="0" smtClean="0">
                <a:solidFill>
                  <a:schemeClr val="tx1"/>
                </a:solidFill>
                <a:effectLst/>
              </a:rPr>
              <a:t>The implementation of SFIS also allows revenues and expenses to be reported by programs that align with major goals, rather than just by appropriation categories. </a:t>
            </a:r>
          </a:p>
          <a:p>
            <a:pPr marL="171400" indent="-171400">
              <a:buFont typeface="Arial" panose="020B0604020202020204" pitchFamily="34" charset="0"/>
              <a:buChar char="•"/>
            </a:pPr>
            <a:r>
              <a:rPr lang="en-US" kern="1200" dirty="0" smtClean="0">
                <a:solidFill>
                  <a:schemeClr val="tx1"/>
                </a:solidFill>
                <a:effectLst/>
              </a:rPr>
              <a:t>Decision-makers are empowered with information to efficiently compare programs and their associated activities and costs across DOD. </a:t>
            </a:r>
          </a:p>
          <a:p>
            <a:pPr marL="171400" indent="-171400">
              <a:buFont typeface="Arial" panose="020B0604020202020204" pitchFamily="34" charset="0"/>
              <a:buChar char="•"/>
            </a:pPr>
            <a:r>
              <a:rPr lang="en-US" kern="1200" dirty="0" smtClean="0">
                <a:solidFill>
                  <a:schemeClr val="tx1"/>
                </a:solidFill>
                <a:effectLst/>
              </a:rPr>
              <a:t>Lastly, SFIS provides a basis for common valuation of DOD programs, assets, and liabilities.</a:t>
            </a:r>
          </a:p>
          <a:p>
            <a:pPr marL="171400" indent="-171400">
              <a:buFont typeface="Arial" panose="020B0604020202020204" pitchFamily="34" charset="0"/>
              <a:buChar char="•"/>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xfrm>
            <a:off x="2754314" y="8832850"/>
            <a:ext cx="1501775" cy="463550"/>
          </a:xfrm>
          <a:prstGeom prst="rect">
            <a:avLst/>
          </a:prstGeom>
          <a:noFill/>
        </p:spPr>
        <p:txBody>
          <a:bodyPr/>
          <a:lstStyle/>
          <a:p>
            <a:fld id="{BC4E5F26-E5A8-463E-97FA-140F1212D2A2}" type="slidenum">
              <a:rPr lang="en-US" smtClean="0"/>
              <a:pPr/>
              <a:t>29</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4"/>
          <p:cNvSpPr>
            <a:spLocks noGrp="1" noChangeArrowheads="1"/>
          </p:cNvSpPr>
          <p:nvPr>
            <p:ph type="body" idx="1"/>
          </p:nvPr>
        </p:nvSpPr>
        <p:spPr>
          <a:noFill/>
          <a:ln/>
        </p:spPr>
        <p:txBody>
          <a:bodyPr/>
          <a:lstStyle/>
          <a:p>
            <a:r>
              <a:rPr lang="en-US" b="1" dirty="0" smtClean="0"/>
              <a:t>Narrator:</a:t>
            </a:r>
            <a:r>
              <a:rPr lang="en-US" b="0" baseline="0" dirty="0" smtClean="0"/>
              <a:t> </a:t>
            </a:r>
            <a:endParaRPr lang="en-US" kern="1200" dirty="0" smtClean="0">
              <a:solidFill>
                <a:schemeClr val="tx1"/>
              </a:solidFill>
              <a:effectLst/>
            </a:endParaRPr>
          </a:p>
          <a:p>
            <a:pPr marL="171400" indent="-171400">
              <a:buFont typeface="Arial" panose="020B0604020202020204" pitchFamily="34" charset="0"/>
              <a:buChar char="•"/>
            </a:pPr>
            <a:r>
              <a:rPr lang="en-US" kern="1200" dirty="0" smtClean="0">
                <a:solidFill>
                  <a:schemeClr val="tx1"/>
                </a:solidFill>
                <a:effectLst/>
              </a:rPr>
              <a:t>The SFIS (like the DLMS) is an enterprise standard within the DOD Business Enterprise Architecture (or BEA) managed by Office of Deputy Chief Management Office (or DCMO).</a:t>
            </a:r>
          </a:p>
          <a:p>
            <a:pPr marL="171400" indent="-171400">
              <a:buFont typeface="Arial" panose="020B0604020202020204" pitchFamily="34" charset="0"/>
              <a:buChar char="•"/>
            </a:pPr>
            <a:r>
              <a:rPr lang="en-US" kern="1200" dirty="0" smtClean="0">
                <a:solidFill>
                  <a:schemeClr val="tx1"/>
                </a:solidFill>
                <a:effectLst/>
              </a:rPr>
              <a:t>The Investment Review Board ensures compliance as part of program milestone decision and funding approval for major systems. SFIS is applicable to target systems, which include both Enterprise Resource Systems and feeder systems with financial implications.</a:t>
            </a:r>
          </a:p>
          <a:p>
            <a:pPr marL="171400" indent="-171400">
              <a:buFont typeface="Arial" panose="020B0604020202020204" pitchFamily="34" charset="0"/>
              <a:buChar char="•"/>
            </a:pPr>
            <a:r>
              <a:rPr lang="en-US" kern="1200" dirty="0" smtClean="0">
                <a:solidFill>
                  <a:schemeClr val="tx1"/>
                </a:solidFill>
                <a:effectLst/>
              </a:rPr>
              <a:t>Additional SFIS resources &amp; information is available on the DCMO website.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xfrm>
            <a:off x="2754314" y="8832850"/>
            <a:ext cx="1501775" cy="463550"/>
          </a:xfrm>
          <a:prstGeom prst="rect">
            <a:avLst/>
          </a:prstGeom>
          <a:noFill/>
        </p:spPr>
        <p:txBody>
          <a:bodyPr/>
          <a:lstStyle/>
          <a:p>
            <a:fld id="{A831A886-6084-4D55-AF31-7AB4F3AB2527}" type="slidenum">
              <a:rPr lang="en-US" smtClean="0"/>
              <a:pPr/>
              <a:t>3</a:t>
            </a:fld>
            <a:endParaRPr lang="en-US" smtClean="0"/>
          </a:p>
        </p:txBody>
      </p:sp>
      <p:sp>
        <p:nvSpPr>
          <p:cNvPr id="45059" name="Rectangle 2"/>
          <p:cNvSpPr>
            <a:spLocks noGrp="1" noRot="1" noChangeAspect="1" noChangeArrowheads="1" noTextEdit="1"/>
          </p:cNvSpPr>
          <p:nvPr>
            <p:ph type="sldImg"/>
          </p:nvPr>
        </p:nvSpPr>
        <p:spPr>
          <a:xfrm>
            <a:off x="228600" y="152400"/>
            <a:ext cx="3556000" cy="2667000"/>
          </a:xfrm>
          <a:ln/>
        </p:spPr>
      </p:sp>
      <p:sp>
        <p:nvSpPr>
          <p:cNvPr id="45060" name="Rectangle 4"/>
          <p:cNvSpPr>
            <a:spLocks noGrp="1" noChangeArrowheads="1"/>
          </p:cNvSpPr>
          <p:nvPr>
            <p:ph type="body" idx="1"/>
          </p:nvPr>
        </p:nvSpPr>
        <p:spPr>
          <a:noFill/>
          <a:ln/>
        </p:spPr>
        <p:txBody>
          <a:bodyPr/>
          <a:lstStyle/>
          <a:p>
            <a:pPr lvl="0"/>
            <a:r>
              <a:rPr lang="en-US" b="1" dirty="0"/>
              <a:t>Narrator</a:t>
            </a:r>
            <a:r>
              <a:rPr lang="en-US" b="1" dirty="0" smtClean="0"/>
              <a:t>:</a:t>
            </a:r>
            <a:r>
              <a:rPr lang="en-US" dirty="0" smtClean="0"/>
              <a:t> </a:t>
            </a:r>
          </a:p>
          <a:p>
            <a:pPr marL="171450" lvl="0" indent="-171450">
              <a:buFont typeface="Arial" pitchFamily="34" charset="0"/>
              <a:buChar char="•"/>
            </a:pPr>
            <a:r>
              <a:rPr lang="en-US" dirty="0" smtClean="0"/>
              <a:t>This module starts with an overview of DLMS Governance and a review of the three DLMS financial transactions</a:t>
            </a:r>
          </a:p>
          <a:p>
            <a:pPr marL="171450" lvl="0" indent="-171450">
              <a:buFont typeface="Arial" pitchFamily="34" charset="0"/>
              <a:buChar char="•"/>
            </a:pPr>
            <a:r>
              <a:rPr lang="en-US" dirty="0" smtClean="0"/>
              <a:t>The </a:t>
            </a:r>
            <a:r>
              <a:rPr lang="en-US" dirty="0"/>
              <a:t>Finance </a:t>
            </a:r>
            <a:r>
              <a:rPr lang="en-US" dirty="0" smtClean="0"/>
              <a:t>concepts </a:t>
            </a:r>
            <a:r>
              <a:rPr lang="en-US" dirty="0"/>
              <a:t>begin with a discussion of financial relevant events </a:t>
            </a:r>
            <a:r>
              <a:rPr lang="en-US" dirty="0" smtClean="0"/>
              <a:t>in the </a:t>
            </a:r>
            <a:r>
              <a:rPr lang="en-US" dirty="0"/>
              <a:t>requisition lifecycle which concludes with </a:t>
            </a:r>
            <a:r>
              <a:rPr lang="en-US" dirty="0" smtClean="0"/>
              <a:t>bill payment.  Then we will take a closer </a:t>
            </a:r>
            <a:r>
              <a:rPr lang="en-US" dirty="0"/>
              <a:t>look at the DLMS </a:t>
            </a:r>
            <a:r>
              <a:rPr lang="en-US" dirty="0" smtClean="0"/>
              <a:t>810L billing </a:t>
            </a:r>
            <a:r>
              <a:rPr lang="en-US" dirty="0"/>
              <a:t>transaction flow, and the billing adjustment flows using the DLMS 812R and </a:t>
            </a:r>
            <a:r>
              <a:rPr lang="en-US" dirty="0" smtClean="0"/>
              <a:t>812L.</a:t>
            </a:r>
          </a:p>
          <a:p>
            <a:pPr marL="171450" lvl="0" indent="-171450">
              <a:buFont typeface="Arial" pitchFamily="34" charset="0"/>
              <a:buChar char="•"/>
            </a:pPr>
            <a:r>
              <a:rPr lang="en-US" dirty="0" smtClean="0"/>
              <a:t>We will see how DLMS </a:t>
            </a:r>
            <a:r>
              <a:rPr lang="en-US" dirty="0"/>
              <a:t>supports </a:t>
            </a:r>
            <a:r>
              <a:rPr lang="en-US" dirty="0" smtClean="0"/>
              <a:t>auditability, business process improvement, and DOD strategic initiatives, </a:t>
            </a:r>
            <a:r>
              <a:rPr lang="en-US" dirty="0"/>
              <a:t>including Standard Financial Information </a:t>
            </a:r>
            <a:r>
              <a:rPr lang="en-US" dirty="0" smtClean="0"/>
              <a:t>Structure, </a:t>
            </a:r>
            <a:r>
              <a:rPr lang="en-US" dirty="0"/>
              <a:t>or </a:t>
            </a:r>
            <a:r>
              <a:rPr lang="en-US" dirty="0" smtClean="0"/>
              <a:t>SFIS, </a:t>
            </a:r>
            <a:r>
              <a:rPr lang="en-US" dirty="0"/>
              <a:t>and Standard Line of Accounting, or </a:t>
            </a:r>
            <a:r>
              <a:rPr lang="en-US" dirty="0" smtClean="0"/>
              <a:t>SLOA,</a:t>
            </a:r>
            <a:r>
              <a:rPr lang="en-US" baseline="0" dirty="0" smtClean="0"/>
              <a:t> which cannot be done in a MILS 80 record position transaction.</a:t>
            </a:r>
            <a:endParaRPr lang="en-US" dirty="0" smtClean="0"/>
          </a:p>
          <a:p>
            <a:pPr marL="171450" lvl="0" indent="-171450">
              <a:buFont typeface="Arial" pitchFamily="34" charset="0"/>
              <a:buChar char="•"/>
            </a:pPr>
            <a:r>
              <a:rPr lang="en-US" dirty="0" smtClean="0"/>
              <a:t>Next we will see how two </a:t>
            </a:r>
            <a:r>
              <a:rPr lang="en-US" dirty="0"/>
              <a:t>DLMS coded elements, the Signal Code and Fund Code, </a:t>
            </a:r>
            <a:r>
              <a:rPr lang="en-US" dirty="0" smtClean="0"/>
              <a:t>work together with the bill-to party </a:t>
            </a:r>
            <a:r>
              <a:rPr lang="en-US" dirty="0" err="1" smtClean="0"/>
              <a:t>DoDAAC</a:t>
            </a:r>
            <a:r>
              <a:rPr lang="en-US" dirty="0" smtClean="0"/>
              <a:t>, </a:t>
            </a:r>
            <a:r>
              <a:rPr lang="en-US" dirty="0"/>
              <a:t>enabling legacy MILS implementations to exchange line of accounting data and achieve a minimum level of </a:t>
            </a:r>
            <a:r>
              <a:rPr lang="en-US" dirty="0" smtClean="0"/>
              <a:t>auditability.</a:t>
            </a:r>
          </a:p>
          <a:p>
            <a:pPr marL="171450" lvl="0" indent="-171450">
              <a:buFont typeface="Arial" pitchFamily="34" charset="0"/>
              <a:buChar char="•"/>
            </a:pPr>
            <a:r>
              <a:rPr lang="en-US" dirty="0" smtClean="0"/>
              <a:t>This is followed by an overview </a:t>
            </a:r>
            <a:r>
              <a:rPr lang="en-US" dirty="0"/>
              <a:t>of the Web Fund Code </a:t>
            </a:r>
            <a:r>
              <a:rPr lang="en-US" dirty="0" smtClean="0"/>
              <a:t>Application, </a:t>
            </a:r>
            <a:r>
              <a:rPr lang="en-US" dirty="0"/>
              <a:t>which automates fund code maintenance and improves the timeliness and </a:t>
            </a:r>
            <a:r>
              <a:rPr lang="en-US" dirty="0" smtClean="0"/>
              <a:t>accuracy of appropriation </a:t>
            </a:r>
            <a:r>
              <a:rPr lang="en-US" dirty="0"/>
              <a:t>data in </a:t>
            </a:r>
            <a:r>
              <a:rPr lang="en-US" dirty="0" smtClean="0"/>
              <a:t>transactions.</a:t>
            </a:r>
          </a:p>
          <a:p>
            <a:pPr marL="171450" lvl="0" indent="-171450">
              <a:buFont typeface="Arial" pitchFamily="34" charset="0"/>
              <a:buChar char="•"/>
            </a:pPr>
            <a:r>
              <a:rPr lang="en-US" dirty="0" smtClean="0"/>
              <a:t>Next is an explanation of DoDAAC authority codes and routing rules and how they impact billing,</a:t>
            </a:r>
            <a:r>
              <a:rPr lang="en-US" baseline="0" dirty="0" smtClean="0"/>
              <a:t> f</a:t>
            </a:r>
            <a:r>
              <a:rPr lang="en-US" dirty="0" smtClean="0"/>
              <a:t>ollowed by</a:t>
            </a:r>
            <a:r>
              <a:rPr lang="en-US" baseline="0" dirty="0" smtClean="0"/>
              <a:t> short</a:t>
            </a:r>
            <a:r>
              <a:rPr lang="en-US" dirty="0" smtClean="0"/>
              <a:t> overview of Select DAAS</a:t>
            </a:r>
            <a:r>
              <a:rPr lang="en-US" baseline="0" dirty="0" smtClean="0"/>
              <a:t> Web-Enabled Applications that provide information that is germane to DLMS financial transactions</a:t>
            </a:r>
          </a:p>
          <a:p>
            <a:pPr marL="171450" lvl="0" indent="-171450">
              <a:buFont typeface="Arial" pitchFamily="34" charset="0"/>
              <a:buChar char="•"/>
            </a:pPr>
            <a:r>
              <a:rPr lang="en-US" dirty="0" smtClean="0"/>
              <a:t>Then, there is a brief overview of DLMS Electronic Data Interchange Concepts followed by a detailed review of the 810L Logistic Bill to tie everything together.</a:t>
            </a:r>
          </a:p>
          <a:p>
            <a:pPr marL="171450" lvl="0" indent="-171450">
              <a:buFont typeface="Arial" pitchFamily="34" charset="0"/>
              <a:buChar char="•"/>
            </a:pPr>
            <a:r>
              <a:rPr lang="en-US" dirty="0" smtClean="0"/>
              <a:t>Finally, there is a short quiz to refresh what we have learned.</a:t>
            </a:r>
            <a:endParaRPr lang="en-US" dirty="0"/>
          </a:p>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2754314" y="8832850"/>
            <a:ext cx="1501775" cy="463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36">
              <a:defRPr sz="1600">
                <a:solidFill>
                  <a:schemeClr val="tx1"/>
                </a:solidFill>
                <a:latin typeface="Arial Narrow" pitchFamily="34" charset="0"/>
              </a:defRPr>
            </a:lvl1pPr>
            <a:lvl2pPr marL="742608" indent="-285619" defTabSz="931436">
              <a:defRPr sz="1600">
                <a:solidFill>
                  <a:schemeClr val="tx1"/>
                </a:solidFill>
                <a:latin typeface="Arial Narrow" pitchFamily="34" charset="0"/>
              </a:defRPr>
            </a:lvl2pPr>
            <a:lvl3pPr marL="1142475" indent="-228494" defTabSz="931436">
              <a:defRPr sz="1600">
                <a:solidFill>
                  <a:schemeClr val="tx1"/>
                </a:solidFill>
                <a:latin typeface="Arial Narrow" pitchFamily="34" charset="0"/>
              </a:defRPr>
            </a:lvl3pPr>
            <a:lvl4pPr marL="1599466" indent="-228494" defTabSz="931436">
              <a:defRPr sz="1600">
                <a:solidFill>
                  <a:schemeClr val="tx1"/>
                </a:solidFill>
                <a:latin typeface="Arial Narrow" pitchFamily="34" charset="0"/>
              </a:defRPr>
            </a:lvl4pPr>
            <a:lvl5pPr marL="2056455" indent="-228494" defTabSz="931436">
              <a:defRPr sz="1600">
                <a:solidFill>
                  <a:schemeClr val="tx1"/>
                </a:solidFill>
                <a:latin typeface="Arial Narrow" pitchFamily="34" charset="0"/>
              </a:defRPr>
            </a:lvl5pPr>
            <a:lvl6pPr marL="2513444" indent="-228494" algn="ctr" defTabSz="931436" eaLnBrk="0" fontAlgn="base" hangingPunct="0">
              <a:spcBef>
                <a:spcPct val="50000"/>
              </a:spcBef>
              <a:spcAft>
                <a:spcPct val="0"/>
              </a:spcAft>
              <a:defRPr sz="1600">
                <a:solidFill>
                  <a:schemeClr val="tx1"/>
                </a:solidFill>
                <a:latin typeface="Arial Narrow" pitchFamily="34" charset="0"/>
              </a:defRPr>
            </a:lvl6pPr>
            <a:lvl7pPr marL="2970435" indent="-228494" algn="ctr" defTabSz="931436" eaLnBrk="0" fontAlgn="base" hangingPunct="0">
              <a:spcBef>
                <a:spcPct val="50000"/>
              </a:spcBef>
              <a:spcAft>
                <a:spcPct val="0"/>
              </a:spcAft>
              <a:defRPr sz="1600">
                <a:solidFill>
                  <a:schemeClr val="tx1"/>
                </a:solidFill>
                <a:latin typeface="Arial Narrow" pitchFamily="34" charset="0"/>
              </a:defRPr>
            </a:lvl7pPr>
            <a:lvl8pPr marL="3427424" indent="-228494" algn="ctr" defTabSz="931436" eaLnBrk="0" fontAlgn="base" hangingPunct="0">
              <a:spcBef>
                <a:spcPct val="50000"/>
              </a:spcBef>
              <a:spcAft>
                <a:spcPct val="0"/>
              </a:spcAft>
              <a:defRPr sz="1600">
                <a:solidFill>
                  <a:schemeClr val="tx1"/>
                </a:solidFill>
                <a:latin typeface="Arial Narrow" pitchFamily="34" charset="0"/>
              </a:defRPr>
            </a:lvl8pPr>
            <a:lvl9pPr marL="3884415" indent="-228494" algn="ctr" defTabSz="931436" eaLnBrk="0" fontAlgn="base" hangingPunct="0">
              <a:spcBef>
                <a:spcPct val="50000"/>
              </a:spcBef>
              <a:spcAft>
                <a:spcPct val="0"/>
              </a:spcAft>
              <a:defRPr sz="1600">
                <a:solidFill>
                  <a:schemeClr val="tx1"/>
                </a:solidFill>
                <a:latin typeface="Arial Narrow" pitchFamily="34" charset="0"/>
              </a:defRPr>
            </a:lvl9pPr>
          </a:lstStyle>
          <a:p>
            <a:fld id="{BC06437C-C921-4772-B1E0-E3603B954AC5}" type="slidenum">
              <a:rPr lang="en-US" altLang="en-US" sz="1200">
                <a:solidFill>
                  <a:srgbClr val="000000"/>
                </a:solidFill>
                <a:latin typeface="Times New Roman" pitchFamily="18" charset="0"/>
              </a:rPr>
              <a:pPr/>
              <a:t>30</a:t>
            </a:fld>
            <a:endParaRPr lang="en-US" altLang="en-US" sz="1200">
              <a:solidFill>
                <a:srgbClr val="000000"/>
              </a:solidFill>
              <a:latin typeface="Times New Roman" pitchFamily="18" charset="0"/>
            </a:endParaRPr>
          </a:p>
        </p:txBody>
      </p:sp>
      <p:sp>
        <p:nvSpPr>
          <p:cNvPr id="18435" name="Rectangle 2"/>
          <p:cNvSpPr>
            <a:spLocks noGrp="1" noRot="1" noChangeAspect="1" noChangeArrowheads="1" noTextEdit="1"/>
          </p:cNvSpPr>
          <p:nvPr>
            <p:ph type="sldImg"/>
          </p:nvPr>
        </p:nvSpPr>
        <p:spPr>
          <a:xfrm>
            <a:off x="227013" y="152400"/>
            <a:ext cx="3657600" cy="2743200"/>
          </a:xfrm>
          <a:ln/>
        </p:spPr>
      </p:sp>
      <p:sp>
        <p:nvSpPr>
          <p:cNvPr id="18436"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Narrator:</a:t>
            </a:r>
            <a:r>
              <a:rPr lang="en-US" dirty="0"/>
              <a:t> </a:t>
            </a:r>
          </a:p>
          <a:p>
            <a:pPr marL="171400" indent="-171400">
              <a:buFont typeface="Arial" panose="020B0604020202020204" pitchFamily="34" charset="0"/>
              <a:buChar char="•"/>
            </a:pPr>
            <a:r>
              <a:rPr lang="en-US" dirty="0"/>
              <a:t>The Standard Line of Accounting, or SLOA as it is more commonly known, was mandated in a memorandum issued on September 14, 2012.  The SLOA prescribes specific SFIS data elements used for the line of accounting.</a:t>
            </a:r>
          </a:p>
          <a:p>
            <a:pPr marL="171400" indent="-171400">
              <a:buFont typeface="Arial" panose="020B0604020202020204" pitchFamily="34" charset="0"/>
              <a:buChar char="•"/>
            </a:pPr>
            <a:r>
              <a:rPr lang="en-US" dirty="0"/>
              <a:t>Full SLOA implementation can only be achieved by using DLMS.  The old MILS based transactions cannot carry all the information.  The DLMS variable length transactions can carry the additional information needed to meet the goals set by SLOA, which include:</a:t>
            </a:r>
          </a:p>
          <a:p>
            <a:pPr marL="628466" lvl="1" indent="-171400">
              <a:buFont typeface="Arial" panose="020B0604020202020204" pitchFamily="34" charset="0"/>
              <a:buChar char="•"/>
            </a:pPr>
            <a:r>
              <a:rPr lang="en-US" dirty="0"/>
              <a:t>Improved finance information</a:t>
            </a:r>
          </a:p>
          <a:p>
            <a:pPr marL="628466" lvl="1" indent="-171400">
              <a:buFont typeface="Arial" panose="020B0604020202020204" pitchFamily="34" charset="0"/>
              <a:buChar char="•"/>
            </a:pPr>
            <a:r>
              <a:rPr lang="en-US" dirty="0"/>
              <a:t>Improved interoperability between business systems</a:t>
            </a:r>
          </a:p>
          <a:p>
            <a:pPr marL="628466" lvl="1" indent="-171400">
              <a:buFont typeface="Arial" panose="020B0604020202020204" pitchFamily="34" charset="0"/>
              <a:buChar char="•"/>
            </a:pPr>
            <a:r>
              <a:rPr lang="en-US" dirty="0"/>
              <a:t>Better end-to-end funds tractability</a:t>
            </a:r>
          </a:p>
          <a:p>
            <a:pPr marL="628466" lvl="1" indent="-171400">
              <a:buFont typeface="Arial" panose="020B0604020202020204" pitchFamily="34" charset="0"/>
              <a:buChar char="•"/>
            </a:pPr>
            <a:r>
              <a:rPr lang="en-US" dirty="0"/>
              <a:t>Improved linkage between budget and expenditures</a:t>
            </a:r>
          </a:p>
          <a:p>
            <a:pPr marL="628466" lvl="1" indent="-171400">
              <a:buFont typeface="Arial" panose="020B0604020202020204" pitchFamily="34" charset="0"/>
              <a:buChar char="•"/>
            </a:pPr>
            <a:r>
              <a:rPr lang="en-US" dirty="0"/>
              <a:t>Compliance with new Treasury requirement, and</a:t>
            </a:r>
          </a:p>
          <a:p>
            <a:pPr marL="628466" lvl="1" indent="-171400">
              <a:buFont typeface="Arial" panose="020B0604020202020204" pitchFamily="34" charset="0"/>
              <a:buChar char="•"/>
            </a:pPr>
            <a:r>
              <a:rPr lang="en-US" dirty="0"/>
              <a:t>Achieving Audit Readiness through business process reengineering.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xfrm>
            <a:off x="2754314" y="8832850"/>
            <a:ext cx="1501775" cy="463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36">
              <a:defRPr sz="1600">
                <a:solidFill>
                  <a:schemeClr val="tx1"/>
                </a:solidFill>
                <a:latin typeface="Arial Narrow" pitchFamily="34" charset="0"/>
              </a:defRPr>
            </a:lvl1pPr>
            <a:lvl2pPr marL="742608" indent="-285619" defTabSz="931436">
              <a:defRPr sz="1600">
                <a:solidFill>
                  <a:schemeClr val="tx1"/>
                </a:solidFill>
                <a:latin typeface="Arial Narrow" pitchFamily="34" charset="0"/>
              </a:defRPr>
            </a:lvl2pPr>
            <a:lvl3pPr marL="1142475" indent="-228494" defTabSz="931436">
              <a:defRPr sz="1600">
                <a:solidFill>
                  <a:schemeClr val="tx1"/>
                </a:solidFill>
                <a:latin typeface="Arial Narrow" pitchFamily="34" charset="0"/>
              </a:defRPr>
            </a:lvl3pPr>
            <a:lvl4pPr marL="1599466" indent="-228494" defTabSz="931436">
              <a:defRPr sz="1600">
                <a:solidFill>
                  <a:schemeClr val="tx1"/>
                </a:solidFill>
                <a:latin typeface="Arial Narrow" pitchFamily="34" charset="0"/>
              </a:defRPr>
            </a:lvl4pPr>
            <a:lvl5pPr marL="2056455" indent="-228494" defTabSz="931436">
              <a:defRPr sz="1600">
                <a:solidFill>
                  <a:schemeClr val="tx1"/>
                </a:solidFill>
                <a:latin typeface="Arial Narrow" pitchFamily="34" charset="0"/>
              </a:defRPr>
            </a:lvl5pPr>
            <a:lvl6pPr marL="2513444" indent="-228494" algn="ctr" defTabSz="931436" eaLnBrk="0" fontAlgn="base" hangingPunct="0">
              <a:spcBef>
                <a:spcPct val="50000"/>
              </a:spcBef>
              <a:spcAft>
                <a:spcPct val="0"/>
              </a:spcAft>
              <a:defRPr sz="1600">
                <a:solidFill>
                  <a:schemeClr val="tx1"/>
                </a:solidFill>
                <a:latin typeface="Arial Narrow" pitchFamily="34" charset="0"/>
              </a:defRPr>
            </a:lvl6pPr>
            <a:lvl7pPr marL="2970435" indent="-228494" algn="ctr" defTabSz="931436" eaLnBrk="0" fontAlgn="base" hangingPunct="0">
              <a:spcBef>
                <a:spcPct val="50000"/>
              </a:spcBef>
              <a:spcAft>
                <a:spcPct val="0"/>
              </a:spcAft>
              <a:defRPr sz="1600">
                <a:solidFill>
                  <a:schemeClr val="tx1"/>
                </a:solidFill>
                <a:latin typeface="Arial Narrow" pitchFamily="34" charset="0"/>
              </a:defRPr>
            </a:lvl7pPr>
            <a:lvl8pPr marL="3427424" indent="-228494" algn="ctr" defTabSz="931436" eaLnBrk="0" fontAlgn="base" hangingPunct="0">
              <a:spcBef>
                <a:spcPct val="50000"/>
              </a:spcBef>
              <a:spcAft>
                <a:spcPct val="0"/>
              </a:spcAft>
              <a:defRPr sz="1600">
                <a:solidFill>
                  <a:schemeClr val="tx1"/>
                </a:solidFill>
                <a:latin typeface="Arial Narrow" pitchFamily="34" charset="0"/>
              </a:defRPr>
            </a:lvl8pPr>
            <a:lvl9pPr marL="3884415" indent="-228494" algn="ctr" defTabSz="931436" eaLnBrk="0" fontAlgn="base" hangingPunct="0">
              <a:spcBef>
                <a:spcPct val="50000"/>
              </a:spcBef>
              <a:spcAft>
                <a:spcPct val="0"/>
              </a:spcAft>
              <a:defRPr sz="1600">
                <a:solidFill>
                  <a:schemeClr val="tx1"/>
                </a:solidFill>
                <a:latin typeface="Arial Narrow" pitchFamily="34" charset="0"/>
              </a:defRPr>
            </a:lvl9pPr>
          </a:lstStyle>
          <a:p>
            <a:fld id="{9D5252F0-D527-4910-8415-B99BEE4A87CC}" type="slidenum">
              <a:rPr lang="en-US" altLang="en-US" sz="1200">
                <a:solidFill>
                  <a:srgbClr val="000000"/>
                </a:solidFill>
                <a:latin typeface="Times New Roman" pitchFamily="18" charset="0"/>
              </a:rPr>
              <a:pPr/>
              <a:t>31</a:t>
            </a:fld>
            <a:endParaRPr lang="en-US" altLang="en-US" sz="1200">
              <a:solidFill>
                <a:srgbClr val="000000"/>
              </a:solidFill>
              <a:latin typeface="Times New Roman" pitchFamily="18" charset="0"/>
            </a:endParaRPr>
          </a:p>
        </p:txBody>
      </p:sp>
      <p:sp>
        <p:nvSpPr>
          <p:cNvPr id="19459" name="Rectangle 2"/>
          <p:cNvSpPr>
            <a:spLocks noGrp="1" noRot="1" noChangeAspect="1" noChangeArrowheads="1" noTextEdit="1"/>
          </p:cNvSpPr>
          <p:nvPr>
            <p:ph type="sldImg"/>
          </p:nvPr>
        </p:nvSpPr>
        <p:spPr>
          <a:xfrm>
            <a:off x="150813" y="152400"/>
            <a:ext cx="3657600" cy="2743200"/>
          </a:xfrm>
          <a:ln/>
        </p:spPr>
      </p:sp>
      <p:sp>
        <p:nvSpPr>
          <p:cNvPr id="1946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Narrator:</a:t>
            </a:r>
            <a:r>
              <a:rPr lang="en-US" dirty="0"/>
              <a:t>  Most logistics business events have financial implications.  SLOA and SFIS support the exchange of discrete data elements, which supports the collection of costs across the department for the purchasing of products and services, thereby improving financial management tracking.  </a:t>
            </a:r>
            <a:r>
              <a:rPr lang="en-US" dirty="0" smtClean="0"/>
              <a:t>But, </a:t>
            </a:r>
            <a:r>
              <a:rPr lang="en-US" dirty="0"/>
              <a:t>major process and system changes are required to both logistics and financial </a:t>
            </a:r>
            <a:r>
              <a:rPr lang="en-US" dirty="0" smtClean="0"/>
              <a:t>systems in </a:t>
            </a:r>
            <a:r>
              <a:rPr lang="en-US" dirty="0"/>
              <a:t>order to reap the benefits.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Narrator:</a:t>
            </a:r>
            <a:r>
              <a:rPr lang="en-US" b="0" baseline="0" dirty="0" smtClean="0"/>
              <a:t> </a:t>
            </a:r>
            <a:r>
              <a:rPr lang="en-US" b="0" kern="1200" baseline="0" dirty="0" smtClean="0">
                <a:solidFill>
                  <a:schemeClr val="tx1"/>
                </a:solidFill>
                <a:effectLst/>
              </a:rPr>
              <a:t> </a:t>
            </a:r>
            <a:r>
              <a:rPr lang="en-US" kern="1200" dirty="0" smtClean="0">
                <a:solidFill>
                  <a:schemeClr val="tx1"/>
                </a:solidFill>
                <a:effectLst/>
              </a:rPr>
              <a:t>The SLOA data elements are shown here. Highlighted data elements are available referentially from the SFIS Fund Code to Fund Account Conversion Table, enabling exchange of the minimum date elements essential for Interfund billing and Treasury reporting in both a legacy 80 record position MILS environment and in DLMS. Let’s take a look at how the fund code process works.</a:t>
            </a:r>
            <a:endParaRPr lang="en-US" altLang="en-US" dirty="0" smtClean="0"/>
          </a:p>
        </p:txBody>
      </p:sp>
      <p:sp>
        <p:nvSpPr>
          <p:cNvPr id="56324" name="Slide Number Placeholder 3"/>
          <p:cNvSpPr>
            <a:spLocks noGrp="1"/>
          </p:cNvSpPr>
          <p:nvPr>
            <p:ph type="sldNum" sz="quarter" idx="5"/>
          </p:nvPr>
        </p:nvSpPr>
        <p:spPr>
          <a:xfrm>
            <a:off x="2754314" y="8832850"/>
            <a:ext cx="1501775" cy="463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36">
              <a:defRPr sz="1600">
                <a:solidFill>
                  <a:schemeClr val="tx1"/>
                </a:solidFill>
                <a:latin typeface="Arial Narrow" pitchFamily="34" charset="0"/>
              </a:defRPr>
            </a:lvl1pPr>
            <a:lvl2pPr marL="742608" indent="-285619" defTabSz="931436">
              <a:defRPr sz="1600">
                <a:solidFill>
                  <a:schemeClr val="tx1"/>
                </a:solidFill>
                <a:latin typeface="Arial Narrow" pitchFamily="34" charset="0"/>
              </a:defRPr>
            </a:lvl2pPr>
            <a:lvl3pPr marL="1142475" indent="-228494" defTabSz="931436">
              <a:defRPr sz="1600">
                <a:solidFill>
                  <a:schemeClr val="tx1"/>
                </a:solidFill>
                <a:latin typeface="Arial Narrow" pitchFamily="34" charset="0"/>
              </a:defRPr>
            </a:lvl3pPr>
            <a:lvl4pPr marL="1599466" indent="-228494" defTabSz="931436">
              <a:defRPr sz="1600">
                <a:solidFill>
                  <a:schemeClr val="tx1"/>
                </a:solidFill>
                <a:latin typeface="Arial Narrow" pitchFamily="34" charset="0"/>
              </a:defRPr>
            </a:lvl4pPr>
            <a:lvl5pPr marL="2056455" indent="-228494" defTabSz="931436">
              <a:defRPr sz="1600">
                <a:solidFill>
                  <a:schemeClr val="tx1"/>
                </a:solidFill>
                <a:latin typeface="Arial Narrow" pitchFamily="34" charset="0"/>
              </a:defRPr>
            </a:lvl5pPr>
            <a:lvl6pPr marL="2513444" indent="-228494" algn="ctr" defTabSz="931436" eaLnBrk="0" fontAlgn="base" hangingPunct="0">
              <a:spcBef>
                <a:spcPct val="50000"/>
              </a:spcBef>
              <a:spcAft>
                <a:spcPct val="0"/>
              </a:spcAft>
              <a:defRPr sz="1600">
                <a:solidFill>
                  <a:schemeClr val="tx1"/>
                </a:solidFill>
                <a:latin typeface="Arial Narrow" pitchFamily="34" charset="0"/>
              </a:defRPr>
            </a:lvl6pPr>
            <a:lvl7pPr marL="2970435" indent="-228494" algn="ctr" defTabSz="931436" eaLnBrk="0" fontAlgn="base" hangingPunct="0">
              <a:spcBef>
                <a:spcPct val="50000"/>
              </a:spcBef>
              <a:spcAft>
                <a:spcPct val="0"/>
              </a:spcAft>
              <a:defRPr sz="1600">
                <a:solidFill>
                  <a:schemeClr val="tx1"/>
                </a:solidFill>
                <a:latin typeface="Arial Narrow" pitchFamily="34" charset="0"/>
              </a:defRPr>
            </a:lvl7pPr>
            <a:lvl8pPr marL="3427424" indent="-228494" algn="ctr" defTabSz="931436" eaLnBrk="0" fontAlgn="base" hangingPunct="0">
              <a:spcBef>
                <a:spcPct val="50000"/>
              </a:spcBef>
              <a:spcAft>
                <a:spcPct val="0"/>
              </a:spcAft>
              <a:defRPr sz="1600">
                <a:solidFill>
                  <a:schemeClr val="tx1"/>
                </a:solidFill>
                <a:latin typeface="Arial Narrow" pitchFamily="34" charset="0"/>
              </a:defRPr>
            </a:lvl8pPr>
            <a:lvl9pPr marL="3884415" indent="-228494" algn="ctr" defTabSz="931436" eaLnBrk="0" fontAlgn="base" hangingPunct="0">
              <a:spcBef>
                <a:spcPct val="50000"/>
              </a:spcBef>
              <a:spcAft>
                <a:spcPct val="0"/>
              </a:spcAft>
              <a:defRPr sz="1600">
                <a:solidFill>
                  <a:schemeClr val="tx1"/>
                </a:solidFill>
                <a:latin typeface="Arial Narrow" pitchFamily="34" charset="0"/>
              </a:defRPr>
            </a:lvl9pPr>
          </a:lstStyle>
          <a:p>
            <a:fld id="{22A74EAD-AF49-4754-8CA0-2115CEC23D2D}" type="slidenum">
              <a:rPr lang="en-US" altLang="en-US" sz="1200">
                <a:latin typeface="Times New Roman" pitchFamily="18" charset="0"/>
              </a:rPr>
              <a:pPr/>
              <a:t>32</a:t>
            </a:fld>
            <a:endParaRPr lang="en-US" altLang="en-US" sz="120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xfrm>
            <a:off x="2754314" y="8832850"/>
            <a:ext cx="1501775" cy="463550"/>
          </a:xfrm>
          <a:prstGeom prst="rect">
            <a:avLst/>
          </a:prstGeom>
          <a:noFill/>
        </p:spPr>
        <p:txBody>
          <a:bodyPr/>
          <a:lstStyle/>
          <a:p>
            <a:fld id="{A5F3CBAB-AB60-46C4-8C85-EAA9FD967DB9}" type="slidenum">
              <a:rPr lang="en-US" smtClean="0"/>
              <a:pPr/>
              <a:t>33</a:t>
            </a:fld>
            <a:endParaRPr lang="en-US" smtClean="0"/>
          </a:p>
        </p:txBody>
      </p:sp>
      <p:sp>
        <p:nvSpPr>
          <p:cNvPr id="52227" name="Rectangle 2"/>
          <p:cNvSpPr>
            <a:spLocks noGrp="1" noRot="1" noChangeAspect="1" noChangeArrowheads="1" noTextEdit="1"/>
          </p:cNvSpPr>
          <p:nvPr>
            <p:ph type="sldImg"/>
          </p:nvPr>
        </p:nvSpPr>
        <p:spPr>
          <a:xfrm>
            <a:off x="150813" y="152400"/>
            <a:ext cx="3657600" cy="2743200"/>
          </a:xfrm>
          <a:ln/>
        </p:spPr>
      </p:sp>
      <p:sp>
        <p:nvSpPr>
          <p:cNvPr id="52228" name="Rectangle 4"/>
          <p:cNvSpPr>
            <a:spLocks noGrp="1" noChangeArrowheads="1"/>
          </p:cNvSpPr>
          <p:nvPr>
            <p:ph type="body" idx="1"/>
          </p:nvPr>
        </p:nvSpPr>
        <p:spPr>
          <a:xfrm>
            <a:off x="152402" y="2971800"/>
            <a:ext cx="6477000" cy="6172200"/>
          </a:xfrm>
          <a:noFill/>
          <a:ln/>
        </p:spPr>
        <p:txBody>
          <a:bodyPr/>
          <a:lstStyle/>
          <a:p>
            <a:r>
              <a:rPr lang="en-US" b="1" dirty="0"/>
              <a:t>Narrator:</a:t>
            </a:r>
            <a:r>
              <a:rPr lang="en-US" dirty="0"/>
              <a:t>  The two record position Fund Code identifies the chargeable appropriation for the bill-to party in a logistics transaction. The service code, (or first position) of the bill-to </a:t>
            </a:r>
            <a:r>
              <a:rPr lang="en-US" dirty="0" err="1"/>
              <a:t>DoDAAC</a:t>
            </a:r>
            <a:r>
              <a:rPr lang="en-US" dirty="0"/>
              <a:t>, determines the correct section of the SFIS Fund Code to Fund Account Conversion table to use.  In addition, the fund code may also designate the bill-to </a:t>
            </a:r>
            <a:r>
              <a:rPr lang="en-US" dirty="0" err="1"/>
              <a:t>DoDAAC</a:t>
            </a:r>
            <a:r>
              <a:rPr lang="en-US" dirty="0"/>
              <a:t> based on the service code of the </a:t>
            </a:r>
            <a:r>
              <a:rPr lang="en-US" dirty="0" err="1"/>
              <a:t>requisitioner</a:t>
            </a:r>
            <a:r>
              <a:rPr lang="en-US" dirty="0" smtClean="0"/>
              <a:t>.  Only a limited number of Federal agency </a:t>
            </a:r>
            <a:r>
              <a:rPr lang="en-US" dirty="0" err="1" smtClean="0"/>
              <a:t>DoDAACs</a:t>
            </a:r>
            <a:r>
              <a:rPr lang="en-US" dirty="0" smtClean="0"/>
              <a:t> are authorized to use </a:t>
            </a:r>
            <a:r>
              <a:rPr lang="en-US" dirty="0" err="1" smtClean="0"/>
              <a:t>interfund</a:t>
            </a:r>
            <a:r>
              <a:rPr lang="en-US" dirty="0" smtClean="0"/>
              <a:t> billing. </a:t>
            </a:r>
            <a:r>
              <a:rPr lang="en-US" dirty="0"/>
              <a:t>Each Service and Agency has appointed fund code monitors to establish and maintain their fund codes using a </a:t>
            </a:r>
            <a:r>
              <a:rPr lang="en-US" dirty="0" smtClean="0"/>
              <a:t>controlled, </a:t>
            </a:r>
            <a:r>
              <a:rPr lang="en-US" dirty="0"/>
              <a:t>web application at </a:t>
            </a:r>
            <a:r>
              <a:rPr lang="en-US" dirty="0" smtClean="0"/>
              <a:t>DAAS.  </a:t>
            </a:r>
            <a:r>
              <a:rPr lang="en-US" dirty="0"/>
              <a:t>Let’s see how this works.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2754314" y="8832850"/>
            <a:ext cx="1501775" cy="463550"/>
          </a:xfrm>
          <a:prstGeom prst="rect">
            <a:avLst/>
          </a:prstGeom>
          <a:noFill/>
        </p:spPr>
        <p:txBody>
          <a:bodyPr/>
          <a:lstStyle/>
          <a:p>
            <a:fld id="{F36D2322-777A-4EA9-806D-63FBE53D993F}" type="slidenum">
              <a:rPr lang="en-US" smtClean="0"/>
              <a:pPr/>
              <a:t>34</a:t>
            </a:fld>
            <a:endParaRPr lang="en-US" smtClean="0"/>
          </a:p>
        </p:txBody>
      </p:sp>
      <p:sp>
        <p:nvSpPr>
          <p:cNvPr id="53251" name="Rectangle 2"/>
          <p:cNvSpPr>
            <a:spLocks noGrp="1" noRot="1" noChangeAspect="1" noChangeArrowheads="1" noTextEdit="1"/>
          </p:cNvSpPr>
          <p:nvPr>
            <p:ph type="sldImg"/>
          </p:nvPr>
        </p:nvSpPr>
        <p:spPr>
          <a:xfrm>
            <a:off x="150813" y="152400"/>
            <a:ext cx="3657600" cy="2743200"/>
          </a:xfrm>
          <a:ln/>
        </p:spPr>
      </p:sp>
      <p:sp>
        <p:nvSpPr>
          <p:cNvPr id="53252" name="Rectangle 3"/>
          <p:cNvSpPr>
            <a:spLocks noGrp="1" noChangeArrowheads="1"/>
          </p:cNvSpPr>
          <p:nvPr>
            <p:ph type="body" idx="1"/>
          </p:nvPr>
        </p:nvSpPr>
        <p:spPr>
          <a:xfrm>
            <a:off x="152403" y="2971800"/>
            <a:ext cx="6400799" cy="5791200"/>
          </a:xfrm>
          <a:noFill/>
          <a:ln/>
        </p:spPr>
        <p:txBody>
          <a:bodyPr/>
          <a:lstStyle/>
          <a:p>
            <a:r>
              <a:rPr lang="en-US" b="1" dirty="0"/>
              <a:t>Narrator:</a:t>
            </a:r>
            <a:r>
              <a:rPr lang="en-US" dirty="0"/>
              <a:t>  </a:t>
            </a:r>
          </a:p>
          <a:p>
            <a:pPr marL="171400" indent="-171400">
              <a:buFont typeface="Arial" panose="020B0604020202020204" pitchFamily="34" charset="0"/>
              <a:buChar char="•"/>
            </a:pPr>
            <a:r>
              <a:rPr lang="en-US" dirty="0"/>
              <a:t>The developers of MILS in the 1960s were brilliant in conveying essential data within the 80 record position punch card technology limitations that </a:t>
            </a:r>
            <a:r>
              <a:rPr lang="en-US" dirty="0" smtClean="0"/>
              <a:t>existed </a:t>
            </a:r>
            <a:r>
              <a:rPr lang="en-US" dirty="0"/>
              <a:t>at the time. Key to this success is the single character signal code that identifies both the bill-to activity and the ship-to activity in a requisition, which can be the </a:t>
            </a:r>
            <a:r>
              <a:rPr lang="en-US" dirty="0" err="1"/>
              <a:t>requisitioner</a:t>
            </a:r>
            <a:r>
              <a:rPr lang="en-US" dirty="0"/>
              <a:t> in </a:t>
            </a:r>
            <a:r>
              <a:rPr lang="en-US" dirty="0" smtClean="0"/>
              <a:t>legacy MILS </a:t>
            </a:r>
            <a:r>
              <a:rPr lang="en-US" dirty="0"/>
              <a:t>record positions 30 through 35 or the supplementary address in </a:t>
            </a:r>
            <a:r>
              <a:rPr lang="en-US" dirty="0" smtClean="0"/>
              <a:t>legacy MILS </a:t>
            </a:r>
            <a:r>
              <a:rPr lang="en-US" dirty="0"/>
              <a:t>record positions 45 through 50. </a:t>
            </a:r>
          </a:p>
          <a:p>
            <a:pPr marL="171400" indent="-171400">
              <a:buFont typeface="Arial" panose="020B0604020202020204" pitchFamily="34" charset="0"/>
              <a:buChar char="•"/>
            </a:pPr>
            <a:r>
              <a:rPr lang="en-US" dirty="0"/>
              <a:t>The MILS developers also enabled the capability to designate a third party (typically a DFAS Center) as the bill-to party by having the fund code do double duty. We call this </a:t>
            </a:r>
            <a:r>
              <a:rPr lang="en-US" dirty="0" smtClean="0"/>
              <a:t>“third </a:t>
            </a:r>
            <a:r>
              <a:rPr lang="en-US" dirty="0"/>
              <a:t>party billing</a:t>
            </a:r>
            <a:r>
              <a:rPr lang="en-US" dirty="0" smtClean="0"/>
              <a:t>.” </a:t>
            </a:r>
            <a:r>
              <a:rPr lang="en-US" dirty="0"/>
              <a:t>In the case of </a:t>
            </a:r>
            <a:r>
              <a:rPr lang="en-US" dirty="0" smtClean="0"/>
              <a:t>Signal </a:t>
            </a:r>
            <a:r>
              <a:rPr lang="en-US" dirty="0"/>
              <a:t>C</a:t>
            </a:r>
            <a:r>
              <a:rPr lang="en-US" dirty="0" smtClean="0"/>
              <a:t>odes </a:t>
            </a:r>
            <a:r>
              <a:rPr lang="en-US" dirty="0"/>
              <a:t>C and L shown here, the </a:t>
            </a:r>
            <a:r>
              <a:rPr lang="en-US" dirty="0" smtClean="0"/>
              <a:t>Fund </a:t>
            </a:r>
            <a:r>
              <a:rPr lang="en-US" dirty="0"/>
              <a:t>C</a:t>
            </a:r>
            <a:r>
              <a:rPr lang="en-US" dirty="0" smtClean="0"/>
              <a:t>ode </a:t>
            </a:r>
            <a:r>
              <a:rPr lang="en-US" dirty="0"/>
              <a:t>determines both the chargeable appropriation and the bill-to party. It is the service code of the </a:t>
            </a:r>
            <a:r>
              <a:rPr lang="en-US" dirty="0" err="1"/>
              <a:t>requisitioner</a:t>
            </a:r>
            <a:r>
              <a:rPr lang="en-US" dirty="0"/>
              <a:t> that determines the correct portion of the table to use to identify the bill-to party and the service code of the bill-to party that determines the appropriation. </a:t>
            </a:r>
          </a:p>
          <a:p>
            <a:pPr marL="171400" indent="-171400">
              <a:buFont typeface="Arial" panose="020B0604020202020204" pitchFamily="34" charset="0"/>
              <a:buChar char="•"/>
            </a:pPr>
            <a:r>
              <a:rPr lang="en-US" dirty="0"/>
              <a:t>Of course in DLMS, we are able to designate the </a:t>
            </a:r>
            <a:r>
              <a:rPr lang="en-US" dirty="0" err="1"/>
              <a:t>requisitioner</a:t>
            </a:r>
            <a:r>
              <a:rPr lang="en-US" dirty="0"/>
              <a:t>, bill-to party, ship-to party and line of accounting as discrete data elements without relying on the signal </a:t>
            </a:r>
            <a:r>
              <a:rPr lang="en-US" dirty="0" smtClean="0"/>
              <a:t>code and Fund Code. </a:t>
            </a:r>
            <a:r>
              <a:rPr lang="en-US" dirty="0"/>
              <a:t>Let’s see how this works using a MILS format </a:t>
            </a:r>
            <a:r>
              <a:rPr lang="en-US" dirty="0" smtClean="0"/>
              <a:t>example.</a:t>
            </a:r>
          </a:p>
          <a:p>
            <a:pPr marL="171400" indent="-171400">
              <a:buFont typeface="Arial" panose="020B0604020202020204" pitchFamily="34" charset="0"/>
              <a:buChar char="•"/>
            </a:pPr>
            <a:r>
              <a:rPr lang="en-US" dirty="0" smtClean="0"/>
              <a:t>Here</a:t>
            </a:r>
            <a:r>
              <a:rPr lang="en-US" dirty="0"/>
              <a:t>, we have an Army </a:t>
            </a:r>
            <a:r>
              <a:rPr lang="en-US" dirty="0" err="1"/>
              <a:t>requisitioner</a:t>
            </a:r>
            <a:r>
              <a:rPr lang="en-US" dirty="0"/>
              <a:t> identified in MILS record positions 30-35, with Signal Code C, which says to ship the materiel to the </a:t>
            </a:r>
            <a:r>
              <a:rPr lang="en-US" dirty="0" err="1"/>
              <a:t>requisitioner</a:t>
            </a:r>
            <a:r>
              <a:rPr lang="en-US" dirty="0"/>
              <a:t> and determine the bill-to party billing using fund code 21 in the Army portion of the Fund Code to Billed </a:t>
            </a:r>
            <a:r>
              <a:rPr lang="en-US" dirty="0" err="1"/>
              <a:t>DoDAAC</a:t>
            </a:r>
            <a:r>
              <a:rPr lang="en-US" dirty="0"/>
              <a:t> Table for Army Service Code W.  Fund Code 21 will also give us the appropriation chargeable, but we first need to determine the bill-to party.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xfrm>
            <a:off x="2754314" y="8832850"/>
            <a:ext cx="1501775" cy="463550"/>
          </a:xfrm>
          <a:prstGeom prst="rect">
            <a:avLst/>
          </a:prstGeom>
          <a:noFill/>
        </p:spPr>
        <p:txBody>
          <a:bodyPr/>
          <a:lstStyle/>
          <a:p>
            <a:fld id="{66E0EB1B-8E79-48F5-B277-6D4399F8C3F4}" type="slidenum">
              <a:rPr lang="en-US" smtClean="0"/>
              <a:pPr/>
              <a:t>35</a:t>
            </a:fld>
            <a:endParaRPr lang="en-US" smtClean="0"/>
          </a:p>
        </p:txBody>
      </p:sp>
      <p:sp>
        <p:nvSpPr>
          <p:cNvPr id="56323" name="Rectangle 2"/>
          <p:cNvSpPr>
            <a:spLocks noGrp="1" noRot="1" noChangeAspect="1" noChangeArrowheads="1" noTextEdit="1"/>
          </p:cNvSpPr>
          <p:nvPr>
            <p:ph type="sldImg"/>
          </p:nvPr>
        </p:nvSpPr>
        <p:spPr>
          <a:xfrm>
            <a:off x="150813" y="152400"/>
            <a:ext cx="3759200" cy="2819400"/>
          </a:xfrm>
          <a:ln/>
        </p:spPr>
      </p:sp>
      <p:sp>
        <p:nvSpPr>
          <p:cNvPr id="56324" name="Rectangle 3"/>
          <p:cNvSpPr>
            <a:spLocks noGrp="1" noChangeArrowheads="1"/>
          </p:cNvSpPr>
          <p:nvPr>
            <p:ph type="body" idx="1"/>
          </p:nvPr>
        </p:nvSpPr>
        <p:spPr>
          <a:xfrm>
            <a:off x="152402" y="3048000"/>
            <a:ext cx="6553199" cy="5715000"/>
          </a:xfrm>
          <a:noFill/>
          <a:ln/>
        </p:spPr>
        <p:txBody>
          <a:bodyPr/>
          <a:lstStyle/>
          <a:p>
            <a:r>
              <a:rPr lang="en-US" b="1" dirty="0"/>
              <a:t>Narrator:</a:t>
            </a:r>
            <a:r>
              <a:rPr lang="en-US" dirty="0"/>
              <a:t>  Using service code W for the requisitioning </a:t>
            </a:r>
            <a:r>
              <a:rPr lang="en-US" dirty="0" err="1"/>
              <a:t>DoDAAC</a:t>
            </a:r>
            <a:r>
              <a:rPr lang="en-US" dirty="0"/>
              <a:t>, we see that Army Fund Code 21 specifies </a:t>
            </a:r>
            <a:r>
              <a:rPr lang="en-US" dirty="0" err="1"/>
              <a:t>DoDAAC</a:t>
            </a:r>
            <a:r>
              <a:rPr lang="en-US" dirty="0"/>
              <a:t> </a:t>
            </a:r>
            <a:r>
              <a:rPr lang="en-US" dirty="0" smtClean="0"/>
              <a:t>“W58RG0”, </a:t>
            </a:r>
            <a:r>
              <a:rPr lang="en-US" dirty="0"/>
              <a:t>or DFAS St </a:t>
            </a:r>
            <a:r>
              <a:rPr lang="en-US" dirty="0" smtClean="0"/>
              <a:t>Louis, </a:t>
            </a:r>
            <a:r>
              <a:rPr lang="en-US" dirty="0"/>
              <a:t>as the bill-to party. We also see that this fund code was added in 2010 on Julian date 242. Note that we used the service code of the requisitioning </a:t>
            </a:r>
            <a:r>
              <a:rPr lang="en-US" dirty="0" err="1"/>
              <a:t>DoDAAC</a:t>
            </a:r>
            <a:r>
              <a:rPr lang="en-US" dirty="0"/>
              <a:t> to determine which portion of the table to use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2754314" y="8832850"/>
            <a:ext cx="1501775" cy="463550"/>
          </a:xfrm>
          <a:prstGeom prst="rect">
            <a:avLst/>
          </a:prstGeom>
          <a:noFill/>
        </p:spPr>
        <p:txBody>
          <a:bodyPr/>
          <a:lstStyle/>
          <a:p>
            <a:fld id="{B0FA66CE-2894-47A3-A217-56662E32E188}" type="slidenum">
              <a:rPr lang="en-US" smtClean="0"/>
              <a:pPr/>
              <a:t>36</a:t>
            </a:fld>
            <a:endParaRPr lang="en-US" smtClean="0"/>
          </a:p>
        </p:txBody>
      </p:sp>
      <p:sp>
        <p:nvSpPr>
          <p:cNvPr id="57347" name="Rectangle 2"/>
          <p:cNvSpPr>
            <a:spLocks noGrp="1" noRot="1" noChangeAspect="1" noChangeArrowheads="1" noTextEdit="1"/>
          </p:cNvSpPr>
          <p:nvPr>
            <p:ph type="sldImg"/>
          </p:nvPr>
        </p:nvSpPr>
        <p:spPr>
          <a:xfrm>
            <a:off x="227013" y="76200"/>
            <a:ext cx="3657600" cy="2743200"/>
          </a:xfrm>
          <a:ln/>
        </p:spPr>
      </p:sp>
      <p:sp>
        <p:nvSpPr>
          <p:cNvPr id="57348" name="Rectangle 4"/>
          <p:cNvSpPr>
            <a:spLocks noGrp="1" noChangeArrowheads="1"/>
          </p:cNvSpPr>
          <p:nvPr>
            <p:ph type="body" idx="1"/>
          </p:nvPr>
        </p:nvSpPr>
        <p:spPr>
          <a:xfrm>
            <a:off x="228600" y="2895602"/>
            <a:ext cx="6400800" cy="6172200"/>
          </a:xfrm>
          <a:noFill/>
          <a:ln/>
        </p:spPr>
        <p:txBody>
          <a:bodyPr/>
          <a:lstStyle/>
          <a:p>
            <a:r>
              <a:rPr lang="en-US" b="1" dirty="0"/>
              <a:t>Narrator:</a:t>
            </a:r>
            <a:r>
              <a:rPr lang="en-US" dirty="0"/>
              <a:t>  </a:t>
            </a:r>
          </a:p>
          <a:p>
            <a:pPr marL="171400" indent="-171400">
              <a:buFont typeface="Arial" panose="020B0604020202020204" pitchFamily="34" charset="0"/>
              <a:buChar char="•"/>
            </a:pPr>
            <a:r>
              <a:rPr lang="en-US" dirty="0"/>
              <a:t>While we are showing an extract from MILSBILLS Appendix 1.2 in this example, MILSBILLS is only updated once each month. </a:t>
            </a:r>
            <a:r>
              <a:rPr lang="en-US" dirty="0" smtClean="0"/>
              <a:t>DAAS </a:t>
            </a:r>
            <a:r>
              <a:rPr lang="en-US" dirty="0"/>
              <a:t>is the authoritative source for fund codes and maintains current data in near real time.</a:t>
            </a:r>
          </a:p>
          <a:p>
            <a:pPr marL="171400" indent="-171400">
              <a:buFont typeface="Arial" panose="020B0604020202020204" pitchFamily="34" charset="0"/>
              <a:buChar char="•"/>
            </a:pPr>
            <a:r>
              <a:rPr lang="en-US" dirty="0"/>
              <a:t>Also note that the </a:t>
            </a:r>
            <a:r>
              <a:rPr lang="en-US" dirty="0" err="1"/>
              <a:t>DoDAAC</a:t>
            </a:r>
            <a:r>
              <a:rPr lang="en-US" dirty="0"/>
              <a:t> address is taken directly from the authoritative </a:t>
            </a:r>
            <a:r>
              <a:rPr lang="en-US" dirty="0" err="1"/>
              <a:t>DoDAAD</a:t>
            </a:r>
            <a:r>
              <a:rPr lang="en-US" dirty="0"/>
              <a:t> data base, also maintained by </a:t>
            </a:r>
            <a:r>
              <a:rPr lang="en-US" dirty="0" smtClean="0"/>
              <a:t>DAAS.</a:t>
            </a:r>
            <a:endParaRPr lang="en-US" dirty="0"/>
          </a:p>
          <a:p>
            <a:pPr marL="171400" indent="-171400">
              <a:buFont typeface="Arial" panose="020B0604020202020204" pitchFamily="34" charset="0"/>
              <a:buChar cha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xfrm>
            <a:off x="2754314" y="8832850"/>
            <a:ext cx="1501775" cy="463550"/>
          </a:xfrm>
          <a:prstGeom prst="rect">
            <a:avLst/>
          </a:prstGeom>
          <a:noFill/>
        </p:spPr>
        <p:txBody>
          <a:bodyPr/>
          <a:lstStyle/>
          <a:p>
            <a:fld id="{D37C9162-6D8A-4FCF-BEAF-2B324A90BF53}" type="slidenum">
              <a:rPr lang="en-US" smtClean="0"/>
              <a:pPr/>
              <a:t>37</a:t>
            </a:fld>
            <a:endParaRPr lang="en-US" smtClean="0"/>
          </a:p>
        </p:txBody>
      </p:sp>
      <p:sp>
        <p:nvSpPr>
          <p:cNvPr id="54275" name="Rectangle 2"/>
          <p:cNvSpPr>
            <a:spLocks noGrp="1" noRot="1" noChangeAspect="1" noChangeArrowheads="1" noTextEdit="1"/>
          </p:cNvSpPr>
          <p:nvPr>
            <p:ph type="sldImg"/>
          </p:nvPr>
        </p:nvSpPr>
        <p:spPr>
          <a:xfrm>
            <a:off x="227013" y="152400"/>
            <a:ext cx="3657600" cy="2743200"/>
          </a:xfrm>
          <a:ln/>
        </p:spPr>
      </p:sp>
      <p:sp>
        <p:nvSpPr>
          <p:cNvPr id="54276" name="Rectangle 3"/>
          <p:cNvSpPr>
            <a:spLocks noGrp="1" noChangeArrowheads="1"/>
          </p:cNvSpPr>
          <p:nvPr>
            <p:ph type="body" idx="1"/>
          </p:nvPr>
        </p:nvSpPr>
        <p:spPr>
          <a:xfrm>
            <a:off x="228602" y="2971800"/>
            <a:ext cx="6400799" cy="5791200"/>
          </a:xfrm>
          <a:noFill/>
          <a:ln/>
        </p:spPr>
        <p:txBody>
          <a:bodyPr/>
          <a:lstStyle/>
          <a:p>
            <a:r>
              <a:rPr lang="en-US" b="1" dirty="0"/>
              <a:t>Narrator:</a:t>
            </a:r>
            <a:r>
              <a:rPr lang="en-US" dirty="0"/>
              <a:t>  </a:t>
            </a:r>
          </a:p>
          <a:p>
            <a:pPr marL="171400" indent="-171400">
              <a:buFont typeface="Arial" panose="020B0604020202020204" pitchFamily="34" charset="0"/>
              <a:buChar char="•"/>
            </a:pPr>
            <a:r>
              <a:rPr lang="en-US" dirty="0"/>
              <a:t>Once we have determined the bill-to party, we can </a:t>
            </a:r>
            <a:r>
              <a:rPr lang="en-US" dirty="0" smtClean="0"/>
              <a:t>determine the bill-to party </a:t>
            </a:r>
            <a:r>
              <a:rPr lang="en-US" dirty="0"/>
              <a:t>line of accounting or </a:t>
            </a:r>
            <a:r>
              <a:rPr lang="en-US" dirty="0" smtClean="0"/>
              <a:t>determine if billing and payment will be non-</a:t>
            </a:r>
            <a:r>
              <a:rPr lang="en-US" dirty="0" err="1" smtClean="0"/>
              <a:t>interfund</a:t>
            </a:r>
            <a:r>
              <a:rPr lang="en-US" dirty="0" smtClean="0"/>
              <a:t> billing from the SFIS Fund Code to Fund Account Conversion Table using the bill-to party service code. The</a:t>
            </a:r>
            <a:r>
              <a:rPr lang="en-US" baseline="0" dirty="0" smtClean="0"/>
              <a:t> bill-to party</a:t>
            </a:r>
            <a:r>
              <a:rPr lang="en-US" dirty="0" smtClean="0"/>
              <a:t> may </a:t>
            </a:r>
            <a:r>
              <a:rPr lang="en-US" dirty="0"/>
              <a:t>not be the same as the </a:t>
            </a:r>
            <a:r>
              <a:rPr lang="en-US" dirty="0" err="1"/>
              <a:t>requisitioner</a:t>
            </a:r>
            <a:r>
              <a:rPr lang="en-US" dirty="0"/>
              <a:t>. </a:t>
            </a:r>
          </a:p>
          <a:p>
            <a:pPr marL="171400" indent="-171400">
              <a:buFont typeface="Arial" panose="020B0604020202020204" pitchFamily="34" charset="0"/>
              <a:buChar char="•"/>
            </a:pPr>
            <a:r>
              <a:rPr lang="en-US" dirty="0"/>
              <a:t>Remember the bill-to party may be the </a:t>
            </a:r>
            <a:r>
              <a:rPr lang="en-US" dirty="0" err="1"/>
              <a:t>requisitioner</a:t>
            </a:r>
            <a:r>
              <a:rPr lang="en-US" dirty="0"/>
              <a:t> </a:t>
            </a:r>
            <a:r>
              <a:rPr lang="en-US" dirty="0" err="1"/>
              <a:t>DoDAAC</a:t>
            </a:r>
            <a:r>
              <a:rPr lang="en-US" dirty="0"/>
              <a:t>, the supplementary address </a:t>
            </a:r>
            <a:r>
              <a:rPr lang="en-US" dirty="0" err="1"/>
              <a:t>DoDAAC</a:t>
            </a:r>
            <a:r>
              <a:rPr lang="en-US" dirty="0"/>
              <a:t> or the </a:t>
            </a:r>
            <a:r>
              <a:rPr lang="en-US" dirty="0" err="1"/>
              <a:t>DoDAAC</a:t>
            </a:r>
            <a:r>
              <a:rPr lang="en-US" dirty="0"/>
              <a:t> identified by the fund code in the Fund Code to Billed </a:t>
            </a:r>
            <a:r>
              <a:rPr lang="en-US" dirty="0" err="1"/>
              <a:t>DoDAAC</a:t>
            </a:r>
            <a:r>
              <a:rPr lang="en-US" dirty="0"/>
              <a:t> Conversion Table, as is the case in this example. Since our billed </a:t>
            </a:r>
            <a:r>
              <a:rPr lang="en-US" dirty="0" err="1"/>
              <a:t>DoDAAC</a:t>
            </a:r>
            <a:r>
              <a:rPr lang="en-US" dirty="0"/>
              <a:t> here is W58RG0, we refer to the section for Billed Service Code = A or W (Army) under signal code group C or L to find the line of accounting data elements for fund code 21.</a:t>
            </a:r>
          </a:p>
          <a:p>
            <a:pPr marL="171400" indent="-171400">
              <a:buFont typeface="Arial" panose="020B0604020202020204" pitchFamily="34" charset="0"/>
              <a:buChar char="•"/>
            </a:pPr>
            <a:r>
              <a:rPr lang="en-US" dirty="0"/>
              <a:t>In this example, Fund Code 21 in conjunction with signal code C did double duty, providing both the bill-to party and the line of accounting.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2754314" y="8832850"/>
            <a:ext cx="1501775" cy="463550"/>
          </a:xfrm>
          <a:prstGeom prst="rect">
            <a:avLst/>
          </a:prstGeom>
          <a:noFill/>
        </p:spPr>
        <p:txBody>
          <a:bodyPr/>
          <a:lstStyle/>
          <a:p>
            <a:fld id="{9B8CA3CB-AE87-44F1-858B-A24FECF18E90}" type="slidenum">
              <a:rPr lang="en-US" smtClean="0"/>
              <a:pPr/>
              <a:t>38</a:t>
            </a:fld>
            <a:endParaRPr lang="en-US" smtClean="0"/>
          </a:p>
        </p:txBody>
      </p:sp>
      <p:sp>
        <p:nvSpPr>
          <p:cNvPr id="55299" name="Rectangle 2"/>
          <p:cNvSpPr>
            <a:spLocks noGrp="1" noRot="1" noChangeAspect="1" noChangeArrowheads="1" noTextEdit="1"/>
          </p:cNvSpPr>
          <p:nvPr>
            <p:ph type="sldImg"/>
          </p:nvPr>
        </p:nvSpPr>
        <p:spPr>
          <a:xfrm>
            <a:off x="227013" y="152400"/>
            <a:ext cx="3657600" cy="2743200"/>
          </a:xfrm>
          <a:ln/>
        </p:spPr>
      </p:sp>
      <p:sp>
        <p:nvSpPr>
          <p:cNvPr id="55300" name="Rectangle 4"/>
          <p:cNvSpPr>
            <a:spLocks noGrp="1" noChangeArrowheads="1"/>
          </p:cNvSpPr>
          <p:nvPr>
            <p:ph type="body" idx="1"/>
          </p:nvPr>
        </p:nvSpPr>
        <p:spPr>
          <a:noFill/>
          <a:ln/>
        </p:spPr>
        <p:txBody>
          <a:bodyPr/>
          <a:lstStyle/>
          <a:p>
            <a:r>
              <a:rPr lang="en-US" b="1" dirty="0"/>
              <a:t>Narrator:</a:t>
            </a:r>
            <a:r>
              <a:rPr lang="en-US" dirty="0"/>
              <a:t>  </a:t>
            </a:r>
          </a:p>
          <a:p>
            <a:pPr marL="171400" indent="-171400">
              <a:buFont typeface="Arial" panose="020B0604020202020204" pitchFamily="34" charset="0"/>
              <a:buChar char="•"/>
            </a:pPr>
            <a:r>
              <a:rPr lang="en-US" dirty="0"/>
              <a:t>This is an extract of the Fund Code to Fund Account Conversion Table as it appears in MILSBILLS Appendix 1.1. Note that we use the </a:t>
            </a:r>
            <a:r>
              <a:rPr lang="en-US" b="1" dirty="0"/>
              <a:t>billed party </a:t>
            </a:r>
            <a:r>
              <a:rPr lang="en-US" dirty="0"/>
              <a:t>service code and signal code group. </a:t>
            </a:r>
          </a:p>
          <a:p>
            <a:pPr marL="171400" indent="-171400">
              <a:buFont typeface="Arial" panose="020B0604020202020204" pitchFamily="34" charset="0"/>
              <a:buChar char="•"/>
            </a:pPr>
            <a:r>
              <a:rPr lang="en-US" dirty="0"/>
              <a:t>Signal Codes A, B, J, or K are grouped together because the bill-to </a:t>
            </a:r>
            <a:r>
              <a:rPr lang="en-US" dirty="0" err="1"/>
              <a:t>DoDAAC</a:t>
            </a:r>
            <a:r>
              <a:rPr lang="en-US" dirty="0"/>
              <a:t> is contained in the transaction as either the </a:t>
            </a:r>
            <a:r>
              <a:rPr lang="en-US" dirty="0" err="1"/>
              <a:t>requisitioner</a:t>
            </a:r>
            <a:r>
              <a:rPr lang="en-US" dirty="0"/>
              <a:t> or supplementary address activity. Signal Codes C &amp; L are grouped together, because the bill-to </a:t>
            </a:r>
            <a:r>
              <a:rPr lang="en-US" dirty="0" err="1"/>
              <a:t>DoDAAC</a:t>
            </a:r>
            <a:r>
              <a:rPr lang="en-US" dirty="0"/>
              <a:t> is not in the MILS transaction, but is determined from the Fund Code to Billed </a:t>
            </a:r>
            <a:r>
              <a:rPr lang="en-US" dirty="0" err="1"/>
              <a:t>DoDAAC</a:t>
            </a:r>
            <a:r>
              <a:rPr lang="en-US" dirty="0"/>
              <a:t> Conversion Table.</a:t>
            </a:r>
          </a:p>
          <a:p>
            <a:pPr marL="171400" indent="-171400">
              <a:buFont typeface="Arial" panose="020B0604020202020204" pitchFamily="34" charset="0"/>
              <a:buChar char="•"/>
            </a:pPr>
            <a:r>
              <a:rPr lang="en-US" dirty="0"/>
              <a:t>Immediately following the fund codes for Army Service Codes A, C, W, under AP1.1.</a:t>
            </a:r>
            <a:r>
              <a:rPr lang="en-US" u="sng" dirty="0"/>
              <a:t>A</a:t>
            </a:r>
            <a:r>
              <a:rPr lang="en-US" dirty="0"/>
              <a:t>, the table moves </a:t>
            </a:r>
            <a:r>
              <a:rPr lang="en-US" dirty="0" smtClean="0"/>
              <a:t>to AP1.1.</a:t>
            </a:r>
            <a:r>
              <a:rPr lang="en-US" u="sng" dirty="0" smtClean="0"/>
              <a:t>F</a:t>
            </a:r>
            <a:r>
              <a:rPr lang="en-US" dirty="0" smtClean="0"/>
              <a:t> </a:t>
            </a:r>
            <a:r>
              <a:rPr lang="en-US" dirty="0"/>
              <a:t>for Air Force Fund Codes under Service Codes D, E, F. Air Force fund codes are then </a:t>
            </a:r>
            <a:r>
              <a:rPr lang="en-US" dirty="0" smtClean="0"/>
              <a:t>shown </a:t>
            </a:r>
            <a:r>
              <a:rPr lang="en-US" dirty="0"/>
              <a:t>by signal code group A, B, J, K or C, L, and the process repeats for the remaining Component service codes.</a:t>
            </a:r>
          </a:p>
          <a:p>
            <a:pPr marL="171400" indent="-171400">
              <a:buFont typeface="Arial" panose="020B0604020202020204" pitchFamily="34" charset="0"/>
              <a:buChar char="•"/>
            </a:pPr>
            <a:r>
              <a:rPr lang="en-US" dirty="0"/>
              <a:t>Here we again see Army fund code 21 with a line of accounting. Note that no period of availability is shown, because the fiscal year indicator # allows systems to compute the beginning and ending periods of availability from the Julian date of the order. This does not work perfectly for multi-year appropriations, so there is legacy multi-year indicator </a:t>
            </a:r>
            <a:r>
              <a:rPr lang="en-US" dirty="0" smtClean="0"/>
              <a:t>T </a:t>
            </a:r>
            <a:r>
              <a:rPr lang="en-US" dirty="0"/>
              <a:t>or F (true or false) to highlight those fund codes.</a:t>
            </a:r>
          </a:p>
          <a:p>
            <a:pPr marL="171400" indent="-171400">
              <a:buFont typeface="Arial" panose="020B0604020202020204" pitchFamily="34" charset="0"/>
              <a:buChar char="•"/>
            </a:pPr>
            <a:r>
              <a:rPr lang="en-US" dirty="0"/>
              <a:t>We also see fund code 2P, which is designated as Bill VIA NONINTERFUND with no line of accounting provided in this table.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152400"/>
            <a:ext cx="3581400" cy="2686050"/>
          </a:xfrm>
        </p:spPr>
      </p:sp>
      <p:sp>
        <p:nvSpPr>
          <p:cNvPr id="3" name="Notes Placeholder 2"/>
          <p:cNvSpPr>
            <a:spLocks noGrp="1"/>
          </p:cNvSpPr>
          <p:nvPr>
            <p:ph type="body" idx="1"/>
          </p:nvPr>
        </p:nvSpPr>
        <p:spPr/>
        <p:txBody>
          <a:bodyPr/>
          <a:lstStyle/>
          <a:p>
            <a:r>
              <a:rPr lang="en-US" b="1" dirty="0"/>
              <a:t>Narrator:</a:t>
            </a:r>
            <a:r>
              <a:rPr lang="en-US" dirty="0"/>
              <a:t>  </a:t>
            </a:r>
          </a:p>
          <a:p>
            <a:pPr marL="171400" indent="-171400">
              <a:buFont typeface="Arial" panose="020B0604020202020204" pitchFamily="34" charset="0"/>
              <a:buChar char="•"/>
            </a:pPr>
            <a:r>
              <a:rPr lang="en-US" dirty="0"/>
              <a:t>Let’s review what we have learned about fund </a:t>
            </a:r>
            <a:r>
              <a:rPr lang="en-US" dirty="0" smtClean="0"/>
              <a:t>codes and introduce one more table.</a:t>
            </a:r>
            <a:endParaRPr lang="en-US" dirty="0"/>
          </a:p>
          <a:p>
            <a:pPr marL="171400" indent="-171400">
              <a:buFont typeface="Arial" panose="020B0604020202020204" pitchFamily="34" charset="0"/>
              <a:buChar char="•"/>
            </a:pPr>
            <a:r>
              <a:rPr lang="en-US" dirty="0"/>
              <a:t>First, in a DLMS variable length transaction we can identify the </a:t>
            </a:r>
            <a:r>
              <a:rPr lang="en-US" dirty="0" err="1"/>
              <a:t>requisitioner</a:t>
            </a:r>
            <a:r>
              <a:rPr lang="en-US" dirty="0"/>
              <a:t>, ship-to party and bill-to party as discrete data elements and we can also identify the discrete data elements for the </a:t>
            </a:r>
            <a:r>
              <a:rPr lang="en-US" dirty="0" smtClean="0"/>
              <a:t>line </a:t>
            </a:r>
            <a:r>
              <a:rPr lang="en-US" dirty="0"/>
              <a:t>of accounting.</a:t>
            </a:r>
          </a:p>
          <a:p>
            <a:pPr marL="171400" indent="-171400">
              <a:buFont typeface="Arial" panose="020B0604020202020204" pitchFamily="34" charset="0"/>
              <a:buChar char="•"/>
            </a:pPr>
            <a:r>
              <a:rPr lang="en-US" dirty="0"/>
              <a:t>In </a:t>
            </a:r>
            <a:r>
              <a:rPr lang="en-US" dirty="0" smtClean="0"/>
              <a:t>MILS, </a:t>
            </a:r>
            <a:r>
              <a:rPr lang="en-US" dirty="0"/>
              <a:t>the combination of Signal Code, </a:t>
            </a:r>
            <a:r>
              <a:rPr lang="en-US" dirty="0" err="1"/>
              <a:t>DoDAAC</a:t>
            </a:r>
            <a:r>
              <a:rPr lang="en-US" dirty="0"/>
              <a:t> and Fund Code:</a:t>
            </a:r>
          </a:p>
          <a:p>
            <a:pPr marL="628466" lvl="1" indent="-171400">
              <a:buFont typeface="Arial" panose="020B0604020202020204" pitchFamily="34" charset="0"/>
              <a:buChar char="•"/>
            </a:pPr>
            <a:r>
              <a:rPr lang="en-US" b="1" dirty="0"/>
              <a:t>Identifies a line of accounting for </a:t>
            </a:r>
            <a:r>
              <a:rPr lang="en-US" b="1" dirty="0" err="1"/>
              <a:t>interfund</a:t>
            </a:r>
            <a:r>
              <a:rPr lang="en-US" b="1" dirty="0"/>
              <a:t> billing or specifies non-</a:t>
            </a:r>
            <a:r>
              <a:rPr lang="en-US" b="1" dirty="0" err="1"/>
              <a:t>interfund</a:t>
            </a:r>
            <a:r>
              <a:rPr lang="en-US" b="1" dirty="0"/>
              <a:t> billing;</a:t>
            </a:r>
            <a:endParaRPr lang="en-US" dirty="0"/>
          </a:p>
          <a:p>
            <a:pPr marL="628466" lvl="1" indent="-171400">
              <a:buFont typeface="Arial" panose="020B0604020202020204" pitchFamily="34" charset="0"/>
              <a:buChar char="•"/>
            </a:pPr>
            <a:r>
              <a:rPr lang="en-US" b="1" dirty="0" smtClean="0"/>
              <a:t>Identifies  </a:t>
            </a:r>
            <a:r>
              <a:rPr lang="en-US" b="1" dirty="0"/>
              <a:t>the  bill-to party</a:t>
            </a:r>
            <a:endParaRPr lang="en-US" dirty="0"/>
          </a:p>
          <a:p>
            <a:pPr marL="171400" indent="-171400">
              <a:buFont typeface="Arial" panose="020B0604020202020204" pitchFamily="34" charset="0"/>
              <a:buChar char="•"/>
            </a:pPr>
            <a:r>
              <a:rPr lang="en-US" dirty="0"/>
              <a:t>The Signal Code:</a:t>
            </a:r>
          </a:p>
          <a:p>
            <a:pPr marL="628466" lvl="1" indent="-171400">
              <a:buFont typeface="Arial" panose="020B0604020202020204" pitchFamily="34" charset="0"/>
              <a:buChar char="•"/>
            </a:pPr>
            <a:r>
              <a:rPr lang="en-US" b="1" dirty="0"/>
              <a:t>Identifies both the ship-to party and the bill to party</a:t>
            </a:r>
            <a:endParaRPr lang="en-US" dirty="0"/>
          </a:p>
          <a:p>
            <a:pPr marL="171400" indent="-171400">
              <a:buFont typeface="Arial" panose="020B0604020202020204" pitchFamily="34" charset="0"/>
              <a:buChar char="•"/>
            </a:pPr>
            <a:r>
              <a:rPr lang="en-US" dirty="0"/>
              <a:t>The bill-to party may be: </a:t>
            </a:r>
          </a:p>
          <a:p>
            <a:pPr marL="628466" lvl="1" indent="-171400">
              <a:buFont typeface="Arial" panose="020B0604020202020204" pitchFamily="34" charset="0"/>
              <a:buChar char="•"/>
            </a:pPr>
            <a:r>
              <a:rPr lang="en-US" b="1" dirty="0"/>
              <a:t>The Requisitioning </a:t>
            </a:r>
            <a:r>
              <a:rPr lang="en-US" b="1" dirty="0" err="1"/>
              <a:t>DoDAAC</a:t>
            </a:r>
            <a:r>
              <a:rPr lang="en-US" b="1" dirty="0"/>
              <a:t> (Signal Code A or J);</a:t>
            </a:r>
            <a:endParaRPr lang="en-US" dirty="0"/>
          </a:p>
          <a:p>
            <a:pPr marL="628466" lvl="1" indent="-171400">
              <a:buFont typeface="Arial" panose="020B0604020202020204" pitchFamily="34" charset="0"/>
              <a:buChar char="•"/>
            </a:pPr>
            <a:r>
              <a:rPr lang="en-US" b="1" dirty="0"/>
              <a:t>The </a:t>
            </a:r>
            <a:r>
              <a:rPr lang="en-US" b="1" dirty="0" err="1"/>
              <a:t>DoDAAC</a:t>
            </a:r>
            <a:r>
              <a:rPr lang="en-US" b="1" dirty="0"/>
              <a:t> in the Supplementary Address (Signal Code B or K); or</a:t>
            </a:r>
            <a:endParaRPr lang="en-US" dirty="0"/>
          </a:p>
          <a:p>
            <a:pPr marL="628466" lvl="1" indent="-171400">
              <a:buFont typeface="Arial" panose="020B0604020202020204" pitchFamily="34" charset="0"/>
              <a:buChar char="•"/>
            </a:pPr>
            <a:r>
              <a:rPr lang="en-US" b="1" dirty="0"/>
              <a:t>The </a:t>
            </a:r>
            <a:r>
              <a:rPr lang="en-US" b="1" dirty="0" err="1"/>
              <a:t>DoDAAC</a:t>
            </a:r>
            <a:r>
              <a:rPr lang="en-US" b="1" dirty="0"/>
              <a:t> identified by the Fund Code (Signal Code C or L)</a:t>
            </a:r>
            <a:endParaRPr lang="en-US" dirty="0"/>
          </a:p>
          <a:p>
            <a:pPr marL="171400" indent="-171400">
              <a:buFont typeface="Arial" panose="020B0604020202020204" pitchFamily="34" charset="0"/>
              <a:buChar char="•"/>
            </a:pPr>
            <a:r>
              <a:rPr lang="en-US" dirty="0"/>
              <a:t>There are three Fund Code Tables:</a:t>
            </a:r>
          </a:p>
          <a:p>
            <a:pPr marL="628466" lvl="1" indent="-171400">
              <a:buFont typeface="Arial" panose="020B0604020202020204" pitchFamily="34" charset="0"/>
              <a:buChar char="•"/>
            </a:pPr>
            <a:r>
              <a:rPr lang="en-US" b="1" dirty="0"/>
              <a:t>Fund Code to Fund Account Conversion Table (MILSBILLS APP 1.1)</a:t>
            </a:r>
            <a:endParaRPr lang="en-US" dirty="0"/>
          </a:p>
          <a:p>
            <a:pPr marL="628466" lvl="1" indent="-171400">
              <a:buFont typeface="Arial" panose="020B0604020202020204" pitchFamily="34" charset="0"/>
              <a:buChar char="•"/>
            </a:pPr>
            <a:r>
              <a:rPr lang="en-US" b="1" dirty="0"/>
              <a:t>Fund Code to Billed Office </a:t>
            </a:r>
            <a:r>
              <a:rPr lang="en-US" b="1" dirty="0" err="1"/>
              <a:t>DoDAAC</a:t>
            </a:r>
            <a:r>
              <a:rPr lang="en-US" b="1" dirty="0"/>
              <a:t> Conversion Table (MILSBILLS APP 1.2)</a:t>
            </a:r>
            <a:endParaRPr lang="en-US" dirty="0"/>
          </a:p>
          <a:p>
            <a:pPr marL="628466" lvl="1" indent="-171400">
              <a:buFont typeface="Arial" panose="020B0604020202020204" pitchFamily="34" charset="0"/>
              <a:buChar char="•"/>
            </a:pPr>
            <a:r>
              <a:rPr lang="en-US" b="1" dirty="0"/>
              <a:t>Table of H Series </a:t>
            </a:r>
            <a:r>
              <a:rPr lang="en-US" b="1" dirty="0" err="1"/>
              <a:t>DoDAACs</a:t>
            </a:r>
            <a:r>
              <a:rPr lang="en-US" b="1" dirty="0"/>
              <a:t> Authorized </a:t>
            </a:r>
            <a:r>
              <a:rPr lang="en-US" b="1" dirty="0" err="1"/>
              <a:t>Interfund</a:t>
            </a:r>
            <a:r>
              <a:rPr lang="en-US" b="1" dirty="0"/>
              <a:t> Billing (MILSBILLS APP 1.3)</a:t>
            </a:r>
            <a:endParaRPr lang="en-US" dirty="0"/>
          </a:p>
        </p:txBody>
      </p:sp>
      <p:sp>
        <p:nvSpPr>
          <p:cNvPr id="4" name="Slide Number Placeholder 3"/>
          <p:cNvSpPr>
            <a:spLocks noGrp="1"/>
          </p:cNvSpPr>
          <p:nvPr>
            <p:ph type="sldNum" sz="quarter" idx="10"/>
          </p:nvPr>
        </p:nvSpPr>
        <p:spPr>
          <a:xfrm>
            <a:off x="2754314" y="8832850"/>
            <a:ext cx="1501775" cy="463550"/>
          </a:xfrm>
          <a:prstGeom prst="rect">
            <a:avLst/>
          </a:prstGeom>
        </p:spPr>
        <p:txBody>
          <a:bodyPr/>
          <a:lstStyle/>
          <a:p>
            <a:pPr>
              <a:defRPr/>
            </a:pPr>
            <a:fld id="{38A046AC-9528-4127-8FD7-3E5F5C130649}" type="slidenum">
              <a:rPr lang="en-US" smtClean="0"/>
              <a:pPr>
                <a:defRPr/>
              </a:pPr>
              <a:t>39</a:t>
            </a:fld>
            <a:endParaRPr lang="en-US" dirty="0"/>
          </a:p>
        </p:txBody>
      </p:sp>
    </p:spTree>
    <p:extLst>
      <p:ext uri="{BB962C8B-B14F-4D97-AF65-F5344CB8AC3E}">
        <p14:creationId xmlns:p14="http://schemas.microsoft.com/office/powerpoint/2010/main" val="234355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2754314" y="8832850"/>
            <a:ext cx="1501775" cy="463550"/>
          </a:xfrm>
          <a:prstGeom prst="rect">
            <a:avLst/>
          </a:prstGeom>
          <a:noFill/>
        </p:spPr>
        <p:txBody>
          <a:bodyPr/>
          <a:lstStyle/>
          <a:p>
            <a:fld id="{BDC14810-A6BB-4DFD-982F-7E5EC1946FA0}" type="slidenum">
              <a:rPr lang="en-US" smtClean="0"/>
              <a:pPr/>
              <a:t>4</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4"/>
          <p:cNvSpPr>
            <a:spLocks noGrp="1" noChangeArrowheads="1"/>
          </p:cNvSpPr>
          <p:nvPr>
            <p:ph type="body" idx="1"/>
          </p:nvPr>
        </p:nvSpPr>
        <p:spPr>
          <a:noFill/>
          <a:ln/>
        </p:spPr>
        <p:txBody>
          <a:bodyPr/>
          <a:lstStyle/>
          <a:p>
            <a:pPr lvl="0"/>
            <a:r>
              <a:rPr lang="en-US" b="1" dirty="0"/>
              <a:t>Narrator:</a:t>
            </a:r>
            <a:r>
              <a:rPr lang="en-US" dirty="0"/>
              <a:t> </a:t>
            </a:r>
            <a:r>
              <a:rPr lang="en-US" baseline="0" dirty="0" smtClean="0"/>
              <a:t> </a:t>
            </a:r>
            <a:r>
              <a:rPr lang="en-US" dirty="0" smtClean="0"/>
              <a:t>In </a:t>
            </a:r>
            <a:r>
              <a:rPr lang="en-US" dirty="0"/>
              <a:t>this Module you’ll gain basic understanding of: </a:t>
            </a:r>
          </a:p>
          <a:p>
            <a:pPr marL="171450" lvl="0" indent="-171450">
              <a:buFont typeface="Arial" pitchFamily="34" charset="0"/>
              <a:buChar char="•"/>
            </a:pPr>
            <a:r>
              <a:rPr lang="en-US" dirty="0" smtClean="0"/>
              <a:t>The </a:t>
            </a:r>
            <a:r>
              <a:rPr lang="en-US" dirty="0"/>
              <a:t>relationships between the supply and financial transaction and </a:t>
            </a:r>
            <a:r>
              <a:rPr lang="en-US" dirty="0" smtClean="0"/>
              <a:t>processes.</a:t>
            </a:r>
          </a:p>
          <a:p>
            <a:pPr marL="171450" lvl="0" indent="-171450">
              <a:buFont typeface="Arial" pitchFamily="34" charset="0"/>
              <a:buChar char="•"/>
            </a:pPr>
            <a:r>
              <a:rPr lang="en-US" dirty="0" smtClean="0"/>
              <a:t>The </a:t>
            </a:r>
            <a:r>
              <a:rPr lang="en-US" dirty="0"/>
              <a:t>DLMS 810L, 812R and 812L transaction implementation conventions that support the financial life-cycle </a:t>
            </a:r>
            <a:r>
              <a:rPr lang="en-US" dirty="0" smtClean="0"/>
              <a:t>process.</a:t>
            </a:r>
          </a:p>
          <a:p>
            <a:pPr marL="171450" lvl="0" indent="-171450">
              <a:buFont typeface="Arial" pitchFamily="34" charset="0"/>
              <a:buChar char="•"/>
            </a:pPr>
            <a:r>
              <a:rPr lang="en-US" dirty="0" smtClean="0"/>
              <a:t>How</a:t>
            </a:r>
            <a:r>
              <a:rPr lang="en-US" baseline="0" dirty="0" smtClean="0"/>
              <a:t> DLMS supports </a:t>
            </a:r>
            <a:r>
              <a:rPr lang="en-US" sz="1100" dirty="0" smtClean="0"/>
              <a:t>business process improvement, DoD strategic initiatives and auditability.</a:t>
            </a:r>
            <a:endParaRPr lang="en-US" dirty="0" smtClean="0"/>
          </a:p>
          <a:p>
            <a:pPr marL="171450" lvl="0" indent="-171450">
              <a:buFont typeface="Arial" pitchFamily="34" charset="0"/>
              <a:buChar char="•"/>
            </a:pPr>
            <a:r>
              <a:rPr lang="en-US" dirty="0" smtClean="0"/>
              <a:t>The </a:t>
            </a:r>
            <a:r>
              <a:rPr lang="en-US" dirty="0"/>
              <a:t>major DLMS financial concepts associated with the </a:t>
            </a:r>
            <a:r>
              <a:rPr lang="en-US" dirty="0" smtClean="0"/>
              <a:t>transactions.</a:t>
            </a:r>
          </a:p>
          <a:p>
            <a:pPr marL="171450" lvl="0" indent="-171450">
              <a:buFont typeface="Arial" pitchFamily="34" charset="0"/>
              <a:buChar char="•"/>
            </a:pPr>
            <a:r>
              <a:rPr lang="en-US" dirty="0" smtClean="0"/>
              <a:t>How</a:t>
            </a:r>
            <a:r>
              <a:rPr lang="en-US" baseline="0" dirty="0" smtClean="0"/>
              <a:t> </a:t>
            </a:r>
            <a:r>
              <a:rPr lang="en-US" dirty="0" smtClean="0"/>
              <a:t>interoperability </a:t>
            </a:r>
            <a:r>
              <a:rPr lang="en-US" dirty="0"/>
              <a:t>is facilitated between MILS and DLMS implementations</a:t>
            </a:r>
            <a:r>
              <a:rPr lang="en-US" dirty="0" smtClean="0"/>
              <a:t>.</a:t>
            </a:r>
          </a:p>
          <a:p>
            <a:pPr marL="171450" lvl="0" indent="-171450">
              <a:buFont typeface="Arial" pitchFamily="34" charset="0"/>
              <a:buChar char="•"/>
            </a:pPr>
            <a:r>
              <a:rPr lang="en-US" dirty="0" smtClean="0"/>
              <a:t>DAAS</a:t>
            </a:r>
            <a:r>
              <a:rPr lang="en-US" baseline="0" dirty="0" smtClean="0"/>
              <a:t> Web resources related to billing</a:t>
            </a:r>
          </a:p>
          <a:p>
            <a:pPr marL="171450" lvl="0" indent="-171450">
              <a:buFont typeface="Arial" pitchFamily="34" charset="0"/>
              <a:buChar char="•"/>
            </a:pPr>
            <a:r>
              <a:rPr lang="en-US" baseline="0" dirty="0" smtClean="0"/>
              <a:t>How to read and understand the DLMS 810L Logistics Bill Implementation Convention, including mapping to legacy MILS summary and detail bills</a:t>
            </a:r>
            <a:endParaRPr lang="en-US" dirty="0"/>
          </a:p>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r>
              <a:rPr lang="en-US" kern="1200" dirty="0" smtClean="0">
                <a:solidFill>
                  <a:schemeClr val="tx1"/>
                </a:solidFill>
                <a:effectLst/>
              </a:rPr>
              <a:t>This shows the header information for MILSBILLS Appendix 1.1 with the abbreviations for the table headings. Note again that if the fiscal year indicator is either hashtag (#) or asterisk (*), the beginning and ending periods of availability will be blank in the table and will be computed by the Julian date of the order or bill respectively.</a:t>
            </a:r>
          </a:p>
        </p:txBody>
      </p:sp>
      <p:sp>
        <p:nvSpPr>
          <p:cNvPr id="4" name="Slide Number Placeholder 3"/>
          <p:cNvSpPr>
            <a:spLocks noGrp="1"/>
          </p:cNvSpPr>
          <p:nvPr>
            <p:ph type="sldNum" sz="quarter" idx="10"/>
          </p:nvPr>
        </p:nvSpPr>
        <p:spPr>
          <a:xfrm>
            <a:off x="2754314" y="8832850"/>
            <a:ext cx="1501775" cy="463550"/>
          </a:xfrm>
          <a:prstGeom prst="rect">
            <a:avLst/>
          </a:prstGeom>
        </p:spPr>
        <p:txBody>
          <a:bodyPr/>
          <a:lstStyle/>
          <a:p>
            <a:pPr>
              <a:defRPr/>
            </a:pPr>
            <a:fld id="{38A046AC-9528-4127-8FD7-3E5F5C130649}" type="slidenum">
              <a:rPr lang="en-US" smtClean="0"/>
              <a:pPr>
                <a:defRPr/>
              </a:pPr>
              <a:t>40</a:t>
            </a:fld>
            <a:endParaRPr lang="en-US" dirty="0"/>
          </a:p>
        </p:txBody>
      </p:sp>
    </p:spTree>
    <p:extLst>
      <p:ext uri="{BB962C8B-B14F-4D97-AF65-F5344CB8AC3E}">
        <p14:creationId xmlns:p14="http://schemas.microsoft.com/office/powerpoint/2010/main" val="451791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71400" indent="-171400">
              <a:buFont typeface="Arial" panose="020B0604020202020204" pitchFamily="34" charset="0"/>
              <a:buChar char="•"/>
            </a:pPr>
            <a:r>
              <a:rPr lang="en-US" kern="1200" dirty="0" smtClean="0">
                <a:solidFill>
                  <a:schemeClr val="tx1"/>
                </a:solidFill>
                <a:effectLst/>
              </a:rPr>
              <a:t>The Fund Code to Fund Account Conversion Table, or MILSBILLS Appendix 1.1, is grouped by billed service code group and by signal code group within each service code. </a:t>
            </a:r>
          </a:p>
          <a:p>
            <a:pPr marL="171400" indent="-171400">
              <a:buFont typeface="Arial" panose="020B0604020202020204" pitchFamily="34" charset="0"/>
              <a:buChar char="•"/>
            </a:pPr>
            <a:r>
              <a:rPr lang="en-US" kern="1200" dirty="0" smtClean="0">
                <a:solidFill>
                  <a:schemeClr val="tx1"/>
                </a:solidFill>
                <a:effectLst/>
              </a:rPr>
              <a:t>Here are the two examples discussed earlier for fund code 21 and 2P.</a:t>
            </a:r>
          </a:p>
          <a:p>
            <a:pPr marL="171400" indent="-171400">
              <a:buFont typeface="Arial" panose="020B0604020202020204" pitchFamily="34" charset="0"/>
              <a:buChar char="•"/>
            </a:pPr>
            <a:r>
              <a:rPr lang="en-US" kern="1200" dirty="0" smtClean="0">
                <a:solidFill>
                  <a:schemeClr val="tx1"/>
                </a:solidFill>
                <a:effectLst/>
              </a:rPr>
              <a:t>On the table following the Army billed service codes under AP1.1.A, the table moves to Air Force billed service codes under AP1.1.F.</a:t>
            </a:r>
          </a:p>
          <a:p>
            <a:pPr marL="171400" indent="-1714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2754314" y="8832850"/>
            <a:ext cx="1501775" cy="463550"/>
          </a:xfrm>
          <a:prstGeom prst="rect">
            <a:avLst/>
          </a:prstGeom>
        </p:spPr>
        <p:txBody>
          <a:bodyPr/>
          <a:lstStyle/>
          <a:p>
            <a:pPr>
              <a:defRPr/>
            </a:pPr>
            <a:fld id="{38A046AC-9528-4127-8FD7-3E5F5C130649}" type="slidenum">
              <a:rPr lang="en-US" smtClean="0"/>
              <a:pPr>
                <a:defRPr/>
              </a:pPr>
              <a:t>41</a:t>
            </a:fld>
            <a:endParaRPr lang="en-US" dirty="0"/>
          </a:p>
        </p:txBody>
      </p:sp>
    </p:spTree>
    <p:extLst>
      <p:ext uri="{BB962C8B-B14F-4D97-AF65-F5344CB8AC3E}">
        <p14:creationId xmlns:p14="http://schemas.microsoft.com/office/powerpoint/2010/main" val="2939341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228600"/>
            <a:ext cx="3581400" cy="2686050"/>
          </a:xfrm>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71400" indent="-171400">
              <a:buFont typeface="Arial" panose="020B0604020202020204" pitchFamily="34" charset="0"/>
              <a:buChar char="•"/>
            </a:pPr>
            <a:r>
              <a:rPr lang="en-US" kern="1200" dirty="0" smtClean="0">
                <a:solidFill>
                  <a:schemeClr val="tx1"/>
                </a:solidFill>
                <a:effectLst/>
              </a:rPr>
              <a:t>In the case of signal codes C or L the fund code does double duty, also providing the bill-to party of the requisitioning Service Code.</a:t>
            </a:r>
          </a:p>
          <a:p>
            <a:pPr marL="171400" indent="-171400">
              <a:buFont typeface="Arial" panose="020B0604020202020204" pitchFamily="34" charset="0"/>
              <a:buChar char="•"/>
            </a:pPr>
            <a:r>
              <a:rPr lang="en-US" kern="1200" dirty="0" smtClean="0">
                <a:solidFill>
                  <a:schemeClr val="tx1"/>
                </a:solidFill>
                <a:effectLst/>
              </a:rPr>
              <a:t>In both examples here the </a:t>
            </a:r>
            <a:r>
              <a:rPr lang="en-US" kern="1200" dirty="0" err="1" smtClean="0">
                <a:solidFill>
                  <a:schemeClr val="tx1"/>
                </a:solidFill>
                <a:effectLst/>
              </a:rPr>
              <a:t>requisitioner</a:t>
            </a:r>
            <a:r>
              <a:rPr lang="en-US" kern="1200" dirty="0" smtClean="0">
                <a:solidFill>
                  <a:schemeClr val="tx1"/>
                </a:solidFill>
                <a:effectLst/>
              </a:rPr>
              <a:t> was Army Service Code W and the bill-to party is DFAS Columbus with </a:t>
            </a:r>
            <a:r>
              <a:rPr lang="en-US" kern="1200" dirty="0" err="1" smtClean="0">
                <a:solidFill>
                  <a:schemeClr val="tx1"/>
                </a:solidFill>
                <a:effectLst/>
              </a:rPr>
              <a:t>DoDAAC</a:t>
            </a:r>
            <a:r>
              <a:rPr lang="en-US" kern="1200" dirty="0" smtClean="0">
                <a:solidFill>
                  <a:schemeClr val="tx1"/>
                </a:solidFill>
                <a:effectLst/>
              </a:rPr>
              <a:t> W58RG0, which is also an Army Service Code.</a:t>
            </a:r>
          </a:p>
          <a:p>
            <a:pPr marL="171400" indent="-171400">
              <a:buFont typeface="Arial" panose="020B0604020202020204" pitchFamily="34" charset="0"/>
              <a:buChar char="•"/>
            </a:pPr>
            <a:r>
              <a:rPr lang="en-US" kern="1200" dirty="0" smtClean="0">
                <a:solidFill>
                  <a:schemeClr val="tx1"/>
                </a:solidFill>
                <a:effectLst/>
              </a:rPr>
              <a:t>We would use MILSBILLS Appendix 1.1 with Army bill-to Service Code W to determine the line of accounting or non-</a:t>
            </a:r>
            <a:r>
              <a:rPr lang="en-US" kern="1200" dirty="0" err="1" smtClean="0">
                <a:solidFill>
                  <a:schemeClr val="tx1"/>
                </a:solidFill>
                <a:effectLst/>
              </a:rPr>
              <a:t>interfund</a:t>
            </a:r>
            <a:r>
              <a:rPr lang="en-US" kern="1200" dirty="0" smtClean="0">
                <a:solidFill>
                  <a:schemeClr val="tx1"/>
                </a:solidFill>
                <a:effectLst/>
              </a:rPr>
              <a:t> billing.</a:t>
            </a:r>
            <a:endParaRPr lang="en-US" kern="1200" dirty="0">
              <a:solidFill>
                <a:schemeClr val="tx1"/>
              </a:solidFill>
              <a:effectLst/>
            </a:endParaRPr>
          </a:p>
        </p:txBody>
      </p:sp>
      <p:sp>
        <p:nvSpPr>
          <p:cNvPr id="4" name="Slide Number Placeholder 3"/>
          <p:cNvSpPr>
            <a:spLocks noGrp="1"/>
          </p:cNvSpPr>
          <p:nvPr>
            <p:ph type="sldNum" sz="quarter" idx="10"/>
          </p:nvPr>
        </p:nvSpPr>
        <p:spPr>
          <a:xfrm>
            <a:off x="2754314" y="8832850"/>
            <a:ext cx="1501775" cy="463550"/>
          </a:xfrm>
          <a:prstGeom prst="rect">
            <a:avLst/>
          </a:prstGeom>
        </p:spPr>
        <p:txBody>
          <a:bodyPr/>
          <a:lstStyle/>
          <a:p>
            <a:pPr>
              <a:defRPr/>
            </a:pPr>
            <a:fld id="{38A046AC-9528-4127-8FD7-3E5F5C130649}" type="slidenum">
              <a:rPr lang="en-US" smtClean="0"/>
              <a:pPr>
                <a:defRPr/>
              </a:pPr>
              <a:t>42</a:t>
            </a:fld>
            <a:endParaRPr lang="en-US" dirty="0"/>
          </a:p>
        </p:txBody>
      </p:sp>
    </p:spTree>
    <p:extLst>
      <p:ext uri="{BB962C8B-B14F-4D97-AF65-F5344CB8AC3E}">
        <p14:creationId xmlns:p14="http://schemas.microsoft.com/office/powerpoint/2010/main" val="2123438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228600"/>
            <a:ext cx="3581400" cy="2686050"/>
          </a:xfrm>
        </p:spPr>
      </p:sp>
      <p:sp>
        <p:nvSpPr>
          <p:cNvPr id="3" name="Notes Placeholder 2"/>
          <p:cNvSpPr>
            <a:spLocks noGrp="1"/>
          </p:cNvSpPr>
          <p:nvPr>
            <p:ph type="body" idx="1"/>
          </p:nvPr>
        </p:nvSpPr>
        <p:spPr/>
        <p:txBody>
          <a:bodyPr/>
          <a:lstStyle/>
          <a:p>
            <a:r>
              <a:rPr lang="en-US" b="1" dirty="0" smtClean="0"/>
              <a:t>Narrator:</a:t>
            </a:r>
          </a:p>
          <a:p>
            <a:pPr marL="171450" indent="-171450">
              <a:buFont typeface="Arial" panose="020B0604020202020204" pitchFamily="34" charset="0"/>
              <a:buChar char="•"/>
            </a:pPr>
            <a:r>
              <a:rPr lang="en-US" dirty="0"/>
              <a:t>The fund code table may cite # (use - </a:t>
            </a:r>
            <a:r>
              <a:rPr lang="en-US" dirty="0" smtClean="0"/>
              <a:t>Requisition </a:t>
            </a:r>
            <a:r>
              <a:rPr lang="en-US" dirty="0"/>
              <a:t>date) </a:t>
            </a:r>
            <a:r>
              <a:rPr lang="en-US" dirty="0" smtClean="0"/>
              <a:t>or </a:t>
            </a:r>
            <a:r>
              <a:rPr lang="en-US" dirty="0"/>
              <a:t>* (use - Bill date) to compute beginning and ending periods of </a:t>
            </a:r>
            <a:r>
              <a:rPr lang="en-US" dirty="0" smtClean="0"/>
              <a:t>availability.</a:t>
            </a:r>
            <a:endParaRPr lang="en-US" dirty="0"/>
          </a:p>
          <a:p>
            <a:pPr marL="171450" indent="-171450">
              <a:buFont typeface="Arial" panose="020B0604020202020204" pitchFamily="34" charset="0"/>
              <a:buChar char="•"/>
            </a:pPr>
            <a:r>
              <a:rPr lang="en-US" dirty="0"/>
              <a:t>Since the fund code is only two characters in length, there are only 1296 possible fund code combinations for each service code. </a:t>
            </a:r>
            <a:r>
              <a:rPr lang="en-US" dirty="0" smtClean="0"/>
              <a:t>Using the hash tag or asterisk </a:t>
            </a:r>
            <a:r>
              <a:rPr lang="en-US" dirty="0"/>
              <a:t>allows the same fund code to be reused each </a:t>
            </a:r>
            <a:r>
              <a:rPr lang="en-US" dirty="0" smtClean="0"/>
              <a:t>year so that Components do not exhaust the number of available fund codes. </a:t>
            </a:r>
            <a:endParaRPr lang="en-US" dirty="0"/>
          </a:p>
          <a:p>
            <a:pPr marL="171450" indent="-171450">
              <a:buFont typeface="Arial" panose="020B0604020202020204" pitchFamily="34" charset="0"/>
              <a:buChar char="•"/>
            </a:pPr>
            <a:r>
              <a:rPr lang="en-US" dirty="0" smtClean="0"/>
              <a:t>This convention works </a:t>
            </a:r>
            <a:r>
              <a:rPr lang="en-US" dirty="0"/>
              <a:t>well for a single year appropriation where the beginning and </a:t>
            </a:r>
            <a:r>
              <a:rPr lang="en-US" dirty="0" smtClean="0"/>
              <a:t>ending Periods of Availability are </a:t>
            </a:r>
            <a:r>
              <a:rPr lang="en-US" dirty="0"/>
              <a:t>the same fiscal </a:t>
            </a:r>
            <a:r>
              <a:rPr lang="en-US" dirty="0" smtClean="0"/>
              <a:t>year.</a:t>
            </a:r>
            <a:endParaRPr lang="en-US" dirty="0"/>
          </a:p>
          <a:p>
            <a:pPr marL="171450" indent="-171450">
              <a:buFont typeface="Arial" panose="020B0604020202020204" pitchFamily="34" charset="0"/>
              <a:buChar char="•"/>
            </a:pPr>
            <a:r>
              <a:rPr lang="en-US" dirty="0" smtClean="0"/>
              <a:t>However, this convention is prone </a:t>
            </a:r>
            <a:r>
              <a:rPr lang="en-US" dirty="0"/>
              <a:t>to error for multi-year </a:t>
            </a:r>
            <a:r>
              <a:rPr lang="en-US" dirty="0" smtClean="0"/>
              <a:t>appropriations. In the case of the hash tag (#), the Seller’s billing system will select the current fiscal year as the beginning period of availability and ending period of availability is determined by the length of the appropriation for the Treasury appropriation main account. DAAS is unable to determine the correct periods of availability for editing or populating them from legacy MILS transactions into discrete DLMS data elements.</a:t>
            </a:r>
            <a:endParaRPr lang="en-US" dirty="0"/>
          </a:p>
          <a:p>
            <a:pPr marL="171450" indent="-171450">
              <a:spcAft>
                <a:spcPts val="600"/>
              </a:spcAft>
              <a:buFont typeface="Arial" panose="020B0604020202020204" pitchFamily="34" charset="0"/>
              <a:buChar char="•"/>
            </a:pPr>
            <a:r>
              <a:rPr lang="en-US" dirty="0" smtClean="0"/>
              <a:t>Thus, the Seller </a:t>
            </a:r>
            <a:r>
              <a:rPr lang="en-US" dirty="0"/>
              <a:t>may report </a:t>
            </a:r>
            <a:r>
              <a:rPr lang="en-US" dirty="0" smtClean="0"/>
              <a:t>the beginning and ending periods of availability for the main account incorrectly. The Buyer’s Central Accounts Office </a:t>
            </a:r>
            <a:r>
              <a:rPr lang="en-US" dirty="0"/>
              <a:t>must </a:t>
            </a:r>
            <a:r>
              <a:rPr lang="en-US" dirty="0" smtClean="0"/>
              <a:t>then adjust </a:t>
            </a:r>
            <a:r>
              <a:rPr lang="en-US" dirty="0"/>
              <a:t>the beginning period of availability and ending period of availability </a:t>
            </a:r>
            <a:r>
              <a:rPr lang="en-US" dirty="0" smtClean="0"/>
              <a:t>associated with funds </a:t>
            </a:r>
            <a:r>
              <a:rPr lang="en-US" dirty="0"/>
              <a:t>transfer </a:t>
            </a:r>
            <a:r>
              <a:rPr lang="en-US" dirty="0" smtClean="0"/>
              <a:t>at Treasury.</a:t>
            </a:r>
            <a:endParaRPr lang="en-US" dirty="0"/>
          </a:p>
          <a:p>
            <a:pPr marL="171450" indent="-171450">
              <a:buFont typeface="Arial" panose="020B0604020202020204" pitchFamily="34" charset="0"/>
              <a:buChar char="•"/>
            </a:pPr>
            <a:r>
              <a:rPr lang="en-US" dirty="0" smtClean="0"/>
              <a:t>To identify which fund codes using the hashtag or asterisk are multi-year appropriations Web </a:t>
            </a:r>
            <a:r>
              <a:rPr lang="en-US" dirty="0"/>
              <a:t>Fund Code has a Multi-year to Indicator identify applicable fund codes as </a:t>
            </a:r>
            <a:r>
              <a:rPr lang="en-US" dirty="0" smtClean="0"/>
              <a:t>Multi-year either </a:t>
            </a:r>
            <a:r>
              <a:rPr lang="en-US" dirty="0">
                <a:solidFill>
                  <a:srgbClr val="0000FF"/>
                </a:solidFill>
              </a:rPr>
              <a:t>T</a:t>
            </a:r>
            <a:r>
              <a:rPr lang="en-US" dirty="0"/>
              <a:t>rue or </a:t>
            </a:r>
            <a:r>
              <a:rPr lang="en-US" dirty="0" smtClean="0">
                <a:solidFill>
                  <a:srgbClr val="0000FF"/>
                </a:solidFill>
              </a:rPr>
              <a:t>F</a:t>
            </a:r>
            <a:r>
              <a:rPr lang="en-US" dirty="0" smtClean="0"/>
              <a:t>alse.</a:t>
            </a:r>
            <a:endParaRPr lang="en-US" dirty="0"/>
          </a:p>
          <a:p>
            <a:pPr marL="171450" indent="-171450">
              <a:buFont typeface="Arial" panose="020B0604020202020204" pitchFamily="34" charset="0"/>
              <a:buChar char="•"/>
            </a:pPr>
            <a:r>
              <a:rPr lang="en-US" dirty="0" smtClean="0"/>
              <a:t>Since the beginning and ending periods of availability are discrete data elements in DLMS, full </a:t>
            </a:r>
            <a:r>
              <a:rPr lang="en-US" dirty="0"/>
              <a:t>DLMS implementation of SLOA </a:t>
            </a:r>
            <a:r>
              <a:rPr lang="en-US" dirty="0" smtClean="0"/>
              <a:t>by all DoD trading partners will </a:t>
            </a:r>
            <a:r>
              <a:rPr lang="en-US" dirty="0"/>
              <a:t>resolve </a:t>
            </a:r>
            <a:r>
              <a:rPr lang="en-US" dirty="0" smtClean="0"/>
              <a:t>this.</a:t>
            </a:r>
            <a:endParaRPr lang="en-US" dirty="0"/>
          </a:p>
          <a:p>
            <a:r>
              <a:rPr lang="en-US" b="0" baseline="0" dirty="0" smtClean="0"/>
              <a:t> </a:t>
            </a:r>
            <a:r>
              <a:rPr lang="en-US" b="0" kern="1200" baseline="0" dirty="0" smtClean="0">
                <a:solidFill>
                  <a:schemeClr val="tx1"/>
                </a:solidFill>
                <a:effectLst/>
              </a:rPr>
              <a:t> </a:t>
            </a:r>
          </a:p>
        </p:txBody>
      </p:sp>
      <p:sp>
        <p:nvSpPr>
          <p:cNvPr id="4" name="Slide Number Placeholder 3"/>
          <p:cNvSpPr>
            <a:spLocks noGrp="1"/>
          </p:cNvSpPr>
          <p:nvPr>
            <p:ph type="sldNum" sz="quarter" idx="10"/>
          </p:nvPr>
        </p:nvSpPr>
        <p:spPr>
          <a:xfrm>
            <a:off x="2754314" y="8832850"/>
            <a:ext cx="1501775" cy="463550"/>
          </a:xfrm>
          <a:prstGeom prst="rect">
            <a:avLst/>
          </a:prstGeom>
        </p:spPr>
        <p:txBody>
          <a:bodyPr/>
          <a:lstStyle/>
          <a:p>
            <a:pPr>
              <a:defRPr/>
            </a:pPr>
            <a:fld id="{38A046AC-9528-4127-8FD7-3E5F5C130649}" type="slidenum">
              <a:rPr lang="en-US" smtClean="0"/>
              <a:pPr>
                <a:defRPr/>
              </a:pPr>
              <a:t>43</a:t>
            </a:fld>
            <a:endParaRPr lang="en-US" dirty="0"/>
          </a:p>
        </p:txBody>
      </p:sp>
    </p:spTree>
    <p:extLst>
      <p:ext uri="{BB962C8B-B14F-4D97-AF65-F5344CB8AC3E}">
        <p14:creationId xmlns:p14="http://schemas.microsoft.com/office/powerpoint/2010/main" val="2123438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228600"/>
            <a:ext cx="3581400" cy="2686050"/>
          </a:xfrm>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71450" indent="-171450">
              <a:buFont typeface="Arial" panose="020B0604020202020204" pitchFamily="34" charset="0"/>
              <a:buChar char="•"/>
            </a:pPr>
            <a:r>
              <a:rPr lang="en-US" dirty="0" smtClean="0"/>
              <a:t>Let’s look at a</a:t>
            </a:r>
            <a:r>
              <a:rPr lang="en-US" baseline="0" dirty="0" smtClean="0"/>
              <a:t> notional</a:t>
            </a:r>
            <a:r>
              <a:rPr lang="en-US" dirty="0" smtClean="0"/>
              <a:t> example of a central accounts office correcting the Buyer side funds transfer at Treasury.</a:t>
            </a:r>
          </a:p>
          <a:p>
            <a:pPr marL="171450" indent="-171450">
              <a:buFont typeface="Arial" panose="020B0604020202020204" pitchFamily="34" charset="0"/>
              <a:buChar char="•"/>
            </a:pPr>
            <a:r>
              <a:rPr lang="en-US" b="0" kern="1200" baseline="0" dirty="0" smtClean="0">
                <a:solidFill>
                  <a:schemeClr val="tx1"/>
                </a:solidFill>
                <a:effectLst/>
              </a:rPr>
              <a:t>We</a:t>
            </a:r>
            <a:r>
              <a:rPr lang="en-US" b="0" kern="1200" dirty="0" smtClean="0">
                <a:solidFill>
                  <a:schemeClr val="tx1"/>
                </a:solidFill>
                <a:effectLst/>
              </a:rPr>
              <a:t> see that if Army fund code 2C is used, the hashtag is entered as the fiscal year indicator. So, the beginning period of availability will be computed by the Seller’s billing system from the Julian date of the requisitions. There are no entries in the Fund Code Appropriation Table for beginning and ending periods of availability and the legacy fiscal year indicator is T or True to note that this is a multi-year appropriation. </a:t>
            </a:r>
          </a:p>
          <a:p>
            <a:pPr marL="171450" indent="-171450">
              <a:spcBef>
                <a:spcPts val="0"/>
              </a:spcBef>
              <a:buFont typeface="Arial" panose="020B0604020202020204" pitchFamily="34" charset="0"/>
              <a:buChar char="•"/>
            </a:pPr>
            <a:r>
              <a:rPr lang="en-US" b="0" kern="1200" dirty="0" smtClean="0">
                <a:solidFill>
                  <a:schemeClr val="tx1"/>
                </a:solidFill>
                <a:effectLst/>
              </a:rPr>
              <a:t>DAAS will be unable to validate any periods of availability entered as discrete data elements in an incoming DLMS transaction or to populate the beginning and ending periods from an incoming MILS transaction that is being passed to a DLMS trading partner. If the Buyer requisition is submitted as a DLMS transaction with the correct beginning and ending periods of availability as discrete data elements, and if the Seller’s bill perpetuates the Buyer’s beginning and ending periods of availability</a:t>
            </a:r>
            <a:r>
              <a:rPr lang="en-US" dirty="0" smtClean="0"/>
              <a:t>, funds transfer at Treasury will be reported correctly.</a:t>
            </a:r>
          </a:p>
          <a:p>
            <a:pPr marL="171450" indent="-171450">
              <a:spcBef>
                <a:spcPts val="0"/>
              </a:spcBef>
              <a:buFont typeface="Arial" panose="020B0604020202020204" pitchFamily="34" charset="0"/>
              <a:buChar char="•"/>
            </a:pPr>
            <a:r>
              <a:rPr lang="en-US" b="0" kern="1200" baseline="0" dirty="0" smtClean="0">
                <a:solidFill>
                  <a:schemeClr val="tx1"/>
                </a:solidFill>
                <a:effectLst/>
              </a:rPr>
              <a:t>In</a:t>
            </a:r>
            <a:r>
              <a:rPr lang="en-US" b="0" kern="1200" dirty="0" smtClean="0">
                <a:solidFill>
                  <a:schemeClr val="tx1"/>
                </a:solidFill>
                <a:effectLst/>
              </a:rPr>
              <a:t> the notional example shown here, the Army Central Accounts Office is adjusting the beginning and ending period of availability</a:t>
            </a:r>
            <a:r>
              <a:rPr lang="en-US" dirty="0" smtClean="0"/>
              <a:t> at Treasury for main account 2035 that were incorrectly reported to Treasury by the Seller’s CAO.</a:t>
            </a:r>
            <a:endParaRPr lang="en-US" dirty="0"/>
          </a:p>
          <a:p>
            <a:pPr marL="171450" indent="-171450">
              <a:spcBef>
                <a:spcPts val="0"/>
              </a:spcBef>
              <a:buFont typeface="Arial" panose="020B0604020202020204" pitchFamily="34" charset="0"/>
              <a:buChar char="•"/>
            </a:pPr>
            <a:r>
              <a:rPr lang="en-US" dirty="0" smtClean="0"/>
              <a:t>DLMS implementation by all trading partners and DFAS centers will resolve this issue. In the interim, Components may consider if there are sufficient fund codes to assign a unique fund code for each new multi-year appropriation. Thus, there would be one fund code for 2005-2007 and a different fund code for 2007 to 2009, etc.</a:t>
            </a:r>
            <a:endParaRPr lang="en-US" b="0" kern="1200" baseline="0" dirty="0">
              <a:solidFill>
                <a:schemeClr val="tx1"/>
              </a:solidFill>
              <a:effectLst/>
            </a:endParaRPr>
          </a:p>
        </p:txBody>
      </p:sp>
      <p:sp>
        <p:nvSpPr>
          <p:cNvPr id="4" name="Slide Number Placeholder 3"/>
          <p:cNvSpPr>
            <a:spLocks noGrp="1"/>
          </p:cNvSpPr>
          <p:nvPr>
            <p:ph type="sldNum" sz="quarter" idx="10"/>
          </p:nvPr>
        </p:nvSpPr>
        <p:spPr>
          <a:xfrm>
            <a:off x="2754314" y="8832850"/>
            <a:ext cx="1501775" cy="463550"/>
          </a:xfrm>
          <a:prstGeom prst="rect">
            <a:avLst/>
          </a:prstGeom>
        </p:spPr>
        <p:txBody>
          <a:bodyPr/>
          <a:lstStyle/>
          <a:p>
            <a:pPr>
              <a:defRPr/>
            </a:pPr>
            <a:fld id="{38A046AC-9528-4127-8FD7-3E5F5C130649}" type="slidenum">
              <a:rPr lang="en-US" smtClean="0"/>
              <a:pPr>
                <a:defRPr/>
              </a:pPr>
              <a:t>44</a:t>
            </a:fld>
            <a:endParaRPr lang="en-US" dirty="0"/>
          </a:p>
        </p:txBody>
      </p:sp>
    </p:spTree>
    <p:extLst>
      <p:ext uri="{BB962C8B-B14F-4D97-AF65-F5344CB8AC3E}">
        <p14:creationId xmlns:p14="http://schemas.microsoft.com/office/powerpoint/2010/main" val="2123438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152400"/>
            <a:ext cx="3581400" cy="2686050"/>
          </a:xfrm>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71400" indent="-171400">
              <a:buFont typeface="Arial" panose="020B0604020202020204" pitchFamily="34" charset="0"/>
              <a:buChar char="•"/>
            </a:pPr>
            <a:r>
              <a:rPr lang="en-US" kern="1200" dirty="0" smtClean="0">
                <a:solidFill>
                  <a:schemeClr val="tx1"/>
                </a:solidFill>
                <a:effectLst/>
              </a:rPr>
              <a:t>This shows an excerpt of MILSBILLS Appendix 1.3 for H Series </a:t>
            </a:r>
            <a:r>
              <a:rPr lang="en-US" kern="1200" dirty="0" err="1" smtClean="0">
                <a:solidFill>
                  <a:schemeClr val="tx1"/>
                </a:solidFill>
                <a:effectLst/>
              </a:rPr>
              <a:t>DoDAACs</a:t>
            </a:r>
            <a:r>
              <a:rPr lang="en-US" kern="1200" dirty="0" smtClean="0">
                <a:solidFill>
                  <a:schemeClr val="tx1"/>
                </a:solidFill>
                <a:effectLst/>
              </a:rPr>
              <a:t> that are authorized to use </a:t>
            </a:r>
            <a:r>
              <a:rPr lang="en-US" kern="1200" dirty="0" err="1" smtClean="0">
                <a:solidFill>
                  <a:schemeClr val="tx1"/>
                </a:solidFill>
                <a:effectLst/>
              </a:rPr>
              <a:t>interfund</a:t>
            </a:r>
            <a:r>
              <a:rPr lang="en-US" kern="1200" dirty="0" smtClean="0">
                <a:solidFill>
                  <a:schemeClr val="tx1"/>
                </a:solidFill>
                <a:effectLst/>
              </a:rPr>
              <a:t> billing</a:t>
            </a:r>
          </a:p>
          <a:p>
            <a:pPr marL="171400" indent="-171400">
              <a:buFont typeface="Arial" panose="020B0604020202020204" pitchFamily="34" charset="0"/>
              <a:buChar char="•"/>
            </a:pPr>
            <a:r>
              <a:rPr lang="en-US" kern="1200" dirty="0" smtClean="0">
                <a:solidFill>
                  <a:schemeClr val="tx1"/>
                </a:solidFill>
                <a:effectLst/>
              </a:rPr>
              <a:t>Requisitions and bills citing </a:t>
            </a:r>
            <a:r>
              <a:rPr lang="en-US" kern="1200" dirty="0" err="1" smtClean="0">
                <a:solidFill>
                  <a:schemeClr val="tx1"/>
                </a:solidFill>
                <a:effectLst/>
              </a:rPr>
              <a:t>interfund</a:t>
            </a:r>
            <a:r>
              <a:rPr lang="en-US" kern="1200" dirty="0" smtClean="0">
                <a:solidFill>
                  <a:schemeClr val="tx1"/>
                </a:solidFill>
                <a:effectLst/>
              </a:rPr>
              <a:t> billing for H Series Defense Agency </a:t>
            </a:r>
            <a:r>
              <a:rPr lang="en-US" kern="1200" dirty="0" err="1" smtClean="0">
                <a:solidFill>
                  <a:schemeClr val="tx1"/>
                </a:solidFill>
                <a:effectLst/>
              </a:rPr>
              <a:t>DoDAACs</a:t>
            </a:r>
            <a:r>
              <a:rPr lang="en-US" kern="1200" dirty="0" smtClean="0">
                <a:solidFill>
                  <a:schemeClr val="tx1"/>
                </a:solidFill>
                <a:effectLst/>
              </a:rPr>
              <a:t> that are not listed in this table will be rejected by DAAS edits.</a:t>
            </a:r>
            <a:endParaRPr lang="en-US" kern="1200" dirty="0">
              <a:solidFill>
                <a:schemeClr val="tx1"/>
              </a:solidFill>
              <a:effectLst/>
            </a:endParaRPr>
          </a:p>
        </p:txBody>
      </p:sp>
      <p:sp>
        <p:nvSpPr>
          <p:cNvPr id="4" name="Slide Number Placeholder 3"/>
          <p:cNvSpPr>
            <a:spLocks noGrp="1"/>
          </p:cNvSpPr>
          <p:nvPr>
            <p:ph type="sldNum" sz="quarter" idx="10"/>
          </p:nvPr>
        </p:nvSpPr>
        <p:spPr>
          <a:xfrm>
            <a:off x="2754314" y="8832850"/>
            <a:ext cx="1501775" cy="463550"/>
          </a:xfrm>
          <a:prstGeom prst="rect">
            <a:avLst/>
          </a:prstGeom>
        </p:spPr>
        <p:txBody>
          <a:bodyPr/>
          <a:lstStyle/>
          <a:p>
            <a:pPr>
              <a:defRPr/>
            </a:pPr>
            <a:fld id="{38A046AC-9528-4127-8FD7-3E5F5C130649}" type="slidenum">
              <a:rPr lang="en-US" smtClean="0"/>
              <a:pPr>
                <a:defRPr/>
              </a:pPr>
              <a:t>45</a:t>
            </a:fld>
            <a:endParaRPr lang="en-US" dirty="0"/>
          </a:p>
        </p:txBody>
      </p:sp>
    </p:spTree>
    <p:extLst>
      <p:ext uri="{BB962C8B-B14F-4D97-AF65-F5344CB8AC3E}">
        <p14:creationId xmlns:p14="http://schemas.microsoft.com/office/powerpoint/2010/main" val="2369194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152400"/>
            <a:ext cx="3581400" cy="2686050"/>
          </a:xfrm>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71400" indent="-171400">
              <a:buFont typeface="Arial" panose="020B0604020202020204" pitchFamily="34" charset="0"/>
              <a:buChar char="•"/>
            </a:pPr>
            <a:r>
              <a:rPr lang="en-US" kern="1200" dirty="0" smtClean="0">
                <a:solidFill>
                  <a:schemeClr val="tx1"/>
                </a:solidFill>
                <a:effectLst/>
              </a:rPr>
              <a:t>Logistics transactions with Signal Code C or L that do not have a fund code on the Fund Code to Billed Office </a:t>
            </a:r>
            <a:r>
              <a:rPr lang="en-US" kern="1200" dirty="0" err="1" smtClean="0">
                <a:solidFill>
                  <a:schemeClr val="tx1"/>
                </a:solidFill>
                <a:effectLst/>
              </a:rPr>
              <a:t>DoDAAC</a:t>
            </a:r>
            <a:r>
              <a:rPr lang="en-US" kern="1200" dirty="0" smtClean="0">
                <a:solidFill>
                  <a:schemeClr val="tx1"/>
                </a:solidFill>
                <a:effectLst/>
              </a:rPr>
              <a:t> Conversion table for a Service have</a:t>
            </a:r>
            <a:r>
              <a:rPr lang="en-US" kern="1200" baseline="0" dirty="0" smtClean="0">
                <a:solidFill>
                  <a:schemeClr val="tx1"/>
                </a:solidFill>
                <a:effectLst/>
              </a:rPr>
              <a:t> always been</a:t>
            </a:r>
            <a:r>
              <a:rPr lang="en-US" kern="1200" dirty="0" smtClean="0">
                <a:solidFill>
                  <a:schemeClr val="tx1"/>
                </a:solidFill>
                <a:effectLst/>
              </a:rPr>
              <a:t> rejected, because DAAS is unable to determine the bill-to party in order to route the bills.</a:t>
            </a:r>
          </a:p>
          <a:p>
            <a:pPr marL="171400" indent="-171400">
              <a:buFont typeface="Arial" panose="020B0604020202020204" pitchFamily="34" charset="0"/>
              <a:buChar char="•"/>
            </a:pPr>
            <a:r>
              <a:rPr lang="en-US" kern="1200" dirty="0" smtClean="0">
                <a:solidFill>
                  <a:schemeClr val="tx1"/>
                </a:solidFill>
                <a:effectLst/>
              </a:rPr>
              <a:t>A new edit will validate the fund code on the SFIS Fund</a:t>
            </a:r>
            <a:r>
              <a:rPr lang="en-US" kern="1200" baseline="0" dirty="0" smtClean="0">
                <a:solidFill>
                  <a:schemeClr val="tx1"/>
                </a:solidFill>
                <a:effectLst/>
              </a:rPr>
              <a:t> Code to Fund Account Conversion table for Signal Codes </a:t>
            </a:r>
            <a:r>
              <a:rPr lang="en-US" kern="1200" dirty="0" smtClean="0">
                <a:solidFill>
                  <a:schemeClr val="tx1"/>
                </a:solidFill>
                <a:effectLst/>
              </a:rPr>
              <a:t>A, B, J, and K, as well as C and L.  </a:t>
            </a:r>
          </a:p>
          <a:p>
            <a:pPr marL="171400" indent="-171400">
              <a:buFont typeface="Arial" panose="020B0604020202020204" pitchFamily="34" charset="0"/>
              <a:buChar char="•"/>
            </a:pPr>
            <a:r>
              <a:rPr lang="en-US" kern="1200" dirty="0" smtClean="0">
                <a:solidFill>
                  <a:schemeClr val="tx1"/>
                </a:solidFill>
                <a:effectLst/>
              </a:rPr>
              <a:t>Since all MILS transactions and many DLMS transactions are not currently SLOA compliant, SLOA data will be inserted where it is missing from the Fund Code to Fund Account Conversion Table into select DLMS transactions during</a:t>
            </a:r>
            <a:r>
              <a:rPr lang="en-US" kern="1200" baseline="0" dirty="0" smtClean="0">
                <a:solidFill>
                  <a:schemeClr val="tx1"/>
                </a:solidFill>
                <a:effectLst/>
              </a:rPr>
              <a:t> DAAS processing</a:t>
            </a:r>
            <a:r>
              <a:rPr lang="en-US" kern="1200" dirty="0" smtClean="0">
                <a:solidFill>
                  <a:schemeClr val="tx1"/>
                </a:solidFill>
                <a:effectLst/>
              </a:rPr>
              <a:t>.  Additionally, DLMS transactions containing SLOA data that does not match the fund code in the transaction will fail DAAS edits and be rejected back to the transmitter. As part of this edit, a fund code that is not valid on the SFIS Fund Code to Fund Account Table for the bill-to Service Code will reject. Note that DAAS edits cannot determine if the correct fund code is used in the transaction, only that it is a valid fund code for the Component.</a:t>
            </a:r>
          </a:p>
          <a:p>
            <a:pPr marL="171400" indent="-171400">
              <a:buFont typeface="Arial" panose="020B0604020202020204" pitchFamily="34" charset="0"/>
              <a:buChar char="•"/>
            </a:pPr>
            <a:r>
              <a:rPr lang="en-US" kern="1200" dirty="0" smtClean="0">
                <a:solidFill>
                  <a:schemeClr val="tx1"/>
                </a:solidFill>
                <a:effectLst/>
              </a:rPr>
              <a:t>Transactions for H series Service Codes that are not authorized Interfund billing as identified on the Table of H Series </a:t>
            </a:r>
            <a:r>
              <a:rPr lang="en-US" kern="1200" dirty="0" err="1" smtClean="0">
                <a:solidFill>
                  <a:schemeClr val="tx1"/>
                </a:solidFill>
                <a:effectLst/>
              </a:rPr>
              <a:t>DoDAACs</a:t>
            </a:r>
            <a:r>
              <a:rPr lang="en-US" kern="1200" dirty="0" smtClean="0">
                <a:solidFill>
                  <a:schemeClr val="tx1"/>
                </a:solidFill>
                <a:effectLst/>
              </a:rPr>
              <a:t> Authorized Interfund Billing will reject if</a:t>
            </a:r>
            <a:r>
              <a:rPr lang="en-US" kern="1200" baseline="0" dirty="0" smtClean="0">
                <a:solidFill>
                  <a:schemeClr val="tx1"/>
                </a:solidFill>
                <a:effectLst/>
              </a:rPr>
              <a:t> a fund code citing </a:t>
            </a:r>
            <a:r>
              <a:rPr lang="en-US" kern="1200" baseline="0" dirty="0" err="1" smtClean="0">
                <a:solidFill>
                  <a:schemeClr val="tx1"/>
                </a:solidFill>
                <a:effectLst/>
              </a:rPr>
              <a:t>interfund</a:t>
            </a:r>
            <a:r>
              <a:rPr lang="en-US" kern="1200" baseline="0" dirty="0" smtClean="0">
                <a:solidFill>
                  <a:schemeClr val="tx1"/>
                </a:solidFill>
                <a:effectLst/>
              </a:rPr>
              <a:t> billing is used</a:t>
            </a:r>
            <a:r>
              <a:rPr lang="en-US" kern="1200" dirty="0" smtClean="0">
                <a:solidFill>
                  <a:schemeClr val="tx1"/>
                </a:solidFill>
                <a:effectLst/>
              </a:rPr>
              <a:t>. The only fund code currently authorized for non-Interfund billing by Defense Agencies is  “XP”.</a:t>
            </a:r>
            <a:endParaRPr lang="en-US" dirty="0"/>
          </a:p>
        </p:txBody>
      </p:sp>
      <p:sp>
        <p:nvSpPr>
          <p:cNvPr id="4" name="Slide Number Placeholder 3"/>
          <p:cNvSpPr>
            <a:spLocks noGrp="1"/>
          </p:cNvSpPr>
          <p:nvPr>
            <p:ph type="sldNum" sz="quarter" idx="10"/>
          </p:nvPr>
        </p:nvSpPr>
        <p:spPr>
          <a:xfrm>
            <a:off x="2754314" y="8832850"/>
            <a:ext cx="1501775" cy="463550"/>
          </a:xfrm>
          <a:prstGeom prst="rect">
            <a:avLst/>
          </a:prstGeom>
        </p:spPr>
        <p:txBody>
          <a:bodyPr/>
          <a:lstStyle/>
          <a:p>
            <a:pPr>
              <a:defRPr/>
            </a:pPr>
            <a:fld id="{38A046AC-9528-4127-8FD7-3E5F5C130649}" type="slidenum">
              <a:rPr lang="en-US" smtClean="0"/>
              <a:pPr>
                <a:defRPr/>
              </a:pPr>
              <a:t>46</a:t>
            </a:fld>
            <a:endParaRPr lang="en-US" dirty="0"/>
          </a:p>
        </p:txBody>
      </p:sp>
    </p:spTree>
    <p:extLst>
      <p:ext uri="{BB962C8B-B14F-4D97-AF65-F5344CB8AC3E}">
        <p14:creationId xmlns:p14="http://schemas.microsoft.com/office/powerpoint/2010/main" val="209230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71400" indent="-171400">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71400" indent="-171400">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71400" indent="-171400">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754314" y="8832850"/>
            <a:ext cx="1501775" cy="463550"/>
          </a:xfrm>
          <a:prstGeom prst="rect">
            <a:avLst/>
          </a:prstGeom>
        </p:spPr>
        <p:txBody>
          <a:bodyPr/>
          <a:lstStyle/>
          <a:p>
            <a:pPr>
              <a:defRPr/>
            </a:pPr>
            <a:fld id="{38A046AC-9528-4127-8FD7-3E5F5C130649}" type="slidenum">
              <a:rPr lang="en-US" smtClean="0"/>
              <a:pPr>
                <a:defRPr/>
              </a:pPr>
              <a:t>47</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71400" indent="-171400">
              <a:buFont typeface="Arial" panose="020B0604020202020204" pitchFamily="34" charset="0"/>
              <a:buChar char="•"/>
            </a:pPr>
            <a:r>
              <a:rPr lang="en-US" kern="1200" dirty="0" smtClean="0">
                <a:solidFill>
                  <a:schemeClr val="tx1"/>
                </a:solidFill>
                <a:effectLst/>
              </a:rPr>
              <a:t>This is an example of the legacy process for updating fund codes. In this process, fund code changes are emailed to an ever-changing group of Component and trading partner points of contact, who enter the data into financial systems. It is untimely and prone to error, so near real time system-to-system exchange of fund code data is the preferred approach.</a:t>
            </a:r>
          </a:p>
          <a:p>
            <a:pPr marL="171400" indent="-171400">
              <a:buFont typeface="Arial" panose="020B0604020202020204" pitchFamily="34" charset="0"/>
              <a:buChar char="•"/>
            </a:pPr>
            <a:r>
              <a:rPr lang="en-US" kern="1200" dirty="0" smtClean="0">
                <a:solidFill>
                  <a:schemeClr val="tx1"/>
                </a:solidFill>
                <a:effectLst/>
              </a:rPr>
              <a:t>Using what we have learned so far, we see the first group of changes shown here are to MILSBILLS Appendix 1.1, the SFIS Fund Code to Fund Account Conversion Table. The service code is Army. The signal code group is group 1 for signal codes A, B, J or K. the Fund code is 01 and the concatenated legacy line of accounting is 21#2020. </a:t>
            </a:r>
          </a:p>
          <a:p>
            <a:pPr marL="171400" indent="-171400">
              <a:buFont typeface="Arial" panose="020B0604020202020204" pitchFamily="34" charset="0"/>
              <a:buChar char="•"/>
            </a:pPr>
            <a:r>
              <a:rPr lang="en-US" kern="1200" dirty="0" smtClean="0">
                <a:solidFill>
                  <a:schemeClr val="tx1"/>
                </a:solidFill>
                <a:effectLst/>
              </a:rPr>
              <a:t>If there were changes to signal code group 2 for signal codes C or L a corresponding entry would be required in Appendix 1.2 for the Fund Code to Billed </a:t>
            </a:r>
            <a:r>
              <a:rPr lang="en-US" kern="1200" dirty="0" err="1" smtClean="0">
                <a:solidFill>
                  <a:schemeClr val="tx1"/>
                </a:solidFill>
                <a:effectLst/>
              </a:rPr>
              <a:t>DoDAAC</a:t>
            </a:r>
            <a:r>
              <a:rPr lang="en-US" kern="1200" dirty="0" smtClean="0">
                <a:solidFill>
                  <a:schemeClr val="tx1"/>
                </a:solidFill>
                <a:effectLst/>
              </a:rPr>
              <a:t> table for “third party” billing.</a:t>
            </a:r>
            <a:endParaRPr lang="en-US" kern="1200" dirty="0">
              <a:solidFill>
                <a:schemeClr val="tx1"/>
              </a:solidFill>
              <a:effectLst/>
            </a:endParaRPr>
          </a:p>
        </p:txBody>
      </p:sp>
      <p:sp>
        <p:nvSpPr>
          <p:cNvPr id="4" name="Slide Number Placeholder 3"/>
          <p:cNvSpPr>
            <a:spLocks noGrp="1"/>
          </p:cNvSpPr>
          <p:nvPr>
            <p:ph type="sldNum" sz="quarter" idx="10"/>
          </p:nvPr>
        </p:nvSpPr>
        <p:spPr>
          <a:xfrm>
            <a:off x="2754314" y="8832850"/>
            <a:ext cx="1501775" cy="463550"/>
          </a:xfrm>
          <a:prstGeom prst="rect">
            <a:avLst/>
          </a:prstGeom>
        </p:spPr>
        <p:txBody>
          <a:bodyPr/>
          <a:lstStyle/>
          <a:p>
            <a:pPr>
              <a:defRPr/>
            </a:pPr>
            <a:fld id="{38A046AC-9528-4127-8FD7-3E5F5C130649}" type="slidenum">
              <a:rPr lang="en-US" smtClean="0"/>
              <a:pPr>
                <a:defRPr/>
              </a:pPr>
              <a:t>48</a:t>
            </a:fld>
            <a:endParaRPr lang="en-US" dirty="0"/>
          </a:p>
        </p:txBody>
      </p:sp>
    </p:spTree>
    <p:extLst>
      <p:ext uri="{BB962C8B-B14F-4D97-AF65-F5344CB8AC3E}">
        <p14:creationId xmlns:p14="http://schemas.microsoft.com/office/powerpoint/2010/main" val="332355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71450" indent="-171450">
              <a:buFont typeface="Arial" pitchFamily="34" charset="0"/>
              <a:buChar char="•"/>
            </a:pPr>
            <a:r>
              <a:rPr lang="en-US" dirty="0" err="1" smtClean="0"/>
              <a:t>DoDAACs</a:t>
            </a:r>
            <a:r>
              <a:rPr lang="en-US" dirty="0" smtClean="0"/>
              <a:t> used in ordering and billing must be active in the authoritative DAAS database and must have the appropriate authority code for their intended use.</a:t>
            </a:r>
          </a:p>
          <a:p>
            <a:pPr marL="171450" indent="-171450">
              <a:buFont typeface="Arial" pitchFamily="34" charset="0"/>
              <a:buChar char="•"/>
            </a:pPr>
            <a:r>
              <a:rPr lang="en-US" dirty="0" smtClean="0"/>
              <a:t>While not all orders pass through DAAS for routing and editing, all Interfund bill do. Those that fail DAAS edits are rejected back to the billing office and must be reworked and rebilled before revenue can be properly recorded and funds transfer reported to Treasury.</a:t>
            </a:r>
            <a:r>
              <a:rPr lang="en-US" baseline="0" dirty="0" smtClean="0"/>
              <a:t> </a:t>
            </a:r>
            <a:r>
              <a:rPr lang="en-US" sz="1100" dirty="0" smtClean="0"/>
              <a:t>The bill-to</a:t>
            </a:r>
            <a:r>
              <a:rPr lang="en-US" sz="1100" baseline="0" dirty="0" smtClean="0"/>
              <a:t> party will not have received the rejected bill.</a:t>
            </a:r>
            <a:endParaRPr lang="en-US" dirty="0" smtClean="0"/>
          </a:p>
          <a:p>
            <a:pPr marL="171450" indent="-171450">
              <a:buFont typeface="Arial" pitchFamily="34" charset="0"/>
              <a:buChar char="•"/>
            </a:pPr>
            <a:r>
              <a:rPr lang="en-US" sz="1100" dirty="0" smtClean="0"/>
              <a:t>If the billing office records revenue at the time the bill is transmitted, a journal voucher entry must be made to reverse revenue recognition. </a:t>
            </a:r>
          </a:p>
          <a:p>
            <a:pPr marL="171450" indent="-171450">
              <a:buFont typeface="Arial" pitchFamily="34" charset="0"/>
              <a:buChar char="•"/>
            </a:pPr>
            <a:r>
              <a:rPr lang="en-US" dirty="0" smtClean="0"/>
              <a:t>We</a:t>
            </a:r>
            <a:r>
              <a:rPr lang="en-US" baseline="0" dirty="0" smtClean="0"/>
              <a:t> will look at an example of a </a:t>
            </a:r>
            <a:r>
              <a:rPr lang="en-US" baseline="0" dirty="0" err="1" smtClean="0"/>
              <a:t>DoDAAC</a:t>
            </a:r>
            <a:r>
              <a:rPr lang="en-US" baseline="0" dirty="0" smtClean="0"/>
              <a:t> using EDAASINQ, which is one of many Web resources maintained by DAAS.</a:t>
            </a:r>
            <a:endParaRPr lang="en-US" dirty="0"/>
          </a:p>
        </p:txBody>
      </p:sp>
      <p:sp>
        <p:nvSpPr>
          <p:cNvPr id="4" name="Slide Number Placeholder 3"/>
          <p:cNvSpPr>
            <a:spLocks noGrp="1"/>
          </p:cNvSpPr>
          <p:nvPr>
            <p:ph type="sldNum" sz="quarter" idx="10"/>
          </p:nvPr>
        </p:nvSpPr>
        <p:spPr>
          <a:xfrm>
            <a:off x="2754314" y="8832850"/>
            <a:ext cx="1501775" cy="463550"/>
          </a:xfrm>
          <a:prstGeom prst="rect">
            <a:avLst/>
          </a:prstGeom>
        </p:spPr>
        <p:txBody>
          <a:bodyPr/>
          <a:lstStyle/>
          <a:p>
            <a:pPr>
              <a:defRPr/>
            </a:pPr>
            <a:fld id="{38A046AC-9528-4127-8FD7-3E5F5C130649}" type="slidenum">
              <a:rPr lang="en-US" smtClean="0"/>
              <a:pPr>
                <a:defRPr/>
              </a:pPr>
              <a:t>49</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dirty="0" smtClean="0"/>
              <a:t> </a:t>
            </a:r>
          </a:p>
          <a:p>
            <a:pPr marL="171450" indent="-171450">
              <a:buFont typeface="Arial" pitchFamily="34" charset="0"/>
              <a:buChar char="•"/>
            </a:pPr>
            <a:r>
              <a:rPr lang="en-US" dirty="0" smtClean="0"/>
              <a:t>To start, let’s consider the value</a:t>
            </a:r>
            <a:r>
              <a:rPr lang="en-US" baseline="0" dirty="0" smtClean="0"/>
              <a:t> of DLMS Enterprise Service Providers. Here they are represented by the gears on the screen. These depict a set of organizations that provide common enterprise support services to support various DoD supply chains.  These enterprise service providers reduce inefficiencies from duplication if they that did not exist at the enterprise level.</a:t>
            </a:r>
          </a:p>
          <a:p>
            <a:pPr marL="171450" indent="-171450">
              <a:buFont typeface="Arial" pitchFamily="34" charset="0"/>
              <a:buChar char="•"/>
            </a:pPr>
            <a:r>
              <a:rPr lang="en-US" baseline="0" dirty="0" smtClean="0"/>
              <a:t>The Defense Finance and Accounting Service is one such enterprise support provider, utilizing several systems to provide financial services, such as processing bills, making payments and interfacing with the Department of Treasury systems. The challenge of interoperability is how to integrate the supply chains with the enterprise service providers, so that they seamlessly operate in an efficient, effective manner at the lowest possible cost. The answer is to introduce enterprise service enablers.</a:t>
            </a:r>
          </a:p>
          <a:p>
            <a:pPr marL="171450" indent="-171450">
              <a:buFont typeface="Arial" pitchFamily="34" charset="0"/>
              <a:buChar char="•"/>
            </a:pPr>
            <a:r>
              <a:rPr lang="en-US" baseline="0" dirty="0" smtClean="0"/>
              <a:t>Three enterprise service enablers, EBSO, DAAS, and DLIS form the foundation or technical service oriented architecture that provides a type of connected tissue, to ensure interoperable business operations among the supply chain systems with the enterprise service provider systems. Without these three distinct organizations and the services they provide, all of these supply chains and enterprise service providers would have to replicate the capabilities hundreds of times, making the process of interoperability more expensive and time consuming.</a:t>
            </a:r>
          </a:p>
          <a:p>
            <a:pPr marL="171450" indent="-171450">
              <a:buFont typeface="Arial" pitchFamily="34" charset="0"/>
              <a:buChar char="•"/>
            </a:pPr>
            <a:r>
              <a:rPr lang="en-US" baseline="0" dirty="0" smtClean="0"/>
              <a:t>The Enterprise Business Standards Office (or EBSO) manages the process for the development and syndication of standards that form the foundation of interoperability support to business systems.  The standards are collaboratively developed to document standard business processes founded on standard business rules, transactions and data. Adherence to the standards by system developers is the underpinning of interoperability.</a:t>
            </a:r>
          </a:p>
          <a:p>
            <a:pPr marL="171450" indent="-171450">
              <a:buFont typeface="Arial" pitchFamily="34" charset="0"/>
              <a:buChar char="•"/>
            </a:pPr>
            <a:r>
              <a:rPr lang="en-US" baseline="0" dirty="0" smtClean="0"/>
              <a:t>DAAS maintains and operates the Defense Automatic Addressing System, or DAAS, which is an extensive suite of hardware and software providing electronic connectivity and other interoperable value added services to the systems transacting business operations in the Materiel Supply Services Management, or MSSM domain. Services include routing, validation, translation, archiving, testing, hosting of transaction related reference repositories, etc. There are 9 billion transactions annually through DAAS.</a:t>
            </a:r>
          </a:p>
          <a:p>
            <a:pPr marL="171450" indent="-171450">
              <a:buFont typeface="Arial" pitchFamily="34" charset="0"/>
              <a:buChar char="•"/>
            </a:pPr>
            <a:r>
              <a:rPr lang="en-US" baseline="0" dirty="0" smtClean="0"/>
              <a:t>The Defense Logistics Information Service, or DLIS, hosts and provides access to large master data reference repositories such as catalog data that are essential to the operations of the systems in the MSSM domain.</a:t>
            </a:r>
            <a:endParaRPr lang="en-US" dirty="0"/>
          </a:p>
        </p:txBody>
      </p:sp>
      <p:sp>
        <p:nvSpPr>
          <p:cNvPr id="4" name="Slide Number Placeholder 3"/>
          <p:cNvSpPr>
            <a:spLocks noGrp="1"/>
          </p:cNvSpPr>
          <p:nvPr>
            <p:ph type="sldNum" sz="quarter" idx="10"/>
          </p:nvPr>
        </p:nvSpPr>
        <p:spPr/>
        <p:txBody>
          <a:bodyPr/>
          <a:lstStyle/>
          <a:p>
            <a:pPr>
              <a:defRPr/>
            </a:pPr>
            <a:fld id="{38A046AC-9528-4127-8FD7-3E5F5C130649}" type="slidenum">
              <a:rPr lang="en-US" smtClean="0"/>
              <a:pPr>
                <a:defRPr/>
              </a:pPr>
              <a:t>5</a:t>
            </a:fld>
            <a:endParaRPr lang="en-US" dirty="0"/>
          </a:p>
        </p:txBody>
      </p:sp>
    </p:spTree>
    <p:extLst>
      <p:ext uri="{BB962C8B-B14F-4D97-AF65-F5344CB8AC3E}">
        <p14:creationId xmlns:p14="http://schemas.microsoft.com/office/powerpoint/2010/main" val="1243553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a:t>
            </a:r>
          </a:p>
          <a:p>
            <a:pPr marL="285750" indent="-285750">
              <a:buFont typeface="Arial" panose="020B0604020202020204" pitchFamily="34" charset="0"/>
              <a:buChar char="•"/>
            </a:pPr>
            <a:r>
              <a:rPr lang="en-US" sz="1100" dirty="0" smtClean="0"/>
              <a:t>There </a:t>
            </a:r>
            <a:r>
              <a:rPr lang="en-US" sz="1100" dirty="0"/>
              <a:t>are the </a:t>
            </a:r>
            <a:r>
              <a:rPr lang="en-US" sz="1100" dirty="0" smtClean="0"/>
              <a:t>many </a:t>
            </a:r>
            <a:r>
              <a:rPr lang="en-US" sz="1100" dirty="0"/>
              <a:t>Web resources </a:t>
            </a:r>
            <a:r>
              <a:rPr lang="en-US" sz="1100" dirty="0" smtClean="0"/>
              <a:t>that DAAS supports. We</a:t>
            </a:r>
            <a:r>
              <a:rPr lang="en-US" sz="1100" baseline="0" dirty="0" smtClean="0"/>
              <a:t> will look at five that </a:t>
            </a:r>
            <a:r>
              <a:rPr lang="en-US" sz="1100" dirty="0" smtClean="0"/>
              <a:t>provide </a:t>
            </a:r>
            <a:r>
              <a:rPr lang="en-US" sz="1100" dirty="0"/>
              <a:t>particular insight into MILSBILLS </a:t>
            </a:r>
            <a:r>
              <a:rPr lang="en-US" sz="1100" dirty="0" smtClean="0"/>
              <a:t>transactions: </a:t>
            </a:r>
            <a:r>
              <a:rPr lang="en-US" sz="1100" baseline="0" dirty="0" smtClean="0"/>
              <a:t>LDG, WEBVLIPS, </a:t>
            </a:r>
            <a:r>
              <a:rPr lang="en-US" sz="1100" dirty="0" err="1" smtClean="0"/>
              <a:t>eDAASINQ</a:t>
            </a:r>
            <a:r>
              <a:rPr lang="en-US" sz="1100" dirty="0" smtClean="0"/>
              <a:t>, MILSINQ</a:t>
            </a:r>
            <a:r>
              <a:rPr lang="en-US" sz="1100" baseline="0" dirty="0" smtClean="0"/>
              <a:t> and Logistics Reports.</a:t>
            </a:r>
          </a:p>
        </p:txBody>
      </p:sp>
      <p:sp>
        <p:nvSpPr>
          <p:cNvPr id="4" name="Slide Number Placeholder 3"/>
          <p:cNvSpPr>
            <a:spLocks noGrp="1"/>
          </p:cNvSpPr>
          <p:nvPr>
            <p:ph type="sldNum" sz="quarter" idx="10"/>
          </p:nvPr>
        </p:nvSpPr>
        <p:spPr/>
        <p:txBody>
          <a:bodyPr/>
          <a:lstStyle/>
          <a:p>
            <a:fld id="{FE99368D-AAC2-431B-B571-84EBCC912C55}" type="slidenum">
              <a:rPr lang="en-US" smtClean="0"/>
              <a:pPr/>
              <a:t>50</a:t>
            </a:fld>
            <a:endParaRPr lang="en-US"/>
          </a:p>
        </p:txBody>
      </p:sp>
    </p:spTree>
    <p:extLst>
      <p:ext uri="{BB962C8B-B14F-4D97-AF65-F5344CB8AC3E}">
        <p14:creationId xmlns:p14="http://schemas.microsoft.com/office/powerpoint/2010/main" val="2415110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B</a:t>
            </a:r>
            <a:r>
              <a:rPr lang="en-US" sz="1100" dirty="0" smtClean="0"/>
              <a:t>efore </a:t>
            </a:r>
            <a:r>
              <a:rPr lang="en-US" sz="1100" dirty="0"/>
              <a:t>you can access any of these, you must complete a System Access Request (SAR) identifying </a:t>
            </a:r>
            <a:r>
              <a:rPr lang="en-US" sz="1100" dirty="0" smtClean="0"/>
              <a:t>which </a:t>
            </a:r>
            <a:r>
              <a:rPr lang="en-US" sz="1100" dirty="0"/>
              <a:t>system you want access </a:t>
            </a:r>
            <a:r>
              <a:rPr lang="en-US" sz="1100" dirty="0" smtClean="0"/>
              <a:t>to and </a:t>
            </a:r>
            <a:r>
              <a:rPr lang="en-US" sz="1100" dirty="0"/>
              <a:t>provide justification for granting access.</a:t>
            </a:r>
          </a:p>
        </p:txBody>
      </p:sp>
      <p:sp>
        <p:nvSpPr>
          <p:cNvPr id="4" name="Slide Number Placeholder 3"/>
          <p:cNvSpPr>
            <a:spLocks noGrp="1"/>
          </p:cNvSpPr>
          <p:nvPr>
            <p:ph type="sldNum" sz="quarter" idx="10"/>
          </p:nvPr>
        </p:nvSpPr>
        <p:spPr/>
        <p:txBody>
          <a:bodyPr/>
          <a:lstStyle/>
          <a:p>
            <a:fld id="{FE99368D-AAC2-431B-B571-84EBCC912C55}" type="slidenum">
              <a:rPr lang="en-US" smtClean="0"/>
              <a:pPr/>
              <a:t>51</a:t>
            </a:fld>
            <a:endParaRPr lang="en-US"/>
          </a:p>
        </p:txBody>
      </p:sp>
    </p:spTree>
    <p:extLst>
      <p:ext uri="{BB962C8B-B14F-4D97-AF65-F5344CB8AC3E}">
        <p14:creationId xmlns:p14="http://schemas.microsoft.com/office/powerpoint/2010/main" val="35493332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a:t>
            </a:r>
            <a:r>
              <a:rPr lang="en-US" sz="1100" dirty="0" smtClean="0"/>
              <a:t>When </a:t>
            </a:r>
            <a:r>
              <a:rPr lang="en-US" sz="1100" dirty="0"/>
              <a:t>access is granted, your common access card (CAC) will be able to log you into the </a:t>
            </a:r>
            <a:r>
              <a:rPr lang="en-US" sz="1100" dirty="0" smtClean="0"/>
              <a:t>DAAS </a:t>
            </a:r>
            <a:r>
              <a:rPr lang="en-US" sz="1100" dirty="0"/>
              <a:t>Web Portal, which will display links to each system.  Note that each system must be accessed within 30 days of your last login or access to that system will be revoked.  Once account access is revoked, you have an additional 30 days to contact the DAAS Help Desk to request access be restored or the SAR process has to be restarted to regain access.</a:t>
            </a:r>
          </a:p>
          <a:p>
            <a:endParaRPr lang="en-US" sz="1100"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First resource we’ll look at is the Logistics Data Gateway.</a:t>
            </a:r>
          </a:p>
        </p:txBody>
      </p:sp>
      <p:sp>
        <p:nvSpPr>
          <p:cNvPr id="4" name="Slide Number Placeholder 3"/>
          <p:cNvSpPr>
            <a:spLocks noGrp="1"/>
          </p:cNvSpPr>
          <p:nvPr>
            <p:ph type="sldNum" sz="quarter" idx="10"/>
          </p:nvPr>
        </p:nvSpPr>
        <p:spPr/>
        <p:txBody>
          <a:bodyPr/>
          <a:lstStyle/>
          <a:p>
            <a:fld id="{FE99368D-AAC2-431B-B571-84EBCC912C55}" type="slidenum">
              <a:rPr lang="en-US" smtClean="0"/>
              <a:t>53</a:t>
            </a:fld>
            <a:endParaRPr lang="en-US"/>
          </a:p>
        </p:txBody>
      </p:sp>
    </p:spTree>
    <p:extLst>
      <p:ext uri="{BB962C8B-B14F-4D97-AF65-F5344CB8AC3E}">
        <p14:creationId xmlns:p14="http://schemas.microsoft.com/office/powerpoint/2010/main" val="19040129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eaLnBrk="1" fontAlgn="auto" hangingPunct="1">
              <a:spcBef>
                <a:spcPts val="0"/>
              </a:spcBef>
              <a:spcAft>
                <a:spcPts val="0"/>
              </a:spcAft>
              <a:defRPr/>
            </a:pPr>
            <a:r>
              <a:rPr lang="en-US" sz="1400" dirty="0"/>
              <a:t>Logistics Data Gateway (LDG) is a data warehouse environment that provides users the ability to access </a:t>
            </a:r>
            <a:r>
              <a:rPr lang="en-US" sz="1400" dirty="0" smtClean="0"/>
              <a:t>DAAS-managed </a:t>
            </a:r>
            <a:r>
              <a:rPr lang="en-US" sz="1400" dirty="0"/>
              <a:t>data/information using business intelligence tools or a web browser. The LDG provides easy web access to the current and historical data that flows through the </a:t>
            </a:r>
            <a:r>
              <a:rPr lang="en-US" sz="1400" dirty="0" smtClean="0"/>
              <a:t>DAAS </a:t>
            </a:r>
            <a:r>
              <a:rPr lang="en-US" sz="1400" dirty="0"/>
              <a:t>and provides this data in an integrated fashion. Unlike the other CAC-enabled applications, LDG requires password authentication due to the Business Objects COTS software.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After logging in, click  “Document</a:t>
            </a:r>
            <a:r>
              <a:rPr lang="en-US" sz="1400" baseline="0" dirty="0" smtClean="0"/>
              <a:t> List, </a:t>
            </a:r>
            <a:r>
              <a:rPr lang="en-US" sz="1400" dirty="0" smtClean="0"/>
              <a:t>“Public Folders” and then click “Logistics Data Gateway.”</a:t>
            </a:r>
            <a:r>
              <a:rPr lang="en-US" sz="1400" baseline="0" dirty="0" smtClean="0"/>
              <a:t>  T</a:t>
            </a:r>
            <a:r>
              <a:rPr lang="en-US" sz="1400" dirty="0" smtClean="0"/>
              <a:t>he list of available queries to external LDG users will appear. DAAS personnel have access to a greater number of queries.</a:t>
            </a:r>
          </a:p>
          <a:p>
            <a:endParaRPr lang="en-US" sz="1400" dirty="0" smtClean="0"/>
          </a:p>
          <a:p>
            <a:r>
              <a:rPr lang="en-US" sz="1400" dirty="0" smtClean="0"/>
              <a:t>For the purpose of this training, we </a:t>
            </a:r>
            <a:r>
              <a:rPr lang="en-US" sz="1400" dirty="0"/>
              <a:t>will use the Raw Transactions by Document Number query and use document </a:t>
            </a:r>
            <a:r>
              <a:rPr lang="en-US" sz="1400" dirty="0">
                <a:latin typeface="+mn-lt"/>
              </a:rPr>
              <a:t>N6911752375645.  A requisition document number is constructed using the </a:t>
            </a:r>
            <a:r>
              <a:rPr lang="en-US" sz="1400" dirty="0" err="1">
                <a:latin typeface="+mn-lt"/>
              </a:rPr>
              <a:t>requisitioner’s</a:t>
            </a:r>
            <a:r>
              <a:rPr lang="en-US" sz="1400" dirty="0">
                <a:latin typeface="+mn-lt"/>
              </a:rPr>
              <a:t> </a:t>
            </a:r>
            <a:r>
              <a:rPr lang="en-US" sz="1400" dirty="0" err="1">
                <a:latin typeface="+mn-lt"/>
              </a:rPr>
              <a:t>DoDAAC</a:t>
            </a:r>
            <a:r>
              <a:rPr lang="en-US" sz="1400" dirty="0">
                <a:latin typeface="+mn-lt"/>
              </a:rPr>
              <a:t> for the first six characters, followed by a four character Julian ordinal date, and then a four character serial number.</a:t>
            </a:r>
            <a:endParaRPr lang="en-US" sz="1400"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slide is just a snapshot of the document we queried: </a:t>
            </a:r>
            <a:r>
              <a:rPr lang="en-US" sz="1400" dirty="0">
                <a:latin typeface="+mn-lt"/>
              </a:rPr>
              <a:t>N6911752375645.  You can save the report in several formats: PDF, Excel, .CSV, Crystal Reports, Rich Text Format, XML, etc.</a:t>
            </a:r>
          </a:p>
          <a:p>
            <a:endParaRPr lang="en-US" sz="1400" dirty="0">
              <a:latin typeface="+mn-lt"/>
            </a:endParaRPr>
          </a:p>
          <a:p>
            <a:r>
              <a:rPr lang="en-US" sz="1400" dirty="0">
                <a:latin typeface="+mn-lt"/>
              </a:rPr>
              <a:t>You can navigate through the pages of the report, zoom in and out, or use the search function (field with the binoculars).</a:t>
            </a:r>
          </a:p>
          <a:p>
            <a:endParaRPr lang="en-US" sz="1400" dirty="0">
              <a:latin typeface="+mn-lt"/>
            </a:endParaRPr>
          </a:p>
          <a:p>
            <a:r>
              <a:rPr lang="en-US" sz="1400" dirty="0">
                <a:latin typeface="+mn-lt"/>
              </a:rPr>
              <a:t>The search function is useful for queries that return large results. Some queries allow you to search for up to 60,000 records, but be aware that the application may time out once you get over 40,000 records. </a:t>
            </a:r>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Here’s the chronological history for document </a:t>
            </a:r>
            <a:r>
              <a:rPr lang="en-US" sz="1400" dirty="0" smtClean="0">
                <a:latin typeface="+mn-lt"/>
              </a:rPr>
              <a:t>N6911752375645.  </a:t>
            </a:r>
            <a:r>
              <a:rPr lang="en-US" sz="1400" dirty="0" smtClean="0"/>
              <a:t>The </a:t>
            </a:r>
            <a:r>
              <a:rPr lang="en-US" sz="1400" dirty="0"/>
              <a:t>transactions are shown by the date/time that they were received by DAAS (Greenwich Mean Time – GMT</a:t>
            </a:r>
            <a:r>
              <a:rPr lang="en-US" sz="1400" dirty="0" smtClean="0"/>
              <a:t>).</a:t>
            </a:r>
            <a:r>
              <a:rPr lang="en-US" sz="1400" baseline="0" dirty="0" smtClean="0"/>
              <a:t>  </a:t>
            </a:r>
            <a:r>
              <a:rPr lang="en-US" sz="1400" dirty="0" smtClean="0"/>
              <a:t>The </a:t>
            </a:r>
            <a:r>
              <a:rPr lang="en-US" sz="1400" dirty="0"/>
              <a:t>A0A was received first, followed by an A5A Materiel Release Order (MRO), AE_ Supply Status, AR0 Materiel Release Confirmation. </a:t>
            </a:r>
          </a:p>
          <a:p>
            <a:endParaRPr lang="en-US" sz="1400" dirty="0"/>
          </a:p>
          <a:p>
            <a:r>
              <a:rPr lang="en-US" sz="1400" dirty="0"/>
              <a:t>Note: DAAS allows for interoperability between DLMS and non-DLMS applications. </a:t>
            </a:r>
            <a:r>
              <a:rPr lang="en-US" sz="1400" dirty="0" smtClean="0"/>
              <a:t>At </a:t>
            </a:r>
            <a:r>
              <a:rPr lang="en-US" sz="1400" dirty="0"/>
              <a:t>this time, all transactions in LDG and other DAAS applications appear in the legacy MILS format. However, LDG does append the DLMS transaction data</a:t>
            </a:r>
          </a:p>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slide shows page two of the transaction history. You can see that an AS_ Shipment Status is sent immediately following the Material Release Confirmation. A DRA Material Receipt Acknowledgment is shown, and finally, an FA1 Interfund Bill from Stock. In a later slide, we will use the LDG query “Interfund Bills by Buyer </a:t>
            </a:r>
            <a:r>
              <a:rPr lang="en-US" sz="1400" dirty="0" err="1"/>
              <a:t>DoDAAC</a:t>
            </a:r>
            <a:r>
              <a:rPr lang="en-US" sz="1400" dirty="0"/>
              <a:t> and Bill Number” search to query the billing information for this document. </a:t>
            </a:r>
          </a:p>
          <a:p>
            <a:endParaRPr lang="en-US" sz="1400" dirty="0"/>
          </a:p>
          <a:p>
            <a:r>
              <a:rPr lang="en-US" sz="1400" dirty="0"/>
              <a:t>Some transactions are processed by DAAS simultaneously. In our example, the source of supply sends the AS8 (DLMS 856S) to DAAS, and based on MILSTRIP distribution rules, DAAS creates the AS1. Although the AS1 is displayed above the AS8, the time stamp for both is 27-Aug-2015 02:20 GMT. Other times, the AS8 might appear on top. </a:t>
            </a:r>
          </a:p>
          <a:p>
            <a:endParaRPr lang="en-US" sz="1400" dirty="0"/>
          </a:p>
          <a:p>
            <a:r>
              <a:rPr lang="en-US" sz="1400" dirty="0"/>
              <a:t>This is important to remember since sometimes transactions are rejected by DAAS, and an AE9 with negative supply status will process at the same time as the requisition, etc. Therefore the AE9 might appear before the transaction that rejected, but they will have the same timestamp. </a:t>
            </a:r>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Starting in late Spring 2015, transactions sent to DAAS in DLMS format that are addressed to DLMS-compliant systems appear as hyperlinks. </a:t>
            </a:r>
          </a:p>
          <a:p>
            <a:endParaRPr lang="en-US" sz="1400" dirty="0"/>
          </a:p>
          <a:p>
            <a:r>
              <a:rPr lang="en-US" sz="1400" dirty="0"/>
              <a:t>Clicking on the hyperlink opens a sub-report that displays the DLMS segments within the “extended data.” Extended data is denoted by the ‘\\’ in legacy record position (</a:t>
            </a:r>
            <a:r>
              <a:rPr lang="en-US" sz="1400" dirty="0" err="1"/>
              <a:t>rp</a:t>
            </a:r>
            <a:r>
              <a:rPr lang="en-US" sz="1400" dirty="0"/>
              <a:t>) 81-82 followed by select DLMS data segments. Extended data is </a:t>
            </a:r>
            <a:r>
              <a:rPr lang="en-US" sz="1400" dirty="0">
                <a:latin typeface="+mn-lt"/>
              </a:rPr>
              <a:t>data present in the DLMS transaction that cannot be mapped into MILS, but nonetheless must be delivered to a DLMS-capable trading partner.</a:t>
            </a:r>
          </a:p>
          <a:p>
            <a:endParaRPr lang="en-US" sz="1400" dirty="0"/>
          </a:p>
          <a:p>
            <a:r>
              <a:rPr lang="en-US" sz="1400" dirty="0"/>
              <a:t>In some queries, the extended data runs off the screen, in this case, the data is not fully displayed. The LDG developers are generally aware of this. </a:t>
            </a:r>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dirty="0">
                <a:latin typeface="+mn-lt"/>
              </a:rPr>
              <a:t>Now we'll take a look </a:t>
            </a:r>
            <a:r>
              <a:rPr lang="en-US" sz="1200" dirty="0" smtClean="0">
                <a:latin typeface="+mn-lt"/>
              </a:rPr>
              <a:t>at the </a:t>
            </a:r>
            <a:r>
              <a:rPr lang="en-US" sz="1200" dirty="0">
                <a:latin typeface="+mn-lt"/>
              </a:rPr>
              <a:t>DLMS Process Review </a:t>
            </a:r>
            <a:r>
              <a:rPr lang="en-US" sz="1200" dirty="0" smtClean="0">
                <a:latin typeface="+mn-lt"/>
              </a:rPr>
              <a:t>Committees and see how ideas for change</a:t>
            </a:r>
            <a:r>
              <a:rPr lang="en-US" sz="1200" baseline="0" dirty="0" smtClean="0">
                <a:latin typeface="+mn-lt"/>
              </a:rPr>
              <a:t> are transformed through a collaborative process into approved DLMS changes to improve processes and enable DOD strategic initiatives</a:t>
            </a:r>
            <a:r>
              <a:rPr lang="en-US" sz="1200" dirty="0" smtClean="0">
                <a:latin typeface="+mn-lt"/>
              </a:rPr>
              <a:t>.</a:t>
            </a:r>
            <a:endParaRPr lang="en-US" alt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7239" indent="-287400" eaLnBrk="0" hangingPunct="0">
              <a:spcBef>
                <a:spcPct val="30000"/>
              </a:spcBef>
              <a:defRPr sz="1200">
                <a:solidFill>
                  <a:schemeClr val="tx1"/>
                </a:solidFill>
                <a:latin typeface="Calibri" pitchFamily="34" charset="0"/>
              </a:defRPr>
            </a:lvl2pPr>
            <a:lvl3pPr marL="1149600" indent="-229920" eaLnBrk="0" hangingPunct="0">
              <a:spcBef>
                <a:spcPct val="30000"/>
              </a:spcBef>
              <a:defRPr sz="1200">
                <a:solidFill>
                  <a:schemeClr val="tx1"/>
                </a:solidFill>
                <a:latin typeface="Calibri" pitchFamily="34" charset="0"/>
              </a:defRPr>
            </a:lvl3pPr>
            <a:lvl4pPr marL="1609439" indent="-229920" eaLnBrk="0" hangingPunct="0">
              <a:spcBef>
                <a:spcPct val="30000"/>
              </a:spcBef>
              <a:defRPr sz="1200">
                <a:solidFill>
                  <a:schemeClr val="tx1"/>
                </a:solidFill>
                <a:latin typeface="Calibri" pitchFamily="34" charset="0"/>
              </a:defRPr>
            </a:lvl4pPr>
            <a:lvl5pPr marL="2069280" indent="-229920" eaLnBrk="0" hangingPunct="0">
              <a:spcBef>
                <a:spcPct val="30000"/>
              </a:spcBef>
              <a:defRPr sz="1200">
                <a:solidFill>
                  <a:schemeClr val="tx1"/>
                </a:solidFill>
                <a:latin typeface="Calibri" pitchFamily="34" charset="0"/>
              </a:defRPr>
            </a:lvl5pPr>
            <a:lvl6pPr marL="2529119" indent="-229920" eaLnBrk="0" fontAlgn="base" hangingPunct="0">
              <a:spcBef>
                <a:spcPct val="30000"/>
              </a:spcBef>
              <a:spcAft>
                <a:spcPct val="0"/>
              </a:spcAft>
              <a:defRPr sz="1200">
                <a:solidFill>
                  <a:schemeClr val="tx1"/>
                </a:solidFill>
                <a:latin typeface="Calibri" pitchFamily="34" charset="0"/>
              </a:defRPr>
            </a:lvl6pPr>
            <a:lvl7pPr marL="2988959" indent="-229920" eaLnBrk="0" fontAlgn="base" hangingPunct="0">
              <a:spcBef>
                <a:spcPct val="30000"/>
              </a:spcBef>
              <a:spcAft>
                <a:spcPct val="0"/>
              </a:spcAft>
              <a:defRPr sz="1200">
                <a:solidFill>
                  <a:schemeClr val="tx1"/>
                </a:solidFill>
                <a:latin typeface="Calibri" pitchFamily="34" charset="0"/>
              </a:defRPr>
            </a:lvl7pPr>
            <a:lvl8pPr marL="3448798" indent="-229920" eaLnBrk="0" fontAlgn="base" hangingPunct="0">
              <a:spcBef>
                <a:spcPct val="30000"/>
              </a:spcBef>
              <a:spcAft>
                <a:spcPct val="0"/>
              </a:spcAft>
              <a:defRPr sz="1200">
                <a:solidFill>
                  <a:schemeClr val="tx1"/>
                </a:solidFill>
                <a:latin typeface="Calibri" pitchFamily="34" charset="0"/>
              </a:defRPr>
            </a:lvl8pPr>
            <a:lvl9pPr marL="3908638" indent="-2299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E143A79-8833-4377-A210-4A432CFB5CDE}" type="slidenum">
              <a:rPr lang="en-US" altLang="en-US" smtClean="0">
                <a:latin typeface="Arial" charset="0"/>
              </a:rPr>
              <a:pPr eaLnBrk="1" hangingPunct="1">
                <a:spcBef>
                  <a:spcPct val="0"/>
                </a:spcBef>
              </a:pPr>
              <a:t>6</a:t>
            </a:fld>
            <a:endParaRPr lang="en-US" altLang="en-US" dirty="0"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slide shows the extended data sub-report.</a:t>
            </a:r>
          </a:p>
          <a:p>
            <a:endParaRPr lang="en-US" sz="1400" dirty="0"/>
          </a:p>
          <a:p>
            <a:r>
              <a:rPr lang="en-US" sz="1400" dirty="0"/>
              <a:t>The A0A came out of Navy ERP, which is a DLMS compliant system; therefore it is a clickable hyperlink. </a:t>
            </a:r>
          </a:p>
          <a:p>
            <a:endParaRPr lang="en-US" sz="1400" dirty="0"/>
          </a:p>
          <a:p>
            <a:r>
              <a:rPr lang="en-US" sz="1400" dirty="0"/>
              <a:t>As a result of ADC 1043, requisitions must contain Standard Line of Accounting (SLOA) data, and DAAS must valid discrete SLOA data elements.  Because of this, the FA2 Accounting Segments (which contains SLOA data elements) are included in the extended data and therefore are viewable in the extended data sub-report. </a:t>
            </a:r>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60</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 this slide, notice how the FA1 Interfund Bill does not display as a hyperlink.</a:t>
            </a:r>
          </a:p>
          <a:p>
            <a:endParaRPr lang="en-US" sz="1400" dirty="0"/>
          </a:p>
          <a:p>
            <a:r>
              <a:rPr lang="en-US" sz="1400" dirty="0"/>
              <a:t>Although it was generated by EBS, which is a DLMS compliant system, the destination system (DFAS Cleveland) is not capable of processing DLMS transactions. </a:t>
            </a:r>
            <a:r>
              <a:rPr lang="en-US" sz="1400" dirty="0">
                <a:latin typeface="+mn-lt"/>
              </a:rPr>
              <a:t>Therefore, DAAS converts the DLMS transaction to an 80 character MILS transaction. The extended data is not carried, and thus there is no need to show the transaction as a hyperlink</a:t>
            </a:r>
            <a:r>
              <a:rPr lang="en-US" sz="1400" dirty="0" smtClean="0">
                <a:latin typeface="+mn-lt"/>
              </a:rPr>
              <a:t>.</a:t>
            </a:r>
            <a:endParaRPr lang="en-US" sz="1400" dirty="0">
              <a:latin typeface="+mn-lt"/>
            </a:endParaRPr>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61</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Those of you that work on the systems side of the house may be interested in understanding what’s referred to as the DAAS interface data. This is the string of data directly below the transaction displayed in LDG. Here is a screenshot of the interface data “cheat sheet.”</a:t>
            </a:r>
          </a:p>
          <a:p>
            <a:endParaRPr lang="en-US" sz="1400" dirty="0"/>
          </a:p>
          <a:p>
            <a:r>
              <a:rPr lang="en-US" sz="1400" dirty="0"/>
              <a:t>Interface data is useful for researching the system (identified by COMMRI) that sent or received the transaction. You can query the COMMRI using another </a:t>
            </a:r>
            <a:r>
              <a:rPr lang="en-US" sz="1400" dirty="0" smtClean="0"/>
              <a:t>DAAS application</a:t>
            </a:r>
            <a:r>
              <a:rPr lang="en-US" sz="1400" dirty="0"/>
              <a:t>, EDAASINQ.  Bills that were retransmitted by MILSINQ will show COMMRI “RUSAZZQ” as the Originator.</a:t>
            </a:r>
          </a:p>
          <a:p>
            <a:endParaRPr lang="en-US" sz="1400" dirty="0"/>
          </a:p>
          <a:p>
            <a:r>
              <a:rPr lang="en-US" sz="1400" dirty="0"/>
              <a:t>Interface data is also useful if you are researching a transaction that may have routed to a different source of supply than expected. For example, the order may have used Army CECOM, Routing Identifier Code (RIC) B16, but was redirected to DLA EBS RIC “SMS.” </a:t>
            </a:r>
            <a:r>
              <a:rPr lang="en-US" sz="1400" dirty="0" err="1"/>
              <a:t>Rp</a:t>
            </a:r>
            <a:r>
              <a:rPr lang="en-US" sz="1400" dirty="0"/>
              <a:t> 118-120 would display “B16” (RIC as received) while RP 121-126 will show ZZZSMS (ZZZ placeholder for RICs followed by SMS) (destination RIC). Alternatively, a transaction that routes to a DODAAC, such as a status, will show the DODAAC in this field.</a:t>
            </a:r>
          </a:p>
          <a:p>
            <a:endParaRPr lang="en-US" sz="1400" dirty="0"/>
          </a:p>
          <a:p>
            <a:r>
              <a:rPr lang="en-US" sz="1400" dirty="0" smtClean="0"/>
              <a:t>DAAS </a:t>
            </a:r>
            <a:r>
              <a:rPr lang="en-US" sz="1400" dirty="0"/>
              <a:t>personnel use this information to identify the originating or destination Communication Routing Identifier, or the unique message serial number when looking for specific messages within a file transmission.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Recall the FA1 Interfund Bill From Stock in document </a:t>
            </a:r>
            <a:r>
              <a:rPr lang="en-US" sz="1400" dirty="0">
                <a:latin typeface="+mn-lt"/>
              </a:rPr>
              <a:t>N6911752375645. We will use the Interfund Bills by Billed DoDAAC (buyer) and Bill Number query.</a:t>
            </a:r>
          </a:p>
          <a:p>
            <a:endParaRPr lang="en-US" sz="1400" dirty="0">
              <a:latin typeface="+mn-lt"/>
            </a:endParaRPr>
          </a:p>
          <a:p>
            <a:r>
              <a:rPr lang="en-US" sz="1400" dirty="0">
                <a:latin typeface="+mn-lt"/>
              </a:rPr>
              <a:t>Despite the use of the term “Interfund Bill,’’ you can query Non-Interfund bills as well. </a:t>
            </a:r>
            <a:endParaRPr lang="en-US" sz="1400"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63</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the query form.  Due to the “J” signal code in the FA1, we derive the billed </a:t>
            </a:r>
            <a:r>
              <a:rPr lang="en-US" sz="1400" dirty="0" err="1"/>
              <a:t>DoDAAC</a:t>
            </a:r>
            <a:r>
              <a:rPr lang="en-US" sz="1400" dirty="0"/>
              <a:t> from the DLMS requisition </a:t>
            </a:r>
            <a:r>
              <a:rPr lang="en-US" sz="1400" dirty="0" err="1"/>
              <a:t>DoDAAC</a:t>
            </a:r>
            <a:r>
              <a:rPr lang="en-US" sz="1400" dirty="0"/>
              <a:t>  (</a:t>
            </a:r>
            <a:r>
              <a:rPr lang="en-US" sz="1400" dirty="0" err="1"/>
              <a:t>rp</a:t>
            </a:r>
            <a:r>
              <a:rPr lang="en-US" sz="1400" dirty="0"/>
              <a:t> 30-35) and the Bill Number from </a:t>
            </a:r>
            <a:r>
              <a:rPr lang="en-US" sz="1400" dirty="0" err="1"/>
              <a:t>rp</a:t>
            </a:r>
            <a:r>
              <a:rPr lang="en-US" sz="1400" dirty="0"/>
              <a:t> 54-58 of the detail billing record in this case.</a:t>
            </a:r>
          </a:p>
          <a:p>
            <a:endParaRPr lang="en-US" sz="1400" dirty="0"/>
          </a:p>
          <a:p>
            <a:r>
              <a:rPr lang="en-US" sz="1400" dirty="0"/>
              <a:t>Though optional, </a:t>
            </a:r>
            <a:r>
              <a:rPr lang="en-US" sz="1400" dirty="0" smtClean="0"/>
              <a:t>entering </a:t>
            </a:r>
            <a:r>
              <a:rPr lang="en-US" sz="1400" dirty="0"/>
              <a:t>the date (YMM) in the Billing YR/MO </a:t>
            </a:r>
            <a:r>
              <a:rPr lang="en-US" sz="1400" dirty="0" smtClean="0"/>
              <a:t>field is a good idea, </a:t>
            </a:r>
            <a:r>
              <a:rPr lang="en-US" sz="1400" dirty="0"/>
              <a:t>since bill numbers may be reused from year to year. </a:t>
            </a:r>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slide is a snapshot of the bill we queried. We’re looking at the summary billing record, or SBR.</a:t>
            </a:r>
          </a:p>
        </p:txBody>
      </p:sp>
      <p:sp>
        <p:nvSpPr>
          <p:cNvPr id="4" name="Slide Number Placeholder 3"/>
          <p:cNvSpPr>
            <a:spLocks noGrp="1"/>
          </p:cNvSpPr>
          <p:nvPr>
            <p:ph type="sldNum" sz="quarter" idx="10"/>
          </p:nvPr>
        </p:nvSpPr>
        <p:spPr/>
        <p:txBody>
          <a:bodyPr/>
          <a:lstStyle/>
          <a:p>
            <a:fld id="{EBCE3EE6-8334-4626-8C36-48508DA61AF2}" type="slidenum">
              <a:rPr lang="en-US" smtClean="0"/>
              <a:t>65</a:t>
            </a:fld>
            <a:endParaRPr lang="en-US"/>
          </a:p>
        </p:txBody>
      </p:sp>
    </p:spTree>
    <p:extLst>
      <p:ext uri="{BB962C8B-B14F-4D97-AF65-F5344CB8AC3E}">
        <p14:creationId xmlns:p14="http://schemas.microsoft.com/office/powerpoint/2010/main" val="15113407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Interfund Bill queries will always display the Summary Billing Record (SBR), Document Identifier Code FS_ (Interfund) or GS_ (Non-Interfund).</a:t>
            </a:r>
          </a:p>
          <a:p>
            <a:endParaRPr lang="en-US" sz="1400" dirty="0"/>
          </a:p>
          <a:p>
            <a:r>
              <a:rPr lang="en-US" sz="1400" dirty="0"/>
              <a:t>An SBR can contain up to 494 detail bills. Therefore, your results will likely contain several pages of data; our example contains 34 pages.  Clicking on the next page arrow, or manually entering a page number will display that page of detail billing information. </a:t>
            </a:r>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66</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You can use the search field (similar functionality to “ctrl-F”) to quickly find information.  This is useful when LDG returns large amounts of data.</a:t>
            </a:r>
          </a:p>
          <a:p>
            <a:endParaRPr lang="en-US" sz="1400" dirty="0"/>
          </a:p>
          <a:p>
            <a:r>
              <a:rPr lang="en-US" sz="1400" dirty="0"/>
              <a:t>Our FA1 detail bill for document </a:t>
            </a:r>
            <a:r>
              <a:rPr lang="en-US" sz="1400" dirty="0">
                <a:latin typeface="+mn-lt"/>
              </a:rPr>
              <a:t>N6911752375645 is highlighted. The transaction containing the information you search will always be highlighted in orange.  This transaction was on page 17! </a:t>
            </a:r>
            <a:endParaRPr lang="en-US" sz="1400"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67</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sz="1400" dirty="0"/>
              <a:t>Web Visual Logistics Information Processing System (WEBVLIPS) is the next application we’ll look at for querying logistics transaction data.</a:t>
            </a:r>
          </a:p>
        </p:txBody>
      </p:sp>
      <p:sp>
        <p:nvSpPr>
          <p:cNvPr id="4" name="Slide Number Placeholder 3"/>
          <p:cNvSpPr>
            <a:spLocks noGrp="1"/>
          </p:cNvSpPr>
          <p:nvPr>
            <p:ph type="sldNum" sz="quarter" idx="10"/>
          </p:nvPr>
        </p:nvSpPr>
        <p:spPr/>
        <p:txBody>
          <a:bodyPr/>
          <a:lstStyle/>
          <a:p>
            <a:fld id="{FE99368D-AAC2-431B-B571-84EBCC912C55}" type="slidenum">
              <a:rPr lang="en-US" smtClean="0"/>
              <a:t>68</a:t>
            </a:fld>
            <a:endParaRPr lang="en-US"/>
          </a:p>
        </p:txBody>
      </p:sp>
    </p:spTree>
    <p:extLst>
      <p:ext uri="{BB962C8B-B14F-4D97-AF65-F5344CB8AC3E}">
        <p14:creationId xmlns:p14="http://schemas.microsoft.com/office/powerpoint/2010/main" val="27687945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Like LDG, WEBVLIPS has set query capabilities based on how you want to be the focus of your results.  Here we’ll look at the WEBVLIPS version of the query we did in LDG for the same document number.</a:t>
            </a:r>
          </a:p>
        </p:txBody>
      </p:sp>
      <p:sp>
        <p:nvSpPr>
          <p:cNvPr id="4" name="Slide Number Placeholder 3"/>
          <p:cNvSpPr>
            <a:spLocks noGrp="1"/>
          </p:cNvSpPr>
          <p:nvPr>
            <p:ph type="sldNum" sz="quarter" idx="10"/>
          </p:nvPr>
        </p:nvSpPr>
        <p:spPr/>
        <p:txBody>
          <a:bodyPr/>
          <a:lstStyle/>
          <a:p>
            <a:fld id="{FE99368D-AAC2-431B-B571-84EBCC912C55}" type="slidenum">
              <a:rPr lang="en-US" smtClean="0"/>
              <a:t>69</a:t>
            </a:fld>
            <a:endParaRPr lang="en-US"/>
          </a:p>
        </p:txBody>
      </p:sp>
    </p:spTree>
    <p:extLst>
      <p:ext uri="{BB962C8B-B14F-4D97-AF65-F5344CB8AC3E}">
        <p14:creationId xmlns:p14="http://schemas.microsoft.com/office/powerpoint/2010/main" val="333832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3213" y="152400"/>
            <a:ext cx="3581400" cy="2686050"/>
          </a:xfrm>
        </p:spPr>
      </p:sp>
      <p:sp>
        <p:nvSpPr>
          <p:cNvPr id="3" name="Notes Placeholder 2"/>
          <p:cNvSpPr>
            <a:spLocks noGrp="1"/>
          </p:cNvSpPr>
          <p:nvPr>
            <p:ph type="body" idx="1"/>
          </p:nvPr>
        </p:nvSpPr>
        <p:spPr>
          <a:xfrm>
            <a:off x="228602" y="2971800"/>
            <a:ext cx="6172200" cy="6172200"/>
          </a:xfrm>
        </p:spPr>
        <p:txBody>
          <a:bodyPr/>
          <a:lstStyle/>
          <a:p>
            <a:pPr lvl="0"/>
            <a:r>
              <a:rPr lang="en-US" sz="1100" b="1" dirty="0" smtClean="0"/>
              <a:t>Narrator:</a:t>
            </a:r>
          </a:p>
          <a:p>
            <a:pPr marL="171450" lvl="0" indent="-171450">
              <a:buFont typeface="Arial" pitchFamily="34" charset="0"/>
              <a:buChar char="•"/>
            </a:pPr>
            <a:r>
              <a:rPr lang="en-US" sz="1100" dirty="0" smtClean="0"/>
              <a:t>This </a:t>
            </a:r>
            <a:r>
              <a:rPr lang="en-US" sz="1100" dirty="0"/>
              <a:t>graphic portrays the DLMS process review committee (PRC) methodology.  The </a:t>
            </a:r>
            <a:r>
              <a:rPr lang="en-US" sz="1100" dirty="0" smtClean="0"/>
              <a:t>c</a:t>
            </a:r>
            <a:r>
              <a:rPr lang="en-US" sz="1100" baseline="0" dirty="0" smtClean="0"/>
              <a:t>ommittee</a:t>
            </a:r>
            <a:r>
              <a:rPr lang="en-US" sz="1100" dirty="0" smtClean="0"/>
              <a:t> </a:t>
            </a:r>
            <a:r>
              <a:rPr lang="en-US" sz="1100" dirty="0"/>
              <a:t>Chairs follow a </a:t>
            </a:r>
            <a:r>
              <a:rPr lang="en-US" sz="1100" dirty="0" smtClean="0"/>
              <a:t>structured, </a:t>
            </a:r>
            <a:r>
              <a:rPr lang="en-US" sz="1100" dirty="0"/>
              <a:t>collaborative process </a:t>
            </a:r>
            <a:r>
              <a:rPr lang="en-US" sz="1100" dirty="0" smtClean="0"/>
              <a:t>to </a:t>
            </a:r>
            <a:r>
              <a:rPr lang="en-US" sz="1100" dirty="0"/>
              <a:t>develop, manage, and maintain the DLMS </a:t>
            </a:r>
            <a:r>
              <a:rPr lang="en-US" sz="1100" dirty="0" smtClean="0"/>
              <a:t>processes.</a:t>
            </a:r>
            <a:r>
              <a:rPr lang="en-US" sz="1100" baseline="0" dirty="0" smtClean="0"/>
              <a:t> </a:t>
            </a:r>
            <a:r>
              <a:rPr lang="en-US" sz="1100" dirty="0" smtClean="0"/>
              <a:t>Most </a:t>
            </a:r>
            <a:r>
              <a:rPr lang="en-US" sz="1100" dirty="0"/>
              <a:t>of DLMS Training Module 6 is devoted to detailing the proposal of DLMS changes, staffing of the change, and the issuing of approved changes and maintenance of the DLMS manuals and supporting </a:t>
            </a:r>
            <a:r>
              <a:rPr lang="en-US" sz="1100" dirty="0" smtClean="0"/>
              <a:t>documentation.</a:t>
            </a:r>
          </a:p>
          <a:p>
            <a:pPr marL="171450" lvl="0" indent="-171450">
              <a:buFont typeface="Arial" pitchFamily="34" charset="0"/>
              <a:buChar char="•"/>
            </a:pPr>
            <a:r>
              <a:rPr lang="en-US" sz="1100" dirty="0" smtClean="0"/>
              <a:t>There </a:t>
            </a:r>
            <a:r>
              <a:rPr lang="en-US" sz="1100" dirty="0"/>
              <a:t>are several means of inputs to the DLMS PRCs. A proposed DLMS </a:t>
            </a:r>
            <a:r>
              <a:rPr lang="en-US" sz="1100" dirty="0" smtClean="0"/>
              <a:t>change, </a:t>
            </a:r>
            <a:r>
              <a:rPr lang="en-US" sz="1100" dirty="0"/>
              <a:t>commonly referenced in short as a PDC, can be initiated due to a new or revised policy, or derive from a committee representative’s recommendation to create a new capability, modify an existing process or to provide remedy to an observed operational problem. Alternatively, </a:t>
            </a:r>
            <a:r>
              <a:rPr lang="en-US" sz="1100" dirty="0" smtClean="0"/>
              <a:t>DAAS </a:t>
            </a:r>
            <a:r>
              <a:rPr lang="en-US" sz="1100" dirty="0"/>
              <a:t>technical expertise may uncover necessary changes based on the flow of business transactions in and out of DAAS.  The participants in the DLMS committee process are all subject matter </a:t>
            </a:r>
            <a:r>
              <a:rPr lang="en-US" sz="1100" dirty="0" smtClean="0"/>
              <a:t>experts </a:t>
            </a:r>
            <a:r>
              <a:rPr lang="en-US" sz="1100" dirty="0"/>
              <a:t>on the functional business process being </a:t>
            </a:r>
            <a:r>
              <a:rPr lang="en-US" sz="1100" dirty="0" smtClean="0"/>
              <a:t>worked.</a:t>
            </a:r>
          </a:p>
          <a:p>
            <a:pPr marL="171450" lvl="0" indent="-171450">
              <a:buFont typeface="Arial" pitchFamily="34" charset="0"/>
              <a:buChar char="•"/>
            </a:pPr>
            <a:r>
              <a:rPr lang="en-US" sz="1100" dirty="0" smtClean="0"/>
              <a:t>All </a:t>
            </a:r>
            <a:r>
              <a:rPr lang="en-US" sz="1100" dirty="0"/>
              <a:t>these inputs are received into a collaboration hub.  This is where the magic of artful negotiations and problem solving takes place.  The resolution of differences of opinion and approach are a challenge given the number of different players, different perspectives, and differing priorities.  It is rare that at first pass there is total agreement.  However the knowledge and experience of the committee chairs and willingness of the members to support improved processes allows for a common standard to be achieved almost every time.  When agreement cannot be reached, the issue is resolved by the functional proponent at the Office of the Secretary of Defense </a:t>
            </a:r>
            <a:r>
              <a:rPr lang="en-US" sz="1100" dirty="0" smtClean="0"/>
              <a:t>level, such as OUSD Comptroller.  </a:t>
            </a:r>
            <a:r>
              <a:rPr lang="en-US" sz="1100" dirty="0"/>
              <a:t>The need to seek resolution at that level is </a:t>
            </a:r>
            <a:r>
              <a:rPr lang="en-US" sz="1100" dirty="0" smtClean="0"/>
              <a:t>rare. The </a:t>
            </a:r>
            <a:r>
              <a:rPr lang="en-US" sz="1100" dirty="0"/>
              <a:t>committees meet periodically, but the work of the committees (including the Finance PRC), goes on every single day via teleconference and email.  </a:t>
            </a:r>
            <a:r>
              <a:rPr lang="en-US" sz="1100" dirty="0" smtClean="0"/>
              <a:t>EBSO </a:t>
            </a:r>
            <a:r>
              <a:rPr lang="en-US" sz="1100" dirty="0"/>
              <a:t>averages two teleconferences per day; collaboration is a </a:t>
            </a:r>
            <a:r>
              <a:rPr lang="en-US" sz="1100" dirty="0" smtClean="0"/>
              <a:t>continuous, </a:t>
            </a:r>
            <a:r>
              <a:rPr lang="en-US" sz="1100" dirty="0"/>
              <a:t>every day </a:t>
            </a:r>
            <a:r>
              <a:rPr lang="en-US" sz="1100" dirty="0" smtClean="0"/>
              <a:t>process.</a:t>
            </a:r>
          </a:p>
          <a:p>
            <a:pPr marL="171450" lvl="0" indent="-171450">
              <a:buFont typeface="Arial" pitchFamily="34" charset="0"/>
              <a:buChar char="•"/>
            </a:pPr>
            <a:r>
              <a:rPr lang="en-US" sz="1100" dirty="0" smtClean="0"/>
              <a:t>Out </a:t>
            </a:r>
            <a:r>
              <a:rPr lang="en-US" sz="1100" dirty="0"/>
              <a:t>of this collaboration hub come the results and deliverables, a documented agreement that is published as an approved DLMS change, or ADC.  This is where the basic rules get written down and stated:  what are the changes in procedures, definition of new business objects, changes or new data elements, and other metadata requirements.  The </a:t>
            </a:r>
            <a:r>
              <a:rPr lang="en-US" sz="1100" dirty="0" smtClean="0"/>
              <a:t>ADC </a:t>
            </a:r>
            <a:r>
              <a:rPr lang="en-US" sz="1100" dirty="0"/>
              <a:t>is essentially a contract among trading partners, a documented negotiated agreement on how all the trading partners have agreed to do business with one </a:t>
            </a:r>
            <a:r>
              <a:rPr lang="en-US" sz="1100" dirty="0" smtClean="0"/>
              <a:t>another that can be used to support business system changes. Any </a:t>
            </a:r>
            <a:r>
              <a:rPr lang="en-US" sz="1100" dirty="0"/>
              <a:t>process changes to DLMS manuals are included in the ADC, and are incorporated into the manuals during the next update cycle.</a:t>
            </a:r>
          </a:p>
        </p:txBody>
      </p:sp>
      <p:sp>
        <p:nvSpPr>
          <p:cNvPr id="4" name="Slide Number Placeholder 3"/>
          <p:cNvSpPr>
            <a:spLocks noGrp="1"/>
          </p:cNvSpPr>
          <p:nvPr>
            <p:ph type="sldNum" sz="quarter" idx="10"/>
          </p:nvPr>
        </p:nvSpPr>
        <p:spPr>
          <a:xfrm>
            <a:off x="2754314" y="8832850"/>
            <a:ext cx="1501775" cy="463550"/>
          </a:xfrm>
          <a:prstGeom prst="rect">
            <a:avLst/>
          </a:prstGeom>
        </p:spPr>
        <p:txBody>
          <a:bodyPr/>
          <a:lstStyle/>
          <a:p>
            <a:pPr>
              <a:defRPr/>
            </a:pPr>
            <a:fld id="{38A046AC-9528-4127-8FD7-3E5F5C130649}" type="slidenum">
              <a:rPr lang="en-US" smtClean="0"/>
              <a:pPr>
                <a:defRPr/>
              </a:pPr>
              <a:t>7</a:t>
            </a:fld>
            <a:endParaRPr lang="en-US" dirty="0"/>
          </a:p>
        </p:txBody>
      </p:sp>
    </p:spTree>
    <p:extLst>
      <p:ext uri="{BB962C8B-B14F-4D97-AF65-F5344CB8AC3E}">
        <p14:creationId xmlns:p14="http://schemas.microsoft.com/office/powerpoint/2010/main" val="42248223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WEBVLIPS displays the data in forms that make it easier to read than the raw transaction data.  The Main view provides a summary of pertinent information about the requisition.  Here we see the data for document number </a:t>
            </a:r>
            <a:r>
              <a:rPr lang="en-US" sz="1400" dirty="0">
                <a:latin typeface="+mn-lt"/>
              </a:rPr>
              <a:t>N6911752375645 that we examined in LDG.</a:t>
            </a:r>
            <a:endParaRPr lang="en-US" sz="1400" dirty="0"/>
          </a:p>
          <a:p>
            <a:endParaRPr lang="en-US" sz="1400" dirty="0"/>
          </a:p>
          <a:p>
            <a:r>
              <a:rPr lang="en-US" sz="1400" dirty="0"/>
              <a:t>The hyperlinks on the page perform one of three functions: 1) generate a pop-up explaining what a code means; 2) executes a table look-up for an identifier to get more related information to show in a pop-up (for example, the SUPPAD </a:t>
            </a:r>
            <a:r>
              <a:rPr lang="en-US" sz="1400" dirty="0" err="1"/>
              <a:t>DoDAAC</a:t>
            </a:r>
            <a:r>
              <a:rPr lang="en-US" sz="1400" dirty="0"/>
              <a:t> and the depot RIC); or 3) executes a query for transactions associated with that piece of data and presents in a new browser window (for example, NSN or TCN</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fld id="{FE99368D-AAC2-431B-B571-84EBCC912C55}" type="slidenum">
              <a:rPr lang="en-US" smtClean="0"/>
              <a:t>70</a:t>
            </a:fld>
            <a:endParaRPr lang="en-US"/>
          </a:p>
        </p:txBody>
      </p:sp>
    </p:spTree>
    <p:extLst>
      <p:ext uri="{BB962C8B-B14F-4D97-AF65-F5344CB8AC3E}">
        <p14:creationId xmlns:p14="http://schemas.microsoft.com/office/powerpoint/2010/main" val="7646227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Pipeline tab provides a snapshot of milestones based on transaction data.</a:t>
            </a:r>
          </a:p>
        </p:txBody>
      </p:sp>
      <p:sp>
        <p:nvSpPr>
          <p:cNvPr id="4" name="Slide Number Placeholder 3"/>
          <p:cNvSpPr>
            <a:spLocks noGrp="1"/>
          </p:cNvSpPr>
          <p:nvPr>
            <p:ph type="sldNum" sz="quarter" idx="10"/>
          </p:nvPr>
        </p:nvSpPr>
        <p:spPr/>
        <p:txBody>
          <a:bodyPr/>
          <a:lstStyle/>
          <a:p>
            <a:fld id="{FE99368D-AAC2-431B-B571-84EBCC912C55}" type="slidenum">
              <a:rPr lang="en-US" smtClean="0"/>
              <a:t>71</a:t>
            </a:fld>
            <a:endParaRPr lang="en-US"/>
          </a:p>
        </p:txBody>
      </p:sp>
    </p:spTree>
    <p:extLst>
      <p:ext uri="{BB962C8B-B14F-4D97-AF65-F5344CB8AC3E}">
        <p14:creationId xmlns:p14="http://schemas.microsoft.com/office/powerpoint/2010/main" val="26305066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History tab presents the transaction data in MILS format, even for transactions sent in DLMS format.  Unlike LDG, WEBVLIPS does not have the ability to see the additional DLMS data.  The information displayed beyond the 80 characters of the MILS format is DAAS processing information.</a:t>
            </a:r>
          </a:p>
        </p:txBody>
      </p:sp>
      <p:sp>
        <p:nvSpPr>
          <p:cNvPr id="4" name="Slide Number Placeholder 3"/>
          <p:cNvSpPr>
            <a:spLocks noGrp="1"/>
          </p:cNvSpPr>
          <p:nvPr>
            <p:ph type="sldNum" sz="quarter" idx="10"/>
          </p:nvPr>
        </p:nvSpPr>
        <p:spPr/>
        <p:txBody>
          <a:bodyPr/>
          <a:lstStyle/>
          <a:p>
            <a:fld id="{FE99368D-AAC2-431B-B571-84EBCC912C55}" type="slidenum">
              <a:rPr lang="en-US" smtClean="0"/>
              <a:t>72</a:t>
            </a:fld>
            <a:endParaRPr lang="en-US"/>
          </a:p>
        </p:txBody>
      </p:sp>
    </p:spTree>
    <p:extLst>
      <p:ext uri="{BB962C8B-B14F-4D97-AF65-F5344CB8AC3E}">
        <p14:creationId xmlns:p14="http://schemas.microsoft.com/office/powerpoint/2010/main" val="18717913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sz="1100" b="1" dirty="0" smtClean="0"/>
              <a:t>Narrator:</a:t>
            </a:r>
            <a:r>
              <a:rPr lang="en-US" sz="1100" b="0" baseline="0" dirty="0" smtClean="0"/>
              <a:t> </a:t>
            </a:r>
          </a:p>
          <a:p>
            <a:pPr marL="285750" marR="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In </a:t>
            </a:r>
            <a:r>
              <a:rPr lang="en-US" sz="1100" dirty="0"/>
              <a:t>MILSINQ we can conduct a billing transaction </a:t>
            </a:r>
            <a:r>
              <a:rPr lang="en-US" sz="1100" dirty="0" smtClean="0"/>
              <a:t>search. </a:t>
            </a:r>
          </a:p>
          <a:p>
            <a:pPr marL="285750" marR="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However</a:t>
            </a:r>
            <a:r>
              <a:rPr lang="en-US" sz="1100" dirty="0"/>
              <a:t>, </a:t>
            </a:r>
            <a:r>
              <a:rPr lang="en-US" sz="1100" dirty="0" smtClean="0"/>
              <a:t>MILSINQ generally </a:t>
            </a:r>
            <a:r>
              <a:rPr lang="en-US" sz="1100" dirty="0"/>
              <a:t>retains data no longer than one year (two years for FMS</a:t>
            </a:r>
            <a:r>
              <a:rPr lang="en-US" sz="1100" dirty="0" smtClean="0"/>
              <a:t>). Older bills and the supply transactions that support billing transactions may be researched in Logistics Data Gateway or LDG. We will not be reviewing</a:t>
            </a:r>
            <a:r>
              <a:rPr lang="en-US" sz="1100" baseline="0" dirty="0" smtClean="0"/>
              <a:t> LDG in this module. </a:t>
            </a:r>
          </a:p>
          <a:p>
            <a:pPr marL="285750" marR="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t>Similarly, WEBVLIPS, which provides Supply transaction information,  is not covered in this module.</a:t>
            </a:r>
            <a:endParaRPr lang="en-US" sz="1100" dirty="0"/>
          </a:p>
        </p:txBody>
      </p:sp>
      <p:sp>
        <p:nvSpPr>
          <p:cNvPr id="4" name="Slide Number Placeholder 3"/>
          <p:cNvSpPr>
            <a:spLocks noGrp="1"/>
          </p:cNvSpPr>
          <p:nvPr>
            <p:ph type="sldNum" sz="quarter" idx="10"/>
          </p:nvPr>
        </p:nvSpPr>
        <p:spPr/>
        <p:txBody>
          <a:bodyPr/>
          <a:lstStyle/>
          <a:p>
            <a:fld id="{FE99368D-AAC2-431B-B571-84EBCC912C55}" type="slidenum">
              <a:rPr lang="en-US" smtClean="0"/>
              <a:pPr/>
              <a:t>73</a:t>
            </a:fld>
            <a:endParaRPr lang="en-US"/>
          </a:p>
        </p:txBody>
      </p:sp>
    </p:spTree>
    <p:extLst>
      <p:ext uri="{BB962C8B-B14F-4D97-AF65-F5344CB8AC3E}">
        <p14:creationId xmlns:p14="http://schemas.microsoft.com/office/powerpoint/2010/main" val="14591808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latin typeface="Arial" panose="020B0604020202020204" pitchFamily="34" charset="0"/>
                <a:cs typeface="Arial" panose="020B0604020202020204" pitchFamily="34" charset="0"/>
              </a:rPr>
              <a:t>Narrator:</a:t>
            </a:r>
            <a:r>
              <a:rPr lang="en-US" sz="1100" b="0" baseline="0" dirty="0" smtClean="0">
                <a:latin typeface="Arial" panose="020B0604020202020204" pitchFamily="34" charset="0"/>
                <a:cs typeface="Arial" panose="020B0604020202020204" pitchFamily="34" charset="0"/>
              </a:rPr>
              <a:t> </a:t>
            </a:r>
            <a:r>
              <a:rPr lang="en-US" sz="1100" b="0" kern="1200" baseline="0" dirty="0" smtClean="0">
                <a:solidFill>
                  <a:schemeClr val="tx1"/>
                </a:solidFill>
                <a:effectLst/>
                <a:latin typeface="Arial" panose="020B0604020202020204" pitchFamily="34" charset="0"/>
                <a:cs typeface="Arial" panose="020B0604020202020204" pitchFamily="34" charset="0"/>
              </a:rPr>
              <a:t> </a:t>
            </a:r>
          </a:p>
          <a:p>
            <a:pPr marL="285750" indent="-285750">
              <a:buFont typeface="Arial" pitchFamily="34" charset="0"/>
              <a:buChar char="•"/>
            </a:pPr>
            <a:r>
              <a:rPr lang="en-US" sz="1100" dirty="0" smtClean="0">
                <a:latin typeface="Arial" panose="020B0604020202020204" pitchFamily="34" charset="0"/>
                <a:cs typeface="Arial" panose="020B0604020202020204" pitchFamily="34" charset="0"/>
              </a:rPr>
              <a:t>MILSINQ </a:t>
            </a:r>
            <a:r>
              <a:rPr lang="en-US" sz="1100" dirty="0">
                <a:latin typeface="Arial" panose="020B0604020202020204" pitchFamily="34" charset="0"/>
                <a:cs typeface="Arial" panose="020B0604020202020204" pitchFamily="34" charset="0"/>
              </a:rPr>
              <a:t>has two options for searching by </a:t>
            </a:r>
            <a:r>
              <a:rPr lang="en-US" sz="1100" dirty="0" smtClean="0">
                <a:latin typeface="Arial" panose="020B0604020202020204" pitchFamily="34" charset="0"/>
                <a:cs typeface="Arial" panose="020B0604020202020204" pitchFamily="34" charset="0"/>
              </a:rPr>
              <a:t>Summary Bill date</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First is the Year</a:t>
            </a:r>
            <a:r>
              <a:rPr lang="en-US" sz="1100" baseline="0" dirty="0" smtClean="0">
                <a:latin typeface="Arial" panose="020B0604020202020204" pitchFamily="34" charset="0"/>
                <a:cs typeface="Arial" panose="020B0604020202020204" pitchFamily="34" charset="0"/>
              </a:rPr>
              <a:t> and Month. </a:t>
            </a:r>
            <a:r>
              <a:rPr lang="en-US" sz="1100" dirty="0" smtClean="0">
                <a:latin typeface="Arial" panose="020B0604020202020204" pitchFamily="34" charset="0"/>
                <a:cs typeface="Arial" panose="020B0604020202020204" pitchFamily="34" charset="0"/>
              </a:rPr>
              <a:t>The second option, RADAY, </a:t>
            </a:r>
            <a:r>
              <a:rPr lang="en-US" sz="1100" dirty="0">
                <a:latin typeface="Arial" panose="020B0604020202020204" pitchFamily="34" charset="0"/>
                <a:cs typeface="Arial" panose="020B0604020202020204" pitchFamily="34" charset="0"/>
              </a:rPr>
              <a:t>looks at the interface data and shows only data received on a particular Julian date. </a:t>
            </a:r>
            <a:endParaRPr lang="en-US" sz="1100" dirty="0" smtClean="0">
              <a:latin typeface="Arial" panose="020B0604020202020204" pitchFamily="34" charset="0"/>
              <a:cs typeface="Arial" panose="020B0604020202020204" pitchFamily="34" charset="0"/>
            </a:endParaRPr>
          </a:p>
          <a:p>
            <a:pPr marL="285750" indent="-285750">
              <a:buFont typeface="Arial" pitchFamily="34" charset="0"/>
              <a:buChar char="•"/>
            </a:pPr>
            <a:endParaRPr lang="en-US" sz="1100" dirty="0" smtClean="0">
              <a:latin typeface="Arial" panose="020B0604020202020204" pitchFamily="34" charset="0"/>
              <a:cs typeface="Arial" panose="020B0604020202020204" pitchFamily="34" charset="0"/>
            </a:endParaRPr>
          </a:p>
          <a:p>
            <a:pPr marL="285750" indent="-285750">
              <a:buFont typeface="Arial" pitchFamily="34" charset="0"/>
              <a:buChar char="•"/>
            </a:pPr>
            <a:r>
              <a:rPr lang="en-US" sz="1100" dirty="0" smtClean="0">
                <a:latin typeface="Arial" panose="020B0604020202020204" pitchFamily="34" charset="0"/>
                <a:cs typeface="Arial" panose="020B0604020202020204" pitchFamily="34" charset="0"/>
              </a:rPr>
              <a:t>The </a:t>
            </a:r>
            <a:r>
              <a:rPr lang="en-US" sz="1100" dirty="0">
                <a:latin typeface="Arial" panose="020B0604020202020204" pitchFamily="34" charset="0"/>
                <a:cs typeface="Arial" panose="020B0604020202020204" pitchFamily="34" charset="0"/>
              </a:rPr>
              <a:t>DESTINATION COMMRI is for searching bills based on where DAAS routed the bill.  Will look closer at COMMRIs when discussing the </a:t>
            </a:r>
            <a:r>
              <a:rPr lang="en-US" sz="1100" dirty="0" err="1">
                <a:latin typeface="Arial" panose="020B0604020202020204" pitchFamily="34" charset="0"/>
                <a:cs typeface="Arial" panose="020B0604020202020204" pitchFamily="34" charset="0"/>
              </a:rPr>
              <a:t>eDAASINQ</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 system.</a:t>
            </a:r>
          </a:p>
          <a:p>
            <a:pPr marL="285750" indent="-285750">
              <a:buFont typeface="Arial" pitchFamily="34" charset="0"/>
              <a:buChar char="•"/>
            </a:pPr>
            <a:endParaRPr lang="en-US" sz="1100" dirty="0" smtClean="0">
              <a:latin typeface="Arial" panose="020B0604020202020204" pitchFamily="34" charset="0"/>
              <a:cs typeface="Arial" panose="020B0604020202020204" pitchFamily="34" charset="0"/>
            </a:endParaRPr>
          </a:p>
          <a:p>
            <a:pPr marL="0" indent="0">
              <a:buFont typeface="Arial" pitchFamily="34" charset="0"/>
              <a:buNone/>
            </a:pPr>
            <a:endParaRPr lang="en-US" sz="1100" dirty="0" smtClean="0">
              <a:latin typeface="Arial" panose="020B0604020202020204" pitchFamily="34" charset="0"/>
              <a:cs typeface="Arial" panose="020B0604020202020204" pitchFamily="34" charset="0"/>
            </a:endParaRPr>
          </a:p>
          <a:p>
            <a:pPr marL="0" indent="0">
              <a:buFont typeface="Arial" pitchFamily="34" charset="0"/>
              <a:buNone/>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E99368D-AAC2-431B-B571-84EBCC912C55}" type="slidenum">
              <a:rPr lang="en-US" smtClean="0"/>
              <a:pPr/>
              <a:t>74</a:t>
            </a:fld>
            <a:endParaRPr lang="en-US"/>
          </a:p>
        </p:txBody>
      </p:sp>
    </p:spTree>
    <p:extLst>
      <p:ext uri="{BB962C8B-B14F-4D97-AF65-F5344CB8AC3E}">
        <p14:creationId xmlns:p14="http://schemas.microsoft.com/office/powerpoint/2010/main" val="34947781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Narrator: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0" dirty="0" smtClean="0"/>
              <a:t>In</a:t>
            </a:r>
            <a:r>
              <a:rPr lang="en-US" sz="1100" b="0" baseline="0" dirty="0" smtClean="0"/>
              <a:t> the example shown here, we have selected to receive all bills for Billed </a:t>
            </a:r>
            <a:r>
              <a:rPr lang="en-US" sz="1100" b="0" baseline="0" dirty="0" err="1" smtClean="0"/>
              <a:t>DoDAAC</a:t>
            </a:r>
            <a:r>
              <a:rPr lang="en-US" sz="1100" b="0" baseline="0" dirty="0" smtClean="0"/>
              <a:t> N69117 processed in September 2015.</a:t>
            </a:r>
            <a:endParaRPr lang="en-US" sz="1100"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75</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0" kern="1200" baseline="0" dirty="0" smtClean="0">
              <a:solidFill>
                <a:schemeClr val="tx1"/>
              </a:solidFill>
              <a:effectLst/>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smtClean="0"/>
              <a:t>Our query returns the DAAS </a:t>
            </a:r>
            <a:r>
              <a:rPr lang="en-US" sz="1100" dirty="0"/>
              <a:t>MILSBILLS Header Inquiry </a:t>
            </a:r>
            <a:r>
              <a:rPr lang="en-US" sz="1100" dirty="0" smtClean="0"/>
              <a:t>screen shown here. </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smtClean="0"/>
              <a:t>In our example,</a:t>
            </a:r>
            <a:r>
              <a:rPr lang="en-US" sz="1100" baseline="0" dirty="0" smtClean="0"/>
              <a:t> there is only one Summary Bill.  We will select this bill and then we will </a:t>
            </a:r>
            <a:r>
              <a:rPr lang="en-US" sz="1100" dirty="0" smtClean="0"/>
              <a:t>click “List/Download/Retransmit Selected Messages.”</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76</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latin typeface="Arial" panose="020B0604020202020204" pitchFamily="34" charset="0"/>
                <a:cs typeface="Arial" panose="020B0604020202020204" pitchFamily="34" charset="0"/>
              </a:rPr>
              <a:t>Narrator:</a:t>
            </a:r>
            <a:r>
              <a:rPr lang="en-US" sz="1100" b="0" baseline="0" dirty="0" smtClean="0">
                <a:latin typeface="Arial" panose="020B0604020202020204" pitchFamily="34" charset="0"/>
                <a:cs typeface="Arial" panose="020B0604020202020204" pitchFamily="34" charset="0"/>
              </a:rPr>
              <a:t> </a:t>
            </a:r>
            <a:r>
              <a:rPr lang="en-US" sz="1100" b="0" kern="1200" baseline="0" dirty="0" smtClean="0">
                <a:solidFill>
                  <a:schemeClr val="tx1"/>
                </a:solidFill>
                <a:effectLst/>
                <a:latin typeface="Arial" panose="020B0604020202020204" pitchFamily="34" charset="0"/>
                <a:cs typeface="Arial" panose="020B0604020202020204" pitchFamily="34" charset="0"/>
              </a:rPr>
              <a:t> </a:t>
            </a:r>
          </a:p>
          <a:p>
            <a:pPr marL="285750" indent="-285750">
              <a:buFont typeface="Arial" pitchFamily="34" charset="0"/>
              <a:buChar char="•"/>
            </a:pPr>
            <a:r>
              <a:rPr lang="en-US" sz="1100" dirty="0" smtClean="0">
                <a:latin typeface="Arial" panose="020B0604020202020204" pitchFamily="34" charset="0"/>
                <a:cs typeface="Arial" panose="020B0604020202020204" pitchFamily="34" charset="0"/>
              </a:rPr>
              <a:t>This </a:t>
            </a:r>
            <a:r>
              <a:rPr lang="en-US" sz="1100" dirty="0">
                <a:latin typeface="Arial" panose="020B0604020202020204" pitchFamily="34" charset="0"/>
                <a:cs typeface="Arial" panose="020B0604020202020204" pitchFamily="34" charset="0"/>
              </a:rPr>
              <a:t>is the DAAS MILSBILLS List Messages </a:t>
            </a:r>
            <a:r>
              <a:rPr lang="en-US" sz="1100" dirty="0" smtClean="0">
                <a:latin typeface="Arial" panose="020B0604020202020204" pitchFamily="34" charset="0"/>
                <a:cs typeface="Arial" panose="020B0604020202020204" pitchFamily="34" charset="0"/>
              </a:rPr>
              <a:t>screen.</a:t>
            </a:r>
          </a:p>
          <a:p>
            <a:pPr marL="285750" indent="-285750">
              <a:buFont typeface="Arial" pitchFamily="34" charset="0"/>
              <a:buChar char="•"/>
            </a:pPr>
            <a:r>
              <a:rPr lang="en-US" sz="1100" dirty="0" smtClean="0">
                <a:latin typeface="Arial" panose="020B0604020202020204" pitchFamily="34" charset="0"/>
                <a:cs typeface="Arial" panose="020B0604020202020204" pitchFamily="34" charset="0"/>
              </a:rPr>
              <a:t>You </a:t>
            </a:r>
            <a:r>
              <a:rPr lang="en-US" sz="1100" dirty="0">
                <a:latin typeface="Arial" panose="020B0604020202020204" pitchFamily="34" charset="0"/>
                <a:cs typeface="Arial" panose="020B0604020202020204" pitchFamily="34" charset="0"/>
              </a:rPr>
              <a:t>can see the </a:t>
            </a:r>
            <a:r>
              <a:rPr lang="en-US" sz="1100" dirty="0" smtClean="0">
                <a:latin typeface="Arial" panose="020B0604020202020204" pitchFamily="34" charset="0"/>
                <a:cs typeface="Arial" panose="020B0604020202020204" pitchFamily="34" charset="0"/>
              </a:rPr>
              <a:t>Interfund Summary billing </a:t>
            </a:r>
            <a:r>
              <a:rPr lang="en-US" sz="1100" dirty="0">
                <a:latin typeface="Arial" panose="020B0604020202020204" pitchFamily="34" charset="0"/>
                <a:cs typeface="Arial" panose="020B0604020202020204" pitchFamily="34" charset="0"/>
              </a:rPr>
              <a:t>record </a:t>
            </a:r>
            <a:r>
              <a:rPr lang="en-US" sz="1100" dirty="0" smtClean="0">
                <a:latin typeface="Arial" panose="020B0604020202020204" pitchFamily="34" charset="0"/>
                <a:cs typeface="Arial" panose="020B0604020202020204" pitchFamily="34" charset="0"/>
              </a:rPr>
              <a:t>for charges (FS1</a:t>
            </a:r>
            <a:r>
              <a:rPr lang="en-US" sz="1100" dirty="0">
                <a:latin typeface="Arial" panose="020B0604020202020204" pitchFamily="34" charset="0"/>
                <a:cs typeface="Arial" panose="020B0604020202020204" pitchFamily="34" charset="0"/>
              </a:rPr>
              <a:t>) followed by the detail billing records.   Our example </a:t>
            </a:r>
            <a:r>
              <a:rPr lang="en-US" sz="1100" dirty="0" smtClean="0">
                <a:latin typeface="Arial" panose="020B0604020202020204" pitchFamily="34" charset="0"/>
                <a:cs typeface="Arial" panose="020B0604020202020204" pitchFamily="34" charset="0"/>
              </a:rPr>
              <a:t>will use document </a:t>
            </a:r>
            <a:r>
              <a:rPr lang="en-US" sz="1100" dirty="0">
                <a:latin typeface="Arial" panose="020B0604020202020204" pitchFamily="34" charset="0"/>
                <a:cs typeface="Arial" panose="020B0604020202020204" pitchFamily="34" charset="0"/>
              </a:rPr>
              <a:t>(N6911752375645) </a:t>
            </a:r>
            <a:r>
              <a:rPr lang="en-US" sz="1100" dirty="0" smtClean="0">
                <a:latin typeface="Arial" panose="020B0604020202020204" pitchFamily="34" charset="0"/>
                <a:cs typeface="Arial" panose="020B0604020202020204" pitchFamily="34" charset="0"/>
              </a:rPr>
              <a:t> which is the </a:t>
            </a:r>
            <a:r>
              <a:rPr lang="en-US" sz="1100" dirty="0">
                <a:latin typeface="Arial" panose="020B0604020202020204" pitchFamily="34" charset="0"/>
                <a:cs typeface="Arial" panose="020B0604020202020204" pitchFamily="34" charset="0"/>
              </a:rPr>
              <a:t>first detail bill shown</a:t>
            </a: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77</a:t>
            </a:fld>
            <a:endParaRPr lang="en-US" dirty="0">
              <a:solidFill>
                <a:prstClr val="black"/>
              </a:solidFill>
            </a:endParaRPr>
          </a:p>
        </p:txBody>
      </p:sp>
    </p:spTree>
    <p:extLst>
      <p:ext uri="{BB962C8B-B14F-4D97-AF65-F5344CB8AC3E}">
        <p14:creationId xmlns:p14="http://schemas.microsoft.com/office/powerpoint/2010/main" val="33368709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a:t>
            </a:r>
            <a:r>
              <a:rPr lang="en-US" sz="1100" dirty="0" smtClean="0"/>
              <a:t>Now</a:t>
            </a:r>
            <a:r>
              <a:rPr lang="en-US" sz="1100" dirty="0"/>
              <a:t>, we’ll demonstrate a Seller researching rejected bills.  In this case </a:t>
            </a:r>
            <a:r>
              <a:rPr lang="en-US" sz="1100" dirty="0" smtClean="0"/>
              <a:t>we have selected all </a:t>
            </a:r>
            <a:r>
              <a:rPr lang="en-US" sz="1100" dirty="0"/>
              <a:t>rejected bills sent from </a:t>
            </a:r>
            <a:r>
              <a:rPr lang="en-US" sz="1100" dirty="0" smtClean="0"/>
              <a:t>DLA Enterprise</a:t>
            </a:r>
            <a:r>
              <a:rPr lang="en-US" sz="1100" baseline="0" dirty="0" smtClean="0"/>
              <a:t> Business System (</a:t>
            </a:r>
            <a:r>
              <a:rPr lang="en-US" sz="1100" dirty="0" smtClean="0"/>
              <a:t>EBS) billing</a:t>
            </a:r>
            <a:r>
              <a:rPr lang="en-US" sz="1100" baseline="0" dirty="0" smtClean="0"/>
              <a:t> </a:t>
            </a:r>
            <a:r>
              <a:rPr lang="en-US" sz="1100" baseline="0" dirty="0" err="1" smtClean="0"/>
              <a:t>DoDAAC</a:t>
            </a:r>
            <a:r>
              <a:rPr lang="en-US" sz="1100" baseline="0" dirty="0" smtClean="0"/>
              <a:t> “SL4710” </a:t>
            </a:r>
            <a:r>
              <a:rPr lang="en-US" sz="1100" dirty="0" smtClean="0"/>
              <a:t> </a:t>
            </a:r>
            <a:r>
              <a:rPr lang="en-US" sz="1100" dirty="0"/>
              <a:t>during </a:t>
            </a:r>
            <a:r>
              <a:rPr lang="en-US" sz="1100" dirty="0" smtClean="0"/>
              <a:t>September </a:t>
            </a:r>
            <a:r>
              <a:rPr lang="en-US" sz="1100" dirty="0"/>
              <a:t>2015.</a:t>
            </a:r>
          </a:p>
        </p:txBody>
      </p:sp>
      <p:sp>
        <p:nvSpPr>
          <p:cNvPr id="4" name="Slide Number Placeholder 3"/>
          <p:cNvSpPr>
            <a:spLocks noGrp="1"/>
          </p:cNvSpPr>
          <p:nvPr>
            <p:ph type="sldNum" sz="quarter" idx="10"/>
          </p:nvPr>
        </p:nvSpPr>
        <p:spPr/>
        <p:txBody>
          <a:bodyPr/>
          <a:lstStyle/>
          <a:p>
            <a:fld id="{FE99368D-AAC2-431B-B571-84EBCC912C55}" type="slidenum">
              <a:rPr lang="en-US" smtClean="0"/>
              <a:pPr/>
              <a:t>78</a:t>
            </a:fld>
            <a:endParaRPr lang="en-US"/>
          </a:p>
        </p:txBody>
      </p:sp>
    </p:spTree>
    <p:extLst>
      <p:ext uri="{BB962C8B-B14F-4D97-AF65-F5344CB8AC3E}">
        <p14:creationId xmlns:p14="http://schemas.microsoft.com/office/powerpoint/2010/main" val="880572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0" kern="1200" baseline="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Note </a:t>
            </a:r>
            <a:r>
              <a:rPr lang="en-US" sz="1100" baseline="0" dirty="0" smtClean="0"/>
              <a:t>that t</a:t>
            </a:r>
            <a:r>
              <a:rPr lang="en-US" sz="1100" dirty="0" smtClean="0"/>
              <a:t>he TO COMMRI of RURRRRR indicates all of these bills failed an edit during processing at DAAS and were rejected.</a:t>
            </a:r>
            <a:r>
              <a:rPr lang="en-US" sz="1100" baseline="0" dirty="0" smtClean="0"/>
              <a:t> The bill-to party never got these bills.</a:t>
            </a:r>
            <a:endParaRPr 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0" kern="1200" baseline="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0" kern="1200" baseline="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0" kern="1200" baseline="0" dirty="0" smtClean="0">
                <a:solidFill>
                  <a:schemeClr val="tx1"/>
                </a:solidFill>
                <a:effectLst/>
              </a:rPr>
              <a:t>Our query identifies several rejected bills where </a:t>
            </a:r>
            <a:r>
              <a:rPr lang="en-US" sz="1100" b="0" kern="1200" baseline="0" dirty="0" err="1" smtClean="0">
                <a:solidFill>
                  <a:schemeClr val="tx1"/>
                </a:solidFill>
                <a:effectLst/>
              </a:rPr>
              <a:t>DoDAACs</a:t>
            </a:r>
            <a:r>
              <a:rPr lang="en-US" sz="1100" b="0" kern="1200" baseline="0" dirty="0" smtClean="0">
                <a:solidFill>
                  <a:schemeClr val="tx1"/>
                </a:solidFill>
                <a:effectLst/>
              </a:rPr>
              <a:t> used in the ordering process were either not valid in the DAAS authoritative database or lacked the proper authority code for their intended purpose as an ordering or bill-to party. The “Transaction Rejects” column contains a code identifying the reason for the reject.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0" kern="1200" baseline="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Let’s look at this</a:t>
            </a:r>
            <a:r>
              <a:rPr lang="en-US" sz="1100" baseline="0" dirty="0" smtClean="0"/>
              <a:t> further.</a:t>
            </a:r>
            <a:endParaRPr lang="en-US" sz="1100" dirty="0"/>
          </a:p>
        </p:txBody>
      </p:sp>
      <p:sp>
        <p:nvSpPr>
          <p:cNvPr id="4" name="Slide Number Placeholder 3"/>
          <p:cNvSpPr>
            <a:spLocks noGrp="1"/>
          </p:cNvSpPr>
          <p:nvPr>
            <p:ph type="sldNum" sz="quarter" idx="10"/>
          </p:nvPr>
        </p:nvSpPr>
        <p:spPr/>
        <p:txBody>
          <a:bodyPr/>
          <a:lstStyle/>
          <a:p>
            <a:fld id="{FE99368D-AAC2-431B-B571-84EBCC912C55}" type="slidenum">
              <a:rPr lang="en-US" smtClean="0"/>
              <a:pPr/>
              <a:t>79</a:t>
            </a:fld>
            <a:endParaRPr lang="en-US"/>
          </a:p>
        </p:txBody>
      </p:sp>
    </p:spTree>
    <p:extLst>
      <p:ext uri="{BB962C8B-B14F-4D97-AF65-F5344CB8AC3E}">
        <p14:creationId xmlns:p14="http://schemas.microsoft.com/office/powerpoint/2010/main" val="451120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Narrator:</a:t>
            </a:r>
            <a:r>
              <a:rPr lang="en-US" b="0" baseline="0" dirty="0" smtClean="0"/>
              <a:t> </a:t>
            </a:r>
          </a:p>
          <a:p>
            <a:pPr marL="171450" lvl="0" indent="-171450">
              <a:buFont typeface="Arial" pitchFamily="34" charset="0"/>
              <a:buChar char="•"/>
            </a:pPr>
            <a:r>
              <a:rPr lang="en-US" kern="1200" dirty="0" smtClean="0">
                <a:solidFill>
                  <a:schemeClr val="tx1"/>
                </a:solidFill>
                <a:effectLst/>
              </a:rPr>
              <a:t>The DLMS Finance Process Review Committee or FPRC includes representatives from the military departments, OUSD Comptroller, DFAS, Defense Agencies, and Federal trading partner agencies, including GSA, FAA, and NOAA,</a:t>
            </a:r>
            <a:r>
              <a:rPr lang="en-US" kern="1200" baseline="0" dirty="0" smtClean="0">
                <a:solidFill>
                  <a:schemeClr val="tx1"/>
                </a:solidFill>
                <a:effectLst/>
              </a:rPr>
              <a:t> who are sources of supply that participate in Interfund billing.</a:t>
            </a:r>
            <a:endParaRPr lang="en-US" kern="1200" dirty="0" smtClean="0">
              <a:solidFill>
                <a:schemeClr val="tx1"/>
              </a:solidFill>
              <a:effectLst/>
            </a:endParaRPr>
          </a:p>
          <a:p>
            <a:pPr marL="171450" lvl="0" indent="-171450">
              <a:buFont typeface="Arial" pitchFamily="34" charset="0"/>
              <a:buChar char="•"/>
            </a:pPr>
            <a:r>
              <a:rPr lang="en-US" kern="1200" dirty="0" smtClean="0">
                <a:solidFill>
                  <a:schemeClr val="tx1"/>
                </a:solidFill>
                <a:effectLst/>
              </a:rPr>
              <a:t>The FPRC coordinates process improvements, including changes to the MILS and DLMS finance transaction requirements transaction validation/edits and billing procedures. Changes are documented in DLM 4000.25, Volume 4, Military Standard Billing System (or MILSBILLS).</a:t>
            </a:r>
          </a:p>
          <a:p>
            <a:pPr marL="171450" lvl="0" indent="-171450">
              <a:buFont typeface="Arial" pitchFamily="34" charset="0"/>
              <a:buChar char="•"/>
            </a:pPr>
            <a:r>
              <a:rPr lang="en-US" kern="1200" dirty="0" smtClean="0">
                <a:solidFill>
                  <a:schemeClr val="tx1"/>
                </a:solidFill>
                <a:effectLst/>
              </a:rPr>
              <a:t>More information regarding FPRC representatives, upcoming meetings, and documents, such as archived meeting minutes, may be found on the DLMS web site under the FPRC Committees page.</a:t>
            </a:r>
          </a:p>
          <a:p>
            <a:endParaRPr lang="en-US" dirty="0"/>
          </a:p>
        </p:txBody>
      </p:sp>
      <p:sp>
        <p:nvSpPr>
          <p:cNvPr id="4" name="Slide Number Placeholder 3"/>
          <p:cNvSpPr>
            <a:spLocks noGrp="1"/>
          </p:cNvSpPr>
          <p:nvPr>
            <p:ph type="sldNum" sz="quarter" idx="10"/>
          </p:nvPr>
        </p:nvSpPr>
        <p:spPr>
          <a:xfrm>
            <a:off x="2754314" y="8832850"/>
            <a:ext cx="1501775" cy="463550"/>
          </a:xfrm>
          <a:prstGeom prst="rect">
            <a:avLst/>
          </a:prstGeom>
        </p:spPr>
        <p:txBody>
          <a:bodyPr/>
          <a:lstStyle/>
          <a:p>
            <a:pPr>
              <a:defRPr/>
            </a:pPr>
            <a:fld id="{38A046AC-9528-4127-8FD7-3E5F5C130649}" type="slidenum">
              <a:rPr lang="en-US" smtClean="0"/>
              <a:pPr>
                <a:defRPr/>
              </a:pPr>
              <a:t>8</a:t>
            </a:fld>
            <a:endParaRPr lang="en-US" dirty="0"/>
          </a:p>
        </p:txBody>
      </p:sp>
    </p:spTree>
    <p:extLst>
      <p:ext uri="{BB962C8B-B14F-4D97-AF65-F5344CB8AC3E}">
        <p14:creationId xmlns:p14="http://schemas.microsoft.com/office/powerpoint/2010/main" val="30985643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0" kern="1200" baseline="0" dirty="0" smtClean="0">
              <a:solidFill>
                <a:schemeClr val="tx1"/>
              </a:solidFill>
              <a:effectLst/>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smtClean="0"/>
              <a:t>Clicking </a:t>
            </a:r>
            <a:r>
              <a:rPr lang="en-US" sz="1100" dirty="0"/>
              <a:t>on the Reject code in the right most column provides the reason for </a:t>
            </a:r>
            <a:r>
              <a:rPr lang="en-US" sz="1100" dirty="0" smtClean="0"/>
              <a:t>rejection. Code </a:t>
            </a:r>
            <a:r>
              <a:rPr lang="en-US" sz="1100" dirty="0"/>
              <a:t>V is used when the identified Bill-To </a:t>
            </a:r>
            <a:r>
              <a:rPr lang="en-US" sz="1100" dirty="0" err="1"/>
              <a:t>DoDAAC</a:t>
            </a:r>
            <a:r>
              <a:rPr lang="en-US" sz="1100" dirty="0"/>
              <a:t> does not have an Authority Code that allows that activity to </a:t>
            </a:r>
            <a:r>
              <a:rPr lang="en-US" sz="1100" dirty="0" smtClean="0"/>
              <a:t>act as a bill-to party. We will look at the authority code for the bill-to </a:t>
            </a:r>
            <a:r>
              <a:rPr lang="en-US" sz="1100" dirty="0" err="1" smtClean="0"/>
              <a:t>DoDAAC</a:t>
            </a:r>
            <a:r>
              <a:rPr lang="en-US" sz="1100" dirty="0" smtClean="0"/>
              <a:t> N48694  using </a:t>
            </a:r>
            <a:r>
              <a:rPr lang="en-US" sz="1100" dirty="0" err="1" smtClean="0"/>
              <a:t>eDAAS</a:t>
            </a:r>
            <a:r>
              <a:rPr lang="en-US" sz="1100" baseline="0" dirty="0" err="1" smtClean="0"/>
              <a:t>INQ</a:t>
            </a:r>
            <a:r>
              <a:rPr lang="en-US" sz="1100" baseline="0" dirty="0" smtClean="0"/>
              <a:t> a later in this module to see the cause of the rejected bill.</a:t>
            </a:r>
          </a:p>
        </p:txBody>
      </p:sp>
      <p:sp>
        <p:nvSpPr>
          <p:cNvPr id="4" name="Slide Number Placeholder 3"/>
          <p:cNvSpPr>
            <a:spLocks noGrp="1"/>
          </p:cNvSpPr>
          <p:nvPr>
            <p:ph type="sldNum" sz="quarter" idx="10"/>
          </p:nvPr>
        </p:nvSpPr>
        <p:spPr/>
        <p:txBody>
          <a:bodyPr/>
          <a:lstStyle/>
          <a:p>
            <a:fld id="{FE99368D-AAC2-431B-B571-84EBCC912C55}" type="slidenum">
              <a:rPr lang="en-US" smtClean="0"/>
              <a:pPr/>
              <a:t>80</a:t>
            </a:fld>
            <a:endParaRPr lang="en-US"/>
          </a:p>
        </p:txBody>
      </p:sp>
    </p:spTree>
    <p:extLst>
      <p:ext uri="{BB962C8B-B14F-4D97-AF65-F5344CB8AC3E}">
        <p14:creationId xmlns:p14="http://schemas.microsoft.com/office/powerpoint/2010/main" val="14755394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smtClean="0"/>
              <a:t>Looking at row 15 we see a anther</a:t>
            </a:r>
            <a:r>
              <a:rPr lang="en-US" sz="1100" baseline="0" dirty="0" smtClean="0"/>
              <a:t> rejected bill scenario.</a:t>
            </a:r>
            <a:endParaRPr lang="en-US" sz="110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smtClean="0"/>
              <a:t>Code Z means the Bill-To </a:t>
            </a:r>
            <a:r>
              <a:rPr lang="en-US" sz="1100" dirty="0" err="1" smtClean="0"/>
              <a:t>DoDAAC</a:t>
            </a:r>
            <a:r>
              <a:rPr lang="en-US" sz="1100" dirty="0" smtClean="0"/>
              <a:t> is not recorded in DAAS. We see that</a:t>
            </a:r>
            <a:r>
              <a:rPr lang="en-US" sz="1100" baseline="0" dirty="0" smtClean="0"/>
              <a:t> the bill to party identified by </a:t>
            </a:r>
            <a:r>
              <a:rPr lang="en-US" sz="1100" baseline="0" dirty="0" err="1" smtClean="0"/>
              <a:t>DoDAAC</a:t>
            </a:r>
            <a:r>
              <a:rPr lang="en-US" sz="1100" baseline="0" dirty="0" smtClean="0"/>
              <a:t> DK7K00 is not recognized in the DAAS </a:t>
            </a:r>
            <a:r>
              <a:rPr lang="en-US" sz="1100" baseline="0" dirty="0" err="1" smtClean="0"/>
              <a:t>DoDAAC</a:t>
            </a:r>
            <a:r>
              <a:rPr lang="en-US" sz="1100" baseline="0" dirty="0" smtClean="0"/>
              <a:t> database and this transaction failed citing code Z. DK7K00 is actually a MAPAC used for Security Assistance and not a </a:t>
            </a:r>
            <a:r>
              <a:rPr lang="en-US" sz="1100" baseline="0" dirty="0" err="1" smtClean="0"/>
              <a:t>DoDAAC</a:t>
            </a:r>
            <a:r>
              <a:rPr lang="en-US" sz="1100" baseline="0" dirty="0" smtClean="0"/>
              <a:t>.</a:t>
            </a:r>
          </a:p>
        </p:txBody>
      </p:sp>
      <p:sp>
        <p:nvSpPr>
          <p:cNvPr id="4" name="Slide Number Placeholder 3"/>
          <p:cNvSpPr>
            <a:spLocks noGrp="1"/>
          </p:cNvSpPr>
          <p:nvPr>
            <p:ph type="sldNum" sz="quarter" idx="10"/>
          </p:nvPr>
        </p:nvSpPr>
        <p:spPr/>
        <p:txBody>
          <a:bodyPr/>
          <a:lstStyle/>
          <a:p>
            <a:fld id="{FE99368D-AAC2-431B-B571-84EBCC912C55}" type="slidenum">
              <a:rPr lang="en-US" smtClean="0"/>
              <a:pPr/>
              <a:t>81</a:t>
            </a:fld>
            <a:endParaRPr lang="en-US"/>
          </a:p>
        </p:txBody>
      </p:sp>
    </p:spTree>
    <p:extLst>
      <p:ext uri="{BB962C8B-B14F-4D97-AF65-F5344CB8AC3E}">
        <p14:creationId xmlns:p14="http://schemas.microsoft.com/office/powerpoint/2010/main" val="14755394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smtClean="0"/>
              <a:t>[Click] Next we see for SZB587 there is no reject code.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FE99368D-AAC2-431B-B571-84EBCC912C55}" type="slidenum">
              <a:rPr lang="en-US" smtClean="0"/>
              <a:pPr/>
              <a:t>82</a:t>
            </a:fld>
            <a:endParaRPr lang="en-US"/>
          </a:p>
        </p:txBody>
      </p:sp>
    </p:spTree>
    <p:extLst>
      <p:ext uri="{BB962C8B-B14F-4D97-AF65-F5344CB8AC3E}">
        <p14:creationId xmlns:p14="http://schemas.microsoft.com/office/powerpoint/2010/main" val="14755394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0" kern="1200" baseline="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0" kern="1200" baseline="0" dirty="0" smtClean="0">
                <a:solidFill>
                  <a:schemeClr val="tx1"/>
                </a:solidFill>
                <a:effectLst/>
              </a:rPr>
              <a:t>Here we see the DLMS reject codes from MILSTRAP Appendix 2.8 along with the legacy MILS reject codes shown in MILSINQ</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0" kern="1200" baseline="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t>The </a:t>
            </a:r>
            <a:r>
              <a:rPr lang="en-US" sz="1100" dirty="0" smtClean="0"/>
              <a:t>DLMS billing </a:t>
            </a:r>
            <a:r>
              <a:rPr lang="en-US" sz="1100" dirty="0"/>
              <a:t>related codes in in MILSTRAP Appendix 2.8, Reject Reason </a:t>
            </a:r>
            <a:r>
              <a:rPr lang="en-US" sz="1100" dirty="0" smtClean="0"/>
              <a:t>Codes</a:t>
            </a:r>
            <a:r>
              <a:rPr lang="en-US" sz="1100" baseline="0" dirty="0" smtClean="0"/>
              <a:t> equate to </a:t>
            </a:r>
            <a:r>
              <a:rPr lang="en-US" sz="1100" dirty="0" smtClean="0"/>
              <a:t>the second</a:t>
            </a:r>
            <a:r>
              <a:rPr lang="en-US" sz="1100" baseline="0" dirty="0" smtClean="0"/>
              <a:t> position of the legacy MILSINQ reject code preceded by the letter “B” for Bill. </a:t>
            </a:r>
            <a:r>
              <a:rPr lang="en-US" sz="1100" dirty="0" smtClean="0"/>
              <a:t>In legacy MILS transactions, the single character</a:t>
            </a:r>
            <a:r>
              <a:rPr lang="en-US" sz="1100" baseline="0" dirty="0" smtClean="0"/>
              <a:t> MILSINQ reject code is contained in record position 4 of the rejected Summary billing transaction. In DLMS, the 824R reject transaction is used with the MILSTRAP Reject Advice Code, which allows additional data content.</a:t>
            </a:r>
            <a:endParaRPr 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t>[Click] Here we see our MILSINQ example reject codes for a </a:t>
            </a:r>
            <a:r>
              <a:rPr lang="en-US" sz="1100" baseline="0" dirty="0" err="1" smtClean="0"/>
              <a:t>DoDAAC</a:t>
            </a:r>
            <a:r>
              <a:rPr lang="en-US" sz="1100" baseline="0" dirty="0" smtClean="0"/>
              <a:t> that does not have the appropriate authority code for what the transaction identified the </a:t>
            </a:r>
            <a:r>
              <a:rPr lang="en-US" sz="1100" baseline="0" dirty="0" err="1" smtClean="0"/>
              <a:t>DoDAAC</a:t>
            </a:r>
            <a:r>
              <a:rPr lang="en-US" sz="1100" baseline="0" dirty="0" smtClean="0"/>
              <a:t> to be used for: “BV” from MILSTRAP Appendix 2.8 or “V” from MILSINQ</a:t>
            </a:r>
            <a:endParaRPr 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In legacy MILS transactions, the single character</a:t>
            </a:r>
            <a:r>
              <a:rPr lang="en-US" sz="1100" baseline="0" dirty="0" smtClean="0"/>
              <a:t> MILSINQ reject code is contained in record position 4 of the rejected Summary billing transaction. </a:t>
            </a:r>
            <a:endParaRPr lang="en-US" sz="1100" dirty="0"/>
          </a:p>
        </p:txBody>
      </p:sp>
      <p:sp>
        <p:nvSpPr>
          <p:cNvPr id="4" name="Slide Number Placeholder 3"/>
          <p:cNvSpPr>
            <a:spLocks noGrp="1"/>
          </p:cNvSpPr>
          <p:nvPr>
            <p:ph type="sldNum" sz="quarter" idx="10"/>
          </p:nvPr>
        </p:nvSpPr>
        <p:spPr/>
        <p:txBody>
          <a:bodyPr/>
          <a:lstStyle/>
          <a:p>
            <a:fld id="{FE99368D-AAC2-431B-B571-84EBCC912C55}" type="slidenum">
              <a:rPr lang="en-US" smtClean="0"/>
              <a:pPr/>
              <a:t>83</a:t>
            </a:fld>
            <a:endParaRPr lang="en-US"/>
          </a:p>
        </p:txBody>
      </p:sp>
    </p:spTree>
    <p:extLst>
      <p:ext uri="{BB962C8B-B14F-4D97-AF65-F5344CB8AC3E}">
        <p14:creationId xmlns:p14="http://schemas.microsoft.com/office/powerpoint/2010/main" val="16176894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a:t>
            </a:r>
            <a:r>
              <a:rPr lang="en-US" sz="1100" dirty="0" smtClean="0"/>
              <a:t>The </a:t>
            </a:r>
            <a:r>
              <a:rPr lang="en-US" sz="1100" dirty="0"/>
              <a:t>List/Download Selected Messages button formats a report for the selected bills to include the individual detailed bills.</a:t>
            </a:r>
          </a:p>
        </p:txBody>
      </p:sp>
      <p:sp>
        <p:nvSpPr>
          <p:cNvPr id="4" name="Slide Number Placeholder 3"/>
          <p:cNvSpPr>
            <a:spLocks noGrp="1"/>
          </p:cNvSpPr>
          <p:nvPr>
            <p:ph type="sldNum" sz="quarter" idx="10"/>
          </p:nvPr>
        </p:nvSpPr>
        <p:spPr/>
        <p:txBody>
          <a:bodyPr/>
          <a:lstStyle/>
          <a:p>
            <a:fld id="{FE99368D-AAC2-431B-B571-84EBCC912C55}" type="slidenum">
              <a:rPr lang="en-US" smtClean="0"/>
              <a:pPr/>
              <a:t>84</a:t>
            </a:fld>
            <a:endParaRPr lang="en-US"/>
          </a:p>
        </p:txBody>
      </p:sp>
    </p:spTree>
    <p:extLst>
      <p:ext uri="{BB962C8B-B14F-4D97-AF65-F5344CB8AC3E}">
        <p14:creationId xmlns:p14="http://schemas.microsoft.com/office/powerpoint/2010/main" val="8216765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0" kern="1200" baseline="0" dirty="0" smtClean="0">
              <a:solidFill>
                <a:schemeClr val="tx1"/>
              </a:solidFill>
              <a:effectLst/>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smtClean="0"/>
              <a:t>Here </a:t>
            </a:r>
            <a:r>
              <a:rPr lang="en-US" sz="1100" dirty="0"/>
              <a:t>is the report for the bill we checked.  Clicking on the Download All Messages creates a text file of the transactions</a:t>
            </a:r>
            <a:r>
              <a:rPr lang="en-US" sz="1100" dirty="0" smtClean="0"/>
              <a:t>.</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smtClean="0"/>
              <a:t>Note the RC reject code of</a:t>
            </a:r>
            <a:r>
              <a:rPr lang="en-US" sz="1100" baseline="0" dirty="0" smtClean="0"/>
              <a:t> “V” from our example, noting that bill-to </a:t>
            </a:r>
            <a:r>
              <a:rPr lang="en-US" sz="1100" baseline="0" dirty="0" err="1" smtClean="0"/>
              <a:t>DoDAAC</a:t>
            </a:r>
            <a:r>
              <a:rPr lang="en-US" sz="1100" baseline="0" dirty="0" smtClean="0"/>
              <a:t> is not authorized as a bill-to party in DAAS.</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baseline="0"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kern="1200" dirty="0" smtClean="0">
                <a:solidFill>
                  <a:schemeClr val="tx1"/>
                </a:solidFill>
                <a:effectLst/>
                <a:latin typeface="Arial" charset="0"/>
                <a:ea typeface="+mn-ea"/>
                <a:cs typeface="+mn-cs"/>
              </a:rPr>
              <a:t>in this case DLA is attempting to provide credit for bulk petroleum purchases that are rejecting because </a:t>
            </a:r>
            <a:r>
              <a:rPr lang="en-US" sz="1100" kern="1200" dirty="0" err="1" smtClean="0">
                <a:solidFill>
                  <a:schemeClr val="tx1"/>
                </a:solidFill>
                <a:effectLst/>
                <a:latin typeface="Arial" charset="0"/>
                <a:ea typeface="+mn-ea"/>
                <a:cs typeface="+mn-cs"/>
              </a:rPr>
              <a:t>DoDAAC</a:t>
            </a:r>
            <a:r>
              <a:rPr lang="en-US" sz="1100" kern="1200" dirty="0" smtClean="0">
                <a:solidFill>
                  <a:schemeClr val="tx1"/>
                </a:solidFill>
                <a:effectLst/>
                <a:latin typeface="Arial" charset="0"/>
                <a:ea typeface="+mn-ea"/>
                <a:cs typeface="+mn-cs"/>
              </a:rPr>
              <a:t> N486494 does not have the correct authority code to requisition or to process bills.</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kern="1200" dirty="0" smtClean="0">
              <a:solidFill>
                <a:schemeClr val="tx1"/>
              </a:solidFill>
              <a:effectLst/>
              <a:latin typeface="Arial" charset="0"/>
              <a:ea typeface="+mn-ea"/>
              <a:cs typeface="+mn-cs"/>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kern="1200" dirty="0" smtClean="0">
                <a:solidFill>
                  <a:schemeClr val="tx1"/>
                </a:solidFill>
                <a:effectLst/>
                <a:latin typeface="Arial" charset="0"/>
                <a:ea typeface="+mn-ea"/>
                <a:cs typeface="+mn-cs"/>
              </a:rPr>
              <a:t>This is an example where Navy is using this </a:t>
            </a:r>
            <a:r>
              <a:rPr lang="en-US" sz="1100" kern="1200" dirty="0" err="1" smtClean="0">
                <a:solidFill>
                  <a:schemeClr val="tx1"/>
                </a:solidFill>
                <a:effectLst/>
                <a:latin typeface="Arial" charset="0"/>
                <a:ea typeface="+mn-ea"/>
                <a:cs typeface="+mn-cs"/>
              </a:rPr>
              <a:t>DoDAAC</a:t>
            </a:r>
            <a:r>
              <a:rPr lang="en-US" sz="1100" kern="1200" dirty="0" smtClean="0">
                <a:solidFill>
                  <a:schemeClr val="tx1"/>
                </a:solidFill>
                <a:effectLst/>
                <a:latin typeface="Arial" charset="0"/>
                <a:ea typeface="+mn-ea"/>
                <a:cs typeface="+mn-cs"/>
              </a:rPr>
              <a:t> in an offline ordering process where the orders do not pass through DAAS, but the Interfund bills do and the bills are rejecting. </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kern="1200" dirty="0" smtClean="0">
              <a:solidFill>
                <a:schemeClr val="tx1"/>
              </a:solidFill>
              <a:effectLst/>
              <a:latin typeface="Arial" charset="0"/>
              <a:ea typeface="+mn-ea"/>
              <a:cs typeface="+mn-cs"/>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kern="1200" dirty="0" smtClean="0">
                <a:solidFill>
                  <a:schemeClr val="tx1"/>
                </a:solidFill>
                <a:effectLst/>
                <a:latin typeface="Arial" charset="0"/>
                <a:ea typeface="+mn-ea"/>
                <a:cs typeface="+mn-cs"/>
              </a:rPr>
              <a:t>The authority code was likely changed at some time after this customer profile was established in the DLA Fuels Customer Master. Billing transactions will continue to reject until this is changed, either by changing the authority code for this </a:t>
            </a:r>
            <a:r>
              <a:rPr lang="en-US" sz="1100" kern="1200" dirty="0" err="1" smtClean="0">
                <a:solidFill>
                  <a:schemeClr val="tx1"/>
                </a:solidFill>
                <a:effectLst/>
                <a:latin typeface="Arial" charset="0"/>
                <a:ea typeface="+mn-ea"/>
                <a:cs typeface="+mn-cs"/>
              </a:rPr>
              <a:t>DoDAAC</a:t>
            </a:r>
            <a:r>
              <a:rPr lang="en-US" sz="1100" kern="1200" dirty="0" smtClean="0">
                <a:solidFill>
                  <a:schemeClr val="tx1"/>
                </a:solidFill>
                <a:effectLst/>
                <a:latin typeface="Arial" charset="0"/>
                <a:ea typeface="+mn-ea"/>
                <a:cs typeface="+mn-cs"/>
              </a:rPr>
              <a:t> or by replacing it with an appropriate </a:t>
            </a:r>
            <a:r>
              <a:rPr lang="en-US" sz="1100" kern="1200" dirty="0" err="1" smtClean="0">
                <a:solidFill>
                  <a:schemeClr val="tx1"/>
                </a:solidFill>
                <a:effectLst/>
                <a:latin typeface="Arial" charset="0"/>
                <a:ea typeface="+mn-ea"/>
                <a:cs typeface="+mn-cs"/>
              </a:rPr>
              <a:t>DoDAAC</a:t>
            </a:r>
            <a:r>
              <a:rPr lang="en-US" sz="1100" kern="1200" dirty="0" smtClean="0">
                <a:solidFill>
                  <a:schemeClr val="tx1"/>
                </a:solidFill>
                <a:effectLst/>
                <a:latin typeface="Arial" charset="0"/>
                <a:ea typeface="+mn-ea"/>
                <a:cs typeface="+mn-cs"/>
              </a:rPr>
              <a:t>.</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baseline="0"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baseline="0"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smtClean="0"/>
              <a:t>Remember, In legacy MILS transactions, the single character</a:t>
            </a:r>
            <a:r>
              <a:rPr lang="en-US" sz="1100" baseline="0" dirty="0" smtClean="0"/>
              <a:t> MILSINQ reject code is contained in record position 4 of the rejected Summary billing transaction. </a:t>
            </a:r>
            <a:r>
              <a:rPr lang="en-US" sz="1100" i="0" baseline="0" dirty="0" smtClean="0"/>
              <a:t>In</a:t>
            </a:r>
            <a:r>
              <a:rPr lang="en-US" sz="1100" baseline="0" dirty="0" smtClean="0"/>
              <a:t> DLMS  a DLMS 824R Reject Transaction is used.</a:t>
            </a:r>
            <a:endParaRPr lang="en-US" sz="1100"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FE99368D-AAC2-431B-B571-84EBCC912C55}" type="slidenum">
              <a:rPr lang="en-US" smtClean="0"/>
              <a:pPr/>
              <a:t>85</a:t>
            </a:fld>
            <a:endParaRPr lang="en-US"/>
          </a:p>
        </p:txBody>
      </p:sp>
    </p:spTree>
    <p:extLst>
      <p:ext uri="{BB962C8B-B14F-4D97-AF65-F5344CB8AC3E}">
        <p14:creationId xmlns:p14="http://schemas.microsoft.com/office/powerpoint/2010/main" val="24543676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a:t>
            </a:r>
            <a:r>
              <a:rPr lang="en-US" sz="1100" dirty="0" smtClean="0"/>
              <a:t>Next </a:t>
            </a:r>
            <a:r>
              <a:rPr lang="en-US" sz="1100" dirty="0"/>
              <a:t>we’ll look at </a:t>
            </a:r>
            <a:r>
              <a:rPr lang="en-US" sz="1100" dirty="0" err="1"/>
              <a:t>eDAASINQ</a:t>
            </a:r>
            <a:r>
              <a:rPr lang="en-US" sz="1100" dirty="0"/>
              <a:t> and compare it to the publicly accessible DAASINQ.</a:t>
            </a:r>
          </a:p>
        </p:txBody>
      </p:sp>
      <p:sp>
        <p:nvSpPr>
          <p:cNvPr id="4" name="Slide Number Placeholder 3"/>
          <p:cNvSpPr>
            <a:spLocks noGrp="1"/>
          </p:cNvSpPr>
          <p:nvPr>
            <p:ph type="sldNum" sz="quarter" idx="10"/>
          </p:nvPr>
        </p:nvSpPr>
        <p:spPr/>
        <p:txBody>
          <a:bodyPr/>
          <a:lstStyle/>
          <a:p>
            <a:fld id="{FE99368D-AAC2-431B-B571-84EBCC912C55}" type="slidenum">
              <a:rPr lang="en-US" smtClean="0"/>
              <a:pPr/>
              <a:t>86</a:t>
            </a:fld>
            <a:endParaRPr lang="en-US"/>
          </a:p>
        </p:txBody>
      </p:sp>
    </p:spTree>
    <p:extLst>
      <p:ext uri="{BB962C8B-B14F-4D97-AF65-F5344CB8AC3E}">
        <p14:creationId xmlns:p14="http://schemas.microsoft.com/office/powerpoint/2010/main" val="1955585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a:t>
            </a:r>
            <a:r>
              <a:rPr lang="en-US" sz="1100" dirty="0" smtClean="0"/>
              <a:t>Displayed here </a:t>
            </a:r>
            <a:r>
              <a:rPr lang="en-US" sz="1100" dirty="0"/>
              <a:t>is the eDAASINQ home page. </a:t>
            </a:r>
          </a:p>
        </p:txBody>
      </p:sp>
      <p:sp>
        <p:nvSpPr>
          <p:cNvPr id="4" name="Slide Number Placeholder 3"/>
          <p:cNvSpPr>
            <a:spLocks noGrp="1"/>
          </p:cNvSpPr>
          <p:nvPr>
            <p:ph type="sldNum" sz="quarter" idx="10"/>
          </p:nvPr>
        </p:nvSpPr>
        <p:spPr/>
        <p:txBody>
          <a:bodyPr/>
          <a:lstStyle/>
          <a:p>
            <a:fld id="{32413181-755A-4135-8081-4CA8179802BD}" type="slidenum">
              <a:rPr lang="en-US" smtClean="0"/>
              <a:pPr/>
              <a:t>87</a:t>
            </a:fld>
            <a:endParaRPr lang="en-US" dirty="0"/>
          </a:p>
        </p:txBody>
      </p:sp>
    </p:spTree>
    <p:extLst>
      <p:ext uri="{BB962C8B-B14F-4D97-AF65-F5344CB8AC3E}">
        <p14:creationId xmlns:p14="http://schemas.microsoft.com/office/powerpoint/2010/main" val="27392026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Narrator:</a:t>
            </a:r>
            <a:r>
              <a:rPr lang="en-US" sz="1100" b="0" baseline="0" dirty="0" smtClean="0"/>
              <a:t> </a:t>
            </a:r>
            <a:r>
              <a:rPr lang="en-US" sz="1100" b="0" kern="1200" baseline="0" dirty="0" smtClean="0">
                <a:solidFill>
                  <a:schemeClr val="tx1"/>
                </a:solidFill>
                <a:effectLst/>
              </a:rPr>
              <a:t> </a:t>
            </a:r>
            <a:r>
              <a:rPr lang="en-US" sz="1100" dirty="0" smtClean="0"/>
              <a:t>This </a:t>
            </a:r>
            <a:r>
              <a:rPr lang="en-US" sz="1100" dirty="0"/>
              <a:t>slide displays the MILSBILLS header inquiry for the bill we </a:t>
            </a:r>
            <a:r>
              <a:rPr lang="en-US" sz="1100" dirty="0" smtClean="0"/>
              <a:t>looked</a:t>
            </a:r>
            <a:r>
              <a:rPr lang="en-US" sz="1100" baseline="0" dirty="0" smtClean="0"/>
              <a:t> at as part of the rejected bills</a:t>
            </a:r>
            <a:r>
              <a:rPr lang="en-US" sz="1100" dirty="0" smtClean="0"/>
              <a:t> </a:t>
            </a:r>
            <a:r>
              <a:rPr lang="en-US" sz="1100" dirty="0"/>
              <a:t>earlier in MILSINQ.   The </a:t>
            </a:r>
            <a:r>
              <a:rPr lang="en-US" sz="1100" dirty="0" smtClean="0"/>
              <a:t>Bill-to </a:t>
            </a:r>
            <a:r>
              <a:rPr lang="en-US" sz="1100" dirty="0"/>
              <a:t>DoDAAC, </a:t>
            </a:r>
            <a:r>
              <a:rPr lang="en-US" sz="1100" dirty="0" smtClean="0"/>
              <a:t>N48694 , populates </a:t>
            </a:r>
            <a:r>
              <a:rPr lang="en-US" sz="1100" dirty="0"/>
              <a:t>DoDAAC field. </a:t>
            </a:r>
          </a:p>
          <a:p>
            <a:endParaRPr lang="en-US" sz="1100"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88</a:t>
            </a:fld>
            <a:endParaRPr lang="en-US" dirty="0"/>
          </a:p>
        </p:txBody>
      </p:sp>
    </p:spTree>
    <p:extLst>
      <p:ext uri="{BB962C8B-B14F-4D97-AF65-F5344CB8AC3E}">
        <p14:creationId xmlns:p14="http://schemas.microsoft.com/office/powerpoint/2010/main" val="20944470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 </a:t>
            </a:r>
          </a:p>
          <a:p>
            <a:pPr marL="171450" indent="-171450">
              <a:buFont typeface="Arial" pitchFamily="34" charset="0"/>
              <a:buChar char="•"/>
            </a:pPr>
            <a:r>
              <a:rPr lang="en-US" dirty="0" smtClean="0"/>
              <a:t>We </a:t>
            </a:r>
            <a:r>
              <a:rPr lang="en-US" dirty="0"/>
              <a:t>are looking at the DoDAAC  Information </a:t>
            </a:r>
            <a:r>
              <a:rPr lang="en-US" dirty="0" smtClean="0"/>
              <a:t>tab in </a:t>
            </a:r>
            <a:r>
              <a:rPr lang="en-US" dirty="0" err="1" smtClean="0"/>
              <a:t>eDAASINQ</a:t>
            </a:r>
            <a:r>
              <a:rPr lang="en-US" dirty="0" smtClean="0"/>
              <a:t>.</a:t>
            </a:r>
          </a:p>
          <a:p>
            <a:pPr marL="171450" indent="-171450">
              <a:buFont typeface="Arial" pitchFamily="34" charset="0"/>
              <a:buChar char="•"/>
            </a:pPr>
            <a:endParaRPr lang="en-US" dirty="0" smtClean="0"/>
          </a:p>
          <a:p>
            <a:pPr marL="171450" indent="-171450">
              <a:buFont typeface="Arial" pitchFamily="34" charset="0"/>
              <a:buChar char="•"/>
            </a:pPr>
            <a:r>
              <a:rPr lang="en-US" dirty="0" smtClean="0"/>
              <a:t>The </a:t>
            </a:r>
            <a:r>
              <a:rPr lang="en-US" dirty="0"/>
              <a:t>top section displays important information </a:t>
            </a:r>
            <a:r>
              <a:rPr lang="en-US" dirty="0" smtClean="0"/>
              <a:t>including the </a:t>
            </a:r>
            <a:r>
              <a:rPr lang="en-US" dirty="0"/>
              <a:t>Authority </a:t>
            </a:r>
            <a:r>
              <a:rPr lang="en-US" dirty="0" smtClean="0"/>
              <a:t>Code.</a:t>
            </a:r>
            <a:r>
              <a:rPr lang="en-US" baseline="0" dirty="0" smtClean="0"/>
              <a:t> </a:t>
            </a:r>
            <a:r>
              <a:rPr lang="en-US" dirty="0" smtClean="0"/>
              <a:t>The </a:t>
            </a:r>
            <a:r>
              <a:rPr lang="en-US" dirty="0" err="1" smtClean="0"/>
              <a:t>DoDAAC</a:t>
            </a:r>
            <a:r>
              <a:rPr lang="en-US" dirty="0" smtClean="0"/>
              <a:t> </a:t>
            </a:r>
            <a:r>
              <a:rPr lang="en-US" dirty="0"/>
              <a:t>must </a:t>
            </a:r>
            <a:r>
              <a:rPr lang="en-US" dirty="0" smtClean="0"/>
              <a:t>have the proper</a:t>
            </a:r>
            <a:r>
              <a:rPr lang="en-US" baseline="0" dirty="0" smtClean="0"/>
              <a:t> authority code for </a:t>
            </a:r>
            <a:r>
              <a:rPr lang="en-US" dirty="0" smtClean="0"/>
              <a:t>how </a:t>
            </a:r>
            <a:r>
              <a:rPr lang="en-US" dirty="0"/>
              <a:t>it is used in the transaction for requisitioning, billing, shipping or administrative purposes. </a:t>
            </a:r>
            <a:endParaRPr lang="en-US" dirty="0" smtClean="0"/>
          </a:p>
          <a:p>
            <a:pPr marL="171450" indent="-171450">
              <a:buFont typeface="Arial" pitchFamily="34" charset="0"/>
              <a:buChar char="•"/>
            </a:pPr>
            <a:r>
              <a:rPr lang="en-US" dirty="0" smtClean="0"/>
              <a:t>Note </a:t>
            </a:r>
            <a:r>
              <a:rPr lang="en-US" dirty="0"/>
              <a:t>here that the authority code for this DoDAAC is </a:t>
            </a:r>
            <a:r>
              <a:rPr lang="en-US" dirty="0" smtClean="0"/>
              <a:t>01, </a:t>
            </a:r>
            <a:r>
              <a:rPr lang="en-US" dirty="0"/>
              <a:t>which means that this DoDAAC may </a:t>
            </a:r>
            <a:r>
              <a:rPr lang="en-US" dirty="0" smtClean="0"/>
              <a:t>be identified</a:t>
            </a:r>
            <a:r>
              <a:rPr lang="en-US" baseline="0" dirty="0" smtClean="0"/>
              <a:t> as an activity</a:t>
            </a:r>
            <a:r>
              <a:rPr lang="en-US" dirty="0" smtClean="0"/>
              <a:t> to receive materiel, </a:t>
            </a:r>
            <a:r>
              <a:rPr lang="en-US" dirty="0"/>
              <a:t>but </a:t>
            </a:r>
            <a:r>
              <a:rPr lang="en-US" dirty="0" smtClean="0"/>
              <a:t>cannot requisition</a:t>
            </a:r>
            <a:r>
              <a:rPr lang="en-US" baseline="0" dirty="0" smtClean="0"/>
              <a:t> </a:t>
            </a:r>
            <a:r>
              <a:rPr lang="en-US" dirty="0" smtClean="0"/>
              <a:t>materiel or process</a:t>
            </a:r>
            <a:r>
              <a:rPr lang="en-US" baseline="0" dirty="0" smtClean="0"/>
              <a:t> bills</a:t>
            </a:r>
            <a:r>
              <a:rPr lang="en-US" dirty="0" smtClean="0"/>
              <a:t>.  DAAS edits</a:t>
            </a:r>
            <a:r>
              <a:rPr lang="en-US" baseline="0" dirty="0" smtClean="0"/>
              <a:t> will reject transactions where the authority code is invalid as a </a:t>
            </a:r>
            <a:r>
              <a:rPr lang="en-US" baseline="0" dirty="0" err="1" smtClean="0"/>
              <a:t>requistioner</a:t>
            </a:r>
            <a:r>
              <a:rPr lang="en-US" baseline="0" dirty="0" smtClean="0"/>
              <a:t> or bill-to party. While not all orders pass though DAAS – bearer walk through for example – all Interfund bills do. So orders with improper </a:t>
            </a:r>
            <a:r>
              <a:rPr lang="en-US" baseline="0" dirty="0" err="1" smtClean="0"/>
              <a:t>DoDAACs</a:t>
            </a:r>
            <a:r>
              <a:rPr lang="en-US" baseline="0" dirty="0" smtClean="0"/>
              <a:t> or </a:t>
            </a:r>
            <a:r>
              <a:rPr lang="en-US" baseline="0" dirty="0" err="1" smtClean="0"/>
              <a:t>DoDAACs</a:t>
            </a:r>
            <a:r>
              <a:rPr lang="en-US" baseline="0" dirty="0" smtClean="0"/>
              <a:t> where the authority code has been changed after the order was processed but before billing will reject.</a:t>
            </a:r>
          </a:p>
          <a:p>
            <a:pPr marL="171450" indent="-171450">
              <a:buFont typeface="Arial" pitchFamily="34" charset="0"/>
              <a:buChar char="•"/>
            </a:pPr>
            <a:r>
              <a:rPr lang="en-US" baseline="0" dirty="0" smtClean="0"/>
              <a:t>We will see later how the bill-to party is identified in both a legacy 80 record position MILS transaction and as a discrete data element in a DLMS variable length transaction</a:t>
            </a:r>
          </a:p>
        </p:txBody>
      </p:sp>
      <p:sp>
        <p:nvSpPr>
          <p:cNvPr id="4" name="Slide Number Placeholder 3"/>
          <p:cNvSpPr>
            <a:spLocks noGrp="1"/>
          </p:cNvSpPr>
          <p:nvPr>
            <p:ph type="sldNum" sz="quarter" idx="10"/>
          </p:nvPr>
        </p:nvSpPr>
        <p:spPr/>
        <p:txBody>
          <a:bodyPr/>
          <a:lstStyle/>
          <a:p>
            <a:fld id="{32413181-755A-4135-8081-4CA8179802BD}" type="slidenum">
              <a:rPr lang="en-US" smtClean="0"/>
              <a:pPr/>
              <a:t>89</a:t>
            </a:fld>
            <a:endParaRPr lang="en-US" dirty="0"/>
          </a:p>
        </p:txBody>
      </p:sp>
    </p:spTree>
    <p:extLst>
      <p:ext uri="{BB962C8B-B14F-4D97-AF65-F5344CB8AC3E}">
        <p14:creationId xmlns:p14="http://schemas.microsoft.com/office/powerpoint/2010/main" val="1222349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2754314" y="8832850"/>
            <a:ext cx="1501775" cy="463550"/>
          </a:xfrm>
          <a:prstGeom prst="rect">
            <a:avLst/>
          </a:prstGeom>
          <a:noFill/>
        </p:spPr>
        <p:txBody>
          <a:bodyPr/>
          <a:lstStyle/>
          <a:p>
            <a:fld id="{6ACFC3D4-509E-40F3-8FAA-B44D906819AF}" type="slidenum">
              <a:rPr lang="en-US" smtClean="0"/>
              <a:pPr/>
              <a:t>9</a:t>
            </a:fld>
            <a:endParaRPr lang="en-US" smtClean="0"/>
          </a:p>
        </p:txBody>
      </p:sp>
      <p:sp>
        <p:nvSpPr>
          <p:cNvPr id="51203" name="Rectangle 2"/>
          <p:cNvSpPr>
            <a:spLocks noGrp="1" noRot="1" noChangeAspect="1" noChangeArrowheads="1" noTextEdit="1"/>
          </p:cNvSpPr>
          <p:nvPr>
            <p:ph type="sldImg"/>
          </p:nvPr>
        </p:nvSpPr>
        <p:spPr>
          <a:xfrm>
            <a:off x="150813" y="152400"/>
            <a:ext cx="3657600" cy="2743200"/>
          </a:xfrm>
          <a:ln/>
        </p:spPr>
      </p:sp>
      <p:sp>
        <p:nvSpPr>
          <p:cNvPr id="51204" name="Rectangle 4"/>
          <p:cNvSpPr>
            <a:spLocks noGrp="1" noChangeArrowheads="1"/>
          </p:cNvSpPr>
          <p:nvPr>
            <p:ph type="body" idx="1"/>
          </p:nvPr>
        </p:nvSpPr>
        <p:spPr>
          <a:xfrm>
            <a:off x="228600" y="2971800"/>
            <a:ext cx="6400800" cy="6172200"/>
          </a:xfrm>
          <a:noFill/>
          <a:ln/>
        </p:spPr>
        <p:txBody>
          <a:bodyPr/>
          <a:lstStyle/>
          <a:p>
            <a:pPr lvl="0"/>
            <a:r>
              <a:rPr lang="en-US" b="1" dirty="0"/>
              <a:t>Narrator:</a:t>
            </a:r>
            <a:r>
              <a:rPr lang="en-US" dirty="0"/>
              <a:t> </a:t>
            </a:r>
          </a:p>
          <a:p>
            <a:pPr marL="171400" indent="-171400">
              <a:buFont typeface="Arial" panose="020B0604020202020204" pitchFamily="34" charset="0"/>
              <a:buChar char="•"/>
            </a:pPr>
            <a:r>
              <a:rPr lang="en-US" dirty="0"/>
              <a:t>The legacy MILS transactions are 80 Record Position Fixed Length </a:t>
            </a:r>
            <a:r>
              <a:rPr lang="en-US" dirty="0" smtClean="0"/>
              <a:t>Transactions,</a:t>
            </a:r>
            <a:r>
              <a:rPr lang="en-US" baseline="0" dirty="0" smtClean="0"/>
              <a:t> which s</a:t>
            </a:r>
            <a:r>
              <a:rPr lang="en-US" dirty="0" smtClean="0"/>
              <a:t>everely </a:t>
            </a:r>
            <a:r>
              <a:rPr lang="en-US" dirty="0"/>
              <a:t>limits data content </a:t>
            </a:r>
            <a:r>
              <a:rPr lang="en-US" dirty="0" smtClean="0"/>
              <a:t>in transactions. </a:t>
            </a:r>
            <a:endParaRPr lang="en-US" dirty="0"/>
          </a:p>
          <a:p>
            <a:pPr marL="171400" indent="-171400">
              <a:buFont typeface="Arial" panose="020B0604020202020204" pitchFamily="34" charset="0"/>
              <a:buChar char="•"/>
            </a:pPr>
            <a:r>
              <a:rPr lang="en-US" dirty="0" smtClean="0"/>
              <a:t>Data </a:t>
            </a:r>
            <a:r>
              <a:rPr lang="en-US" dirty="0"/>
              <a:t>content that can’t be carried in the legacy </a:t>
            </a:r>
            <a:r>
              <a:rPr lang="en-US" dirty="0" smtClean="0"/>
              <a:t>transaction must </a:t>
            </a:r>
            <a:r>
              <a:rPr lang="en-US" dirty="0"/>
              <a:t>be derived by linking codes in transactions with business rules and </a:t>
            </a:r>
            <a:r>
              <a:rPr lang="en-US" dirty="0" smtClean="0"/>
              <a:t>external relational tables, such as the </a:t>
            </a:r>
            <a:r>
              <a:rPr lang="en-US" dirty="0"/>
              <a:t>fund code </a:t>
            </a:r>
            <a:r>
              <a:rPr lang="en-US" dirty="0" smtClean="0"/>
              <a:t>tables.   </a:t>
            </a:r>
            <a:endParaRPr lang="en-US" dirty="0"/>
          </a:p>
          <a:p>
            <a:pPr marL="171400" indent="-171400">
              <a:buFont typeface="Arial" panose="020B0604020202020204" pitchFamily="34" charset="0"/>
              <a:buChar char="•"/>
            </a:pPr>
            <a:r>
              <a:rPr lang="en-US" dirty="0"/>
              <a:t>The three codes below are all within the customer’s MILS requisition; these three codes are used in combination </a:t>
            </a:r>
            <a:r>
              <a:rPr lang="en-US" dirty="0" smtClean="0"/>
              <a:t>to</a:t>
            </a:r>
            <a:r>
              <a:rPr lang="en-US" baseline="0" dirty="0" smtClean="0"/>
              <a:t> identify the bill-to party and to</a:t>
            </a:r>
            <a:r>
              <a:rPr lang="en-US" dirty="0" smtClean="0"/>
              <a:t> </a:t>
            </a:r>
            <a:r>
              <a:rPr lang="en-US" dirty="0"/>
              <a:t>map to the appropriate appropriation within the fund code </a:t>
            </a:r>
            <a:r>
              <a:rPr lang="en-US" dirty="0" smtClean="0"/>
              <a:t>tables</a:t>
            </a:r>
            <a:r>
              <a:rPr lang="en-US" baseline="0" dirty="0" smtClean="0"/>
              <a:t>, which </a:t>
            </a:r>
            <a:r>
              <a:rPr lang="en-US" dirty="0" smtClean="0"/>
              <a:t>will </a:t>
            </a:r>
            <a:r>
              <a:rPr lang="en-US" dirty="0"/>
              <a:t>be discussed later in this </a:t>
            </a:r>
            <a:r>
              <a:rPr lang="en-US" dirty="0" smtClean="0"/>
              <a:t>module.</a:t>
            </a:r>
          </a:p>
          <a:p>
            <a:pPr marL="628600" lvl="1" indent="-171400">
              <a:buFont typeface="Arial" panose="020B0604020202020204" pitchFamily="34" charset="0"/>
              <a:buChar char="•"/>
            </a:pPr>
            <a:r>
              <a:rPr lang="en-US" dirty="0" smtClean="0"/>
              <a:t>The </a:t>
            </a:r>
            <a:r>
              <a:rPr lang="en-US" dirty="0"/>
              <a:t>Service/Agency Code is a one character code identifying the Military Service/Defense Agency to whom the customer is affiliated and which Service/Agencies Fund Code </a:t>
            </a:r>
            <a:r>
              <a:rPr lang="en-US" dirty="0" smtClean="0"/>
              <a:t>Tables apply.  </a:t>
            </a:r>
          </a:p>
          <a:p>
            <a:pPr marL="1085800" lvl="2" indent="-171400">
              <a:buFont typeface="Arial" panose="020B0604020202020204" pitchFamily="34" charset="0"/>
              <a:buChar char="•"/>
            </a:pPr>
            <a:r>
              <a:rPr lang="en-US" dirty="0" smtClean="0"/>
              <a:t>The </a:t>
            </a:r>
            <a:r>
              <a:rPr lang="en-US" dirty="0"/>
              <a:t>Service Code is the first character of the </a:t>
            </a:r>
            <a:r>
              <a:rPr lang="en-US" dirty="0" err="1"/>
              <a:t>DoDAAC</a:t>
            </a:r>
            <a:r>
              <a:rPr lang="en-US" dirty="0"/>
              <a:t>, which is the first character of the document number of the </a:t>
            </a:r>
            <a:r>
              <a:rPr lang="en-US" dirty="0" smtClean="0"/>
              <a:t>requisition and the bill-to party.</a:t>
            </a:r>
          </a:p>
          <a:p>
            <a:pPr marL="628600" lvl="1" indent="-171400">
              <a:buFont typeface="Arial" panose="020B0604020202020204" pitchFamily="34" charset="0"/>
              <a:buChar char="•"/>
            </a:pPr>
            <a:r>
              <a:rPr lang="en-US" dirty="0" smtClean="0"/>
              <a:t>The </a:t>
            </a:r>
            <a:r>
              <a:rPr lang="en-US" dirty="0"/>
              <a:t>Signal Code is a one character code in the customer’s requisition that designates which data fields contain the intended consignee (</a:t>
            </a:r>
            <a:r>
              <a:rPr lang="en-US" dirty="0" smtClean="0"/>
              <a:t>ship-to </a:t>
            </a:r>
            <a:r>
              <a:rPr lang="en-US" dirty="0" err="1" smtClean="0"/>
              <a:t>DoDAAC</a:t>
            </a:r>
            <a:r>
              <a:rPr lang="en-US" dirty="0" smtClean="0"/>
              <a:t>) </a:t>
            </a:r>
            <a:r>
              <a:rPr lang="en-US" dirty="0"/>
              <a:t>and the activity to receive and effect </a:t>
            </a:r>
            <a:r>
              <a:rPr lang="en-US" dirty="0" smtClean="0"/>
              <a:t>bill payment.</a:t>
            </a:r>
          </a:p>
          <a:p>
            <a:pPr marL="628600" lvl="1" indent="-171400">
              <a:buFont typeface="Arial" panose="020B0604020202020204" pitchFamily="34" charset="0"/>
              <a:buChar char="•"/>
            </a:pPr>
            <a:r>
              <a:rPr lang="en-US" dirty="0" smtClean="0"/>
              <a:t>The </a:t>
            </a:r>
            <a:r>
              <a:rPr lang="en-US" dirty="0"/>
              <a:t>Fund Code is a two character code within the customer’s requisition that relates to an appropriation line of accounting in the </a:t>
            </a:r>
            <a:r>
              <a:rPr lang="en-US" dirty="0" smtClean="0"/>
              <a:t>SFIS Fund </a:t>
            </a:r>
            <a:r>
              <a:rPr lang="en-US" dirty="0"/>
              <a:t>Code to Fund Account Conversion table for a particular Service/Agency. In some cases the fund code also identifies the bill-to party through another relational table, the Fund Code to Billed </a:t>
            </a:r>
            <a:r>
              <a:rPr lang="en-US" dirty="0" err="1"/>
              <a:t>DoDAAC</a:t>
            </a:r>
            <a:r>
              <a:rPr lang="en-US" dirty="0"/>
              <a:t> </a:t>
            </a:r>
            <a:r>
              <a:rPr lang="en-US" dirty="0" smtClean="0"/>
              <a:t>Table.  It also identifie</a:t>
            </a:r>
            <a:r>
              <a:rPr lang="en-US" baseline="0" dirty="0" smtClean="0"/>
              <a:t>s which defense agencies are authorized to use Interfund billing</a:t>
            </a:r>
            <a:r>
              <a:rPr lang="en-US" dirty="0" smtClean="0"/>
              <a:t>.  </a:t>
            </a:r>
            <a:r>
              <a:rPr lang="en-US" dirty="0"/>
              <a:t>These relational fund code tables, external to the transactions themselves, were originally developed as a result of MILS 80 record position limitations.  Fund code tables are discussed later in this module.</a:t>
            </a:r>
          </a:p>
          <a:p>
            <a:pPr marL="171400" indent="-171400">
              <a:buFont typeface="Arial" panose="020B0604020202020204" pitchFamily="34" charset="0"/>
              <a:buChar char="•"/>
            </a:pPr>
            <a:r>
              <a:rPr lang="en-US" dirty="0"/>
              <a:t>The DLMS Variable Length Transactions make it possible to carry as much information </a:t>
            </a:r>
            <a:r>
              <a:rPr lang="en-US" dirty="0" smtClean="0"/>
              <a:t>to </a:t>
            </a:r>
            <a:r>
              <a:rPr lang="en-US" dirty="0"/>
              <a:t>support </a:t>
            </a:r>
            <a:r>
              <a:rPr lang="en-US" dirty="0" smtClean="0"/>
              <a:t>financial compliance, audit and business process improvement.  </a:t>
            </a:r>
            <a:endParaRPr lang="en-US" dirty="0"/>
          </a:p>
          <a:p>
            <a:pPr marL="171400" indent="-171400">
              <a:buFont typeface="Arial" panose="020B0604020202020204" pitchFamily="34" charset="0"/>
              <a:buChar char="•"/>
            </a:pPr>
            <a:r>
              <a:rPr lang="en-US" dirty="0"/>
              <a:t>Unlike the legacy MILS transactions which are limited to 80 characters of data the DLMS have an unlimited data capability. </a:t>
            </a:r>
          </a:p>
          <a:p>
            <a:pPr marL="171400" indent="-171400">
              <a:buFont typeface="Arial" panose="020B0604020202020204" pitchFamily="34" charset="0"/>
              <a:buChar char="•"/>
            </a:pPr>
            <a:r>
              <a:rPr lang="en-US" dirty="0"/>
              <a:t>The DLMS transactions also carry and use the Fund Code to assure consistent, approved line of accounting data exchange between trading partners, to assure consistency between the resulting Summary level bill and supporting detail bills, to enable DAAS edits and to support conversion between business partners while in a mixed MILS and DLMS transition </a:t>
            </a:r>
            <a:r>
              <a:rPr lang="en-US" dirty="0" smtClean="0"/>
              <a:t>environment.</a:t>
            </a:r>
          </a:p>
          <a:p>
            <a:pPr marL="171400" indent="-171400">
              <a:buFont typeface="Arial" panose="020B0604020202020204" pitchFamily="34" charset="0"/>
              <a:buChar char="•"/>
            </a:pPr>
            <a:r>
              <a:rPr lang="en-US" baseline="0" dirty="0" smtClean="0"/>
              <a:t>DLMS electronic data interchange (EDI) is based on American National Standards, Accredited Standards Committee X12 standards.</a:t>
            </a:r>
          </a:p>
          <a:p>
            <a:pPr marL="171400" indent="-171400">
              <a:buFont typeface="Arial" panose="020B0604020202020204" pitchFamily="34" charset="0"/>
              <a:buChar char="•"/>
            </a:pPr>
            <a:r>
              <a:rPr lang="en-US" baseline="0" dirty="0" smtClean="0"/>
              <a:t>Later in this module, we will examine EDI and the DLMS 810L Logistics Bill Implementation Convention along with DAAS maps for conversion between MILS and DLMS in more detail.</a:t>
            </a:r>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ts val="600"/>
              </a:spcAft>
              <a:buClrTx/>
              <a:buSzTx/>
              <a:buFont typeface="Arial" pitchFamily="34" charset="0"/>
              <a:buNone/>
              <a:tabLst/>
              <a:defRPr/>
            </a:pPr>
            <a:r>
              <a:rPr lang="en-US" b="1" dirty="0" smtClean="0">
                <a:latin typeface="Arial" panose="020B0604020202020204" pitchFamily="34" charset="0"/>
                <a:cs typeface="Arial" panose="020B0604020202020204" pitchFamily="34" charset="0"/>
              </a:rPr>
              <a:t>Narrator</a:t>
            </a:r>
            <a:r>
              <a:rPr lang="en-US" dirty="0" smtClean="0">
                <a:latin typeface="Arial" panose="020B0604020202020204" pitchFamily="34" charset="0"/>
                <a:cs typeface="Arial" panose="020B0604020202020204" pitchFamily="34" charset="0"/>
              </a:rPr>
              <a:t>: </a:t>
            </a:r>
          </a:p>
          <a:p>
            <a:pPr marL="0" indent="0">
              <a:spcBef>
                <a:spcPts val="600"/>
              </a:spcBef>
              <a:spcAft>
                <a:spcPts val="600"/>
              </a:spcAft>
              <a:buFont typeface="Arial" pitchFamily="34" charset="0"/>
              <a:buNone/>
            </a:pPr>
            <a:r>
              <a:rPr lang="en-US" baseline="0" dirty="0" smtClean="0">
                <a:latin typeface="Arial" panose="020B0604020202020204" pitchFamily="34" charset="0"/>
                <a:cs typeface="Arial" panose="020B0604020202020204" pitchFamily="34" charset="0"/>
              </a:rPr>
              <a:t> </a:t>
            </a:r>
          </a:p>
          <a:p>
            <a:pPr marL="171450" indent="-171450">
              <a:spcBef>
                <a:spcPts val="600"/>
              </a:spcBef>
              <a:spcAft>
                <a:spcPts val="600"/>
              </a:spcAft>
              <a:buFont typeface="Arial" pitchFamily="34" charset="0"/>
              <a:buChar char="•"/>
            </a:pPr>
            <a:r>
              <a:rPr lang="en-US" baseline="0" dirty="0" smtClean="0">
                <a:latin typeface="Arial" panose="020B0604020202020204" pitchFamily="34" charset="0"/>
                <a:cs typeface="Arial" panose="020B0604020202020204" pitchFamily="34" charset="0"/>
              </a:rPr>
              <a:t>This </a:t>
            </a:r>
            <a:r>
              <a:rPr lang="en-US" baseline="0" dirty="0" err="1" smtClean="0">
                <a:latin typeface="Arial" panose="020B0604020202020204" pitchFamily="34" charset="0"/>
                <a:cs typeface="Arial" panose="020B0604020202020204" pitchFamily="34" charset="0"/>
              </a:rPr>
              <a:t>DoDAAC</a:t>
            </a:r>
            <a:r>
              <a:rPr lang="en-US" baseline="0" dirty="0" smtClean="0">
                <a:latin typeface="Arial" panose="020B0604020202020204" pitchFamily="34" charset="0"/>
                <a:cs typeface="Arial" panose="020B0604020202020204" pitchFamily="34" charset="0"/>
              </a:rPr>
              <a:t> has an authority code of 01, which indicates that it may be used as a ship-to only </a:t>
            </a:r>
            <a:r>
              <a:rPr lang="en-US" baseline="0" dirty="0" err="1" smtClean="0">
                <a:latin typeface="Arial" panose="020B0604020202020204" pitchFamily="34" charset="0"/>
                <a:cs typeface="Arial" panose="020B0604020202020204" pitchFamily="34" charset="0"/>
              </a:rPr>
              <a:t>DoDAAC</a:t>
            </a:r>
            <a:r>
              <a:rPr lang="en-US" baseline="0" dirty="0" smtClean="0">
                <a:latin typeface="Arial" panose="020B0604020202020204" pitchFamily="34" charset="0"/>
                <a:cs typeface="Arial" panose="020B0604020202020204" pitchFamily="34" charset="0"/>
              </a:rPr>
              <a:t> and may not be used for ordering or billing. Bills citing this </a:t>
            </a:r>
            <a:r>
              <a:rPr lang="en-US" baseline="0" dirty="0" err="1" smtClean="0">
                <a:latin typeface="Arial" panose="020B0604020202020204" pitchFamily="34" charset="0"/>
                <a:cs typeface="Arial" panose="020B0604020202020204" pitchFamily="34" charset="0"/>
              </a:rPr>
              <a:t>DoDAAC</a:t>
            </a:r>
            <a:r>
              <a:rPr lang="en-US" baseline="0" dirty="0" smtClean="0">
                <a:latin typeface="Arial" panose="020B0604020202020204" pitchFamily="34" charset="0"/>
                <a:cs typeface="Arial" panose="020B0604020202020204" pitchFamily="34" charset="0"/>
              </a:rPr>
              <a:t> will fail DAAS authority code edits and will not be routed .</a:t>
            </a:r>
          </a:p>
          <a:p>
            <a:pPr marL="171450" indent="-171450">
              <a:spcBef>
                <a:spcPts val="600"/>
              </a:spcBef>
              <a:spcAft>
                <a:spcPts val="600"/>
              </a:spcAft>
              <a:buFont typeface="Arial" pitchFamily="34" charset="0"/>
              <a:buChar char="•"/>
            </a:pPr>
            <a:endParaRPr lang="en-US" baseline="0" dirty="0" smtClean="0">
              <a:latin typeface="Arial" panose="020B0604020202020204" pitchFamily="34" charset="0"/>
              <a:cs typeface="Arial" panose="020B0604020202020204" pitchFamily="34" charset="0"/>
            </a:endParaRPr>
          </a:p>
          <a:p>
            <a:pPr marL="171450" indent="-171450">
              <a:spcBef>
                <a:spcPts val="600"/>
              </a:spcBef>
              <a:spcAft>
                <a:spcPts val="600"/>
              </a:spcAft>
              <a:buFont typeface="Arial" pitchFamily="34" charset="0"/>
              <a:buChar char="•"/>
            </a:pPr>
            <a:r>
              <a:rPr lang="en-US" baseline="0" dirty="0" smtClean="0">
                <a:latin typeface="Arial" panose="020B0604020202020204" pitchFamily="34" charset="0"/>
                <a:cs typeface="Arial" panose="020B0604020202020204" pitchFamily="34" charset="0"/>
              </a:rPr>
              <a:t> Bills with an authority code that allows Interfund billing will route to the Bill Communications Routing Identifier (or COMMRI) if there is one; else they will route to the Data Processing COMMRI where all other transactions will Route.</a:t>
            </a:r>
          </a:p>
          <a:p>
            <a:pPr marL="171450" indent="-171450">
              <a:spcBef>
                <a:spcPts val="600"/>
              </a:spcBef>
              <a:spcAft>
                <a:spcPts val="600"/>
              </a:spcAft>
              <a:buFont typeface="Arial" pitchFamily="34" charset="0"/>
              <a:buChar char="•"/>
            </a:pPr>
            <a:endParaRPr lang="en-US" baseline="0" dirty="0" smtClean="0">
              <a:latin typeface="Arial" panose="020B0604020202020204" pitchFamily="34" charset="0"/>
              <a:cs typeface="Arial" panose="020B0604020202020204" pitchFamily="34" charset="0"/>
            </a:endParaRPr>
          </a:p>
          <a:p>
            <a:pPr marL="171450" indent="-171450">
              <a:spcBef>
                <a:spcPts val="600"/>
              </a:spcBef>
              <a:spcAft>
                <a:spcPts val="600"/>
              </a:spcAft>
              <a:buFont typeface="Arial" pitchFamily="34" charset="0"/>
              <a:buChar char="•"/>
            </a:pPr>
            <a:r>
              <a:rPr lang="en-US" dirty="0" smtClean="0">
                <a:latin typeface="Arial" panose="020B0604020202020204" pitchFamily="34" charset="0"/>
                <a:cs typeface="Arial" panose="020B0604020202020204" pitchFamily="34" charset="0"/>
              </a:rPr>
              <a:t>Occasionally,</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DoDAACs</a:t>
            </a:r>
            <a:r>
              <a:rPr lang="en-US" baseline="0" dirty="0" smtClean="0">
                <a:latin typeface="Arial" panose="020B0604020202020204" pitchFamily="34" charset="0"/>
                <a:cs typeface="Arial" panose="020B0604020202020204" pitchFamily="34" charset="0"/>
              </a:rPr>
              <a:t> may contain incorrect information. In this example, the authority code 01 indicates that this is a ship-to </a:t>
            </a:r>
            <a:r>
              <a:rPr lang="en-US" baseline="0" dirty="0" err="1" smtClean="0">
                <a:latin typeface="Arial" panose="020B0604020202020204" pitchFamily="34" charset="0"/>
                <a:cs typeface="Arial" panose="020B0604020202020204" pitchFamily="34" charset="0"/>
              </a:rPr>
              <a:t>DoDAAC</a:t>
            </a:r>
            <a:r>
              <a:rPr lang="en-US" baseline="0" dirty="0" smtClean="0">
                <a:latin typeface="Arial" panose="020B0604020202020204" pitchFamily="34" charset="0"/>
                <a:cs typeface="Arial" panose="020B0604020202020204" pitchFamily="34" charset="0"/>
              </a:rPr>
              <a:t>,  such that the correct Bill COMMRI should be RUTTTT for terminate at DAAS and do not route. This </a:t>
            </a:r>
            <a:r>
              <a:rPr lang="en-US" baseline="0" dirty="0" err="1" smtClean="0">
                <a:latin typeface="Arial" panose="020B0604020202020204" pitchFamily="34" charset="0"/>
                <a:cs typeface="Arial" panose="020B0604020202020204" pitchFamily="34" charset="0"/>
              </a:rPr>
              <a:t>DoDAAC</a:t>
            </a:r>
            <a:r>
              <a:rPr lang="en-US" baseline="0" dirty="0" smtClean="0">
                <a:latin typeface="Arial" panose="020B0604020202020204" pitchFamily="34" charset="0"/>
                <a:cs typeface="Arial" panose="020B0604020202020204" pitchFamily="34" charset="0"/>
              </a:rPr>
              <a:t> should not have a TAC 3.</a:t>
            </a:r>
          </a:p>
          <a:p>
            <a:pPr marL="171450" indent="-171450">
              <a:spcAft>
                <a:spcPts val="600"/>
              </a:spcAft>
              <a:buFont typeface="Arial" pitchFamily="34" charset="0"/>
              <a:buChar char="•"/>
            </a:pPr>
            <a:endParaRPr lang="en-US" baseline="0" dirty="0" smtClean="0">
              <a:latin typeface="Arial" panose="020B0604020202020204" pitchFamily="34" charset="0"/>
              <a:cs typeface="Arial" panose="020B0604020202020204" pitchFamily="34" charset="0"/>
            </a:endParaRPr>
          </a:p>
          <a:p>
            <a:pPr marL="171450" indent="-171450">
              <a:spcAft>
                <a:spcPts val="600"/>
              </a:spcAft>
              <a:buFont typeface="Arial" pitchFamily="34" charset="0"/>
              <a:buChar char="•"/>
            </a:pPr>
            <a:r>
              <a:rPr lang="en-US" baseline="0" dirty="0" smtClean="0">
                <a:latin typeface="Arial" panose="020B0604020202020204" pitchFamily="34" charset="0"/>
                <a:cs typeface="Arial" panose="020B0604020202020204" pitchFamily="34" charset="0"/>
              </a:rPr>
              <a:t>In our example, the correct Bill COMMRI would be RUTTTT for terminate, do  not route. </a:t>
            </a:r>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90</a:t>
            </a:fld>
            <a:endParaRPr lang="en-US" dirty="0"/>
          </a:p>
        </p:txBody>
      </p:sp>
    </p:spTree>
    <p:extLst>
      <p:ext uri="{BB962C8B-B14F-4D97-AF65-F5344CB8AC3E}">
        <p14:creationId xmlns:p14="http://schemas.microsoft.com/office/powerpoint/2010/main" val="12223492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Narrator</a:t>
            </a:r>
            <a:r>
              <a:rPr lang="en-US" dirty="0" smtClean="0">
                <a:latin typeface="Arial" panose="020B0604020202020204" pitchFamily="34" charset="0"/>
                <a:cs typeface="Arial" panose="020B0604020202020204" pitchFamily="34" charset="0"/>
              </a:rPr>
              <a:t>:</a:t>
            </a:r>
          </a:p>
          <a:p>
            <a:r>
              <a:rPr lang="en-US" sz="1100" dirty="0" smtClean="0">
                <a:latin typeface="Arial" panose="020B0604020202020204" pitchFamily="34" charset="0"/>
                <a:cs typeface="Arial" panose="020B0604020202020204" pitchFamily="34" charset="0"/>
              </a:rPr>
              <a:t>The </a:t>
            </a:r>
            <a:r>
              <a:rPr lang="en-US" sz="1100" dirty="0" err="1" smtClean="0">
                <a:latin typeface="Arial" panose="020B0604020202020204" pitchFamily="34" charset="0"/>
                <a:cs typeface="Arial" panose="020B0604020202020204" pitchFamily="34" charset="0"/>
              </a:rPr>
              <a:t>DoDAAC</a:t>
            </a:r>
            <a:r>
              <a:rPr lang="en-US" sz="1100" dirty="0" smtClean="0">
                <a:latin typeface="Arial" panose="020B0604020202020204" pitchFamily="34" charset="0"/>
                <a:cs typeface="Arial" panose="020B0604020202020204" pitchFamily="34" charset="0"/>
              </a:rPr>
              <a:t> TAC 3 provides bill addressing information. </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In some cases </a:t>
            </a:r>
            <a:r>
              <a:rPr lang="en-US" sz="1100" dirty="0" err="1" smtClean="0">
                <a:latin typeface="Arial" panose="020B0604020202020204" pitchFamily="34" charset="0"/>
                <a:cs typeface="Arial" panose="020B0604020202020204" pitchFamily="34" charset="0"/>
              </a:rPr>
              <a:t>DoDAACs</a:t>
            </a:r>
            <a:r>
              <a:rPr lang="en-US" sz="1100" dirty="0" smtClean="0">
                <a:latin typeface="Arial" panose="020B0604020202020204" pitchFamily="34" charset="0"/>
                <a:cs typeface="Arial" panose="020B0604020202020204" pitchFamily="34" charset="0"/>
              </a:rPr>
              <a:t> have old TAC3 data that was not removed when the Authority Code was changed.</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Per prior slide N48694 has authority code 01 “ship-to”, so the TAC 3 should be blank.</a:t>
            </a:r>
          </a:p>
          <a:p>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91</a:t>
            </a:fld>
            <a:endParaRPr lang="en-US" dirty="0"/>
          </a:p>
        </p:txBody>
      </p:sp>
    </p:spTree>
    <p:extLst>
      <p:ext uri="{BB962C8B-B14F-4D97-AF65-F5344CB8AC3E}">
        <p14:creationId xmlns:p14="http://schemas.microsoft.com/office/powerpoint/2010/main" val="12223492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Narrator</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Here we see TACs - -3 for our </a:t>
            </a:r>
            <a:r>
              <a:rPr lang="en-US" dirty="0" err="1" smtClean="0">
                <a:latin typeface="Arial" panose="020B0604020202020204" pitchFamily="34" charset="0"/>
                <a:cs typeface="Arial" panose="020B0604020202020204" pitchFamily="34" charset="0"/>
              </a:rPr>
              <a:t>DoDAAC</a:t>
            </a:r>
            <a:r>
              <a:rPr lang="en-US" dirty="0" smtClean="0">
                <a:latin typeface="Arial" panose="020B0604020202020204" pitchFamily="34" charset="0"/>
                <a:cs typeface="Arial" panose="020B0604020202020204" pitchFamily="34" charset="0"/>
              </a:rPr>
              <a:t>. The bill</a:t>
            </a:r>
            <a:r>
              <a:rPr lang="en-US" baseline="0" dirty="0" smtClean="0">
                <a:latin typeface="Arial" panose="020B0604020202020204" pitchFamily="34" charset="0"/>
                <a:cs typeface="Arial" panose="020B0604020202020204" pitchFamily="34" charset="0"/>
              </a:rPr>
              <a:t> COMMRI should be RUTTTT for terminate and the TAC 3 should be blank</a:t>
            </a:r>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92</a:t>
            </a:fld>
            <a:endParaRPr lang="en-US" dirty="0"/>
          </a:p>
        </p:txBody>
      </p:sp>
    </p:spTree>
    <p:extLst>
      <p:ext uri="{BB962C8B-B14F-4D97-AF65-F5344CB8AC3E}">
        <p14:creationId xmlns:p14="http://schemas.microsoft.com/office/powerpoint/2010/main" val="122234927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Narrator:</a:t>
            </a:r>
            <a:r>
              <a:rPr lang="en-US" sz="1400" b="0" baseline="0" dirty="0" smtClean="0"/>
              <a:t> </a:t>
            </a:r>
            <a:r>
              <a:rPr lang="en-US" sz="1400" b="0" kern="1200" baseline="0" dirty="0" smtClean="0">
                <a:solidFill>
                  <a:schemeClr val="tx1"/>
                </a:solidFill>
                <a:effectLst/>
              </a:rPr>
              <a:t> </a:t>
            </a:r>
            <a:br>
              <a:rPr lang="en-US" sz="1400" b="0" kern="1200" baseline="0" dirty="0" smtClean="0">
                <a:solidFill>
                  <a:schemeClr val="tx1"/>
                </a:solidFill>
                <a:effectLst/>
              </a:rPr>
            </a:br>
            <a:endParaRPr lang="en-US" sz="1400" b="0" kern="1200" baseline="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0" kern="1200" baseline="0" dirty="0" smtClean="0">
                <a:solidFill>
                  <a:schemeClr val="tx1"/>
                </a:solidFill>
                <a:effectLst/>
              </a:rPr>
              <a:t>This is the </a:t>
            </a:r>
            <a:r>
              <a:rPr lang="en-US" sz="1400" b="0" kern="1200" baseline="0" dirty="0" err="1" smtClean="0">
                <a:solidFill>
                  <a:schemeClr val="tx1"/>
                </a:solidFill>
                <a:effectLst/>
              </a:rPr>
              <a:t>DoDAAC</a:t>
            </a:r>
            <a:r>
              <a:rPr lang="en-US" sz="1400" b="0" kern="1200" baseline="0" dirty="0" smtClean="0">
                <a:solidFill>
                  <a:schemeClr val="tx1"/>
                </a:solidFill>
                <a:effectLst/>
              </a:rPr>
              <a:t> for another one of our rejected bills from MILSINQ.</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0" kern="1200" baseline="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0" kern="1200" baseline="0" dirty="0" smtClean="0">
                <a:solidFill>
                  <a:schemeClr val="tx1"/>
                </a:solidFill>
                <a:effectLst/>
              </a:rPr>
              <a:t>Here the Bill COMMRI is correctly set to RUTTTT for terminate and the TAC3 is blank.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0" kern="1200" baseline="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0" kern="1200" baseline="0" dirty="0" smtClean="0">
                <a:solidFill>
                  <a:schemeClr val="tx1"/>
                </a:solidFill>
                <a:effectLst/>
              </a:rPr>
              <a:t>Again, if this </a:t>
            </a:r>
            <a:r>
              <a:rPr lang="en-US" sz="1400" b="0" kern="1200" baseline="0" dirty="0" err="1" smtClean="0">
                <a:solidFill>
                  <a:schemeClr val="tx1"/>
                </a:solidFill>
                <a:effectLst/>
              </a:rPr>
              <a:t>DoDAAC</a:t>
            </a:r>
            <a:r>
              <a:rPr lang="en-US" sz="1400" b="0" kern="1200" baseline="0" dirty="0" smtClean="0">
                <a:solidFill>
                  <a:schemeClr val="tx1"/>
                </a:solidFill>
                <a:effectLst/>
              </a:rPr>
              <a:t> is used in offline ordering, bills will reject at DAAS after the materiel has been delivered. DLA will have to continue making Journal Voucher entries to reverse the revenue that was recognized when the bill was processed in order to reverse the revenue back to an account receivable. The rejected bill will have to be worked manually.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0" kern="1200" baseline="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0" kern="1200" baseline="0" dirty="0" smtClean="0">
                <a:solidFill>
                  <a:schemeClr val="tx1"/>
                </a:solidFill>
                <a:effectLst/>
              </a:rPr>
              <a:t>[Click] In </a:t>
            </a:r>
            <a:r>
              <a:rPr lang="en-US" sz="1400" b="0" kern="1200" baseline="0" dirty="0" err="1" smtClean="0">
                <a:solidFill>
                  <a:schemeClr val="tx1"/>
                </a:solidFill>
                <a:effectLst/>
              </a:rPr>
              <a:t>eDAASINQ</a:t>
            </a:r>
            <a:r>
              <a:rPr lang="en-US" sz="1400" b="0" kern="1200" baseline="0" dirty="0" smtClean="0">
                <a:solidFill>
                  <a:schemeClr val="tx1"/>
                </a:solidFill>
                <a:effectLst/>
              </a:rPr>
              <a:t> the “POC Information” tab may provide a POC for this </a:t>
            </a:r>
            <a:r>
              <a:rPr lang="en-US" sz="1400" b="0" kern="1200" baseline="0" dirty="0" err="1" smtClean="0">
                <a:solidFill>
                  <a:schemeClr val="tx1"/>
                </a:solidFill>
                <a:effectLst/>
              </a:rPr>
              <a:t>DoDAAC</a:t>
            </a:r>
            <a:r>
              <a:rPr lang="en-US" sz="1400" b="0" kern="1200" baseline="0" dirty="0" smtClean="0">
                <a:solidFill>
                  <a:schemeClr val="tx1"/>
                </a:solidFill>
                <a:effectLst/>
              </a:rPr>
              <a:t>, including name, email and phone number. </a:t>
            </a:r>
            <a:r>
              <a:rPr lang="en-US" sz="1400" b="0" i="0" kern="1200" baseline="0" dirty="0" smtClean="0">
                <a:solidFill>
                  <a:schemeClr val="tx1"/>
                </a:solidFill>
                <a:effectLst/>
              </a:rPr>
              <a:t>If there is no POC information, you may contact the </a:t>
            </a:r>
            <a:r>
              <a:rPr lang="en-US" sz="1400" b="0" i="0" kern="1200" baseline="0" dirty="0" err="1" smtClean="0">
                <a:solidFill>
                  <a:schemeClr val="tx1"/>
                </a:solidFill>
                <a:effectLst/>
              </a:rPr>
              <a:t>DoDAAD</a:t>
            </a:r>
            <a:r>
              <a:rPr lang="en-US" sz="1400" b="0" i="0" kern="1200" baseline="0" dirty="0" smtClean="0">
                <a:solidFill>
                  <a:schemeClr val="tx1"/>
                </a:solidFill>
                <a:effectLst/>
              </a:rPr>
              <a:t> POC for the Component on the DLMS website at the hyperlinked URL shown here.</a:t>
            </a:r>
            <a:endParaRPr lang="en-US" sz="1400" b="0" kern="120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fld id="{FE99368D-AAC2-431B-B571-84EBCC912C55}" type="slidenum">
              <a:rPr lang="en-US" smtClean="0"/>
              <a:pPr/>
              <a:t>93</a:t>
            </a:fld>
            <a:endParaRPr lang="en-US"/>
          </a:p>
        </p:txBody>
      </p:sp>
    </p:spTree>
    <p:extLst>
      <p:ext uri="{BB962C8B-B14F-4D97-AF65-F5344CB8AC3E}">
        <p14:creationId xmlns:p14="http://schemas.microsoft.com/office/powerpoint/2010/main" val="4511206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eDAASINQ and DAASINQ side-by-side</a:t>
            </a:r>
          </a:p>
          <a:p>
            <a:r>
              <a:rPr lang="en-US" dirty="0" smtClean="0"/>
              <a:t>Notice the additional menu options in eDAASINQ</a:t>
            </a:r>
            <a:r>
              <a:rPr lang="en-US" baseline="0" dirty="0" smtClean="0"/>
              <a:t> along with the additional tabs on the query display</a:t>
            </a:r>
            <a:endParaRPr lang="en-US"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94</a:t>
            </a:fld>
            <a:endParaRPr lang="en-US" dirty="0"/>
          </a:p>
        </p:txBody>
      </p:sp>
    </p:spTree>
    <p:extLst>
      <p:ext uri="{BB962C8B-B14F-4D97-AF65-F5344CB8AC3E}">
        <p14:creationId xmlns:p14="http://schemas.microsoft.com/office/powerpoint/2010/main" val="41118248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latin typeface="Arial" panose="020B0604020202020204" pitchFamily="34" charset="0"/>
                <a:cs typeface="Arial" panose="020B0604020202020204" pitchFamily="34" charset="0"/>
              </a:rPr>
              <a:t>Download files are available for the SFIS Fund Code to Fund Account Conversion Table data as well as </a:t>
            </a:r>
            <a:r>
              <a:rPr lang="en-US" sz="1100" dirty="0" err="1" smtClean="0">
                <a:latin typeface="Arial" panose="020B0604020202020204" pitchFamily="34" charset="0"/>
                <a:cs typeface="Arial" panose="020B0604020202020204" pitchFamily="34" charset="0"/>
              </a:rPr>
              <a:t>DoDAAD</a:t>
            </a:r>
            <a:r>
              <a:rPr lang="en-US" sz="1100" dirty="0" smtClean="0">
                <a:latin typeface="Arial" panose="020B0604020202020204" pitchFamily="34" charset="0"/>
                <a:cs typeface="Arial" panose="020B0604020202020204" pitchFamily="34" charset="0"/>
              </a:rPr>
              <a:t>/MAPAD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latin typeface="Arial" panose="020B0604020202020204" pitchFamily="34" charset="0"/>
                <a:cs typeface="Arial" panose="020B0604020202020204" pitchFamily="34" charset="0"/>
              </a:rPr>
              <a:t>MAPAD or </a:t>
            </a:r>
            <a:r>
              <a:rPr lang="en-US" b="0" dirty="0" smtClean="0"/>
              <a:t>Military Assistance Program Address Directory (MAPAD) is for Security Assistance</a:t>
            </a:r>
            <a:r>
              <a:rPr lang="en-US" b="0" baseline="0" dirty="0" smtClean="0"/>
              <a:t> Programs.</a:t>
            </a:r>
            <a:endParaRPr lang="en-US" b="0" dirty="0"/>
          </a:p>
        </p:txBody>
      </p:sp>
      <p:sp>
        <p:nvSpPr>
          <p:cNvPr id="4" name="Slide Number Placeholder 3"/>
          <p:cNvSpPr>
            <a:spLocks noGrp="1"/>
          </p:cNvSpPr>
          <p:nvPr>
            <p:ph type="sldNum" sz="quarter" idx="10"/>
          </p:nvPr>
        </p:nvSpPr>
        <p:spPr/>
        <p:txBody>
          <a:bodyPr/>
          <a:lstStyle/>
          <a:p>
            <a:fld id="{32413181-755A-4135-8081-4CA8179802BD}" type="slidenum">
              <a:rPr lang="en-US" smtClean="0"/>
              <a:pPr/>
              <a:t>95</a:t>
            </a:fld>
            <a:endParaRPr lang="en-US" dirty="0"/>
          </a:p>
        </p:txBody>
      </p:sp>
    </p:spTree>
    <p:extLst>
      <p:ext uri="{BB962C8B-B14F-4D97-AF65-F5344CB8AC3E}">
        <p14:creationId xmlns:p14="http://schemas.microsoft.com/office/powerpoint/2010/main" val="41118248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Narrator:</a:t>
            </a:r>
            <a:r>
              <a:rPr lang="en-US" sz="1400" b="0" baseline="0" dirty="0" smtClean="0"/>
              <a:t> </a:t>
            </a:r>
            <a:r>
              <a:rPr lang="en-US" sz="1400" b="0" kern="1200" baseline="0" dirty="0" smtClean="0">
                <a:solidFill>
                  <a:schemeClr val="tx1"/>
                </a:solidFill>
                <a:effectLst/>
              </a:rPr>
              <a:t> </a:t>
            </a:r>
            <a:r>
              <a:rPr lang="en-US" sz="1400" dirty="0" smtClean="0"/>
              <a:t>The </a:t>
            </a:r>
            <a:r>
              <a:rPr lang="en-US" sz="1400" dirty="0"/>
              <a:t>last </a:t>
            </a:r>
            <a:r>
              <a:rPr lang="en-US" sz="1400" dirty="0" smtClean="0"/>
              <a:t>DAAS</a:t>
            </a:r>
            <a:r>
              <a:rPr lang="en-US" sz="1400" baseline="0" dirty="0" smtClean="0"/>
              <a:t> web application </a:t>
            </a:r>
            <a:r>
              <a:rPr lang="en-US" sz="1400" dirty="0" smtClean="0"/>
              <a:t>we’ll </a:t>
            </a:r>
            <a:r>
              <a:rPr lang="en-US" sz="1400" dirty="0"/>
              <a:t>look at is Logistics Reports.</a:t>
            </a:r>
          </a:p>
        </p:txBody>
      </p:sp>
      <p:sp>
        <p:nvSpPr>
          <p:cNvPr id="4" name="Slide Number Placeholder 3"/>
          <p:cNvSpPr>
            <a:spLocks noGrp="1"/>
          </p:cNvSpPr>
          <p:nvPr>
            <p:ph type="sldNum" sz="quarter" idx="10"/>
          </p:nvPr>
        </p:nvSpPr>
        <p:spPr/>
        <p:txBody>
          <a:bodyPr/>
          <a:lstStyle/>
          <a:p>
            <a:fld id="{FE99368D-AAC2-431B-B571-84EBCC912C55}" type="slidenum">
              <a:rPr lang="en-US" smtClean="0"/>
              <a:pPr/>
              <a:t>96</a:t>
            </a:fld>
            <a:endParaRPr lang="en-US"/>
          </a:p>
        </p:txBody>
      </p:sp>
    </p:spTree>
    <p:extLst>
      <p:ext uri="{BB962C8B-B14F-4D97-AF65-F5344CB8AC3E}">
        <p14:creationId xmlns:p14="http://schemas.microsoft.com/office/powerpoint/2010/main" val="32403324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Narrator:</a:t>
            </a:r>
            <a:r>
              <a:rPr lang="en-US" sz="1400" b="0" baseline="0" dirty="0" smtClean="0"/>
              <a:t> </a:t>
            </a:r>
            <a:r>
              <a:rPr lang="en-US" sz="1400" b="0" kern="1200" baseline="0" dirty="0" smtClean="0">
                <a:solidFill>
                  <a:schemeClr val="tx1"/>
                </a:solidFill>
                <a:effectLst/>
              </a:rPr>
              <a:t> </a:t>
            </a:r>
            <a:r>
              <a:rPr lang="en-US" sz="1400" dirty="0" smtClean="0"/>
              <a:t>Here </a:t>
            </a:r>
            <a:r>
              <a:rPr lang="en-US" sz="1400" dirty="0"/>
              <a:t>is the home page for Logistics reports.  There are links to jump to the five sections for reports.  Each section has a dropdown of caned reports that can be run for an identified month.  All reports are available for the past twelve completed months.</a:t>
            </a:r>
          </a:p>
        </p:txBody>
      </p:sp>
      <p:sp>
        <p:nvSpPr>
          <p:cNvPr id="4" name="Slide Number Placeholder 3"/>
          <p:cNvSpPr>
            <a:spLocks noGrp="1"/>
          </p:cNvSpPr>
          <p:nvPr>
            <p:ph type="sldNum" sz="quarter" idx="10"/>
          </p:nvPr>
        </p:nvSpPr>
        <p:spPr/>
        <p:txBody>
          <a:bodyPr/>
          <a:lstStyle/>
          <a:p>
            <a:fld id="{FE99368D-AAC2-431B-B571-84EBCC912C55}" type="slidenum">
              <a:rPr lang="en-US" smtClean="0"/>
              <a:pPr/>
              <a:t>97</a:t>
            </a:fld>
            <a:endParaRPr lang="en-US"/>
          </a:p>
        </p:txBody>
      </p:sp>
    </p:spTree>
    <p:extLst>
      <p:ext uri="{BB962C8B-B14F-4D97-AF65-F5344CB8AC3E}">
        <p14:creationId xmlns:p14="http://schemas.microsoft.com/office/powerpoint/2010/main" val="18728270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Narrator:</a:t>
            </a:r>
            <a:r>
              <a:rPr lang="en-US" sz="1400" b="0" baseline="0" dirty="0" smtClean="0"/>
              <a:t> </a:t>
            </a:r>
            <a:r>
              <a:rPr lang="en-US" sz="1400" b="0" kern="1200" baseline="0" dirty="0" smtClean="0">
                <a:solidFill>
                  <a:schemeClr val="tx1"/>
                </a:solidFill>
                <a:effectLst/>
              </a:rPr>
              <a:t> </a:t>
            </a:r>
            <a:r>
              <a:rPr lang="en-US" sz="1400" dirty="0" smtClean="0"/>
              <a:t>For </a:t>
            </a:r>
            <a:r>
              <a:rPr lang="en-US" sz="1400" dirty="0"/>
              <a:t>this example </a:t>
            </a:r>
            <a:r>
              <a:rPr lang="en-US" sz="1400" dirty="0" smtClean="0"/>
              <a:t>we will select the Fund Code publication. We </a:t>
            </a:r>
            <a:r>
              <a:rPr lang="en-US" sz="1400" dirty="0"/>
              <a:t>we are going to treat January 2016 as the most recently completed </a:t>
            </a:r>
            <a:r>
              <a:rPr lang="en-US" sz="1400" dirty="0" smtClean="0"/>
              <a:t>month,</a:t>
            </a:r>
            <a:r>
              <a:rPr lang="en-US" sz="1400" baseline="0" dirty="0" smtClean="0"/>
              <a:t> i</a:t>
            </a:r>
            <a:r>
              <a:rPr lang="en-US" sz="1400" dirty="0" smtClean="0"/>
              <a:t>.e</a:t>
            </a:r>
            <a:r>
              <a:rPr lang="en-US" sz="1400" dirty="0"/>
              <a:t>. the current date would be in February 2016.</a:t>
            </a:r>
          </a:p>
        </p:txBody>
      </p:sp>
      <p:sp>
        <p:nvSpPr>
          <p:cNvPr id="4" name="Slide Number Placeholder 3"/>
          <p:cNvSpPr>
            <a:spLocks noGrp="1"/>
          </p:cNvSpPr>
          <p:nvPr>
            <p:ph type="sldNum" sz="quarter" idx="10"/>
          </p:nvPr>
        </p:nvSpPr>
        <p:spPr/>
        <p:txBody>
          <a:bodyPr/>
          <a:lstStyle/>
          <a:p>
            <a:fld id="{FE99368D-AAC2-431B-B571-84EBCC912C55}" type="slidenum">
              <a:rPr lang="en-US" smtClean="0"/>
              <a:pPr/>
              <a:t>98</a:t>
            </a:fld>
            <a:endParaRPr lang="en-US"/>
          </a:p>
        </p:txBody>
      </p:sp>
    </p:spTree>
    <p:extLst>
      <p:ext uri="{BB962C8B-B14F-4D97-AF65-F5344CB8AC3E}">
        <p14:creationId xmlns:p14="http://schemas.microsoft.com/office/powerpoint/2010/main" val="4939786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Narrator:</a:t>
            </a:r>
            <a:r>
              <a:rPr lang="en-US" sz="1400" b="0" baseline="0" dirty="0" smtClean="0"/>
              <a:t> </a:t>
            </a:r>
            <a:r>
              <a:rPr lang="en-US" sz="1400" b="0" kern="1200" baseline="0" dirty="0" smtClean="0">
                <a:solidFill>
                  <a:schemeClr val="tx1"/>
                </a:solidFill>
                <a:effectLst/>
              </a:rPr>
              <a:t> </a:t>
            </a:r>
          </a:p>
          <a:p>
            <a:r>
              <a:rPr lang="en-US" sz="1400" dirty="0" smtClean="0"/>
              <a:t>This </a:t>
            </a:r>
            <a:r>
              <a:rPr lang="en-US" sz="1400" dirty="0"/>
              <a:t>is the top of the report.  This single report is split into three sections for DLMS Volume 4, Appendix 1:</a:t>
            </a:r>
          </a:p>
          <a:p>
            <a:r>
              <a:rPr lang="en-US" sz="1400" dirty="0" smtClean="0"/>
              <a:t>  </a:t>
            </a:r>
            <a:r>
              <a:rPr lang="en-US" sz="1400" dirty="0"/>
              <a:t>1.1 – SFIS Fund Code to Fund Account Conversion Table</a:t>
            </a:r>
          </a:p>
          <a:p>
            <a:r>
              <a:rPr lang="en-US" sz="1400" dirty="0" smtClean="0"/>
              <a:t>  </a:t>
            </a:r>
            <a:r>
              <a:rPr lang="en-US" sz="1400" dirty="0"/>
              <a:t>1.2 – Fund Code to Billed Office </a:t>
            </a:r>
            <a:r>
              <a:rPr lang="en-US" sz="1400" dirty="0" err="1"/>
              <a:t>DoDAAC</a:t>
            </a:r>
            <a:endParaRPr lang="en-US" sz="1400" dirty="0"/>
          </a:p>
          <a:p>
            <a:r>
              <a:rPr lang="en-US" sz="1400" dirty="0" smtClean="0"/>
              <a:t>  </a:t>
            </a:r>
            <a:r>
              <a:rPr lang="en-US" sz="1400" dirty="0"/>
              <a:t>1.3 –Table of H Series </a:t>
            </a:r>
            <a:r>
              <a:rPr lang="en-US" sz="1400" dirty="0" err="1"/>
              <a:t>DoDAACs</a:t>
            </a:r>
            <a:r>
              <a:rPr lang="en-US" sz="1400" dirty="0"/>
              <a:t>, Authorized Interfund </a:t>
            </a:r>
            <a:r>
              <a:rPr lang="en-US" sz="1400" dirty="0" smtClean="0"/>
              <a:t>Billing</a:t>
            </a:r>
          </a:p>
          <a:p>
            <a:endParaRPr lang="en-US" sz="1400" dirty="0" smtClean="0"/>
          </a:p>
          <a:p>
            <a:r>
              <a:rPr lang="en-US" sz="1400" dirty="0" smtClean="0"/>
              <a:t>Here we are showing the Fund Code to Fund Account Conversion Table. Note the “as of</a:t>
            </a:r>
            <a:r>
              <a:rPr lang="en-US" sz="1400" baseline="0" dirty="0" smtClean="0"/>
              <a:t> date” of January 1, 2016.</a:t>
            </a:r>
            <a:endParaRPr lang="en-US" sz="1400" dirty="0"/>
          </a:p>
          <a:p>
            <a:endParaRPr lang="en-US" dirty="0"/>
          </a:p>
        </p:txBody>
      </p:sp>
      <p:sp>
        <p:nvSpPr>
          <p:cNvPr id="4" name="Slide Number Placeholder 3"/>
          <p:cNvSpPr>
            <a:spLocks noGrp="1"/>
          </p:cNvSpPr>
          <p:nvPr>
            <p:ph type="sldNum" sz="quarter" idx="10"/>
          </p:nvPr>
        </p:nvSpPr>
        <p:spPr/>
        <p:txBody>
          <a:bodyPr/>
          <a:lstStyle/>
          <a:p>
            <a:fld id="{FE99368D-AAC2-431B-B571-84EBCC912C55}" type="slidenum">
              <a:rPr lang="en-US" smtClean="0"/>
              <a:pPr/>
              <a:t>99</a:t>
            </a:fld>
            <a:endParaRPr lang="en-US"/>
          </a:p>
        </p:txBody>
      </p:sp>
    </p:spTree>
    <p:extLst>
      <p:ext uri="{BB962C8B-B14F-4D97-AF65-F5344CB8AC3E}">
        <p14:creationId xmlns:p14="http://schemas.microsoft.com/office/powerpoint/2010/main" val="270236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lvl2pPr>
              <a:buClrTx/>
              <a:defRPr baseline="0">
                <a:solidFill>
                  <a:srgbClr val="002060"/>
                </a:solidFill>
              </a:defRPr>
            </a:lvl2pPr>
            <a:lvl3pPr>
              <a:buClrTx/>
              <a:defRPr baseline="0">
                <a:solidFill>
                  <a:srgbClr val="002060"/>
                </a:solidFill>
              </a:defRPr>
            </a:lvl3pPr>
            <a:lvl4pPr>
              <a:buClrTx/>
              <a:defRPr baseline="0">
                <a:solidFill>
                  <a:srgbClr val="002060"/>
                </a:solidFill>
              </a:defRPr>
            </a:lvl4pPr>
            <a:lvl5pPr>
              <a:buClrTx/>
              <a:defRPr baseline="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smtClean="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eaLnBrk="1" fontAlgn="auto" hangingPunct="1">
              <a:spcBef>
                <a:spcPts val="0"/>
              </a:spcBef>
              <a:spcAft>
                <a:spcPts val="0"/>
              </a:spcAft>
              <a:defRPr/>
            </a:pPr>
            <a:fld id="{FD3ED058-1C4D-4C7B-81F5-FF29CA1382B7}" type="slidenum">
              <a:rPr lang="en-US" sz="1200" smtClean="0">
                <a:solidFill>
                  <a:prstClr val="black">
                    <a:tint val="75000"/>
                  </a:prstClr>
                </a:solidFill>
                <a:latin typeface="Calibri"/>
              </a:rPr>
              <a:pPr algn="r" eaLnBrk="1" fontAlgn="auto" hangingPunct="1">
                <a:spcBef>
                  <a:spcPts val="0"/>
                </a:spcBef>
                <a:spcAft>
                  <a:spcPts val="0"/>
                </a:spcAft>
                <a:defRPr/>
              </a:pPr>
              <a:t>‹#›</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797506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eaLnBrk="1" fontAlgn="auto" hangingPunct="1">
              <a:spcBef>
                <a:spcPts val="0"/>
              </a:spcBef>
              <a:spcAft>
                <a:spcPts val="0"/>
              </a:spcAft>
              <a:defRPr/>
            </a:pPr>
            <a:fld id="{FD3ED058-1C4D-4C7B-81F5-FF29CA1382B7}" type="slidenum">
              <a:rPr lang="en-US" sz="1200" smtClean="0">
                <a:solidFill>
                  <a:prstClr val="black">
                    <a:tint val="75000"/>
                  </a:prstClr>
                </a:solidFill>
                <a:latin typeface="Calibri"/>
              </a:rPr>
              <a:pPr algn="r" eaLnBrk="1" fontAlgn="auto" hangingPunct="1">
                <a:spcBef>
                  <a:spcPts val="0"/>
                </a:spcBef>
                <a:spcAft>
                  <a:spcPts val="0"/>
                </a:spcAft>
                <a:defRPr/>
              </a:pPr>
              <a:t>‹#›</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787193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5066229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5066229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5066229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5066229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5066229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5066229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5066229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1749752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17497521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1749752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17497521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1749752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174975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17497521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17497521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17497521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17497521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17497521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17497521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0463823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0463823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112018680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7575482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79"/>
          <p:cNvSpPr>
            <a:spLocks noChangeArrowheads="1"/>
          </p:cNvSpPr>
          <p:nvPr userDrawn="1"/>
        </p:nvSpPr>
        <p:spPr bwMode="auto">
          <a:xfrm>
            <a:off x="0" y="6505575"/>
            <a:ext cx="9144000" cy="258763"/>
          </a:xfrm>
          <a:prstGeom prst="rect">
            <a:avLst/>
          </a:prstGeom>
          <a:gradFill flip="none" rotWithShape="1">
            <a:gsLst>
              <a:gs pos="0">
                <a:schemeClr val="tx1">
                  <a:alpha val="63000"/>
                </a:schemeClr>
              </a:gs>
              <a:gs pos="100000">
                <a:schemeClr val="bg1">
                  <a:alpha val="61000"/>
                </a:schemeClr>
              </a:gs>
            </a:gsLst>
            <a:lin ang="0" scaled="1"/>
            <a:tileRect/>
          </a:gradFill>
          <a:ln w="9525">
            <a:noFill/>
            <a:miter lim="800000"/>
            <a:headEnd/>
            <a:tailEnd/>
          </a:ln>
        </p:spPr>
        <p:txBody>
          <a:bodyPr>
            <a:spAutoFit/>
          </a:bodyPr>
          <a:lstStyle/>
          <a:p>
            <a:pPr eaLnBrk="0" fontAlgn="auto" hangingPunct="0">
              <a:lnSpc>
                <a:spcPct val="90000"/>
              </a:lnSpc>
              <a:spcBef>
                <a:spcPts val="0"/>
              </a:spcBef>
              <a:spcAft>
                <a:spcPts val="0"/>
              </a:spcAft>
              <a:defRPr/>
            </a:pPr>
            <a:r>
              <a:rPr lang="en-US" sz="1200" i="1" dirty="0">
                <a:solidFill>
                  <a:schemeClr val="tx2">
                    <a:lumMod val="75000"/>
                  </a:schemeClr>
                </a:solidFill>
                <a:latin typeface="+mn-lt"/>
                <a:cs typeface="Arial" charset="0"/>
              </a:rPr>
              <a:t>Module </a:t>
            </a:r>
            <a:r>
              <a:rPr lang="en-US" sz="1200" i="1" dirty="0" smtClean="0">
                <a:solidFill>
                  <a:schemeClr val="tx2">
                    <a:lumMod val="75000"/>
                  </a:schemeClr>
                </a:solidFill>
                <a:latin typeface="+mn-lt"/>
                <a:cs typeface="Arial" charset="0"/>
              </a:rPr>
              <a:t>10</a:t>
            </a:r>
            <a:endParaRPr lang="en-US" sz="1200" i="1" dirty="0">
              <a:solidFill>
                <a:schemeClr val="tx2">
                  <a:lumMod val="75000"/>
                </a:schemeClr>
              </a:solidFill>
              <a:latin typeface="+mn-lt"/>
            </a:endParaRPr>
          </a:p>
        </p:txBody>
      </p:sp>
      <p:sp>
        <p:nvSpPr>
          <p:cNvPr id="5123"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 Third level</a:t>
            </a:r>
          </a:p>
          <a:p>
            <a:pPr lvl="3"/>
            <a:r>
              <a:rPr lang="en-US" smtClean="0"/>
              <a:t> Fourth level</a:t>
            </a:r>
          </a:p>
          <a:p>
            <a:pPr lvl="4"/>
            <a:r>
              <a:rPr lang="en-US" smtClean="0"/>
              <a:t>Fifth level</a:t>
            </a:r>
          </a:p>
        </p:txBody>
      </p:sp>
      <p:sp>
        <p:nvSpPr>
          <p:cNvPr id="1033" name="Text Box 9"/>
          <p:cNvSpPr txBox="1">
            <a:spLocks noChangeArrowheads="1"/>
          </p:cNvSpPr>
          <p:nvPr userDrawn="1"/>
        </p:nvSpPr>
        <p:spPr bwMode="auto">
          <a:xfrm>
            <a:off x="4343400" y="6451600"/>
            <a:ext cx="450850" cy="366713"/>
          </a:xfrm>
          <a:prstGeom prst="rect">
            <a:avLst/>
          </a:prstGeom>
          <a:noFill/>
          <a:ln w="9525">
            <a:noFill/>
            <a:miter lim="800000"/>
            <a:headEnd/>
            <a:tailEnd/>
          </a:ln>
          <a:effectLst/>
        </p:spPr>
        <p:txBody>
          <a:bodyPr wrap="none">
            <a:spAutoFit/>
          </a:bodyPr>
          <a:lstStyle/>
          <a:p>
            <a:pPr algn="ctr" eaLnBrk="0" hangingPunct="0">
              <a:lnSpc>
                <a:spcPct val="90000"/>
              </a:lnSpc>
              <a:defRPr/>
            </a:pPr>
            <a:fld id="{1D19E3CA-4471-4E04-B268-C85CE1989548}" type="slidenum">
              <a:rPr lang="en-US" sz="1800" i="1">
                <a:solidFill>
                  <a:schemeClr val="tx2"/>
                </a:solidFill>
              </a:rPr>
              <a:pPr algn="ctr" eaLnBrk="0" hangingPunct="0">
                <a:lnSpc>
                  <a:spcPct val="90000"/>
                </a:lnSpc>
                <a:defRPr/>
              </a:pPr>
              <a:t>‹#›</a:t>
            </a:fld>
            <a:endParaRPr lang="en-US" sz="1800" i="1" dirty="0">
              <a:solidFill>
                <a:schemeClr val="tx2"/>
              </a:solidFill>
            </a:endParaRPr>
          </a:p>
        </p:txBody>
      </p:sp>
      <p:sp>
        <p:nvSpPr>
          <p:cNvPr id="8" name="Rectangle 7"/>
          <p:cNvSpPr/>
          <p:nvPr userDrawn="1"/>
        </p:nvSpPr>
        <p:spPr>
          <a:xfrm>
            <a:off x="0" y="0"/>
            <a:ext cx="9144000" cy="333375"/>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90000"/>
              </a:lnSpc>
              <a:spcBef>
                <a:spcPts val="0"/>
              </a:spcBef>
              <a:spcAft>
                <a:spcPts val="0"/>
              </a:spcAft>
              <a:defRPr/>
            </a:pPr>
            <a:endParaRPr lang="en-US" dirty="0"/>
          </a:p>
        </p:txBody>
      </p:sp>
      <p:sp>
        <p:nvSpPr>
          <p:cNvPr id="9" name="Rectangle 8"/>
          <p:cNvSpPr/>
          <p:nvPr userDrawn="1"/>
        </p:nvSpPr>
        <p:spPr>
          <a:xfrm>
            <a:off x="0" y="82467"/>
            <a:ext cx="9144000" cy="164276"/>
          </a:xfrm>
          <a:prstGeom prst="rect">
            <a:avLst/>
          </a:prstGeom>
          <a:solidFill>
            <a:schemeClr val="accent1">
              <a:lumMod val="75000"/>
            </a:schemeClr>
          </a:solidFill>
          <a:ln>
            <a:noFill/>
          </a:ln>
          <a:effectLst>
            <a:glow rad="139700">
              <a:schemeClr val="accent1">
                <a:satMod val="175000"/>
                <a:alpha val="40000"/>
              </a:schemeClr>
            </a:glow>
            <a:outerShdw dist="50800" sx="1000" sy="1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lnSpc>
                <a:spcPct val="90000"/>
              </a:lnSpc>
              <a:spcBef>
                <a:spcPts val="0"/>
              </a:spcBef>
              <a:spcAft>
                <a:spcPts val="0"/>
              </a:spcAft>
              <a:defRPr/>
            </a:pPr>
            <a:endParaRPr lang="en-US" dirty="0"/>
          </a:p>
        </p:txBody>
      </p:sp>
      <p:sp>
        <p:nvSpPr>
          <p:cNvPr id="10" name="TextBox 9"/>
          <p:cNvSpPr txBox="1"/>
          <p:nvPr userDrawn="1"/>
        </p:nvSpPr>
        <p:spPr bwMode="ltGray">
          <a:xfrm>
            <a:off x="642938" y="15875"/>
            <a:ext cx="4233862" cy="307975"/>
          </a:xfrm>
          <a:prstGeom prst="rect">
            <a:avLst/>
          </a:prstGeom>
          <a:noFill/>
          <a:effectLst>
            <a:outerShdw blurRad="50800" dist="38100" dir="5400000" algn="t" rotWithShape="0">
              <a:prstClr val="black">
                <a:alpha val="88000"/>
              </a:prstClr>
            </a:outerShdw>
          </a:effectLst>
        </p:spPr>
        <p:txBody>
          <a:bodyPr>
            <a:spAutoFit/>
          </a:bodyPr>
          <a:lstStyle/>
          <a:p>
            <a:pPr eaLnBrk="0" fontAlgn="auto" hangingPunct="0">
              <a:lnSpc>
                <a:spcPct val="90000"/>
              </a:lnSpc>
              <a:spcBef>
                <a:spcPts val="0"/>
              </a:spcBef>
              <a:spcAft>
                <a:spcPts val="0"/>
              </a:spcAft>
              <a:defRPr/>
            </a:pPr>
            <a:r>
              <a:rPr lang="en-US" sz="1400" b="0" dirty="0">
                <a:solidFill>
                  <a:schemeClr val="bg1"/>
                </a:solidFill>
                <a:latin typeface="+mn-lt"/>
                <a:ea typeface="Cambria Math" pitchFamily="18" charset="0"/>
              </a:rPr>
              <a:t>DLMS Introductory Training</a:t>
            </a:r>
          </a:p>
        </p:txBody>
      </p:sp>
      <p:pic>
        <p:nvPicPr>
          <p:cNvPr id="5131" name="Picture 5" descr="Q:\DR\Administrative\Photos for Briefs\DLA Logos\DLA-Logo-Clear.gif"/>
          <p:cNvPicPr>
            <a:picLocks noChangeAspect="1" noChangeArrowheads="1"/>
          </p:cNvPicPr>
          <p:nvPr userDrawn="1"/>
        </p:nvPicPr>
        <p:blipFill>
          <a:blip r:embed="rId59" cstate="print"/>
          <a:srcRect/>
          <a:stretch>
            <a:fillRect/>
          </a:stretch>
        </p:blipFill>
        <p:spPr bwMode="auto">
          <a:xfrm>
            <a:off x="19050" y="19050"/>
            <a:ext cx="692150" cy="819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4" r:id="rId41"/>
    <p:sldLayoutId id="2147483705" r:id="rId42"/>
    <p:sldLayoutId id="2147483706" r:id="rId43"/>
    <p:sldLayoutId id="2147483707" r:id="rId44"/>
    <p:sldLayoutId id="2147483709" r:id="rId45"/>
    <p:sldLayoutId id="2147483710" r:id="rId46"/>
    <p:sldLayoutId id="2147483711" r:id="rId47"/>
    <p:sldLayoutId id="2147483712" r:id="rId48"/>
    <p:sldLayoutId id="2147483713" r:id="rId49"/>
    <p:sldLayoutId id="2147483714" r:id="rId50"/>
    <p:sldLayoutId id="2147483715" r:id="rId51"/>
    <p:sldLayoutId id="2147483716" r:id="rId52"/>
    <p:sldLayoutId id="2147483717" r:id="rId53"/>
    <p:sldLayoutId id="2147483718" r:id="rId54"/>
    <p:sldLayoutId id="2147483719" r:id="rId55"/>
    <p:sldLayoutId id="2147483720" r:id="rId56"/>
    <p:sldLayoutId id="2147483721" r:id="rId57"/>
  </p:sldLayoutIdLst>
  <p:transition/>
  <p:txStyles>
    <p:title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defRPr sz="3200" b="1">
          <a:solidFill>
            <a:srgbClr val="000000"/>
          </a:solidFill>
          <a:latin typeface="+mn-lt"/>
          <a:ea typeface="+mn-ea"/>
          <a:cs typeface="+mn-cs"/>
        </a:defRPr>
      </a:lvl1pPr>
      <a:lvl2pPr marL="742950" indent="-285750" algn="l" rtl="0" eaLnBrk="0" fontAlgn="base" hangingPunct="0">
        <a:spcBef>
          <a:spcPct val="35000"/>
        </a:spcBef>
        <a:spcAft>
          <a:spcPct val="0"/>
        </a:spcAft>
        <a:buSzPct val="70000"/>
        <a:buFont typeface="Wingdings" pitchFamily="2" charset="2"/>
        <a:buChar char="l"/>
        <a:defRPr sz="2800" b="1">
          <a:solidFill>
            <a:srgbClr val="000000"/>
          </a:solidFill>
          <a:latin typeface="+mn-lt"/>
        </a:defRPr>
      </a:lvl2pPr>
      <a:lvl3pPr marL="1143000" indent="-228600" algn="l" rtl="0" eaLnBrk="0" fontAlgn="base" hangingPunct="0">
        <a:spcBef>
          <a:spcPct val="35000"/>
        </a:spcBef>
        <a:spcAft>
          <a:spcPct val="0"/>
        </a:spcAft>
        <a:buFont typeface="Wingdings" pitchFamily="2" charset="2"/>
        <a:buChar char="ü"/>
        <a:defRPr sz="2400" b="1">
          <a:solidFill>
            <a:srgbClr val="000000"/>
          </a:solidFill>
          <a:latin typeface="+mn-lt"/>
        </a:defRPr>
      </a:lvl3pPr>
      <a:lvl4pPr marL="1600200" indent="-228600" algn="l" rtl="0" eaLnBrk="0" fontAlgn="base" hangingPunct="0">
        <a:spcBef>
          <a:spcPct val="35000"/>
        </a:spcBef>
        <a:spcAft>
          <a:spcPct val="0"/>
        </a:spcAft>
        <a:buFont typeface="Wingdings" pitchFamily="2" charset="2"/>
        <a:buChar char="Ø"/>
        <a:defRPr sz="2000" b="1">
          <a:solidFill>
            <a:srgbClr val="000000"/>
          </a:solidFill>
          <a:latin typeface="+mn-lt"/>
        </a:defRPr>
      </a:lvl4pPr>
      <a:lvl5pPr marL="2057400" indent="-228600" algn="l" rtl="0" eaLnBrk="0" fontAlgn="base" hangingPunct="0">
        <a:spcBef>
          <a:spcPct val="35000"/>
        </a:spcBef>
        <a:spcAft>
          <a:spcPct val="0"/>
        </a:spcAft>
        <a:buChar char="–"/>
        <a:defRPr sz="2000" b="1">
          <a:solidFill>
            <a:srgbClr val="000000"/>
          </a:solidFill>
          <a:latin typeface="+mn-lt"/>
        </a:defRPr>
      </a:lvl5pPr>
      <a:lvl6pPr marL="2514600" indent="-228600" algn="l" rtl="0" eaLnBrk="0" fontAlgn="base" hangingPunct="0">
        <a:spcBef>
          <a:spcPct val="35000"/>
        </a:spcBef>
        <a:spcAft>
          <a:spcPct val="0"/>
        </a:spcAft>
        <a:buClr>
          <a:srgbClr val="FFFF00"/>
        </a:buClr>
        <a:buChar char="–"/>
        <a:defRPr sz="2000" b="1">
          <a:solidFill>
            <a:schemeClr val="tx1"/>
          </a:solidFill>
          <a:latin typeface="+mn-lt"/>
        </a:defRPr>
      </a:lvl6pPr>
      <a:lvl7pPr marL="2971800" indent="-228600" algn="l" rtl="0" eaLnBrk="0" fontAlgn="base" hangingPunct="0">
        <a:spcBef>
          <a:spcPct val="35000"/>
        </a:spcBef>
        <a:spcAft>
          <a:spcPct val="0"/>
        </a:spcAft>
        <a:buClr>
          <a:srgbClr val="FFFF00"/>
        </a:buClr>
        <a:buChar char="–"/>
        <a:defRPr sz="2000" b="1">
          <a:solidFill>
            <a:schemeClr val="tx1"/>
          </a:solidFill>
          <a:latin typeface="+mn-lt"/>
        </a:defRPr>
      </a:lvl7pPr>
      <a:lvl8pPr marL="3429000" indent="-228600" algn="l" rtl="0" eaLnBrk="0" fontAlgn="base" hangingPunct="0">
        <a:spcBef>
          <a:spcPct val="35000"/>
        </a:spcBef>
        <a:spcAft>
          <a:spcPct val="0"/>
        </a:spcAft>
        <a:buClr>
          <a:srgbClr val="FFFF00"/>
        </a:buClr>
        <a:buChar char="–"/>
        <a:defRPr sz="2000" b="1">
          <a:solidFill>
            <a:schemeClr val="tx1"/>
          </a:solidFill>
          <a:latin typeface="+mn-lt"/>
        </a:defRPr>
      </a:lvl8pPr>
      <a:lvl9pPr marL="3886200" indent="-228600" algn="l" rtl="0" eaLnBrk="0" fontAlgn="base" hangingPunct="0">
        <a:spcBef>
          <a:spcPct val="35000"/>
        </a:spcBef>
        <a:spcAft>
          <a:spcPct val="0"/>
        </a:spcAft>
        <a:buClr>
          <a:srgbClr val="FFFF00"/>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0.xml"/><Relationship Id="rId1" Type="http://schemas.openxmlformats.org/officeDocument/2006/relationships/slideLayout" Target="../slideLayouts/slideLayout21.xml"/></Relationships>
</file>

<file path=ppt/slides/_rels/slide10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1.xml"/><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2.xml"/><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png"/><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hyperlink" Target="http://www.dla.mil/HQ/InformationOperations/DLMS/elibrary/Transformats/140_997/"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4.xml"/><Relationship Id="rId1" Type="http://schemas.openxmlformats.org/officeDocument/2006/relationships/slideLayout" Target="../slideLayouts/slideLayout2.xml"/><Relationship Id="rId5" Type="http://schemas.openxmlformats.org/officeDocument/2006/relationships/hyperlink" Target="http://www.dla.mil/HQ/InformationOperations/DLMS/eLibrary/Changes/approved1200/" TargetMode="External"/><Relationship Id="rId4" Type="http://schemas.openxmlformats.org/officeDocument/2006/relationships/image" Target="../media/image86.png"/></Relationships>
</file>

<file path=ppt/slides/_rels/slide1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1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9.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20.xml"/><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12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12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12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12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12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1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12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12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28.xml"/><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129.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129.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131.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132.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13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13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13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3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13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8.bin"/><Relationship Id="rId18" Type="http://schemas.openxmlformats.org/officeDocument/2006/relationships/image" Target="../media/image17.wmf"/><Relationship Id="rId3" Type="http://schemas.openxmlformats.org/officeDocument/2006/relationships/notesSlide" Target="../notesSlides/notesSlide16.xml"/><Relationship Id="rId7" Type="http://schemas.openxmlformats.org/officeDocument/2006/relationships/image" Target="../media/image14.wmf"/><Relationship Id="rId12" Type="http://schemas.openxmlformats.org/officeDocument/2006/relationships/oleObject" Target="../embeddings/oleObject7.bin"/><Relationship Id="rId17"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16.wmf"/><Relationship Id="rId20" Type="http://schemas.openxmlformats.org/officeDocument/2006/relationships/image" Target="../media/image18.wmf"/><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6.bin"/><Relationship Id="rId5" Type="http://schemas.openxmlformats.org/officeDocument/2006/relationships/image" Target="../media/image13.wmf"/><Relationship Id="rId15" Type="http://schemas.openxmlformats.org/officeDocument/2006/relationships/oleObject" Target="../embeddings/oleObject10.bin"/><Relationship Id="rId10" Type="http://schemas.openxmlformats.org/officeDocument/2006/relationships/oleObject" Target="../embeddings/oleObject5.bin"/><Relationship Id="rId19" Type="http://schemas.openxmlformats.org/officeDocument/2006/relationships/oleObject" Target="../embeddings/oleObject12.bin"/><Relationship Id="rId4" Type="http://schemas.openxmlformats.org/officeDocument/2006/relationships/oleObject" Target="../embeddings/oleObject2.bin"/><Relationship Id="rId9" Type="http://schemas.openxmlformats.org/officeDocument/2006/relationships/image" Target="../media/image15.wmf"/><Relationship Id="rId1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2.bin"/><Relationship Id="rId3" Type="http://schemas.openxmlformats.org/officeDocument/2006/relationships/notesSlide" Target="../notesSlides/notesSlide18.xml"/><Relationship Id="rId7" Type="http://schemas.openxmlformats.org/officeDocument/2006/relationships/image" Target="../media/image15.wmf"/><Relationship Id="rId12"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oleObject" Target="../embeddings/oleObject20.bin"/><Relationship Id="rId5" Type="http://schemas.openxmlformats.org/officeDocument/2006/relationships/image" Target="../media/image13.wmf"/><Relationship Id="rId15" Type="http://schemas.openxmlformats.org/officeDocument/2006/relationships/oleObject" Target="../embeddings/oleObject23.bin"/><Relationship Id="rId10" Type="http://schemas.openxmlformats.org/officeDocument/2006/relationships/oleObject" Target="../embeddings/oleObject19.bin"/><Relationship Id="rId4" Type="http://schemas.openxmlformats.org/officeDocument/2006/relationships/oleObject" Target="../embeddings/oleObject15.bin"/><Relationship Id="rId9" Type="http://schemas.openxmlformats.org/officeDocument/2006/relationships/oleObject" Target="../embeddings/oleObject18.bin"/><Relationship Id="rId14" Type="http://schemas.openxmlformats.org/officeDocument/2006/relationships/image" Target="../media/image16.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oleObject" Target="../embeddings/oleObject31.bin"/><Relationship Id="rId3" Type="http://schemas.openxmlformats.org/officeDocument/2006/relationships/notesSlide" Target="../notesSlides/notesSlide19.xml"/><Relationship Id="rId7" Type="http://schemas.openxmlformats.org/officeDocument/2006/relationships/image" Target="../media/image15.wmf"/><Relationship Id="rId12" Type="http://schemas.openxmlformats.org/officeDocument/2006/relationships/oleObject" Target="../embeddings/oleObject30.bin"/><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vmlDrawing" Target="../drawings/vmlDrawing5.vml"/><Relationship Id="rId6" Type="http://schemas.openxmlformats.org/officeDocument/2006/relationships/oleObject" Target="../embeddings/oleObject25.bin"/><Relationship Id="rId11" Type="http://schemas.openxmlformats.org/officeDocument/2006/relationships/oleObject" Target="../embeddings/oleObject29.bin"/><Relationship Id="rId5" Type="http://schemas.openxmlformats.org/officeDocument/2006/relationships/image" Target="../media/image13.wmf"/><Relationship Id="rId15" Type="http://schemas.openxmlformats.org/officeDocument/2006/relationships/oleObject" Target="../embeddings/oleObject32.bin"/><Relationship Id="rId10" Type="http://schemas.openxmlformats.org/officeDocument/2006/relationships/oleObject" Target="../embeddings/oleObject28.bin"/><Relationship Id="rId4" Type="http://schemas.openxmlformats.org/officeDocument/2006/relationships/oleObject" Target="../embeddings/oleObject24.bin"/><Relationship Id="rId9" Type="http://schemas.openxmlformats.org/officeDocument/2006/relationships/oleObject" Target="../embeddings/oleObject27.bin"/><Relationship Id="rId14"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hyperlink" Target="http://www.dla.mil/does/DLM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oleObject" Target="../embeddings/oleObject40.bin"/><Relationship Id="rId18" Type="http://schemas.openxmlformats.org/officeDocument/2006/relationships/image" Target="../media/image17.wmf"/><Relationship Id="rId3" Type="http://schemas.openxmlformats.org/officeDocument/2006/relationships/notesSlide" Target="../notesSlides/notesSlide20.xml"/><Relationship Id="rId7" Type="http://schemas.openxmlformats.org/officeDocument/2006/relationships/image" Target="../media/image15.wmf"/><Relationship Id="rId12" Type="http://schemas.openxmlformats.org/officeDocument/2006/relationships/oleObject" Target="../embeddings/oleObject39.bin"/><Relationship Id="rId17"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6.vml"/><Relationship Id="rId6" Type="http://schemas.openxmlformats.org/officeDocument/2006/relationships/oleObject" Target="../embeddings/oleObject34.bin"/><Relationship Id="rId11" Type="http://schemas.openxmlformats.org/officeDocument/2006/relationships/oleObject" Target="../embeddings/oleObject38.bin"/><Relationship Id="rId5" Type="http://schemas.openxmlformats.org/officeDocument/2006/relationships/image" Target="../media/image13.wmf"/><Relationship Id="rId15" Type="http://schemas.openxmlformats.org/officeDocument/2006/relationships/oleObject" Target="../embeddings/oleObject41.bin"/><Relationship Id="rId10" Type="http://schemas.openxmlformats.org/officeDocument/2006/relationships/oleObject" Target="../embeddings/oleObject37.bin"/><Relationship Id="rId4" Type="http://schemas.openxmlformats.org/officeDocument/2006/relationships/oleObject" Target="../embeddings/oleObject33.bin"/><Relationship Id="rId9" Type="http://schemas.openxmlformats.org/officeDocument/2006/relationships/oleObject" Target="../embeddings/oleObject36.bin"/><Relationship Id="rId14" Type="http://schemas.openxmlformats.org/officeDocument/2006/relationships/image" Target="../media/image16.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oleObject" Target="../embeddings/oleObject50.bin"/><Relationship Id="rId18" Type="http://schemas.openxmlformats.org/officeDocument/2006/relationships/image" Target="../media/image18.wmf"/><Relationship Id="rId3" Type="http://schemas.openxmlformats.org/officeDocument/2006/relationships/notesSlide" Target="../notesSlides/notesSlide21.xml"/><Relationship Id="rId7" Type="http://schemas.openxmlformats.org/officeDocument/2006/relationships/image" Target="../media/image15.wmf"/><Relationship Id="rId12" Type="http://schemas.openxmlformats.org/officeDocument/2006/relationships/oleObject" Target="../embeddings/oleObject49.bin"/><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vmlDrawing" Target="../drawings/vmlDrawing7.vml"/><Relationship Id="rId6" Type="http://schemas.openxmlformats.org/officeDocument/2006/relationships/oleObject" Target="../embeddings/oleObject44.bin"/><Relationship Id="rId11" Type="http://schemas.openxmlformats.org/officeDocument/2006/relationships/oleObject" Target="../embeddings/oleObject48.bin"/><Relationship Id="rId5" Type="http://schemas.openxmlformats.org/officeDocument/2006/relationships/image" Target="../media/image13.wmf"/><Relationship Id="rId15" Type="http://schemas.openxmlformats.org/officeDocument/2006/relationships/oleObject" Target="../embeddings/oleObject51.bin"/><Relationship Id="rId10" Type="http://schemas.openxmlformats.org/officeDocument/2006/relationships/oleObject" Target="../embeddings/oleObject47.bin"/><Relationship Id="rId4" Type="http://schemas.openxmlformats.org/officeDocument/2006/relationships/oleObject" Target="../embeddings/oleObject43.bin"/><Relationship Id="rId9" Type="http://schemas.openxmlformats.org/officeDocument/2006/relationships/oleObject" Target="../embeddings/oleObject46.bin"/><Relationship Id="rId14" Type="http://schemas.openxmlformats.org/officeDocument/2006/relationships/image" Target="../media/image16.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oleObject" Target="../embeddings/oleObject60.bin"/><Relationship Id="rId18" Type="http://schemas.openxmlformats.org/officeDocument/2006/relationships/image" Target="../media/image14.wmf"/><Relationship Id="rId3" Type="http://schemas.openxmlformats.org/officeDocument/2006/relationships/notesSlide" Target="../notesSlides/notesSlide22.xml"/><Relationship Id="rId7" Type="http://schemas.openxmlformats.org/officeDocument/2006/relationships/image" Target="../media/image15.wmf"/><Relationship Id="rId12" Type="http://schemas.openxmlformats.org/officeDocument/2006/relationships/oleObject" Target="../embeddings/oleObject59.bin"/><Relationship Id="rId17" Type="http://schemas.openxmlformats.org/officeDocument/2006/relationships/oleObject" Target="../embeddings/oleObject62.bin"/><Relationship Id="rId2" Type="http://schemas.openxmlformats.org/officeDocument/2006/relationships/slideLayout" Target="../slideLayouts/slideLayout2.xml"/><Relationship Id="rId16" Type="http://schemas.openxmlformats.org/officeDocument/2006/relationships/image" Target="../media/image17.wmf"/><Relationship Id="rId20" Type="http://schemas.openxmlformats.org/officeDocument/2006/relationships/image" Target="../media/image18.wmf"/><Relationship Id="rId1" Type="http://schemas.openxmlformats.org/officeDocument/2006/relationships/vmlDrawing" Target="../drawings/vmlDrawing8.vml"/><Relationship Id="rId6" Type="http://schemas.openxmlformats.org/officeDocument/2006/relationships/oleObject" Target="../embeddings/oleObject54.bin"/><Relationship Id="rId11" Type="http://schemas.openxmlformats.org/officeDocument/2006/relationships/oleObject" Target="../embeddings/oleObject58.bin"/><Relationship Id="rId5" Type="http://schemas.openxmlformats.org/officeDocument/2006/relationships/image" Target="../media/image13.wmf"/><Relationship Id="rId15" Type="http://schemas.openxmlformats.org/officeDocument/2006/relationships/oleObject" Target="../embeddings/oleObject61.bin"/><Relationship Id="rId10" Type="http://schemas.openxmlformats.org/officeDocument/2006/relationships/oleObject" Target="../embeddings/oleObject57.bin"/><Relationship Id="rId19" Type="http://schemas.openxmlformats.org/officeDocument/2006/relationships/oleObject" Target="../embeddings/oleObject63.bin"/><Relationship Id="rId4" Type="http://schemas.openxmlformats.org/officeDocument/2006/relationships/oleObject" Target="../embeddings/oleObject53.bin"/><Relationship Id="rId9" Type="http://schemas.openxmlformats.org/officeDocument/2006/relationships/oleObject" Target="../embeddings/oleObject56.bin"/><Relationship Id="rId14" Type="http://schemas.openxmlformats.org/officeDocument/2006/relationships/image" Target="../media/image16.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oleObject" Target="../embeddings/oleObject70.bin"/><Relationship Id="rId18" Type="http://schemas.openxmlformats.org/officeDocument/2006/relationships/image" Target="../media/image17.wmf"/><Relationship Id="rId3" Type="http://schemas.openxmlformats.org/officeDocument/2006/relationships/notesSlide" Target="../notesSlides/notesSlide23.xml"/><Relationship Id="rId21" Type="http://schemas.openxmlformats.org/officeDocument/2006/relationships/image" Target="../media/image21.wmf"/><Relationship Id="rId7" Type="http://schemas.openxmlformats.org/officeDocument/2006/relationships/oleObject" Target="../embeddings/oleObject65.bin"/><Relationship Id="rId12" Type="http://schemas.openxmlformats.org/officeDocument/2006/relationships/oleObject" Target="../embeddings/oleObject69.bin"/><Relationship Id="rId17" Type="http://schemas.openxmlformats.org/officeDocument/2006/relationships/oleObject" Target="../embeddings/oleObject73.bin"/><Relationship Id="rId2" Type="http://schemas.openxmlformats.org/officeDocument/2006/relationships/slideLayout" Target="../slideLayouts/slideLayout1.xml"/><Relationship Id="rId16" Type="http://schemas.openxmlformats.org/officeDocument/2006/relationships/image" Target="../media/image16.wmf"/><Relationship Id="rId20" Type="http://schemas.openxmlformats.org/officeDocument/2006/relationships/image" Target="../media/image20.jpeg"/><Relationship Id="rId1" Type="http://schemas.openxmlformats.org/officeDocument/2006/relationships/vmlDrawing" Target="../drawings/vmlDrawing9.vml"/><Relationship Id="rId6" Type="http://schemas.openxmlformats.org/officeDocument/2006/relationships/image" Target="../media/image19.wmf"/><Relationship Id="rId11" Type="http://schemas.openxmlformats.org/officeDocument/2006/relationships/oleObject" Target="../embeddings/oleObject68.bin"/><Relationship Id="rId5" Type="http://schemas.openxmlformats.org/officeDocument/2006/relationships/image" Target="../media/image13.wmf"/><Relationship Id="rId15" Type="http://schemas.openxmlformats.org/officeDocument/2006/relationships/oleObject" Target="../embeddings/oleObject72.bin"/><Relationship Id="rId23" Type="http://schemas.openxmlformats.org/officeDocument/2006/relationships/image" Target="../media/image23.wmf"/><Relationship Id="rId10" Type="http://schemas.openxmlformats.org/officeDocument/2006/relationships/oleObject" Target="../embeddings/oleObject67.bin"/><Relationship Id="rId19" Type="http://schemas.openxmlformats.org/officeDocument/2006/relationships/hyperlink" Target="http://www4.army.mil/OCPA/uploads/large/OCPA-2005-05-31-102930.jpg" TargetMode="External"/><Relationship Id="rId4" Type="http://schemas.openxmlformats.org/officeDocument/2006/relationships/oleObject" Target="../embeddings/oleObject64.bin"/><Relationship Id="rId9" Type="http://schemas.openxmlformats.org/officeDocument/2006/relationships/image" Target="../media/image15.wmf"/><Relationship Id="rId14" Type="http://schemas.openxmlformats.org/officeDocument/2006/relationships/oleObject" Target="../embeddings/oleObject71.bin"/><Relationship Id="rId22" Type="http://schemas.openxmlformats.org/officeDocument/2006/relationships/image" Target="../media/image22.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oleObject" Target="../embeddings/oleObject80.bin"/><Relationship Id="rId18" Type="http://schemas.openxmlformats.org/officeDocument/2006/relationships/image" Target="../media/image17.wmf"/><Relationship Id="rId3" Type="http://schemas.openxmlformats.org/officeDocument/2006/relationships/notesSlide" Target="../notesSlides/notesSlide26.xml"/><Relationship Id="rId21" Type="http://schemas.openxmlformats.org/officeDocument/2006/relationships/image" Target="../media/image21.wmf"/><Relationship Id="rId7" Type="http://schemas.openxmlformats.org/officeDocument/2006/relationships/oleObject" Target="../embeddings/oleObject75.bin"/><Relationship Id="rId12" Type="http://schemas.openxmlformats.org/officeDocument/2006/relationships/oleObject" Target="../embeddings/oleObject79.bin"/><Relationship Id="rId17" Type="http://schemas.openxmlformats.org/officeDocument/2006/relationships/oleObject" Target="../embeddings/oleObject83.bin"/><Relationship Id="rId2" Type="http://schemas.openxmlformats.org/officeDocument/2006/relationships/slideLayout" Target="../slideLayouts/slideLayout1.xml"/><Relationship Id="rId16" Type="http://schemas.openxmlformats.org/officeDocument/2006/relationships/image" Target="../media/image16.wmf"/><Relationship Id="rId20" Type="http://schemas.openxmlformats.org/officeDocument/2006/relationships/image" Target="../media/image20.jpeg"/><Relationship Id="rId1" Type="http://schemas.openxmlformats.org/officeDocument/2006/relationships/vmlDrawing" Target="../drawings/vmlDrawing10.vml"/><Relationship Id="rId6" Type="http://schemas.openxmlformats.org/officeDocument/2006/relationships/image" Target="../media/image19.wmf"/><Relationship Id="rId11" Type="http://schemas.openxmlformats.org/officeDocument/2006/relationships/oleObject" Target="../embeddings/oleObject78.bin"/><Relationship Id="rId5" Type="http://schemas.openxmlformats.org/officeDocument/2006/relationships/image" Target="../media/image13.wmf"/><Relationship Id="rId15" Type="http://schemas.openxmlformats.org/officeDocument/2006/relationships/oleObject" Target="../embeddings/oleObject82.bin"/><Relationship Id="rId23" Type="http://schemas.openxmlformats.org/officeDocument/2006/relationships/image" Target="../media/image23.wmf"/><Relationship Id="rId10" Type="http://schemas.openxmlformats.org/officeDocument/2006/relationships/oleObject" Target="../embeddings/oleObject77.bin"/><Relationship Id="rId19" Type="http://schemas.openxmlformats.org/officeDocument/2006/relationships/hyperlink" Target="http://www4.army.mil/OCPA/uploads/large/OCPA-2005-05-31-102930.jpg" TargetMode="External"/><Relationship Id="rId4" Type="http://schemas.openxmlformats.org/officeDocument/2006/relationships/oleObject" Target="../embeddings/oleObject74.bin"/><Relationship Id="rId9" Type="http://schemas.openxmlformats.org/officeDocument/2006/relationships/image" Target="../media/image15.wmf"/><Relationship Id="rId14" Type="http://schemas.openxmlformats.org/officeDocument/2006/relationships/oleObject" Target="../embeddings/oleObject81.bin"/><Relationship Id="rId22" Type="http://schemas.openxmlformats.org/officeDocument/2006/relationships/image" Target="../media/image22.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oleObject" Target="../embeddings/oleObject90.bin"/><Relationship Id="rId18" Type="http://schemas.openxmlformats.org/officeDocument/2006/relationships/image" Target="../media/image17.wmf"/><Relationship Id="rId3" Type="http://schemas.openxmlformats.org/officeDocument/2006/relationships/notesSlide" Target="../notesSlides/notesSlide27.xml"/><Relationship Id="rId21" Type="http://schemas.openxmlformats.org/officeDocument/2006/relationships/image" Target="../media/image23.wmf"/><Relationship Id="rId7" Type="http://schemas.openxmlformats.org/officeDocument/2006/relationships/oleObject" Target="../embeddings/oleObject85.bin"/><Relationship Id="rId12" Type="http://schemas.openxmlformats.org/officeDocument/2006/relationships/oleObject" Target="../embeddings/oleObject89.bin"/><Relationship Id="rId17" Type="http://schemas.openxmlformats.org/officeDocument/2006/relationships/oleObject" Target="../embeddings/oleObject93.bin"/><Relationship Id="rId2" Type="http://schemas.openxmlformats.org/officeDocument/2006/relationships/slideLayout" Target="../slideLayouts/slideLayout1.xml"/><Relationship Id="rId16" Type="http://schemas.openxmlformats.org/officeDocument/2006/relationships/image" Target="../media/image16.wmf"/><Relationship Id="rId20" Type="http://schemas.openxmlformats.org/officeDocument/2006/relationships/image" Target="../media/image22.wmf"/><Relationship Id="rId1" Type="http://schemas.openxmlformats.org/officeDocument/2006/relationships/vmlDrawing" Target="../drawings/vmlDrawing11.vml"/><Relationship Id="rId6" Type="http://schemas.openxmlformats.org/officeDocument/2006/relationships/image" Target="../media/image19.wmf"/><Relationship Id="rId11" Type="http://schemas.openxmlformats.org/officeDocument/2006/relationships/oleObject" Target="../embeddings/oleObject88.bin"/><Relationship Id="rId5" Type="http://schemas.openxmlformats.org/officeDocument/2006/relationships/image" Target="../media/image13.wmf"/><Relationship Id="rId15" Type="http://schemas.openxmlformats.org/officeDocument/2006/relationships/oleObject" Target="../embeddings/oleObject92.bin"/><Relationship Id="rId10" Type="http://schemas.openxmlformats.org/officeDocument/2006/relationships/oleObject" Target="../embeddings/oleObject87.bin"/><Relationship Id="rId19" Type="http://schemas.openxmlformats.org/officeDocument/2006/relationships/image" Target="../media/image21.wmf"/><Relationship Id="rId4" Type="http://schemas.openxmlformats.org/officeDocument/2006/relationships/oleObject" Target="../embeddings/oleObject84.bin"/><Relationship Id="rId9" Type="http://schemas.openxmlformats.org/officeDocument/2006/relationships/image" Target="../media/image15.wmf"/><Relationship Id="rId14" Type="http://schemas.openxmlformats.org/officeDocument/2006/relationships/oleObject" Target="../embeddings/oleObject9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cmo.defense.gov/products-and-services/standard-financial-information-structur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dla.mil/HQ/InformationOperations/DLMS/DLMSPrograms/finance/" TargetMode="External"/><Relationship Id="rId2" Type="http://schemas.openxmlformats.org/officeDocument/2006/relationships/notesSlide" Target="../notesSlides/notesSlide50.xm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hyperlink" Target="https://www.transactionservices.dla.mil/" TargetMode="External"/><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42.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50.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51.xml"/><Relationship Id="rId5" Type="http://schemas.openxmlformats.org/officeDocument/2006/relationships/image" Target="../media/image42.png"/><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52.xml"/><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53.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hyperlink" Target="http://www.dla.mil/HQ/InformationOperations/DLMS/committees/" TargetMode="Externa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55.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2.xml"/><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4.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5.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6.xml"/><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7.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8.xml"/><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9.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hyperlink" Target="http://www.dla.mil/HQ/InformationOperations/DLMS/DLMSPrograms/finance/"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0.xml"/><Relationship Id="rId1" Type="http://schemas.openxmlformats.org/officeDocument/2006/relationships/slideLayout" Target="../slideLayouts/slideLayout31.xml"/><Relationship Id="rId4" Type="http://schemas.openxmlformats.org/officeDocument/2006/relationships/image" Target="../media/image55.png"/></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1.xml"/><Relationship Id="rId1" Type="http://schemas.openxmlformats.org/officeDocument/2006/relationships/slideLayout" Target="../slideLayouts/slideLayout31.xml"/><Relationship Id="rId4" Type="http://schemas.openxmlformats.org/officeDocument/2006/relationships/image" Target="../media/image56.png"/></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2.xml"/><Relationship Id="rId1" Type="http://schemas.openxmlformats.org/officeDocument/2006/relationships/slideLayout" Target="../slideLayouts/slideLayout3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4.xml"/><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5.xml"/><Relationship Id="rId1" Type="http://schemas.openxmlformats.org/officeDocument/2006/relationships/slideLayout" Target="../slideLayouts/slideLayout34.xml"/><Relationship Id="rId4" Type="http://schemas.openxmlformats.org/officeDocument/2006/relationships/image" Target="../media/image59.png"/></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6.xml"/><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8.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8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kC13t3m3yHs&amp;feature=youtu.be"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3.xml"/><Relationship Id="rId1" Type="http://schemas.openxmlformats.org/officeDocument/2006/relationships/slideLayout" Target="../slideLayouts/slideLayout30.xml"/><Relationship Id="rId5" Type="http://schemas.openxmlformats.org/officeDocument/2006/relationships/hyperlink" Target="http://www.dla.mil/HQ/InformationOperations/DLMS/allpoc/" TargetMode="External"/><Relationship Id="rId4" Type="http://schemas.openxmlformats.org/officeDocument/2006/relationships/image" Target="../media/image67.png"/></Relationships>
</file>

<file path=ppt/slides/_rels/slide9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4.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9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9.xml"/><Relationship Id="rId1" Type="http://schemas.openxmlformats.org/officeDocument/2006/relationships/themeOverride" Target="../theme/themeOverride1.xml"/><Relationship Id="rId4" Type="http://schemas.openxmlformats.org/officeDocument/2006/relationships/image" Target="../media/image72.png"/></Relationships>
</file>

<file path=ppt/slides/_rels/slide9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1447800" y="3505200"/>
          <a:ext cx="7315200" cy="2708275"/>
        </p:xfrm>
        <a:graphic>
          <a:graphicData uri="http://schemas.openxmlformats.org/presentationml/2006/ole">
            <mc:AlternateContent xmlns:mc="http://schemas.openxmlformats.org/markup-compatibility/2006">
              <mc:Choice xmlns:v="urn:schemas-microsoft-com:vml" Requires="v">
                <p:oleObj spid="_x0000_s8717" name="Clip" r:id="rId4" imgW="5367338" imgH="2362200" progId="">
                  <p:embed/>
                </p:oleObj>
              </mc:Choice>
              <mc:Fallback>
                <p:oleObj name="Clip" r:id="rId4" imgW="5367338" imgH="2362200" progId="">
                  <p:embed/>
                  <p:pic>
                    <p:nvPicPr>
                      <p:cNvPr id="0" name="Picture 448"/>
                      <p:cNvPicPr>
                        <a:picLocks noChangeAspect="1" noChangeArrowheads="1"/>
                      </p:cNvPicPr>
                      <p:nvPr/>
                    </p:nvPicPr>
                    <p:blipFill>
                      <a:blip r:embed="rId5">
                        <a:lum bright="70000" contrast="-70000"/>
                        <a:grayscl/>
                        <a:extLst>
                          <a:ext uri="{28A0092B-C50C-407E-A947-70E740481C1C}">
                            <a14:useLocalDpi xmlns:a14="http://schemas.microsoft.com/office/drawing/2010/main" val="0"/>
                          </a:ext>
                        </a:extLst>
                      </a:blip>
                      <a:srcRect/>
                      <a:stretch>
                        <a:fillRect/>
                      </a:stretch>
                    </p:blipFill>
                    <p:spPr bwMode="auto">
                      <a:xfrm>
                        <a:off x="1447800" y="3505200"/>
                        <a:ext cx="7315200" cy="270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2"/>
          <p:cNvSpPr>
            <a:spLocks noGrp="1" noChangeArrowheads="1"/>
          </p:cNvSpPr>
          <p:nvPr>
            <p:ph type="ctrTitle"/>
          </p:nvPr>
        </p:nvSpPr>
        <p:spPr>
          <a:xfrm>
            <a:off x="685800" y="1295400"/>
            <a:ext cx="7772400" cy="3047999"/>
          </a:xfrm>
        </p:spPr>
        <p:txBody>
          <a:bodyPr/>
          <a:lstStyle/>
          <a:p>
            <a:r>
              <a:rPr lang="en-US" dirty="0"/>
              <a:t>Defense Logistics</a:t>
            </a:r>
            <a:br>
              <a:rPr lang="en-US" dirty="0"/>
            </a:br>
            <a:r>
              <a:rPr lang="en-US" dirty="0"/>
              <a:t>Management Standards</a:t>
            </a:r>
            <a:endParaRPr lang="en-US" dirty="0" smtClean="0"/>
          </a:p>
        </p:txBody>
      </p:sp>
      <p:sp>
        <p:nvSpPr>
          <p:cNvPr id="1028" name="TextBox 6"/>
          <p:cNvSpPr txBox="1">
            <a:spLocks noChangeArrowheads="1"/>
          </p:cNvSpPr>
          <p:nvPr/>
        </p:nvSpPr>
        <p:spPr bwMode="auto">
          <a:xfrm>
            <a:off x="1322831" y="4438269"/>
            <a:ext cx="6441187" cy="1200329"/>
          </a:xfrm>
          <a:prstGeom prst="rect">
            <a:avLst/>
          </a:prstGeom>
          <a:noFill/>
          <a:ln w="9525">
            <a:noFill/>
            <a:miter lim="800000"/>
            <a:headEnd/>
            <a:tailEnd/>
          </a:ln>
        </p:spPr>
        <p:txBody>
          <a:bodyPr wrap="none">
            <a:spAutoFit/>
          </a:bodyPr>
          <a:lstStyle/>
          <a:p>
            <a:pPr algn="ctr" eaLnBrk="0" hangingPunct="0">
              <a:lnSpc>
                <a:spcPct val="90000"/>
              </a:lnSpc>
            </a:pPr>
            <a:r>
              <a:rPr lang="en-US" sz="4000" i="1" dirty="0">
                <a:solidFill>
                  <a:srgbClr val="FF0000"/>
                </a:solidFill>
                <a:latin typeface="Times New Roman" pitchFamily="18" charset="0"/>
              </a:rPr>
              <a:t>DLMS Functional Financial </a:t>
            </a:r>
          </a:p>
          <a:p>
            <a:pPr algn="ctr" eaLnBrk="0" hangingPunct="0">
              <a:lnSpc>
                <a:spcPct val="90000"/>
              </a:lnSpc>
            </a:pPr>
            <a:r>
              <a:rPr lang="en-US" sz="4000" i="1" dirty="0">
                <a:solidFill>
                  <a:srgbClr val="FF0000"/>
                </a:solidFill>
                <a:latin typeface="Times New Roman" pitchFamily="18" charset="0"/>
              </a:rPr>
              <a:t>Transaction Life-Cycle</a:t>
            </a:r>
          </a:p>
        </p:txBody>
      </p:sp>
    </p:spTree>
    <p:extLst>
      <p:ext uri="{BB962C8B-B14F-4D97-AF65-F5344CB8AC3E}">
        <p14:creationId xmlns:p14="http://schemas.microsoft.com/office/powerpoint/2010/main" val="153251457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04800"/>
            <a:ext cx="8229600" cy="914400"/>
          </a:xfrm>
        </p:spPr>
        <p:txBody>
          <a:bodyPr/>
          <a:lstStyle/>
          <a:p>
            <a:r>
              <a:rPr lang="en-US" dirty="0" smtClean="0"/>
              <a:t>810L, Logistics Bill</a:t>
            </a:r>
          </a:p>
        </p:txBody>
      </p:sp>
      <p:sp>
        <p:nvSpPr>
          <p:cNvPr id="29699" name="Rectangle 3"/>
          <p:cNvSpPr>
            <a:spLocks noGrp="1" noChangeArrowheads="1"/>
          </p:cNvSpPr>
          <p:nvPr>
            <p:ph idx="1"/>
          </p:nvPr>
        </p:nvSpPr>
        <p:spPr>
          <a:xfrm>
            <a:off x="457200" y="1371600"/>
            <a:ext cx="8305800" cy="4724400"/>
          </a:xfrm>
        </p:spPr>
        <p:txBody>
          <a:bodyPr/>
          <a:lstStyle/>
          <a:p>
            <a:pPr>
              <a:lnSpc>
                <a:spcPct val="90000"/>
              </a:lnSpc>
              <a:buClr>
                <a:schemeClr val="tx2"/>
              </a:buClr>
            </a:pPr>
            <a:r>
              <a:rPr lang="en-US" sz="2600" dirty="0" smtClean="0">
                <a:cs typeface="Times New Roman" pitchFamily="18" charset="0"/>
              </a:rPr>
              <a:t>PURPOSE:  </a:t>
            </a:r>
          </a:p>
          <a:p>
            <a:pPr marL="457200" lvl="1" indent="-241300">
              <a:lnSpc>
                <a:spcPct val="80000"/>
              </a:lnSpc>
              <a:spcBef>
                <a:spcPts val="1000"/>
              </a:spcBef>
              <a:buClr>
                <a:schemeClr val="tx2"/>
              </a:buClr>
              <a:buSzPct val="150000"/>
              <a:buFontTx/>
              <a:buChar char="•"/>
              <a:defRPr/>
            </a:pPr>
            <a:r>
              <a:rPr lang="en-US" b="0" dirty="0">
                <a:ea typeface="+mn-ea"/>
                <a:cs typeface="+mn-cs"/>
              </a:rPr>
              <a:t>Used to bill for sales of material, reimbursable logistics  services, and related refunds between </a:t>
            </a:r>
            <a:r>
              <a:rPr lang="en-US" b="0" dirty="0" smtClean="0">
                <a:ea typeface="+mn-ea"/>
                <a:cs typeface="+mn-cs"/>
              </a:rPr>
              <a:t>DOD </a:t>
            </a:r>
            <a:r>
              <a:rPr lang="en-US" b="0" dirty="0">
                <a:ea typeface="+mn-ea"/>
                <a:cs typeface="+mn-cs"/>
              </a:rPr>
              <a:t>Components and participating Federal </a:t>
            </a:r>
            <a:r>
              <a:rPr lang="en-US" b="0" dirty="0" smtClean="0">
                <a:ea typeface="+mn-ea"/>
                <a:cs typeface="+mn-cs"/>
              </a:rPr>
              <a:t>Agencies</a:t>
            </a:r>
          </a:p>
          <a:p>
            <a:pPr marL="457200" lvl="1" indent="-241300">
              <a:lnSpc>
                <a:spcPct val="80000"/>
              </a:lnSpc>
              <a:spcBef>
                <a:spcPts val="1000"/>
              </a:spcBef>
              <a:buClr>
                <a:schemeClr val="tx2"/>
              </a:buClr>
              <a:buSzPct val="150000"/>
              <a:buFontTx/>
              <a:buChar char="•"/>
              <a:defRPr/>
            </a:pPr>
            <a:r>
              <a:rPr lang="en-US" b="0" dirty="0" smtClean="0">
                <a:ea typeface="+mn-ea"/>
                <a:cs typeface="+mn-cs"/>
              </a:rPr>
              <a:t>Incorporates the Summary bill and all legacy Detail Bill transactions into a single IC</a:t>
            </a:r>
          </a:p>
          <a:p>
            <a:pPr marL="457200" lvl="1" indent="-241300">
              <a:lnSpc>
                <a:spcPct val="80000"/>
              </a:lnSpc>
              <a:spcBef>
                <a:spcPts val="1000"/>
              </a:spcBef>
              <a:buClr>
                <a:schemeClr val="tx2"/>
              </a:buClr>
              <a:buFontTx/>
              <a:buChar char="•"/>
              <a:defRPr/>
            </a:pPr>
            <a:endParaRPr lang="en-US" sz="2400" dirty="0">
              <a:ea typeface="+mn-ea"/>
              <a:cs typeface="+mn-cs"/>
            </a:endParaRPr>
          </a:p>
          <a:p>
            <a:pPr>
              <a:lnSpc>
                <a:spcPct val="90000"/>
              </a:lnSpc>
              <a:buClr>
                <a:schemeClr val="tx2"/>
              </a:buClr>
            </a:pPr>
            <a:r>
              <a:rPr lang="en-US" sz="2600" dirty="0" smtClean="0"/>
              <a:t>DLMS Enhancements</a:t>
            </a:r>
          </a:p>
          <a:p>
            <a:pPr marL="457200" lvl="1" indent="-241300">
              <a:lnSpc>
                <a:spcPct val="80000"/>
              </a:lnSpc>
              <a:spcBef>
                <a:spcPts val="1000"/>
              </a:spcBef>
              <a:buClr>
                <a:schemeClr val="tx2"/>
              </a:buClr>
              <a:buSzPct val="150000"/>
              <a:buFontTx/>
              <a:buChar char="•"/>
              <a:defRPr/>
            </a:pPr>
            <a:r>
              <a:rPr lang="en-US" b="0" dirty="0" smtClean="0">
                <a:ea typeface="+mn-ea"/>
                <a:cs typeface="+mn-cs"/>
              </a:rPr>
              <a:t>Standard Line of Accounting (SLOA)</a:t>
            </a:r>
            <a:endParaRPr lang="en-US" b="0" dirty="0">
              <a:ea typeface="+mn-ea"/>
              <a:cs typeface="+mn-cs"/>
            </a:endParaRPr>
          </a:p>
          <a:p>
            <a:pPr marL="457200" lvl="1" indent="-241300">
              <a:lnSpc>
                <a:spcPct val="80000"/>
              </a:lnSpc>
              <a:spcBef>
                <a:spcPts val="1000"/>
              </a:spcBef>
              <a:buClr>
                <a:schemeClr val="tx2"/>
              </a:buClr>
              <a:buSzPct val="150000"/>
              <a:buFontTx/>
              <a:buChar char="•"/>
              <a:defRPr/>
            </a:pPr>
            <a:r>
              <a:rPr lang="en-US" b="0" dirty="0">
                <a:ea typeface="+mn-ea"/>
                <a:cs typeface="+mn-cs"/>
              </a:rPr>
              <a:t>Point of Contact </a:t>
            </a:r>
            <a:r>
              <a:rPr lang="en-US" b="0" dirty="0" smtClean="0">
                <a:ea typeface="+mn-ea"/>
                <a:cs typeface="+mn-cs"/>
              </a:rPr>
              <a:t>information</a:t>
            </a:r>
          </a:p>
          <a:p>
            <a:pPr marL="215900" lvl="1" indent="0">
              <a:lnSpc>
                <a:spcPct val="80000"/>
              </a:lnSpc>
              <a:spcBef>
                <a:spcPts val="1000"/>
              </a:spcBef>
              <a:buClr>
                <a:schemeClr val="tx2"/>
              </a:buClr>
              <a:buNone/>
              <a:defRPr/>
            </a:pPr>
            <a:endParaRPr lang="en-US" sz="2400" dirty="0">
              <a:ea typeface="+mn-ea"/>
              <a:cs typeface="+mn-cs"/>
            </a:endParaRPr>
          </a:p>
          <a:p>
            <a:pPr lvl="2">
              <a:lnSpc>
                <a:spcPct val="90000"/>
              </a:lnSpc>
              <a:buFont typeface="Wingdings" pitchFamily="2" charset="2"/>
              <a:buNone/>
            </a:pPr>
            <a:endParaRPr lang="en-US" sz="2000" dirty="0" smtClean="0"/>
          </a:p>
        </p:txBody>
      </p:sp>
    </p:spTree>
    <p:extLst>
      <p:ext uri="{BB962C8B-B14F-4D97-AF65-F5344CB8AC3E}">
        <p14:creationId xmlns:p14="http://schemas.microsoft.com/office/powerpoint/2010/main" val="1584644772"/>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350" y="990600"/>
            <a:ext cx="5505450" cy="538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bwMode="auto">
          <a:xfrm rot="14045932">
            <a:off x="2425682" y="2923495"/>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2" name="TextBox 1"/>
          <p:cNvSpPr txBox="1"/>
          <p:nvPr/>
        </p:nvSpPr>
        <p:spPr>
          <a:xfrm>
            <a:off x="6324600" y="2867489"/>
            <a:ext cx="2466976" cy="584775"/>
          </a:xfrm>
          <a:prstGeom prst="rect">
            <a:avLst/>
          </a:prstGeom>
          <a:solidFill>
            <a:srgbClr val="FFFF00"/>
          </a:solidFill>
          <a:ln>
            <a:solidFill>
              <a:schemeClr val="tx1"/>
            </a:solidFill>
          </a:ln>
        </p:spPr>
        <p:txBody>
          <a:bodyPr wrap="square" rtlCol="0">
            <a:spAutoFit/>
          </a:bodyPr>
          <a:lstStyle/>
          <a:p>
            <a:r>
              <a:rPr lang="en-US" b="1" dirty="0" smtClean="0"/>
              <a:t>Select the desired month to be queried.</a:t>
            </a:r>
            <a:endParaRPr lang="en-US" b="1" dirty="0"/>
          </a:p>
        </p:txBody>
      </p:sp>
      <p:sp>
        <p:nvSpPr>
          <p:cNvPr id="7" name="Title 1"/>
          <p:cNvSpPr txBox="1">
            <a:spLocks/>
          </p:cNvSpPr>
          <p:nvPr/>
        </p:nvSpPr>
        <p:spPr>
          <a:xfrm>
            <a:off x="457200" y="365760"/>
            <a:ext cx="8229600" cy="639762"/>
          </a:xfrm>
          <a:prstGeom prst="rect">
            <a:avLst/>
          </a:prstGeom>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rgbClr val="2D2DB9"/>
                </a:solidFill>
              </a:rPr>
              <a:t>Logistics Reports</a:t>
            </a:r>
            <a:endParaRPr lang="en-US" dirty="0">
              <a:solidFill>
                <a:srgbClr val="2D2DB9"/>
              </a:solidFill>
            </a:endParaRPr>
          </a:p>
        </p:txBody>
      </p:sp>
    </p:spTree>
    <p:extLst>
      <p:ext uri="{BB962C8B-B14F-4D97-AF65-F5344CB8AC3E}">
        <p14:creationId xmlns:p14="http://schemas.microsoft.com/office/powerpoint/2010/main" val="323170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36190"/>
            <a:ext cx="8001000" cy="546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200" y="365760"/>
            <a:ext cx="8229600" cy="639762"/>
          </a:xfrm>
          <a:prstGeom prst="rect">
            <a:avLst/>
          </a:prstGeom>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rgbClr val="2D2DB9"/>
                </a:solidFill>
              </a:rPr>
              <a:t>Logistics Reports</a:t>
            </a:r>
            <a:endParaRPr lang="en-US" dirty="0">
              <a:solidFill>
                <a:srgbClr val="2D2DB9"/>
              </a:solidFill>
            </a:endParaRPr>
          </a:p>
        </p:txBody>
      </p:sp>
      <p:sp>
        <p:nvSpPr>
          <p:cNvPr id="3" name="TextBox 2"/>
          <p:cNvSpPr txBox="1"/>
          <p:nvPr/>
        </p:nvSpPr>
        <p:spPr bwMode="auto">
          <a:xfrm>
            <a:off x="4863421" y="1587368"/>
            <a:ext cx="3978735" cy="1631216"/>
          </a:xfrm>
          <a:prstGeom prst="rect">
            <a:avLst/>
          </a:prstGeom>
          <a:solidFill>
            <a:srgbClr val="FFFF00"/>
          </a:solidFill>
          <a:ln w="38100" algn="ctr">
            <a:solidFill>
              <a:srgbClr val="0000FF"/>
            </a:solidFill>
            <a:miter lim="800000"/>
            <a:headEnd/>
            <a:tailEnd/>
          </a:ln>
        </p:spPr>
        <p:txBody>
          <a:bodyPr wrap="square" rtlCol="0">
            <a:spAutoFit/>
          </a:bodyPr>
          <a:lstStyle/>
          <a:p>
            <a:pPr algn="ctr"/>
            <a:r>
              <a:rPr lang="en-US" sz="1000" u="sng" dirty="0" smtClean="0">
                <a:solidFill>
                  <a:srgbClr val="0000CC"/>
                </a:solidFill>
              </a:rPr>
              <a:t>Buyer Billing Advice Code  - Adjustment Request (DLMS 812R)</a:t>
            </a:r>
          </a:p>
          <a:p>
            <a:pPr algn="ctr"/>
            <a:endParaRPr lang="en-US" sz="600" u="sng" dirty="0" smtClean="0">
              <a:solidFill>
                <a:srgbClr val="0000CC"/>
              </a:solidFill>
            </a:endParaRPr>
          </a:p>
          <a:p>
            <a:pPr marL="174708" indent="-174708">
              <a:buFont typeface="Arial" charset="0"/>
              <a:buChar char="•"/>
            </a:pPr>
            <a:r>
              <a:rPr lang="en-US" sz="1000" b="0" dirty="0" smtClean="0"/>
              <a:t>(</a:t>
            </a:r>
            <a:r>
              <a:rPr lang="en-US" sz="1000" b="0" dirty="0"/>
              <a:t>19/41) seeks the bill to be </a:t>
            </a:r>
            <a:r>
              <a:rPr lang="en-US" sz="1000" b="0" dirty="0" smtClean="0"/>
              <a:t>resent: 19 credit, 41 debit</a:t>
            </a:r>
            <a:endParaRPr lang="en-US" sz="1000" b="0" dirty="0"/>
          </a:p>
          <a:p>
            <a:pPr marL="174708" indent="-174708">
              <a:buFont typeface="Arial" charset="0"/>
              <a:buChar char="•"/>
            </a:pPr>
            <a:r>
              <a:rPr lang="en-US" sz="1000" b="0" dirty="0"/>
              <a:t>(21/24/26) request credit refund due to a discrepancy report (i.e. TDR/PQDR/SDR)</a:t>
            </a:r>
          </a:p>
          <a:p>
            <a:pPr marL="174708" indent="-174708">
              <a:buFont typeface="Arial" charset="0"/>
              <a:buChar char="•"/>
            </a:pPr>
            <a:r>
              <a:rPr lang="en-US" sz="1000" b="0" dirty="0"/>
              <a:t>(34) missing bill for received </a:t>
            </a:r>
            <a:r>
              <a:rPr lang="en-US" sz="1000" b="0" dirty="0" smtClean="0"/>
              <a:t>materiel.*Unrealized billing office revenue.</a:t>
            </a:r>
          </a:p>
          <a:p>
            <a:pPr marL="174708" indent="-174708">
              <a:buFont typeface="Arial" charset="0"/>
              <a:buChar char="•"/>
            </a:pPr>
            <a:r>
              <a:rPr lang="en-US" sz="1000" b="0" dirty="0" smtClean="0"/>
              <a:t>(</a:t>
            </a:r>
            <a:r>
              <a:rPr lang="en-US" sz="1000" b="0" dirty="0"/>
              <a:t>DD) Billing or adjustment was rendered under a bill number being provided back</a:t>
            </a:r>
          </a:p>
          <a:p>
            <a:pPr marL="174708" indent="-174708">
              <a:buFont typeface="Arial" charset="0"/>
              <a:buChar char="•"/>
            </a:pPr>
            <a:r>
              <a:rPr lang="en-US" sz="1000" b="0" dirty="0"/>
              <a:t>(EL/EM) report the cited discrepancy report not </a:t>
            </a:r>
            <a:r>
              <a:rPr lang="en-US" sz="1000" b="0" dirty="0" smtClean="0"/>
              <a:t>found</a:t>
            </a:r>
            <a:endParaRPr lang="en-US" sz="1000" b="0" dirty="0">
              <a:solidFill>
                <a:srgbClr val="FF0000"/>
              </a:solidFill>
              <a:latin typeface="Arial Narrow" pitchFamily="34" charset="0"/>
              <a:cs typeface="Arial" charset="0"/>
            </a:endParaRPr>
          </a:p>
        </p:txBody>
      </p:sp>
      <p:sp>
        <p:nvSpPr>
          <p:cNvPr id="8" name="TextBox 7"/>
          <p:cNvSpPr txBox="1"/>
          <p:nvPr/>
        </p:nvSpPr>
        <p:spPr bwMode="auto">
          <a:xfrm>
            <a:off x="4863422" y="3332072"/>
            <a:ext cx="3978735" cy="1569660"/>
          </a:xfrm>
          <a:prstGeom prst="rect">
            <a:avLst/>
          </a:prstGeom>
          <a:solidFill>
            <a:srgbClr val="FFFF00"/>
          </a:solidFill>
          <a:ln w="38100" cmpd="sng" algn="ctr">
            <a:solidFill>
              <a:srgbClr val="FF0000"/>
            </a:solidFill>
            <a:miter lim="800000"/>
            <a:headEnd/>
            <a:tailEnd/>
          </a:ln>
        </p:spPr>
        <p:txBody>
          <a:bodyPr wrap="square" rtlCol="0">
            <a:spAutoFit/>
          </a:bodyPr>
          <a:lstStyle/>
          <a:p>
            <a:pPr algn="ctr"/>
            <a:r>
              <a:rPr lang="en-US" sz="1000" u="sng" dirty="0" smtClean="0">
                <a:solidFill>
                  <a:srgbClr val="C00000"/>
                </a:solidFill>
              </a:rPr>
              <a:t>Seller Billing Status Code – </a:t>
            </a:r>
          </a:p>
          <a:p>
            <a:pPr algn="ctr"/>
            <a:r>
              <a:rPr lang="en-US" sz="1000" u="sng" dirty="0" smtClean="0">
                <a:solidFill>
                  <a:srgbClr val="C00000"/>
                </a:solidFill>
              </a:rPr>
              <a:t>Adjustment Request  Reply (DLMS 812L)</a:t>
            </a:r>
          </a:p>
          <a:p>
            <a:pPr algn="ctr"/>
            <a:endParaRPr lang="en-US" sz="600" u="sng" dirty="0">
              <a:solidFill>
                <a:srgbClr val="C00000"/>
              </a:solidFill>
            </a:endParaRPr>
          </a:p>
          <a:p>
            <a:pPr marL="174708" indent="-174708">
              <a:buFont typeface="Arial" charset="0"/>
              <a:buChar char="•"/>
            </a:pPr>
            <a:r>
              <a:rPr lang="en-US" sz="1000" b="0" dirty="0" smtClean="0"/>
              <a:t>(AH) </a:t>
            </a:r>
            <a:r>
              <a:rPr lang="en-US" sz="1000" b="0" dirty="0"/>
              <a:t>discrepancy report required the return of the discrepant or deficient materiel, before credit can be provided</a:t>
            </a:r>
          </a:p>
          <a:p>
            <a:pPr marL="174708" indent="-174708">
              <a:buFont typeface="Arial" charset="0"/>
              <a:buChar char="•"/>
            </a:pPr>
            <a:r>
              <a:rPr lang="en-US" sz="1000" b="0" dirty="0"/>
              <a:t>(DF) no record of cited document number or bill number is on file</a:t>
            </a:r>
          </a:p>
          <a:p>
            <a:pPr marL="174708" indent="-174708">
              <a:buFont typeface="Arial" charset="0"/>
              <a:buChar char="•"/>
            </a:pPr>
            <a:r>
              <a:rPr lang="en-US" sz="1000" b="0" dirty="0"/>
              <a:t>(CA/DM) Duplicate, adjusted, or corrected bill will be sent in the next billing cycle</a:t>
            </a:r>
          </a:p>
          <a:p>
            <a:pPr marL="174708" indent="-174708">
              <a:buFont typeface="Arial" charset="0"/>
              <a:buChar char="•"/>
            </a:pPr>
            <a:r>
              <a:rPr lang="en-US" sz="1000" b="0" dirty="0"/>
              <a:t>(DD) </a:t>
            </a:r>
            <a:r>
              <a:rPr lang="en-US" sz="1000" b="0" dirty="0" smtClean="0"/>
              <a:t>adjustment </a:t>
            </a:r>
            <a:r>
              <a:rPr lang="en-US" sz="1000" b="0" dirty="0"/>
              <a:t>was rendered </a:t>
            </a:r>
            <a:r>
              <a:rPr lang="en-US" sz="1000" b="0" dirty="0" smtClean="0"/>
              <a:t>under bill </a:t>
            </a:r>
            <a:r>
              <a:rPr lang="en-US" sz="1000" b="0" dirty="0"/>
              <a:t>number </a:t>
            </a:r>
            <a:r>
              <a:rPr lang="en-US" sz="1000" b="0" dirty="0" smtClean="0"/>
              <a:t>in the Reply</a:t>
            </a:r>
            <a:endParaRPr lang="en-US" sz="1000" b="0" dirty="0"/>
          </a:p>
          <a:p>
            <a:pPr marL="174708" indent="-174708">
              <a:buFont typeface="Arial" charset="0"/>
              <a:buChar char="•"/>
            </a:pPr>
            <a:r>
              <a:rPr lang="en-US" sz="1000" b="0" dirty="0"/>
              <a:t>(EL/EM) report the cited discrepancy report not </a:t>
            </a:r>
            <a:r>
              <a:rPr lang="en-US" sz="1000" b="0" dirty="0" smtClean="0"/>
              <a:t>found</a:t>
            </a:r>
            <a:endParaRPr lang="en-US" sz="1000" b="0" dirty="0">
              <a:solidFill>
                <a:srgbClr val="FF0000"/>
              </a:solidFill>
              <a:latin typeface="Arial Narrow" pitchFamily="34" charset="0"/>
              <a:cs typeface="Arial" charset="0"/>
            </a:endParaRPr>
          </a:p>
        </p:txBody>
      </p:sp>
      <p:sp>
        <p:nvSpPr>
          <p:cNvPr id="9" name="Rounded Rectangle 8"/>
          <p:cNvSpPr/>
          <p:nvPr/>
        </p:nvSpPr>
        <p:spPr bwMode="auto">
          <a:xfrm>
            <a:off x="3457328" y="6277715"/>
            <a:ext cx="621346" cy="123085"/>
          </a:xfrm>
          <a:prstGeom prst="roundRect">
            <a:avLst/>
          </a:prstGeom>
          <a:noFill/>
          <a:ln w="38100" algn="ctr">
            <a:solidFill>
              <a:srgbClr val="0000FF"/>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8842156" y="6191448"/>
            <a:ext cx="301844" cy="209352"/>
          </a:xfrm>
          <a:prstGeom prst="rect">
            <a:avLst/>
          </a:prstGeom>
          <a:solidFill>
            <a:schemeClr val="bg1"/>
          </a:solidFill>
          <a:ln w="0" algn="ctr">
            <a:no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6" name="TextBox 5"/>
          <p:cNvSpPr txBox="1"/>
          <p:nvPr/>
        </p:nvSpPr>
        <p:spPr bwMode="auto">
          <a:xfrm>
            <a:off x="1654815" y="6436727"/>
            <a:ext cx="1535998" cy="307777"/>
          </a:xfrm>
          <a:prstGeom prst="rect">
            <a:avLst/>
          </a:prstGeom>
          <a:noFill/>
          <a:ln w="38100" algn="ctr">
            <a:solidFill>
              <a:srgbClr val="0000FF"/>
            </a:solidFill>
            <a:miter lim="800000"/>
            <a:headEnd/>
            <a:tailEnd/>
          </a:ln>
        </p:spPr>
        <p:txBody>
          <a:bodyPr wrap="none" rtlCol="0">
            <a:spAutoFit/>
          </a:bodyPr>
          <a:lstStyle/>
          <a:p>
            <a:pPr>
              <a:spcBef>
                <a:spcPts val="0"/>
              </a:spcBef>
            </a:pPr>
            <a:r>
              <a:rPr lang="en-US" sz="1400" dirty="0" smtClean="0">
                <a:latin typeface="Arial Narrow" pitchFamily="34" charset="0"/>
                <a:cs typeface="Arial" charset="0"/>
              </a:rPr>
              <a:t>Unrealized revenue</a:t>
            </a:r>
            <a:endParaRPr lang="en-US" sz="1400" dirty="0">
              <a:latin typeface="Arial Narrow" pitchFamily="34" charset="0"/>
              <a:cs typeface="Arial" charset="0"/>
            </a:endParaRPr>
          </a:p>
        </p:txBody>
      </p:sp>
      <p:cxnSp>
        <p:nvCxnSpPr>
          <p:cNvPr id="11" name="Straight Arrow Connector 10"/>
          <p:cNvCxnSpPr>
            <a:stCxn id="6" idx="3"/>
          </p:cNvCxnSpPr>
          <p:nvPr/>
        </p:nvCxnSpPr>
        <p:spPr bwMode="auto">
          <a:xfrm flipV="1">
            <a:off x="3190813" y="6436727"/>
            <a:ext cx="411907" cy="153889"/>
          </a:xfrm>
          <a:prstGeom prst="straightConnector1">
            <a:avLst/>
          </a:prstGeom>
          <a:noFill/>
          <a:ln w="25400" cap="flat" cmpd="sng" algn="ctr">
            <a:solidFill>
              <a:srgbClr val="0000FF"/>
            </a:solidFill>
            <a:prstDash val="solid"/>
            <a:round/>
            <a:headEnd type="arrow"/>
            <a:tailEnd type="arrow"/>
          </a:ln>
          <a:effectLst/>
        </p:spPr>
      </p:cxnSp>
      <p:sp>
        <p:nvSpPr>
          <p:cNvPr id="12" name="Rectangle 11"/>
          <p:cNvSpPr/>
          <p:nvPr/>
        </p:nvSpPr>
        <p:spPr bwMode="auto">
          <a:xfrm>
            <a:off x="5250496" y="1151192"/>
            <a:ext cx="2634428" cy="339248"/>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3" name="Rectangle 12"/>
          <p:cNvSpPr/>
          <p:nvPr/>
        </p:nvSpPr>
        <p:spPr bwMode="auto">
          <a:xfrm>
            <a:off x="2003408" y="1151192"/>
            <a:ext cx="2634428" cy="339248"/>
          </a:xfrm>
          <a:prstGeom prst="rect">
            <a:avLst/>
          </a:prstGeom>
          <a:noFill/>
          <a:ln w="19050" algn="ctr">
            <a:solidFill>
              <a:srgbClr val="0000FF"/>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758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000"/>
                                        <p:tgtEl>
                                          <p:spTgt spid="3"/>
                                        </p:tgtEl>
                                      </p:cBhvr>
                                    </p:animEffect>
                                  </p:childTnLst>
                                </p:cTn>
                              </p:par>
                            </p:childTnLst>
                          </p:cTn>
                        </p:par>
                        <p:par>
                          <p:cTn id="11" fill="hold">
                            <p:stCondLst>
                              <p:cond delay="1000"/>
                            </p:stCondLst>
                            <p:childTnLst>
                              <p:par>
                                <p:cTn id="12" presetID="21" presetClass="entr" presetSubtype="1" fill="hold" grpId="0" nodeType="afterEffect">
                                  <p:stCondLst>
                                    <p:cond delay="200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0" nodeType="clickEffect">
                                  <p:stCondLst>
                                    <p:cond delay="0"/>
                                  </p:stCondLst>
                                  <p:childTnLst>
                                    <p:animClr clrSpc="rgb" dir="cw">
                                      <p:cBhvr override="childStyle">
                                        <p:cTn id="18" dur="250" autoRev="1" fill="remove"/>
                                        <p:tgtEl>
                                          <p:spTgt spid="6"/>
                                        </p:tgtEl>
                                        <p:attrNameLst>
                                          <p:attrName>style.color</p:attrName>
                                        </p:attrNameLst>
                                      </p:cBhvr>
                                      <p:to>
                                        <a:schemeClr val="bg1"/>
                                      </p:to>
                                    </p:animClr>
                                    <p:animClr clrSpc="rgb" dir="cw">
                                      <p:cBhvr>
                                        <p:cTn id="19" dur="250" autoRev="1" fill="remove"/>
                                        <p:tgtEl>
                                          <p:spTgt spid="6"/>
                                        </p:tgtEl>
                                        <p:attrNameLst>
                                          <p:attrName>fillcolor</p:attrName>
                                        </p:attrNameLst>
                                      </p:cBhvr>
                                      <p:to>
                                        <a:schemeClr val="bg1"/>
                                      </p:to>
                                    </p:animClr>
                                    <p:set>
                                      <p:cBhvr>
                                        <p:cTn id="20" dur="250" autoRev="1" fill="remove"/>
                                        <p:tgtEl>
                                          <p:spTgt spid="6"/>
                                        </p:tgtEl>
                                        <p:attrNameLst>
                                          <p:attrName>fill.type</p:attrName>
                                        </p:attrNameLst>
                                      </p:cBhvr>
                                      <p:to>
                                        <p:strVal val="solid"/>
                                      </p:to>
                                    </p:set>
                                    <p:set>
                                      <p:cBhvr>
                                        <p:cTn id="21" dur="250" autoRev="1" fill="remove"/>
                                        <p:tgtEl>
                                          <p:spTgt spid="6"/>
                                        </p:tgtEl>
                                        <p:attrNameLst>
                                          <p:attrName>fill.on</p:attrName>
                                        </p:attrNameLst>
                                      </p:cBhvr>
                                      <p:to>
                                        <p:strVal val="true"/>
                                      </p:to>
                                    </p:se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1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6" grpId="0" animBg="1"/>
      <p:bldP spid="12" grpId="0" animBg="1"/>
      <p:bldP spid="1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415" y="942879"/>
            <a:ext cx="5018585" cy="5457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200" y="365760"/>
            <a:ext cx="8229600" cy="639762"/>
          </a:xfrm>
          <a:prstGeom prst="rect">
            <a:avLst/>
          </a:prstGeom>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rgbClr val="2D2DB9"/>
                </a:solidFill>
              </a:rPr>
              <a:t>Logistics Reports</a:t>
            </a:r>
            <a:endParaRPr lang="en-US" dirty="0">
              <a:solidFill>
                <a:srgbClr val="2D2DB9"/>
              </a:solidFill>
            </a:endParaRPr>
          </a:p>
        </p:txBody>
      </p:sp>
    </p:spTree>
    <p:extLst>
      <p:ext uri="{BB962C8B-B14F-4D97-AF65-F5344CB8AC3E}">
        <p14:creationId xmlns:p14="http://schemas.microsoft.com/office/powerpoint/2010/main" val="5457963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906463" y="377574"/>
            <a:ext cx="7399337" cy="708528"/>
          </a:xfrm>
          <a:noFill/>
        </p:spPr>
        <p:txBody>
          <a:bodyPr wrap="square" lIns="46038" tIns="46038" rIns="46038" bIns="46038">
            <a:spAutoFit/>
          </a:bodyPr>
          <a:lstStyle/>
          <a:p>
            <a:r>
              <a:rPr lang="en-US" sz="4000" dirty="0" smtClean="0"/>
              <a:t>Definition of EDI and ASC X12</a:t>
            </a:r>
            <a:endParaRPr lang="en-US" sz="5100" dirty="0" smtClean="0"/>
          </a:p>
        </p:txBody>
      </p:sp>
      <p:sp>
        <p:nvSpPr>
          <p:cNvPr id="7170" name="Rectangle 2"/>
          <p:cNvSpPr>
            <a:spLocks noGrp="1" noChangeArrowheads="1"/>
          </p:cNvSpPr>
          <p:nvPr>
            <p:ph idx="1"/>
          </p:nvPr>
        </p:nvSpPr>
        <p:spPr>
          <a:xfrm>
            <a:off x="304800" y="1005800"/>
            <a:ext cx="8458200" cy="4724400"/>
          </a:xfrm>
        </p:spPr>
        <p:txBody>
          <a:bodyPr/>
          <a:lstStyle/>
          <a:p>
            <a:pPr marL="274320" lvl="1" indent="-241300" defTabSz="460375">
              <a:lnSpc>
                <a:spcPct val="80000"/>
              </a:lnSpc>
              <a:spcBef>
                <a:spcPts val="1000"/>
              </a:spcBef>
              <a:buClr>
                <a:schemeClr val="tx2"/>
              </a:buClr>
              <a:buSzPct val="150000"/>
              <a:buFontTx/>
              <a:buChar char="•"/>
              <a:defRPr/>
            </a:pPr>
            <a:r>
              <a:rPr lang="en-US" kern="1200" dirty="0">
                <a:ea typeface="+mn-ea"/>
                <a:cs typeface="+mn-cs"/>
              </a:rPr>
              <a:t>Electronic Data Interchange EDI is:</a:t>
            </a:r>
          </a:p>
          <a:p>
            <a:pPr marL="911225" lvl="2" indent="-465138" defTabSz="460375">
              <a:lnSpc>
                <a:spcPct val="80000"/>
              </a:lnSpc>
              <a:spcBef>
                <a:spcPts val="800"/>
              </a:spcBef>
              <a:buClr>
                <a:schemeClr val="tx2"/>
              </a:buClr>
              <a:buSzTx/>
              <a:defRPr/>
            </a:pPr>
            <a:r>
              <a:rPr lang="en-US" b="0" dirty="0"/>
              <a:t>The computer-to-computer interchange of strictly formatted messages that represent business documents</a:t>
            </a:r>
          </a:p>
          <a:p>
            <a:pPr marL="911225" lvl="2" indent="-465138" defTabSz="460375">
              <a:lnSpc>
                <a:spcPct val="80000"/>
              </a:lnSpc>
              <a:spcBef>
                <a:spcPts val="800"/>
              </a:spcBef>
              <a:buClr>
                <a:schemeClr val="tx2"/>
              </a:buClr>
              <a:buSzTx/>
              <a:defRPr/>
            </a:pPr>
            <a:r>
              <a:rPr lang="en-US" b="0" dirty="0"/>
              <a:t>A sequence of messages between two parties, either of whom may serve as originator or recipient </a:t>
            </a:r>
          </a:p>
          <a:p>
            <a:pPr marL="911225" lvl="2" indent="-465138" defTabSz="460375">
              <a:lnSpc>
                <a:spcPct val="80000"/>
              </a:lnSpc>
              <a:spcBef>
                <a:spcPts val="800"/>
              </a:spcBef>
              <a:buClr>
                <a:schemeClr val="tx2"/>
              </a:buClr>
              <a:buSzTx/>
              <a:defRPr/>
            </a:pPr>
            <a:r>
              <a:rPr lang="en-US" b="0" dirty="0"/>
              <a:t>The formatted data representing the documents transmitted from originator to recipient via telecommunications</a:t>
            </a:r>
          </a:p>
          <a:p>
            <a:pPr marL="911225" lvl="2" indent="-465138" defTabSz="460375">
              <a:lnSpc>
                <a:spcPct val="80000"/>
              </a:lnSpc>
              <a:spcBef>
                <a:spcPts val="800"/>
              </a:spcBef>
              <a:buClr>
                <a:schemeClr val="tx2"/>
              </a:buClr>
              <a:defRPr/>
            </a:pPr>
            <a:r>
              <a:rPr lang="en-US" b="0" dirty="0" smtClean="0"/>
              <a:t>Independent of originator/recipient systems. When routed through Defense Automatic Addressing System (DAAS), may be edited, validated and mapped to alternative format (i.e. MILS)</a:t>
            </a:r>
          </a:p>
          <a:p>
            <a:pPr marL="274320" lvl="1" indent="-241300" defTabSz="460375">
              <a:lnSpc>
                <a:spcPct val="80000"/>
              </a:lnSpc>
              <a:spcBef>
                <a:spcPts val="1000"/>
              </a:spcBef>
              <a:buClr>
                <a:schemeClr val="tx2"/>
              </a:buClr>
              <a:buSzPct val="150000"/>
              <a:buFontTx/>
              <a:buChar char="•"/>
              <a:defRPr/>
            </a:pPr>
            <a:r>
              <a:rPr lang="en-US" kern="1200" dirty="0" smtClean="0">
                <a:ea typeface="+mn-ea"/>
                <a:cs typeface="+mn-cs"/>
              </a:rPr>
              <a:t>DLMS </a:t>
            </a:r>
            <a:r>
              <a:rPr lang="en-US" kern="1200" dirty="0">
                <a:ea typeface="+mn-ea"/>
                <a:cs typeface="+mn-cs"/>
              </a:rPr>
              <a:t>based on EDI standards ASC X12 Implementation Conventions (ICs) release 4010 and 4030</a:t>
            </a:r>
          </a:p>
          <a:p>
            <a:pPr lvl="1" defTabSz="460375">
              <a:lnSpc>
                <a:spcPct val="80000"/>
              </a:lnSpc>
              <a:buClr>
                <a:schemeClr val="tx2"/>
              </a:buClr>
              <a:buSzTx/>
              <a:buFont typeface="Arial" panose="020B0604020202020204" pitchFamily="34" charset="0"/>
              <a:buChar char="•"/>
            </a:pPr>
            <a:endParaRPr lang="en-US" sz="2400" dirty="0" smtClean="0"/>
          </a:p>
        </p:txBody>
      </p:sp>
      <p:sp>
        <p:nvSpPr>
          <p:cNvPr id="5" name="Rectangle 4"/>
          <p:cNvSpPr/>
          <p:nvPr/>
        </p:nvSpPr>
        <p:spPr bwMode="auto">
          <a:xfrm>
            <a:off x="1179520" y="4059032"/>
            <a:ext cx="7608848" cy="1308528"/>
          </a:xfrm>
          <a:prstGeom prst="rect">
            <a:avLst/>
          </a:prstGeom>
          <a:noFill/>
          <a:ln w="2540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7061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026"/>
          <p:cNvSpPr>
            <a:spLocks noChangeArrowheads="1"/>
          </p:cNvSpPr>
          <p:nvPr/>
        </p:nvSpPr>
        <p:spPr bwMode="auto">
          <a:xfrm>
            <a:off x="129540" y="304800"/>
            <a:ext cx="8884920" cy="914400"/>
          </a:xfrm>
          <a:prstGeom prst="rect">
            <a:avLst/>
          </a:prstGeom>
          <a:noFill/>
          <a:ln w="9525">
            <a:noFill/>
            <a:miter lim="800000"/>
            <a:headEnd/>
            <a:tailEnd/>
          </a:ln>
          <a:effectLst/>
        </p:spPr>
        <p:txBody>
          <a:bodyPr anchor="ctr"/>
          <a:lstStyle/>
          <a:p>
            <a:pPr algn="ctr" eaLnBrk="0" hangingPunct="0">
              <a:defRPr/>
            </a:pPr>
            <a:r>
              <a:rPr lang="en-US" sz="2800" dirty="0" smtClean="0">
                <a:solidFill>
                  <a:srgbClr val="2D2DB9"/>
                </a:solidFill>
              </a:rPr>
              <a:t>DLMS 810L, Logistics Bill</a:t>
            </a:r>
            <a:endParaRPr lang="en-US" sz="2800" dirty="0">
              <a:solidFill>
                <a:srgbClr val="2D2DB9"/>
              </a:solidFill>
              <a:effectLst>
                <a:outerShdw blurRad="38100" dist="38100" dir="2700000" algn="tl">
                  <a:srgbClr val="000000"/>
                </a:outerShdw>
              </a:effectLst>
            </a:endParaRPr>
          </a:p>
        </p:txBody>
      </p:sp>
      <p:sp>
        <p:nvSpPr>
          <p:cNvPr id="34819" name="Text Box 1028"/>
          <p:cNvSpPr txBox="1">
            <a:spLocks noChangeArrowheads="1"/>
          </p:cNvSpPr>
          <p:nvPr/>
        </p:nvSpPr>
        <p:spPr bwMode="auto">
          <a:xfrm>
            <a:off x="4495800" y="1657641"/>
            <a:ext cx="4419600" cy="4447884"/>
          </a:xfrm>
          <a:prstGeom prst="rect">
            <a:avLst/>
          </a:prstGeom>
          <a:noFill/>
          <a:ln w="19050">
            <a:solidFill>
              <a:schemeClr val="tx1"/>
            </a:solidFill>
            <a:miter lim="800000"/>
            <a:headEnd/>
            <a:tailEnd/>
          </a:ln>
        </p:spPr>
        <p:txBody>
          <a:bodyPr wrap="square" lIns="90488" tIns="44450" rIns="90488" bIns="44450">
            <a:spAutoFit/>
          </a:bodyPr>
          <a:lstStyle/>
          <a:p>
            <a:pPr defTabSz="514350" eaLnBrk="0" hangingPunct="0">
              <a:lnSpc>
                <a:spcPct val="90000"/>
              </a:lnSpc>
              <a:spcBef>
                <a:spcPct val="50000"/>
              </a:spcBef>
              <a:tabLst>
                <a:tab pos="514350" algn="l"/>
              </a:tabLst>
            </a:pPr>
            <a:r>
              <a:rPr lang="en-US" sz="1600" dirty="0">
                <a:solidFill>
                  <a:srgbClr val="FF0000"/>
                </a:solidFill>
              </a:rPr>
              <a:t>PURPOSE:  </a:t>
            </a:r>
            <a:r>
              <a:rPr lang="en-US" sz="1600" b="0" dirty="0">
                <a:solidFill>
                  <a:prstClr val="black"/>
                </a:solidFill>
              </a:rPr>
              <a:t>Used to </a:t>
            </a:r>
            <a:r>
              <a:rPr lang="en-US" sz="1600" b="0" dirty="0" smtClean="0">
                <a:solidFill>
                  <a:prstClr val="black"/>
                </a:solidFill>
              </a:rPr>
              <a:t>invoice material and equipment from a supply distribution system for immediate consumption or stockage against projected requirements.</a:t>
            </a:r>
            <a:endParaRPr lang="en-US" sz="1600" dirty="0">
              <a:solidFill>
                <a:prstClr val="black"/>
              </a:solidFill>
            </a:endParaRPr>
          </a:p>
          <a:p>
            <a:pPr defTabSz="514350" eaLnBrk="0" hangingPunct="0">
              <a:lnSpc>
                <a:spcPct val="90000"/>
              </a:lnSpc>
              <a:spcBef>
                <a:spcPct val="50000"/>
              </a:spcBef>
              <a:tabLst>
                <a:tab pos="514350" algn="l"/>
              </a:tabLst>
            </a:pPr>
            <a:r>
              <a:rPr lang="en-US" sz="1600" dirty="0">
                <a:solidFill>
                  <a:srgbClr val="00B050"/>
                </a:solidFill>
              </a:rPr>
              <a:t>TABLE 1,  Header Section.  </a:t>
            </a:r>
            <a:r>
              <a:rPr lang="en-US" sz="1600" b="0" dirty="0">
                <a:solidFill>
                  <a:prstClr val="black"/>
                </a:solidFill>
              </a:rPr>
              <a:t>Contains information common to all </a:t>
            </a:r>
            <a:r>
              <a:rPr lang="en-US" sz="1600" b="0" dirty="0" smtClean="0">
                <a:solidFill>
                  <a:prstClr val="black"/>
                </a:solidFill>
              </a:rPr>
              <a:t>bills such as; transaction type, transaction set control number, code identifying type of bill, date and time, etc</a:t>
            </a:r>
            <a:r>
              <a:rPr lang="en-US" sz="1600" dirty="0" smtClean="0">
                <a:solidFill>
                  <a:prstClr val="black"/>
                </a:solidFill>
              </a:rPr>
              <a:t>.</a:t>
            </a:r>
            <a:endParaRPr lang="en-US" sz="1600" dirty="0">
              <a:solidFill>
                <a:prstClr val="black"/>
              </a:solidFill>
            </a:endParaRPr>
          </a:p>
          <a:p>
            <a:pPr defTabSz="514350" eaLnBrk="0" hangingPunct="0">
              <a:lnSpc>
                <a:spcPct val="90000"/>
              </a:lnSpc>
              <a:spcBef>
                <a:spcPct val="50000"/>
              </a:spcBef>
              <a:tabLst>
                <a:tab pos="514350" algn="l"/>
              </a:tabLst>
            </a:pPr>
            <a:r>
              <a:rPr lang="en-US" sz="1600" dirty="0">
                <a:solidFill>
                  <a:srgbClr val="0000FF"/>
                </a:solidFill>
              </a:rPr>
              <a:t>TABLE 2, Detail Section.  </a:t>
            </a:r>
            <a:r>
              <a:rPr lang="en-US" sz="1600" b="0" dirty="0" smtClean="0">
                <a:solidFill>
                  <a:prstClr val="black"/>
                </a:solidFill>
              </a:rPr>
              <a:t>Contains detailed data specific to the specific billing transaction. Examples of data in the detail section are; identity of invoicing (billing) office, purchase unit, quantity, currency, who will pay, date, product description, billing address, etc. </a:t>
            </a:r>
            <a:endParaRPr lang="en-US" sz="1600" b="0" dirty="0">
              <a:solidFill>
                <a:prstClr val="black"/>
              </a:solidFill>
            </a:endParaRPr>
          </a:p>
          <a:p>
            <a:pPr defTabSz="514350" eaLnBrk="0" hangingPunct="0">
              <a:lnSpc>
                <a:spcPct val="90000"/>
              </a:lnSpc>
              <a:spcBef>
                <a:spcPct val="50000"/>
              </a:spcBef>
              <a:tabLst>
                <a:tab pos="514350" algn="l"/>
              </a:tabLst>
            </a:pPr>
            <a:r>
              <a:rPr lang="en-US" sz="1600" dirty="0">
                <a:solidFill>
                  <a:srgbClr val="FF00FF"/>
                </a:solidFill>
              </a:rPr>
              <a:t>TABLE 3, Summary Section.  </a:t>
            </a:r>
            <a:r>
              <a:rPr lang="en-US" sz="1600" b="0" dirty="0" smtClean="0">
                <a:solidFill>
                  <a:prstClr val="black"/>
                </a:solidFill>
              </a:rPr>
              <a:t>Contains </a:t>
            </a:r>
            <a:r>
              <a:rPr lang="en-US" sz="1600" b="0" dirty="0">
                <a:solidFill>
                  <a:prstClr val="black"/>
                </a:solidFill>
              </a:rPr>
              <a:t>summaries of the </a:t>
            </a:r>
            <a:r>
              <a:rPr lang="en-US" sz="1600" b="0" dirty="0" smtClean="0">
                <a:solidFill>
                  <a:prstClr val="black"/>
                </a:solidFill>
              </a:rPr>
              <a:t>details contained </a:t>
            </a:r>
            <a:r>
              <a:rPr lang="en-US" sz="1600" b="0" dirty="0">
                <a:solidFill>
                  <a:prstClr val="black"/>
                </a:solidFill>
              </a:rPr>
              <a:t>in table </a:t>
            </a:r>
            <a:r>
              <a:rPr lang="en-US" sz="1600" b="0" dirty="0" smtClean="0">
                <a:solidFill>
                  <a:prstClr val="black"/>
                </a:solidFill>
              </a:rPr>
              <a:t>2.  Most frequently used in financial transactions. </a:t>
            </a:r>
          </a:p>
        </p:txBody>
      </p:sp>
      <p:sp>
        <p:nvSpPr>
          <p:cNvPr id="34820" name="Text Box 1029"/>
          <p:cNvSpPr txBox="1">
            <a:spLocks noChangeArrowheads="1"/>
          </p:cNvSpPr>
          <p:nvPr/>
        </p:nvSpPr>
        <p:spPr bwMode="auto">
          <a:xfrm>
            <a:off x="4191000" y="1259286"/>
            <a:ext cx="4572000" cy="366767"/>
          </a:xfrm>
          <a:prstGeom prst="rect">
            <a:avLst/>
          </a:prstGeom>
          <a:noFill/>
          <a:ln w="12700">
            <a:noFill/>
            <a:miter lim="800000"/>
            <a:headEnd/>
            <a:tailEnd/>
          </a:ln>
        </p:spPr>
        <p:txBody>
          <a:bodyPr wrap="square" lIns="90488" tIns="44450" rIns="90488" bIns="44450">
            <a:spAutoFit/>
          </a:bodyPr>
          <a:lstStyle/>
          <a:p>
            <a:pPr algn="ctr" eaLnBrk="0" hangingPunct="0">
              <a:lnSpc>
                <a:spcPct val="90000"/>
              </a:lnSpc>
              <a:spcBef>
                <a:spcPct val="50000"/>
              </a:spcBef>
            </a:pPr>
            <a:r>
              <a:rPr lang="en-US" sz="2000" dirty="0">
                <a:solidFill>
                  <a:schemeClr val="tx1">
                    <a:lumMod val="75000"/>
                    <a:lumOff val="25000"/>
                  </a:schemeClr>
                </a:solidFill>
                <a:latin typeface="+mn-lt"/>
              </a:rPr>
              <a:t>TRANSACTION </a:t>
            </a:r>
            <a:r>
              <a:rPr lang="en-US" sz="2000" dirty="0" smtClean="0">
                <a:solidFill>
                  <a:schemeClr val="tx1">
                    <a:lumMod val="75000"/>
                    <a:lumOff val="25000"/>
                  </a:schemeClr>
                </a:solidFill>
                <a:latin typeface="+mn-lt"/>
              </a:rPr>
              <a:t>TABLES</a:t>
            </a:r>
            <a:endParaRPr lang="en-US" sz="2000" dirty="0">
              <a:solidFill>
                <a:schemeClr val="tx1">
                  <a:lumMod val="75000"/>
                  <a:lumOff val="25000"/>
                </a:schemeClr>
              </a:solidFill>
              <a:latin typeface="+mn-lt"/>
            </a:endParaRP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828" y="1334548"/>
            <a:ext cx="1978590" cy="2560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3580" y="1334548"/>
            <a:ext cx="1975648" cy="2560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829" y="3894888"/>
            <a:ext cx="1986752" cy="2560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206828" y="1334548"/>
            <a:ext cx="3984172" cy="5120681"/>
            <a:chOff x="206828" y="1334548"/>
            <a:chExt cx="3984172" cy="5120681"/>
          </a:xfrm>
        </p:grpSpPr>
        <p:grpSp>
          <p:nvGrpSpPr>
            <p:cNvPr id="3" name="Group 2"/>
            <p:cNvGrpSpPr/>
            <p:nvPr/>
          </p:nvGrpSpPr>
          <p:grpSpPr>
            <a:xfrm>
              <a:off x="215900" y="1334548"/>
              <a:ext cx="3962400" cy="5120681"/>
              <a:chOff x="215900" y="1334548"/>
              <a:chExt cx="3962400" cy="5120681"/>
            </a:xfrm>
          </p:grpSpPr>
          <p:pic>
            <p:nvPicPr>
              <p:cNvPr id="2150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193580" y="3886201"/>
                <a:ext cx="1984720" cy="25690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00" y="1334548"/>
                <a:ext cx="1986752" cy="2560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2652" y="1334548"/>
                <a:ext cx="1975648" cy="2560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902" y="3894888"/>
                <a:ext cx="1977680" cy="2560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4" name="Rectangle 3"/>
            <p:cNvSpPr/>
            <p:nvPr/>
          </p:nvSpPr>
          <p:spPr bwMode="auto">
            <a:xfrm>
              <a:off x="206828" y="1334548"/>
              <a:ext cx="3984172" cy="5120680"/>
            </a:xfrm>
            <a:prstGeom prst="rect">
              <a:avLst/>
            </a:prstGeom>
            <a:noFill/>
            <a:ln w="28575" algn="ctr">
              <a:solidFill>
                <a:schemeClr val="tx1"/>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grpSp>
      <p:sp>
        <p:nvSpPr>
          <p:cNvPr id="7" name="Rectangle 6"/>
          <p:cNvSpPr/>
          <p:nvPr/>
        </p:nvSpPr>
        <p:spPr bwMode="auto">
          <a:xfrm>
            <a:off x="256822" y="1648178"/>
            <a:ext cx="1876778" cy="112890"/>
          </a:xfrm>
          <a:prstGeom prst="rect">
            <a:avLst/>
          </a:prstGeom>
          <a:noFill/>
          <a:ln w="9525"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21" name="Rectangle 20"/>
          <p:cNvSpPr/>
          <p:nvPr/>
        </p:nvSpPr>
        <p:spPr bwMode="auto">
          <a:xfrm>
            <a:off x="2243015" y="2164636"/>
            <a:ext cx="1876778" cy="56445"/>
          </a:xfrm>
          <a:prstGeom prst="rect">
            <a:avLst/>
          </a:prstGeom>
          <a:noFill/>
          <a:ln w="9525" algn="ctr">
            <a:solidFill>
              <a:srgbClr val="00B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22" name="Rectangle 21"/>
          <p:cNvSpPr/>
          <p:nvPr/>
        </p:nvSpPr>
        <p:spPr bwMode="auto">
          <a:xfrm>
            <a:off x="256822" y="4436533"/>
            <a:ext cx="1876778" cy="56445"/>
          </a:xfrm>
          <a:prstGeom prst="rect">
            <a:avLst/>
          </a:prstGeom>
          <a:noFill/>
          <a:ln w="9525" algn="ctr">
            <a:solidFill>
              <a:srgbClr val="0000FF"/>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23" name="Rectangle 22"/>
          <p:cNvSpPr/>
          <p:nvPr/>
        </p:nvSpPr>
        <p:spPr bwMode="auto">
          <a:xfrm>
            <a:off x="2240193" y="4885266"/>
            <a:ext cx="1876778" cy="56445"/>
          </a:xfrm>
          <a:prstGeom prst="rect">
            <a:avLst/>
          </a:prstGeom>
          <a:noFill/>
          <a:ln w="9525" algn="ctr">
            <a:solidFill>
              <a:srgbClr val="FF00FF"/>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3218106"/>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9337627"/>
              </p:ext>
            </p:extLst>
          </p:nvPr>
        </p:nvGraphicFramePr>
        <p:xfrm>
          <a:off x="210240" y="1422563"/>
          <a:ext cx="8717858" cy="2806435"/>
        </p:xfrm>
        <a:graphic>
          <a:graphicData uri="http://schemas.openxmlformats.org/drawingml/2006/table">
            <a:tbl>
              <a:tblPr firstRow="1" firstCol="1" lastRow="1" lastCol="1" bandRow="1" bandCol="1">
                <a:tableStyleId>{5C22544A-7EE6-4342-B048-85BDC9FD1C3A}</a:tableStyleId>
              </a:tblPr>
              <a:tblGrid>
                <a:gridCol w="614701">
                  <a:extLst>
                    <a:ext uri="{9D8B030D-6E8A-4147-A177-3AD203B41FA5}">
                      <a16:colId xmlns:a16="http://schemas.microsoft.com/office/drawing/2014/main" val="1620505438"/>
                    </a:ext>
                  </a:extLst>
                </a:gridCol>
                <a:gridCol w="1126951">
                  <a:extLst>
                    <a:ext uri="{9D8B030D-6E8A-4147-A177-3AD203B41FA5}">
                      <a16:colId xmlns:a16="http://schemas.microsoft.com/office/drawing/2014/main" val="3552640470"/>
                    </a:ext>
                  </a:extLst>
                </a:gridCol>
                <a:gridCol w="5481082">
                  <a:extLst>
                    <a:ext uri="{9D8B030D-6E8A-4147-A177-3AD203B41FA5}">
                      <a16:colId xmlns:a16="http://schemas.microsoft.com/office/drawing/2014/main" val="3506545792"/>
                    </a:ext>
                  </a:extLst>
                </a:gridCol>
                <a:gridCol w="1495124">
                  <a:extLst>
                    <a:ext uri="{9D8B030D-6E8A-4147-A177-3AD203B41FA5}">
                      <a16:colId xmlns:a16="http://schemas.microsoft.com/office/drawing/2014/main" val="4214011168"/>
                    </a:ext>
                  </a:extLst>
                </a:gridCol>
              </a:tblGrid>
              <a:tr h="153381">
                <a:tc>
                  <a:txBody>
                    <a:bodyPr/>
                    <a:lstStyle/>
                    <a:p>
                      <a:pPr marL="0" marR="0">
                        <a:lnSpc>
                          <a:spcPct val="107000"/>
                        </a:lnSpc>
                        <a:spcBef>
                          <a:spcPts val="0"/>
                        </a:spcBef>
                        <a:spcAft>
                          <a:spcPts val="0"/>
                        </a:spcAft>
                      </a:pPr>
                      <a:r>
                        <a:rPr lang="en-US" sz="1200" dirty="0">
                          <a:solidFill>
                            <a:srgbClr val="000000"/>
                          </a:solidFill>
                          <a:effectLst/>
                        </a:rPr>
                        <a:t>Item #</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687" marR="68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7000"/>
                        </a:lnSpc>
                        <a:spcBef>
                          <a:spcPts val="0"/>
                        </a:spcBef>
                        <a:spcAft>
                          <a:spcPts val="0"/>
                        </a:spcAft>
                      </a:pPr>
                      <a:r>
                        <a:rPr lang="en-US" sz="1200" dirty="0">
                          <a:solidFill>
                            <a:srgbClr val="000000"/>
                          </a:solidFill>
                          <a:effectLst/>
                        </a:rPr>
                        <a:t>Location</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687" marR="68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87630" algn="ctr">
                        <a:lnSpc>
                          <a:spcPct val="107000"/>
                        </a:lnSpc>
                        <a:spcBef>
                          <a:spcPts val="0"/>
                        </a:spcBef>
                        <a:spcAft>
                          <a:spcPts val="0"/>
                        </a:spcAft>
                      </a:pPr>
                      <a:r>
                        <a:rPr lang="fr-FR" sz="1200" dirty="0">
                          <a:solidFill>
                            <a:srgbClr val="000000"/>
                          </a:solidFill>
                          <a:effectLst/>
                        </a:rPr>
                        <a:t>812L </a:t>
                      </a:r>
                      <a:r>
                        <a:rPr lang="fr-FR" sz="1200" dirty="0" err="1">
                          <a:solidFill>
                            <a:srgbClr val="000000"/>
                          </a:solidFill>
                          <a:effectLst/>
                        </a:rPr>
                        <a:t>Logistics</a:t>
                      </a:r>
                      <a:r>
                        <a:rPr lang="fr-FR" sz="1200" dirty="0">
                          <a:solidFill>
                            <a:srgbClr val="000000"/>
                          </a:solidFill>
                          <a:effectLst/>
                        </a:rPr>
                        <a:t> Bill </a:t>
                      </a:r>
                      <a:r>
                        <a:rPr lang="en-US" sz="1200" dirty="0">
                          <a:solidFill>
                            <a:srgbClr val="000000"/>
                          </a:solidFill>
                          <a:effectLst/>
                        </a:rPr>
                        <a:t>Adjustment</a:t>
                      </a:r>
                      <a:r>
                        <a:rPr lang="fr-FR" sz="1200" dirty="0">
                          <a:solidFill>
                            <a:srgbClr val="000000"/>
                          </a:solidFill>
                          <a:effectLst/>
                        </a:rPr>
                        <a:t> Request </a:t>
                      </a:r>
                      <a:r>
                        <a:rPr lang="en-US" sz="1200" dirty="0">
                          <a:solidFill>
                            <a:srgbClr val="000000"/>
                          </a:solidFill>
                          <a:effectLst/>
                        </a:rPr>
                        <a:t>Reply</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687" marR="68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7000"/>
                        </a:lnSpc>
                        <a:spcBef>
                          <a:spcPts val="0"/>
                        </a:spcBef>
                        <a:spcAft>
                          <a:spcPts val="0"/>
                        </a:spcAft>
                      </a:pPr>
                      <a:r>
                        <a:rPr lang="en-US" sz="1200" dirty="0">
                          <a:solidFill>
                            <a:srgbClr val="000000"/>
                          </a:solidFill>
                          <a:effectLst/>
                        </a:rPr>
                        <a:t>Reason</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687" marR="68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112253014"/>
                  </a:ext>
                </a:extLst>
              </a:tr>
              <a:tr h="490844">
                <a:tc>
                  <a:txBody>
                    <a:bodyPr/>
                    <a:lstStyle/>
                    <a:p>
                      <a:pPr marL="0" marR="0">
                        <a:lnSpc>
                          <a:spcPct val="107000"/>
                        </a:lnSpc>
                        <a:spcBef>
                          <a:spcPts val="0"/>
                        </a:spcBef>
                        <a:spcAft>
                          <a:spcPts val="0"/>
                        </a:spcAft>
                      </a:pPr>
                      <a:r>
                        <a:rPr lang="en-US" sz="1000" dirty="0">
                          <a:solidFill>
                            <a:srgbClr val="000000"/>
                          </a:solidFill>
                          <a:effectLst/>
                        </a:rPr>
                        <a:t>1.</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68687" marR="68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dirty="0">
                          <a:solidFill>
                            <a:srgbClr val="000000"/>
                          </a:solidFill>
                          <a:effectLst/>
                        </a:rPr>
                        <a:t>DLMS Introductory Notes</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68687" marR="68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87630">
                        <a:lnSpc>
                          <a:spcPct val="107000"/>
                        </a:lnSpc>
                        <a:spcBef>
                          <a:spcPts val="0"/>
                        </a:spcBef>
                        <a:spcAft>
                          <a:spcPts val="0"/>
                        </a:spcAft>
                      </a:pPr>
                      <a:r>
                        <a:rPr lang="en-US" sz="1000" u="sng" dirty="0">
                          <a:solidFill>
                            <a:srgbClr val="000000"/>
                          </a:solidFill>
                          <a:effectLst/>
                        </a:rPr>
                        <a:t>Add ADC 1213</a:t>
                      </a:r>
                      <a:endParaRPr lang="en-US" sz="1000" dirty="0">
                        <a:solidFill>
                          <a:srgbClr val="000000"/>
                        </a:solidFill>
                        <a:effectLst/>
                      </a:endParaRPr>
                    </a:p>
                    <a:p>
                      <a:pPr marL="0" marR="87630">
                        <a:lnSpc>
                          <a:spcPct val="107000"/>
                        </a:lnSpc>
                        <a:spcBef>
                          <a:spcPts val="0"/>
                        </a:spcBef>
                        <a:spcAft>
                          <a:spcPts val="0"/>
                        </a:spcAft>
                      </a:pPr>
                      <a:r>
                        <a:rPr lang="en-US" sz="1000" dirty="0">
                          <a:solidFill>
                            <a:srgbClr val="000000"/>
                          </a:solidFill>
                          <a:effectLst/>
                        </a:rPr>
                        <a:t> </a:t>
                      </a:r>
                    </a:p>
                    <a:p>
                      <a:pPr marL="20320" marR="87630" indent="93980" algn="l">
                        <a:lnSpc>
                          <a:spcPct val="107000"/>
                        </a:lnSpc>
                        <a:spcBef>
                          <a:spcPts val="0"/>
                        </a:spcBef>
                        <a:spcAft>
                          <a:spcPts val="0"/>
                        </a:spcAft>
                        <a:tabLst>
                          <a:tab pos="134620" algn="l"/>
                        </a:tabLst>
                      </a:pPr>
                      <a:r>
                        <a:rPr lang="en-US" sz="1000" dirty="0">
                          <a:solidFill>
                            <a:srgbClr val="000000"/>
                          </a:solidFill>
                          <a:effectLst/>
                        </a:rPr>
                        <a:t>- ADC 1213, Clarification of Bill Numbers in DLMS</a:t>
                      </a:r>
                      <a:endPar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687" marR="68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dirty="0">
                          <a:solidFill>
                            <a:srgbClr val="000000"/>
                          </a:solidFill>
                          <a:effectLst/>
                        </a:rPr>
                        <a:t>Identifies DLMS Changes included in the DLMS IC</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68687" marR="68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1857536"/>
                  </a:ext>
                </a:extLst>
              </a:tr>
              <a:tr h="1993958">
                <a:tc>
                  <a:txBody>
                    <a:bodyPr/>
                    <a:lstStyle/>
                    <a:p>
                      <a:pPr marL="0" marR="0">
                        <a:lnSpc>
                          <a:spcPct val="107000"/>
                        </a:lnSpc>
                        <a:spcBef>
                          <a:spcPts val="0"/>
                        </a:spcBef>
                        <a:spcAft>
                          <a:spcPts val="0"/>
                        </a:spcAft>
                      </a:pPr>
                      <a:r>
                        <a:rPr lang="en-US" sz="1000">
                          <a:solidFill>
                            <a:srgbClr val="000000"/>
                          </a:solidFill>
                          <a:effectLst/>
                        </a:rPr>
                        <a:t>2.</a:t>
                      </a:r>
                      <a:endParaRPr lang="en-US" sz="1000">
                        <a:solidFill>
                          <a:srgbClr val="000000"/>
                        </a:solidFill>
                        <a:effectLst/>
                        <a:latin typeface="Times New Roman" panose="02020603050405020304" pitchFamily="18" charset="0"/>
                        <a:ea typeface="Times New Roman" panose="02020603050405020304" pitchFamily="18" charset="0"/>
                      </a:endParaRPr>
                    </a:p>
                  </a:txBody>
                  <a:tcPr marL="68687" marR="68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dirty="0">
                          <a:solidFill>
                            <a:srgbClr val="000000"/>
                          </a:solidFill>
                          <a:effectLst/>
                        </a:rPr>
                        <a:t>1/BCD07/020</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68687" marR="68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87630">
                        <a:lnSpc>
                          <a:spcPct val="107000"/>
                        </a:lnSpc>
                        <a:spcBef>
                          <a:spcPts val="0"/>
                        </a:spcBef>
                        <a:spcAft>
                          <a:spcPts val="0"/>
                        </a:spcAft>
                      </a:pPr>
                      <a:r>
                        <a:rPr lang="en-US" sz="1000" u="sng" dirty="0">
                          <a:solidFill>
                            <a:srgbClr val="000000"/>
                          </a:solidFill>
                          <a:effectLst/>
                        </a:rPr>
                        <a:t>Replace the Existing Federal Note with a DLMS Note:</a:t>
                      </a:r>
                      <a:endParaRPr lang="en-US" sz="1000" dirty="0">
                        <a:solidFill>
                          <a:srgbClr val="000000"/>
                        </a:solidFill>
                        <a:effectLst/>
                      </a:endParaRPr>
                    </a:p>
                    <a:p>
                      <a:pPr marL="0" marR="87630">
                        <a:lnSpc>
                          <a:spcPct val="107000"/>
                        </a:lnSpc>
                        <a:spcBef>
                          <a:spcPts val="0"/>
                        </a:spcBef>
                        <a:spcAft>
                          <a:spcPts val="0"/>
                        </a:spcAft>
                      </a:pPr>
                      <a:r>
                        <a:rPr lang="en-US" sz="1000" dirty="0">
                          <a:solidFill>
                            <a:srgbClr val="000000"/>
                          </a:solidFill>
                          <a:effectLst/>
                        </a:rPr>
                        <a:t> </a:t>
                      </a:r>
                    </a:p>
                    <a:p>
                      <a:pPr marL="0" marR="87630">
                        <a:lnSpc>
                          <a:spcPct val="107000"/>
                        </a:lnSpc>
                        <a:spcBef>
                          <a:spcPts val="0"/>
                        </a:spcBef>
                        <a:spcAft>
                          <a:spcPts val="0"/>
                        </a:spcAft>
                      </a:pPr>
                      <a:r>
                        <a:rPr lang="en-US" sz="1000" dirty="0">
                          <a:solidFill>
                            <a:srgbClr val="000000"/>
                          </a:solidFill>
                          <a:effectLst/>
                        </a:rPr>
                        <a:t>Invoice Number</a:t>
                      </a:r>
                    </a:p>
                    <a:p>
                      <a:pPr marL="0" marR="87630">
                        <a:lnSpc>
                          <a:spcPct val="107000"/>
                        </a:lnSpc>
                        <a:spcBef>
                          <a:spcPts val="0"/>
                        </a:spcBef>
                        <a:spcAft>
                          <a:spcPts val="0"/>
                        </a:spcAft>
                      </a:pPr>
                      <a:r>
                        <a:rPr lang="en-US" sz="1000" strike="dblStrike" dirty="0">
                          <a:solidFill>
                            <a:srgbClr val="000000"/>
                          </a:solidFill>
                          <a:effectLst/>
                        </a:rPr>
                        <a:t>Federal Note: Cite the invoice number which applies to both the request and reply.</a:t>
                      </a:r>
                      <a:endParaRPr lang="en-US" sz="1000" dirty="0">
                        <a:solidFill>
                          <a:srgbClr val="000000"/>
                        </a:solidFill>
                        <a:effectLst/>
                      </a:endParaRPr>
                    </a:p>
                    <a:p>
                      <a:pPr marL="0" marR="87630">
                        <a:lnSpc>
                          <a:spcPct val="107000"/>
                        </a:lnSpc>
                        <a:spcBef>
                          <a:spcPts val="0"/>
                        </a:spcBef>
                        <a:spcAft>
                          <a:spcPts val="0"/>
                        </a:spcAft>
                      </a:pPr>
                      <a:r>
                        <a:rPr lang="en-US" sz="1000" dirty="0">
                          <a:solidFill>
                            <a:srgbClr val="000000"/>
                          </a:solidFill>
                          <a:effectLst/>
                        </a:rPr>
                        <a:t>DLMS Note:  </a:t>
                      </a:r>
                    </a:p>
                    <a:p>
                      <a:pPr marL="0" marR="87630">
                        <a:lnSpc>
                          <a:spcPct val="107000"/>
                        </a:lnSpc>
                        <a:spcBef>
                          <a:spcPts val="0"/>
                        </a:spcBef>
                        <a:spcAft>
                          <a:spcPts val="0"/>
                        </a:spcAft>
                      </a:pPr>
                      <a:r>
                        <a:rPr lang="en-US" sz="1000" dirty="0">
                          <a:solidFill>
                            <a:srgbClr val="000000"/>
                          </a:solidFill>
                          <a:effectLst/>
                        </a:rPr>
                        <a:t>1. Cite the bill number which applies to both the request and reply.</a:t>
                      </a:r>
                    </a:p>
                    <a:p>
                      <a:pPr marL="0" marR="87630">
                        <a:lnSpc>
                          <a:spcPct val="107000"/>
                        </a:lnSpc>
                        <a:spcBef>
                          <a:spcPts val="0"/>
                        </a:spcBef>
                        <a:spcAft>
                          <a:spcPts val="0"/>
                        </a:spcAft>
                      </a:pPr>
                      <a:r>
                        <a:rPr lang="en-US" sz="1000" dirty="0">
                          <a:solidFill>
                            <a:srgbClr val="000000"/>
                          </a:solidFill>
                          <a:effectLst/>
                        </a:rPr>
                        <a:t>2. If the request did not cite a bill number (i.e. Materiel Returns Program credit requests) the reply will cite a generated bill number conforming to DLM 4000.25, Volume 4, MILSBILLS and may not be duplicated by the issuer within a calendar year.</a:t>
                      </a:r>
                    </a:p>
                    <a:p>
                      <a:pPr marL="0" marR="87630">
                        <a:lnSpc>
                          <a:spcPct val="107000"/>
                        </a:lnSpc>
                        <a:spcBef>
                          <a:spcPts val="0"/>
                        </a:spcBef>
                        <a:spcAft>
                          <a:spcPts val="0"/>
                        </a:spcAft>
                      </a:pPr>
                      <a:r>
                        <a:rPr lang="en-US" sz="1000" dirty="0">
                          <a:solidFill>
                            <a:srgbClr val="000000"/>
                          </a:solidFill>
                          <a:effectLst/>
                        </a:rPr>
                        <a:t>3. When replying to an adjustment request for credit due to a duplicate bill (i.e. Billing Advice Code = 11, 43 or 44) cite the original bill in 2/N9/200, code OI.</a:t>
                      </a:r>
                    </a:p>
                    <a:p>
                      <a:pPr marL="0" marR="87630">
                        <a:lnSpc>
                          <a:spcPct val="107000"/>
                        </a:lnSpc>
                        <a:spcBef>
                          <a:spcPts val="0"/>
                        </a:spcBef>
                        <a:spcAft>
                          <a:spcPts val="0"/>
                        </a:spcAft>
                      </a:pPr>
                      <a:r>
                        <a:rPr lang="en-US" sz="1000" dirty="0">
                          <a:solidFill>
                            <a:srgbClr val="000000"/>
                          </a:solidFill>
                          <a:effectLst/>
                        </a:rPr>
                        <a:t>4. When the requested adjustment has already been furnished previously (Bill Status Code = AI or DD), cite the adjustment bill number in 2/N9/200, code C9.</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68687" marR="68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solidFill>
                            <a:srgbClr val="000000"/>
                          </a:solidFill>
                          <a:effectLst/>
                        </a:rPr>
                        <a:t>Clarify the definition and use of a Bill Number</a:t>
                      </a:r>
                      <a:r>
                        <a:rPr lang="en-US" sz="1000" dirty="0" smtClean="0">
                          <a:solidFill>
                            <a:srgbClr val="000000"/>
                          </a:solidFill>
                          <a:effectLst/>
                        </a:rPr>
                        <a:t>.</a:t>
                      </a:r>
                      <a:endParaRPr lang="en-US" sz="1000" dirty="0" smtClean="0">
                        <a:solidFill>
                          <a:srgbClr val="000000"/>
                        </a:solidFill>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68687" marR="68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67799"/>
                  </a:ext>
                </a:extLst>
              </a:tr>
            </a:tbl>
          </a:graphicData>
        </a:graphic>
      </p:graphicFrame>
      <p:sp>
        <p:nvSpPr>
          <p:cNvPr id="37890" name="Rectangle 2"/>
          <p:cNvSpPr>
            <a:spLocks noGrp="1" noChangeArrowheads="1"/>
          </p:cNvSpPr>
          <p:nvPr>
            <p:ph type="title"/>
          </p:nvPr>
        </p:nvSpPr>
        <p:spPr>
          <a:xfrm>
            <a:off x="533400" y="533400"/>
            <a:ext cx="8077200" cy="609600"/>
          </a:xfrm>
        </p:spPr>
        <p:txBody>
          <a:bodyPr/>
          <a:lstStyle/>
          <a:p>
            <a:r>
              <a:rPr lang="en-US" sz="3600" dirty="0" smtClean="0"/>
              <a:t>Use of the Tables In DLMS Changes </a:t>
            </a:r>
          </a:p>
        </p:txBody>
      </p:sp>
      <p:sp>
        <p:nvSpPr>
          <p:cNvPr id="37891" name="Text Box 3"/>
          <p:cNvSpPr txBox="1">
            <a:spLocks noChangeArrowheads="1"/>
          </p:cNvSpPr>
          <p:nvPr/>
        </p:nvSpPr>
        <p:spPr bwMode="auto">
          <a:xfrm>
            <a:off x="6626225" y="508000"/>
            <a:ext cx="433388" cy="328613"/>
          </a:xfrm>
          <a:prstGeom prst="rect">
            <a:avLst/>
          </a:prstGeom>
          <a:noFill/>
          <a:ln w="9525" algn="ctr">
            <a:noFill/>
            <a:miter lim="800000"/>
            <a:headEnd/>
            <a:tailEnd/>
          </a:ln>
        </p:spPr>
        <p:txBody>
          <a:bodyPr lIns="0" tIns="0" rIns="0" bIns="0">
            <a:spAutoFit/>
          </a:bodyPr>
          <a:lstStyle/>
          <a:p>
            <a:pPr algn="ctr" eaLnBrk="0" hangingPunct="0">
              <a:lnSpc>
                <a:spcPct val="90000"/>
              </a:lnSpc>
              <a:spcBef>
                <a:spcPct val="50000"/>
              </a:spcBef>
            </a:pPr>
            <a:endParaRPr lang="en-US" sz="2400">
              <a:solidFill>
                <a:srgbClr val="04148C"/>
              </a:solidFill>
            </a:endParaRPr>
          </a:p>
        </p:txBody>
      </p:sp>
      <p:sp>
        <p:nvSpPr>
          <p:cNvPr id="551944" name="Text Box 8"/>
          <p:cNvSpPr txBox="1">
            <a:spLocks noChangeArrowheads="1"/>
          </p:cNvSpPr>
          <p:nvPr/>
        </p:nvSpPr>
        <p:spPr bwMode="auto">
          <a:xfrm>
            <a:off x="679417" y="6130586"/>
            <a:ext cx="7818167" cy="400110"/>
          </a:xfrm>
          <a:prstGeom prst="rect">
            <a:avLst/>
          </a:prstGeom>
          <a:noFill/>
          <a:ln w="9525">
            <a:noFill/>
            <a:miter lim="800000"/>
            <a:headEnd/>
            <a:tailEnd/>
          </a:ln>
          <a:effectLst/>
        </p:spPr>
        <p:txBody>
          <a:bodyPr wrap="none">
            <a:spAutoFit/>
          </a:bodyPr>
          <a:lstStyle/>
          <a:p>
            <a:pPr algn="ctr" eaLnBrk="0" hangingPunct="0">
              <a:spcBef>
                <a:spcPct val="20000"/>
              </a:spcBef>
              <a:spcAft>
                <a:spcPct val="25000"/>
              </a:spcAft>
              <a:buClr>
                <a:srgbClr val="000000"/>
              </a:buClr>
              <a:buSzPct val="70000"/>
              <a:buFont typeface="Wingdings" pitchFamily="2" charset="2"/>
              <a:buNone/>
              <a:defRPr/>
            </a:pPr>
            <a:r>
              <a:rPr lang="en-US" sz="2000" dirty="0">
                <a:latin typeface="+mn-lt"/>
              </a:rPr>
              <a:t>ADC </a:t>
            </a:r>
            <a:r>
              <a:rPr lang="en-US" sz="2000" dirty="0" smtClean="0">
                <a:latin typeface="+mn-lt"/>
              </a:rPr>
              <a:t>1213, </a:t>
            </a:r>
            <a:r>
              <a:rPr lang="en-US" sz="2000" dirty="0">
                <a:latin typeface="+mn-lt"/>
              </a:rPr>
              <a:t>Change to DLMS </a:t>
            </a:r>
            <a:r>
              <a:rPr lang="en-US" sz="2000" dirty="0" smtClean="0">
                <a:latin typeface="+mn-lt"/>
              </a:rPr>
              <a:t>812L, Clarification of Bill Numbers</a:t>
            </a:r>
            <a:endParaRPr lang="en-US" sz="2000" dirty="0">
              <a:effectLst>
                <a:outerShdw blurRad="38100" dist="38100" dir="2700000" algn="tl">
                  <a:srgbClr val="000000"/>
                </a:outerShdw>
              </a:effectLst>
              <a:latin typeface="+mn-lt"/>
            </a:endParaRPr>
          </a:p>
        </p:txBody>
      </p:sp>
      <p:sp>
        <p:nvSpPr>
          <p:cNvPr id="551945" name="Text Box 9"/>
          <p:cNvSpPr txBox="1">
            <a:spLocks noChangeArrowheads="1"/>
          </p:cNvSpPr>
          <p:nvPr/>
        </p:nvSpPr>
        <p:spPr bwMode="auto">
          <a:xfrm>
            <a:off x="298010" y="2545936"/>
            <a:ext cx="755205" cy="757130"/>
          </a:xfrm>
          <a:prstGeom prst="rect">
            <a:avLst/>
          </a:prstGeom>
          <a:solidFill>
            <a:srgbClr val="FFFF00"/>
          </a:solidFill>
          <a:ln w="25400">
            <a:solidFill>
              <a:schemeClr val="tx1"/>
            </a:solidFill>
            <a:miter lim="800000"/>
            <a:headEnd/>
            <a:tailEnd/>
          </a:ln>
          <a:effectLst/>
        </p:spPr>
        <p:txBody>
          <a:bodyPr wrap="square">
            <a:spAutoFit/>
          </a:bodyPr>
          <a:lstStyle/>
          <a:p>
            <a:pPr algn="r" eaLnBrk="0" hangingPunct="0">
              <a:lnSpc>
                <a:spcPct val="90000"/>
              </a:lnSpc>
              <a:defRPr/>
            </a:pPr>
            <a:r>
              <a:rPr lang="en-US" dirty="0"/>
              <a:t>Table</a:t>
            </a:r>
          </a:p>
          <a:p>
            <a:pPr algn="r" eaLnBrk="0" hangingPunct="0">
              <a:lnSpc>
                <a:spcPct val="90000"/>
              </a:lnSpc>
              <a:defRPr/>
            </a:pPr>
            <a:r>
              <a:rPr lang="en-US" dirty="0"/>
              <a:t>ID</a:t>
            </a:r>
          </a:p>
          <a:p>
            <a:pPr algn="r" eaLnBrk="0" hangingPunct="0">
              <a:lnSpc>
                <a:spcPct val="90000"/>
              </a:lnSpc>
              <a:defRPr/>
            </a:pPr>
            <a:r>
              <a:rPr lang="en-US" dirty="0"/>
              <a:t>Pos</a:t>
            </a:r>
          </a:p>
        </p:txBody>
      </p:sp>
      <p:sp>
        <p:nvSpPr>
          <p:cNvPr id="551947" name="Line 11"/>
          <p:cNvSpPr>
            <a:spLocks noChangeShapeType="1"/>
          </p:cNvSpPr>
          <p:nvPr/>
        </p:nvSpPr>
        <p:spPr bwMode="auto">
          <a:xfrm flipV="1">
            <a:off x="937200" y="2285322"/>
            <a:ext cx="0" cy="260614"/>
          </a:xfrm>
          <a:prstGeom prst="line">
            <a:avLst/>
          </a:prstGeom>
          <a:noFill/>
          <a:ln w="9525">
            <a:solidFill>
              <a:srgbClr val="8000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51948" name="Line 12"/>
          <p:cNvSpPr>
            <a:spLocks noChangeShapeType="1"/>
          </p:cNvSpPr>
          <p:nvPr/>
        </p:nvSpPr>
        <p:spPr bwMode="auto">
          <a:xfrm flipV="1">
            <a:off x="1053214" y="2285322"/>
            <a:ext cx="125541" cy="565414"/>
          </a:xfrm>
          <a:prstGeom prst="line">
            <a:avLst/>
          </a:prstGeom>
          <a:noFill/>
          <a:ln w="9525">
            <a:solidFill>
              <a:srgbClr val="8000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51949" name="Line 13"/>
          <p:cNvSpPr>
            <a:spLocks noChangeShapeType="1"/>
          </p:cNvSpPr>
          <p:nvPr/>
        </p:nvSpPr>
        <p:spPr bwMode="auto">
          <a:xfrm flipV="1">
            <a:off x="1062740" y="2285322"/>
            <a:ext cx="431513" cy="810430"/>
          </a:xfrm>
          <a:prstGeom prst="line">
            <a:avLst/>
          </a:prstGeom>
          <a:noFill/>
          <a:ln w="9525">
            <a:solidFill>
              <a:srgbClr val="8000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608588601"/>
              </p:ext>
            </p:extLst>
          </p:nvPr>
        </p:nvGraphicFramePr>
        <p:xfrm>
          <a:off x="210240" y="4643210"/>
          <a:ext cx="8717858" cy="1499774"/>
        </p:xfrm>
        <a:graphic>
          <a:graphicData uri="http://schemas.openxmlformats.org/drawingml/2006/table">
            <a:tbl>
              <a:tblPr firstRow="1" firstCol="1" bandRow="1">
                <a:tableStyleId>{5C22544A-7EE6-4342-B048-85BDC9FD1C3A}</a:tableStyleId>
              </a:tblPr>
              <a:tblGrid>
                <a:gridCol w="782076">
                  <a:extLst>
                    <a:ext uri="{9D8B030D-6E8A-4147-A177-3AD203B41FA5}">
                      <a16:colId xmlns:a16="http://schemas.microsoft.com/office/drawing/2014/main" val="255022473"/>
                    </a:ext>
                  </a:extLst>
                </a:gridCol>
                <a:gridCol w="839939">
                  <a:extLst>
                    <a:ext uri="{9D8B030D-6E8A-4147-A177-3AD203B41FA5}">
                      <a16:colId xmlns:a16="http://schemas.microsoft.com/office/drawing/2014/main" val="1886645165"/>
                    </a:ext>
                  </a:extLst>
                </a:gridCol>
                <a:gridCol w="783943">
                  <a:extLst>
                    <a:ext uri="{9D8B030D-6E8A-4147-A177-3AD203B41FA5}">
                      <a16:colId xmlns:a16="http://schemas.microsoft.com/office/drawing/2014/main" val="3972407426"/>
                    </a:ext>
                  </a:extLst>
                </a:gridCol>
                <a:gridCol w="799496">
                  <a:extLst>
                    <a:ext uri="{9D8B030D-6E8A-4147-A177-3AD203B41FA5}">
                      <a16:colId xmlns:a16="http://schemas.microsoft.com/office/drawing/2014/main" val="3569733244"/>
                    </a:ext>
                  </a:extLst>
                </a:gridCol>
                <a:gridCol w="768389">
                  <a:extLst>
                    <a:ext uri="{9D8B030D-6E8A-4147-A177-3AD203B41FA5}">
                      <a16:colId xmlns:a16="http://schemas.microsoft.com/office/drawing/2014/main" val="4076660417"/>
                    </a:ext>
                  </a:extLst>
                </a:gridCol>
                <a:gridCol w="1007927">
                  <a:extLst>
                    <a:ext uri="{9D8B030D-6E8A-4147-A177-3AD203B41FA5}">
                      <a16:colId xmlns:a16="http://schemas.microsoft.com/office/drawing/2014/main" val="4109961374"/>
                    </a:ext>
                  </a:extLst>
                </a:gridCol>
                <a:gridCol w="1007927">
                  <a:extLst>
                    <a:ext uri="{9D8B030D-6E8A-4147-A177-3AD203B41FA5}">
                      <a16:colId xmlns:a16="http://schemas.microsoft.com/office/drawing/2014/main" val="3753896418"/>
                    </a:ext>
                  </a:extLst>
                </a:gridCol>
                <a:gridCol w="522629">
                  <a:extLst>
                    <a:ext uri="{9D8B030D-6E8A-4147-A177-3AD203B41FA5}">
                      <a16:colId xmlns:a16="http://schemas.microsoft.com/office/drawing/2014/main" val="3164163469"/>
                    </a:ext>
                  </a:extLst>
                </a:gridCol>
                <a:gridCol w="2205532">
                  <a:extLst>
                    <a:ext uri="{9D8B030D-6E8A-4147-A177-3AD203B41FA5}">
                      <a16:colId xmlns:a16="http://schemas.microsoft.com/office/drawing/2014/main" val="3687004368"/>
                    </a:ext>
                  </a:extLst>
                </a:gridCol>
              </a:tblGrid>
              <a:tr h="316692">
                <a:tc gridSpan="9">
                  <a:txBody>
                    <a:bodyPr/>
                    <a:lstStyle/>
                    <a:p>
                      <a:pPr marL="0" marR="0">
                        <a:lnSpc>
                          <a:spcPct val="107000"/>
                        </a:lnSpc>
                        <a:spcBef>
                          <a:spcPts val="0"/>
                        </a:spcBef>
                        <a:spcAft>
                          <a:spcPts val="0"/>
                        </a:spcAft>
                      </a:pPr>
                      <a:r>
                        <a:rPr lang="en-US" sz="1000" dirty="0">
                          <a:solidFill>
                            <a:srgbClr val="000000"/>
                          </a:solidFill>
                          <a:effectLst/>
                        </a:rPr>
                        <a:t>Reply to Summary Bill Adjustment Request</a:t>
                      </a:r>
                      <a:endParaRPr lang="en-US" sz="900" dirty="0">
                        <a:solidFill>
                          <a:srgbClr val="000000"/>
                        </a:solidFill>
                        <a:effectLst/>
                      </a:endParaRPr>
                    </a:p>
                    <a:p>
                      <a:pPr marL="0" marR="0">
                        <a:lnSpc>
                          <a:spcPct val="107000"/>
                        </a:lnSpc>
                        <a:spcBef>
                          <a:spcPts val="0"/>
                        </a:spcBef>
                        <a:spcAft>
                          <a:spcPts val="0"/>
                        </a:spcAft>
                      </a:pPr>
                      <a:r>
                        <a:rPr lang="en-US" sz="1000" dirty="0">
                          <a:solidFill>
                            <a:srgbClr val="000000"/>
                          </a:solidFill>
                          <a:effectLst/>
                        </a:rPr>
                        <a:t>Reply to Summary Bill Adjustment Request </a:t>
                      </a:r>
                      <a:r>
                        <a:rPr lang="en-US" sz="1000" dirty="0" smtClean="0">
                          <a:solidFill>
                            <a:srgbClr val="000000"/>
                          </a:solidFill>
                          <a:effectLst/>
                        </a:rPr>
                        <a:t>Follow-up</a:t>
                      </a:r>
                    </a:p>
                    <a:p>
                      <a:pPr marL="0" marR="0">
                        <a:lnSpc>
                          <a:spcPct val="107000"/>
                        </a:lnSpc>
                        <a:spcBef>
                          <a:spcPts val="0"/>
                        </a:spcBef>
                        <a:spcAft>
                          <a:spcPts val="0"/>
                        </a:spcAft>
                      </a:pPr>
                      <a:endParaRPr lang="en-US" sz="400" dirty="0">
                        <a:solidFill>
                          <a:srgbClr val="000000"/>
                        </a:solidFill>
                        <a:effectLst/>
                        <a:latin typeface="Times New Roman" panose="02020603050405020304" pitchFamily="18" charset="0"/>
                        <a:ea typeface="Times New Roman" panose="02020603050405020304" pitchFamily="18" charset="0"/>
                      </a:endParaRPr>
                    </a:p>
                  </a:txBody>
                  <a:tcPr marL="60536" marR="60536" marT="0"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1526988"/>
                  </a:ext>
                </a:extLst>
              </a:tr>
              <a:tr h="475039">
                <a:tc>
                  <a:txBody>
                    <a:bodyPr/>
                    <a:lstStyle/>
                    <a:p>
                      <a:pPr marL="0" marR="0">
                        <a:lnSpc>
                          <a:spcPct val="100000"/>
                        </a:lnSpc>
                        <a:spcBef>
                          <a:spcPts val="0"/>
                        </a:spcBef>
                        <a:spcAft>
                          <a:spcPts val="0"/>
                        </a:spcAft>
                      </a:pPr>
                      <a:r>
                        <a:rPr lang="en-US" sz="1000" dirty="0" smtClean="0">
                          <a:solidFill>
                            <a:srgbClr val="000000"/>
                          </a:solidFill>
                          <a:effectLst/>
                        </a:rPr>
                        <a:t>Legacy </a:t>
                      </a:r>
                      <a:r>
                        <a:rPr lang="en-US" sz="1000" dirty="0">
                          <a:solidFill>
                            <a:srgbClr val="000000"/>
                          </a:solidFill>
                          <a:effectLst/>
                        </a:rPr>
                        <a:t>DIC</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000" dirty="0">
                          <a:solidFill>
                            <a:srgbClr val="000000"/>
                          </a:solidFill>
                          <a:effectLst/>
                        </a:rPr>
                        <a:t>Bill Number RP</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000" dirty="0">
                          <a:solidFill>
                            <a:srgbClr val="000000"/>
                          </a:solidFill>
                          <a:effectLst/>
                        </a:rPr>
                        <a:t>Populated From</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000">
                          <a:solidFill>
                            <a:srgbClr val="000000"/>
                          </a:solidFill>
                          <a:effectLst/>
                        </a:rPr>
                        <a:t>Original Bill Number RP</a:t>
                      </a:r>
                      <a:endParaRPr lang="en-US" sz="90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000">
                          <a:solidFill>
                            <a:srgbClr val="000000"/>
                          </a:solidFill>
                          <a:effectLst/>
                        </a:rPr>
                        <a:t>Populated From</a:t>
                      </a:r>
                      <a:endParaRPr lang="en-US" sz="90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000">
                          <a:solidFill>
                            <a:srgbClr val="000000"/>
                          </a:solidFill>
                          <a:effectLst/>
                        </a:rPr>
                        <a:t>Adjustment Bill Number RP</a:t>
                      </a:r>
                      <a:endParaRPr lang="en-US" sz="90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000">
                          <a:solidFill>
                            <a:srgbClr val="000000"/>
                          </a:solidFill>
                          <a:effectLst/>
                        </a:rPr>
                        <a:t>Populated From</a:t>
                      </a:r>
                      <a:endParaRPr lang="en-US" sz="90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000">
                          <a:solidFill>
                            <a:srgbClr val="000000"/>
                          </a:solidFill>
                          <a:effectLst/>
                        </a:rPr>
                        <a:t>DLMS IC</a:t>
                      </a:r>
                      <a:endParaRPr lang="en-US" sz="90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000" dirty="0" smtClean="0">
                          <a:solidFill>
                            <a:srgbClr val="000000"/>
                          </a:solidFill>
                          <a:effectLst/>
                        </a:rPr>
                        <a:t>Mapped</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753967"/>
                  </a:ext>
                </a:extLst>
              </a:tr>
              <a:tr h="633384">
                <a:tc>
                  <a:txBody>
                    <a:bodyPr/>
                    <a:lstStyle/>
                    <a:p>
                      <a:pPr marL="0" marR="0">
                        <a:lnSpc>
                          <a:spcPct val="100000"/>
                        </a:lnSpc>
                        <a:spcBef>
                          <a:spcPts val="0"/>
                        </a:spcBef>
                        <a:spcAft>
                          <a:spcPts val="0"/>
                        </a:spcAft>
                      </a:pPr>
                      <a:r>
                        <a:rPr lang="en-US" sz="1000">
                          <a:solidFill>
                            <a:srgbClr val="000000"/>
                          </a:solidFill>
                          <a:effectLst/>
                        </a:rPr>
                        <a:t>FDR/FDS</a:t>
                      </a:r>
                      <a:endParaRPr lang="en-US" sz="90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000">
                          <a:solidFill>
                            <a:srgbClr val="000000"/>
                          </a:solidFill>
                          <a:effectLst/>
                        </a:rPr>
                        <a:t>11-15</a:t>
                      </a:r>
                      <a:endParaRPr lang="en-US" sz="90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000" dirty="0">
                          <a:solidFill>
                            <a:srgbClr val="000000"/>
                          </a:solidFill>
                          <a:effectLst/>
                        </a:rPr>
                        <a:t>Request</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000" dirty="0">
                          <a:solidFill>
                            <a:srgbClr val="000000"/>
                          </a:solidFill>
                          <a:effectLst/>
                        </a:rPr>
                        <a:t>25-29</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000" dirty="0">
                          <a:solidFill>
                            <a:srgbClr val="000000"/>
                          </a:solidFill>
                          <a:effectLst/>
                        </a:rPr>
                        <a:t>Request</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000" dirty="0">
                          <a:solidFill>
                            <a:srgbClr val="000000"/>
                          </a:solidFill>
                          <a:effectLst/>
                        </a:rPr>
                        <a:t>51-55</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000" dirty="0">
                          <a:solidFill>
                            <a:srgbClr val="000000"/>
                          </a:solidFill>
                          <a:effectLst/>
                        </a:rPr>
                        <a:t>When status codes AI &amp; DD</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000" dirty="0">
                          <a:solidFill>
                            <a:srgbClr val="000000"/>
                          </a:solidFill>
                          <a:effectLst/>
                        </a:rPr>
                        <a:t>812L</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60536" marR="605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000" dirty="0">
                          <a:solidFill>
                            <a:srgbClr val="000000"/>
                          </a:solidFill>
                          <a:effectLst/>
                        </a:rPr>
                        <a:t>RP11-15 = </a:t>
                      </a:r>
                      <a:r>
                        <a:rPr lang="en-US" sz="1000" strike="dblStrike" dirty="0">
                          <a:solidFill>
                            <a:srgbClr val="000000"/>
                          </a:solidFill>
                          <a:effectLst/>
                        </a:rPr>
                        <a:t>2/N901/200 (Code: IV)</a:t>
                      </a:r>
                      <a:r>
                        <a:rPr lang="en-US" sz="1000" dirty="0">
                          <a:solidFill>
                            <a:srgbClr val="000000"/>
                          </a:solidFill>
                          <a:effectLst/>
                        </a:rPr>
                        <a:t>  </a:t>
                      </a:r>
                      <a:r>
                        <a:rPr lang="en-US" sz="1000" b="1" i="1" baseline="0" dirty="0">
                          <a:solidFill>
                            <a:srgbClr val="FF0000"/>
                          </a:solidFill>
                          <a:effectLst/>
                        </a:rPr>
                        <a:t>1/BCD07/020</a:t>
                      </a:r>
                      <a:r>
                        <a:rPr lang="en-US" sz="1000" dirty="0">
                          <a:solidFill>
                            <a:srgbClr val="000000"/>
                          </a:solidFill>
                          <a:effectLst/>
                        </a:rPr>
                        <a:t/>
                      </a:r>
                      <a:br>
                        <a:rPr lang="en-US" sz="1000" dirty="0">
                          <a:solidFill>
                            <a:srgbClr val="000000"/>
                          </a:solidFill>
                          <a:effectLst/>
                        </a:rPr>
                      </a:br>
                      <a:r>
                        <a:rPr lang="en-US" sz="1000" dirty="0">
                          <a:solidFill>
                            <a:srgbClr val="000000"/>
                          </a:solidFill>
                          <a:effectLst/>
                        </a:rPr>
                        <a:t>RP25-29 = 2/N901/200 (Code: OI)</a:t>
                      </a:r>
                      <a:br>
                        <a:rPr lang="en-US" sz="1000" dirty="0">
                          <a:solidFill>
                            <a:srgbClr val="000000"/>
                          </a:solidFill>
                          <a:effectLst/>
                        </a:rPr>
                      </a:br>
                      <a:r>
                        <a:rPr lang="en-US" sz="1000" dirty="0">
                          <a:solidFill>
                            <a:srgbClr val="000000"/>
                          </a:solidFill>
                          <a:effectLst/>
                        </a:rPr>
                        <a:t>RP74-78 = 2/N901/200 (Code: C9</a:t>
                      </a:r>
                      <a:r>
                        <a:rPr lang="en-US" sz="1000" dirty="0" smtClean="0">
                          <a:solidFill>
                            <a:srgbClr val="000000"/>
                          </a:solidFill>
                          <a:effectLst/>
                        </a:rPr>
                        <a:t>)</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60536" marR="60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660051"/>
                  </a:ext>
                </a:extLst>
              </a:tr>
            </a:tbl>
          </a:graphicData>
        </a:graphic>
      </p:graphicFrame>
      <p:sp>
        <p:nvSpPr>
          <p:cNvPr id="6" name="TextBox 5"/>
          <p:cNvSpPr txBox="1"/>
          <p:nvPr/>
        </p:nvSpPr>
        <p:spPr bwMode="auto">
          <a:xfrm>
            <a:off x="3144258" y="1071203"/>
            <a:ext cx="2888483" cy="400110"/>
          </a:xfrm>
          <a:prstGeom prst="rect">
            <a:avLst/>
          </a:prstGeom>
          <a:noFill/>
          <a:ln w="9525" algn="ctr">
            <a:noFill/>
            <a:miter lim="800000"/>
            <a:headEnd/>
            <a:tailEnd/>
          </a:ln>
        </p:spPr>
        <p:txBody>
          <a:bodyPr wrap="none" rtlCol="0">
            <a:spAutoFit/>
          </a:bodyPr>
          <a:lstStyle/>
          <a:p>
            <a:pPr algn="ctr">
              <a:spcBef>
                <a:spcPts val="0"/>
              </a:spcBef>
            </a:pPr>
            <a:r>
              <a:rPr lang="en-US" sz="2000" u="sng" dirty="0" smtClean="0">
                <a:solidFill>
                  <a:srgbClr val="000000"/>
                </a:solidFill>
                <a:latin typeface="Arial Narrow" pitchFamily="34" charset="0"/>
                <a:cs typeface="Arial" charset="0"/>
              </a:rPr>
              <a:t>Revisions to DLMS 812L IC</a:t>
            </a:r>
            <a:endParaRPr lang="en-US" sz="2000" u="sng" dirty="0">
              <a:solidFill>
                <a:srgbClr val="000000"/>
              </a:solidFill>
              <a:latin typeface="Arial Narrow" pitchFamily="34" charset="0"/>
              <a:cs typeface="Arial" charset="0"/>
            </a:endParaRPr>
          </a:p>
        </p:txBody>
      </p:sp>
      <p:sp>
        <p:nvSpPr>
          <p:cNvPr id="19" name="TextBox 18"/>
          <p:cNvSpPr txBox="1"/>
          <p:nvPr/>
        </p:nvSpPr>
        <p:spPr bwMode="auto">
          <a:xfrm>
            <a:off x="3600792" y="4288954"/>
            <a:ext cx="1936748" cy="400110"/>
          </a:xfrm>
          <a:prstGeom prst="rect">
            <a:avLst/>
          </a:prstGeom>
          <a:noFill/>
          <a:ln w="9525" algn="ctr">
            <a:noFill/>
            <a:miter lim="800000"/>
            <a:headEnd/>
            <a:tailEnd/>
          </a:ln>
        </p:spPr>
        <p:txBody>
          <a:bodyPr wrap="none" rtlCol="0">
            <a:spAutoFit/>
          </a:bodyPr>
          <a:lstStyle/>
          <a:p>
            <a:pPr algn="ctr">
              <a:spcBef>
                <a:spcPts val="0"/>
              </a:spcBef>
            </a:pPr>
            <a:r>
              <a:rPr lang="en-US" sz="2000" u="sng" dirty="0" smtClean="0">
                <a:solidFill>
                  <a:srgbClr val="000000"/>
                </a:solidFill>
                <a:latin typeface="Arial Narrow" pitchFamily="34" charset="0"/>
                <a:cs typeface="Arial" charset="0"/>
              </a:rPr>
              <a:t>DLSS/DLMS Map</a:t>
            </a:r>
            <a:endParaRPr lang="en-US" sz="2000" u="sng" dirty="0">
              <a:solidFill>
                <a:srgbClr val="000000"/>
              </a:solidFill>
              <a:latin typeface="Arial Narrow" pitchFamily="34" charset="0"/>
              <a:cs typeface="Arial" charset="0"/>
            </a:endParaRPr>
          </a:p>
        </p:txBody>
      </p:sp>
    </p:spTree>
    <p:extLst>
      <p:ext uri="{BB962C8B-B14F-4D97-AF65-F5344CB8AC3E}">
        <p14:creationId xmlns:p14="http://schemas.microsoft.com/office/powerpoint/2010/main" val="113075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51945"/>
                                        </p:tgtEl>
                                        <p:attrNameLst>
                                          <p:attrName>style.visibility</p:attrName>
                                        </p:attrNameLst>
                                      </p:cBhvr>
                                      <p:to>
                                        <p:strVal val="visible"/>
                                      </p:to>
                                    </p:set>
                                    <p:animEffect transition="in" filter="wheel(1)">
                                      <p:cBhvr>
                                        <p:cTn id="7" dur="1000"/>
                                        <p:tgtEl>
                                          <p:spTgt spid="55194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51947"/>
                                        </p:tgtEl>
                                        <p:attrNameLst>
                                          <p:attrName>style.visibility</p:attrName>
                                        </p:attrNameLst>
                                      </p:cBhvr>
                                      <p:to>
                                        <p:strVal val="visible"/>
                                      </p:to>
                                    </p:set>
                                    <p:animEffect transition="in" filter="wipe(down)">
                                      <p:cBhvr>
                                        <p:cTn id="11" dur="500"/>
                                        <p:tgtEl>
                                          <p:spTgt spid="55194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551948"/>
                                        </p:tgtEl>
                                        <p:attrNameLst>
                                          <p:attrName>style.visibility</p:attrName>
                                        </p:attrNameLst>
                                      </p:cBhvr>
                                      <p:to>
                                        <p:strVal val="visible"/>
                                      </p:to>
                                    </p:set>
                                    <p:animEffect transition="in" filter="wipe(down)">
                                      <p:cBhvr>
                                        <p:cTn id="15" dur="500"/>
                                        <p:tgtEl>
                                          <p:spTgt spid="551948"/>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551949"/>
                                        </p:tgtEl>
                                        <p:attrNameLst>
                                          <p:attrName>style.visibility</p:attrName>
                                        </p:attrNameLst>
                                      </p:cBhvr>
                                      <p:to>
                                        <p:strVal val="visible"/>
                                      </p:to>
                                    </p:set>
                                    <p:animEffect transition="in" filter="wipe(down)">
                                      <p:cBhvr>
                                        <p:cTn id="19" dur="500"/>
                                        <p:tgtEl>
                                          <p:spTgt spid="551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45" grpId="0" animBg="1"/>
      <p:bldP spid="551947" grpId="0" animBg="1"/>
      <p:bldP spid="551948" grpId="0" animBg="1"/>
      <p:bldP spid="55194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2"/>
          <p:cNvGrpSpPr>
            <a:grpSpLocks/>
          </p:cNvGrpSpPr>
          <p:nvPr/>
        </p:nvGrpSpPr>
        <p:grpSpPr bwMode="auto">
          <a:xfrm>
            <a:off x="304800" y="1524000"/>
            <a:ext cx="8839200" cy="5284788"/>
            <a:chOff x="192" y="960"/>
            <a:chExt cx="5568" cy="3329"/>
          </a:xfrm>
        </p:grpSpPr>
        <p:sp>
          <p:nvSpPr>
            <p:cNvPr id="26628" name="Rectangle 3"/>
            <p:cNvSpPr>
              <a:spLocks noChangeArrowheads="1"/>
            </p:cNvSpPr>
            <p:nvPr/>
          </p:nvSpPr>
          <p:spPr bwMode="auto">
            <a:xfrm>
              <a:off x="192" y="1012"/>
              <a:ext cx="5568" cy="3277"/>
            </a:xfrm>
            <a:prstGeom prst="rect">
              <a:avLst/>
            </a:prstGeom>
            <a:noFill/>
            <a:ln w="9525">
              <a:noFill/>
              <a:miter lim="800000"/>
              <a:headEnd/>
              <a:tailEnd/>
            </a:ln>
          </p:spPr>
          <p:txBody>
            <a:bodyPr lIns="92075" tIns="46038" rIns="92075" bIns="46038">
              <a:spAutoFit/>
            </a:bodyPr>
            <a:lstStyle/>
            <a:p>
              <a:pPr marL="457200" indent="-457200" defTabSz="280988" eaLnBrk="0" hangingPunct="0">
                <a:tabLst>
                  <a:tab pos="850900" algn="l"/>
                  <a:tab pos="909638" algn="l"/>
                </a:tabLst>
              </a:pPr>
              <a:r>
                <a:rPr lang="en-US" sz="2000" dirty="0">
                  <a:latin typeface="+mn-lt"/>
                </a:rPr>
                <a:t> </a:t>
              </a:r>
              <a:r>
                <a:rPr lang="en-US" sz="2000" u="sng" dirty="0">
                  <a:latin typeface="+mn-lt"/>
                </a:rPr>
                <a:t>RPs</a:t>
              </a:r>
              <a:r>
                <a:rPr lang="en-US" sz="2000" dirty="0">
                  <a:latin typeface="+mn-lt"/>
                </a:rPr>
                <a:t>     </a:t>
              </a:r>
              <a:r>
                <a:rPr lang="en-US" sz="2000" u="sng" dirty="0">
                  <a:latin typeface="+mn-lt"/>
                </a:rPr>
                <a:t>Field Legend </a:t>
              </a:r>
              <a:r>
                <a:rPr lang="en-US" sz="2000" dirty="0">
                  <a:latin typeface="+mn-lt"/>
                </a:rPr>
                <a:t>                          </a:t>
              </a:r>
            </a:p>
            <a:p>
              <a:pPr marL="457200" indent="-457200" defTabSz="280988" eaLnBrk="0" hangingPunct="0">
                <a:tabLst>
                  <a:tab pos="850900" algn="l"/>
                  <a:tab pos="909638" algn="l"/>
                </a:tabLst>
              </a:pPr>
              <a:endParaRPr lang="en-US" sz="2000" dirty="0">
                <a:latin typeface="+mn-lt"/>
              </a:endParaRPr>
            </a:p>
            <a:p>
              <a:pPr marL="457200" indent="-457200" defTabSz="280988" eaLnBrk="0" hangingPunct="0">
                <a:tabLst>
                  <a:tab pos="850900" algn="l"/>
                  <a:tab pos="909638" algn="l"/>
                </a:tabLst>
              </a:pPr>
              <a:r>
                <a:rPr lang="en-US" sz="2000" dirty="0">
                  <a:latin typeface="+mn-lt"/>
                </a:rPr>
                <a:t>01-03		Document Identifier </a:t>
              </a:r>
              <a:r>
                <a:rPr lang="en-US" sz="2000" dirty="0" smtClean="0">
                  <a:latin typeface="+mn-lt"/>
                </a:rPr>
                <a:t>Code</a:t>
              </a:r>
              <a:endParaRPr lang="en-US" sz="2000" dirty="0">
                <a:latin typeface="+mn-lt"/>
              </a:endParaRPr>
            </a:p>
            <a:p>
              <a:pPr marL="457200" indent="-457200" defTabSz="280988" eaLnBrk="0" hangingPunct="0">
                <a:tabLst>
                  <a:tab pos="850900" algn="l"/>
                  <a:tab pos="909638" algn="l"/>
                </a:tabLst>
              </a:pPr>
              <a:r>
                <a:rPr lang="en-US" sz="2000" dirty="0">
                  <a:solidFill>
                    <a:srgbClr val="0000FF"/>
                  </a:solidFill>
                  <a:latin typeface="+mn-lt"/>
                </a:rPr>
                <a:t>04 </a:t>
              </a:r>
              <a:r>
                <a:rPr lang="en-US" sz="2000" dirty="0">
                  <a:latin typeface="+mn-lt"/>
                </a:rPr>
                <a:t> 		</a:t>
              </a:r>
              <a:r>
                <a:rPr lang="en-US" sz="2000" dirty="0" smtClean="0">
                  <a:latin typeface="+mn-lt"/>
                </a:rPr>
                <a:t> </a:t>
              </a:r>
              <a:r>
                <a:rPr lang="en-US" sz="2000" dirty="0" smtClean="0">
                  <a:solidFill>
                    <a:srgbClr val="0000FF"/>
                  </a:solidFill>
                  <a:latin typeface="+mn-lt"/>
                </a:rPr>
                <a:t>*Internal </a:t>
              </a:r>
              <a:r>
                <a:rPr lang="en-US" sz="2000" dirty="0">
                  <a:solidFill>
                    <a:srgbClr val="0000FF"/>
                  </a:solidFill>
                  <a:latin typeface="+mn-lt"/>
                </a:rPr>
                <a:t>Service Use </a:t>
              </a:r>
              <a:r>
                <a:rPr lang="en-US" sz="2000" dirty="0">
                  <a:latin typeface="+mn-lt"/>
                </a:rPr>
                <a:t>	</a:t>
              </a:r>
            </a:p>
            <a:p>
              <a:pPr marL="457200" indent="-457200" defTabSz="280988" eaLnBrk="0" hangingPunct="0">
                <a:tabLst>
                  <a:tab pos="850900" algn="l"/>
                  <a:tab pos="909638" algn="l"/>
                </a:tabLst>
              </a:pPr>
              <a:r>
                <a:rPr lang="en-US" sz="2000" dirty="0">
                  <a:latin typeface="+mn-lt"/>
                </a:rPr>
                <a:t>05-07    Record Count</a:t>
              </a:r>
            </a:p>
            <a:p>
              <a:pPr marL="457200" indent="-457200" defTabSz="280988" eaLnBrk="0" hangingPunct="0">
                <a:tabLst>
                  <a:tab pos="850900" algn="l"/>
                  <a:tab pos="909638" algn="l"/>
                </a:tabLst>
              </a:pPr>
              <a:r>
                <a:rPr lang="en-US" sz="2000" dirty="0">
                  <a:latin typeface="+mn-lt"/>
                </a:rPr>
                <a:t>08-18  	</a:t>
              </a:r>
              <a:r>
                <a:rPr lang="en-US" sz="2000" dirty="0" smtClean="0">
                  <a:latin typeface="+mn-lt"/>
                </a:rPr>
                <a:t> Appropriation (Seller)</a:t>
              </a:r>
              <a:r>
                <a:rPr lang="en-US" sz="2000" dirty="0">
                  <a:latin typeface="+mn-lt"/>
                </a:rPr>
                <a:t>	         		</a:t>
              </a:r>
            </a:p>
            <a:p>
              <a:pPr marL="457200" indent="-457200" defTabSz="280988" eaLnBrk="0" hangingPunct="0">
                <a:tabLst>
                  <a:tab pos="850900" algn="l"/>
                  <a:tab pos="909638" algn="l"/>
                </a:tabLst>
              </a:pPr>
              <a:r>
                <a:rPr lang="en-US" sz="2000" dirty="0">
                  <a:latin typeface="+mn-lt"/>
                </a:rPr>
                <a:t>19-21  		Billing Office (</a:t>
              </a:r>
              <a:r>
                <a:rPr lang="en-US" sz="2000" dirty="0" smtClean="0">
                  <a:latin typeface="+mn-lt"/>
                </a:rPr>
                <a:t>RIC)                </a:t>
              </a:r>
              <a:r>
                <a:rPr lang="en-US" sz="2000" dirty="0">
                  <a:latin typeface="+mn-lt"/>
                </a:rPr>
                <a:t>					</a:t>
              </a:r>
            </a:p>
            <a:p>
              <a:pPr marL="457200" indent="-457200" defTabSz="280988" eaLnBrk="0" hangingPunct="0">
                <a:tabLst>
                  <a:tab pos="850900" algn="l"/>
                  <a:tab pos="909638" algn="l"/>
                </a:tabLst>
              </a:pPr>
              <a:r>
                <a:rPr lang="en-US" sz="2000" dirty="0">
                  <a:latin typeface="+mn-lt"/>
                </a:rPr>
                <a:t>22-27  		Internal Use                	</a:t>
              </a:r>
            </a:p>
            <a:p>
              <a:pPr marL="457200" indent="-457200" defTabSz="280988" eaLnBrk="0" hangingPunct="0">
                <a:tabLst>
                  <a:tab pos="850900" algn="l"/>
                  <a:tab pos="909638" algn="l"/>
                </a:tabLst>
              </a:pPr>
              <a:r>
                <a:rPr lang="en-US" sz="2000" dirty="0">
                  <a:latin typeface="+mn-lt"/>
                </a:rPr>
                <a:t>28-29  		FMS Country Code</a:t>
              </a:r>
            </a:p>
            <a:p>
              <a:pPr marL="457200" indent="-457200" defTabSz="280988" eaLnBrk="0" hangingPunct="0">
                <a:tabLst>
                  <a:tab pos="850900" algn="l"/>
                  <a:tab pos="909638" algn="l"/>
                </a:tabLst>
              </a:pPr>
              <a:r>
                <a:rPr lang="en-US" sz="2000" dirty="0">
                  <a:solidFill>
                    <a:srgbClr val="00B050"/>
                  </a:solidFill>
                  <a:latin typeface="+mn-lt"/>
                </a:rPr>
                <a:t>30-35    Billed Office (DoDAAC) </a:t>
              </a:r>
            </a:p>
            <a:p>
              <a:pPr marL="457200" indent="-457200" defTabSz="280988" eaLnBrk="0" hangingPunct="0">
                <a:tabLst>
                  <a:tab pos="850900" algn="l"/>
                  <a:tab pos="909638" algn="l"/>
                </a:tabLst>
              </a:pPr>
              <a:r>
                <a:rPr lang="en-US" sz="2000" dirty="0">
                  <a:latin typeface="+mn-lt"/>
                </a:rPr>
                <a:t>36-38  		</a:t>
              </a:r>
              <a:r>
                <a:rPr lang="en-US" sz="2000" dirty="0" smtClean="0">
                  <a:latin typeface="+mn-lt"/>
                </a:rPr>
                <a:t>Bill </a:t>
              </a:r>
              <a:r>
                <a:rPr lang="en-US" sz="2000" dirty="0">
                  <a:latin typeface="+mn-lt"/>
                </a:rPr>
                <a:t>Preparation Date (YMM)</a:t>
              </a:r>
            </a:p>
            <a:p>
              <a:pPr marL="457200" indent="-457200" defTabSz="280988" eaLnBrk="0" hangingPunct="0">
                <a:tabLst>
                  <a:tab pos="850900" algn="l"/>
                  <a:tab pos="909638" algn="l"/>
                </a:tabLst>
              </a:pPr>
              <a:r>
                <a:rPr lang="en-US" sz="2000" dirty="0"/>
                <a:t>	</a:t>
              </a:r>
            </a:p>
            <a:p>
              <a:pPr marL="58738" indent="-58738" defTabSz="280988" eaLnBrk="0" hangingPunct="0">
                <a:tabLst>
                  <a:tab pos="850900" algn="l"/>
                  <a:tab pos="909638" algn="l"/>
                </a:tabLst>
              </a:pPr>
              <a:r>
                <a:rPr lang="en-US" sz="2400" dirty="0">
                  <a:solidFill>
                    <a:srgbClr val="0000FF"/>
                  </a:solidFill>
                </a:rPr>
                <a:t>*</a:t>
              </a:r>
              <a:r>
                <a:rPr lang="en-US" sz="2400" dirty="0" smtClean="0">
                  <a:solidFill>
                    <a:srgbClr val="0000FF"/>
                  </a:solidFill>
                </a:rPr>
                <a:t>In MILS, RP 4 contains reject code for bills failing DAAS edits rejected back to Seller.</a:t>
              </a:r>
              <a:r>
                <a:rPr lang="en-US" sz="2400" dirty="0"/>
                <a:t> </a:t>
              </a:r>
              <a:r>
                <a:rPr lang="en-US" sz="2400" dirty="0" smtClean="0">
                  <a:solidFill>
                    <a:srgbClr val="0000FF"/>
                  </a:solidFill>
                </a:rPr>
                <a:t>In DLMS, the 824R Reject Advice transaction is used to identify the reason.</a:t>
              </a:r>
              <a:r>
                <a:rPr lang="en-US" sz="2000" dirty="0" smtClean="0">
                  <a:solidFill>
                    <a:srgbClr val="0000FF"/>
                  </a:solidFill>
                </a:rPr>
                <a:t>         </a:t>
              </a:r>
              <a:r>
                <a:rPr lang="en-US" sz="2000" dirty="0"/>
                <a:t>							</a:t>
              </a:r>
            </a:p>
          </p:txBody>
        </p:sp>
        <p:grpSp>
          <p:nvGrpSpPr>
            <p:cNvPr id="26629" name="Group 4"/>
            <p:cNvGrpSpPr>
              <a:grpSpLocks/>
            </p:cNvGrpSpPr>
            <p:nvPr/>
          </p:nvGrpSpPr>
          <p:grpSpPr bwMode="auto">
            <a:xfrm>
              <a:off x="192" y="960"/>
              <a:ext cx="5397" cy="577"/>
              <a:chOff x="240" y="737"/>
              <a:chExt cx="5232" cy="367"/>
            </a:xfrm>
          </p:grpSpPr>
          <p:sp>
            <p:nvSpPr>
              <p:cNvPr id="212997" name="Line 5"/>
              <p:cNvSpPr>
                <a:spLocks noChangeShapeType="1"/>
              </p:cNvSpPr>
              <p:nvPr/>
            </p:nvSpPr>
            <p:spPr bwMode="auto">
              <a:xfrm flipH="1">
                <a:off x="336" y="768"/>
                <a:ext cx="5136" cy="0"/>
              </a:xfrm>
              <a:prstGeom prst="line">
                <a:avLst/>
              </a:prstGeom>
              <a:noFill/>
              <a:ln w="12700">
                <a:solidFill>
                  <a:srgbClr val="FFFFFF"/>
                </a:solidFill>
                <a:round/>
                <a:headEnd type="none" w="sm" len="sm"/>
                <a:tailEnd type="none" w="sm" len="sm"/>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nvGrpSpPr>
              <p:cNvPr id="26632" name="Group 6"/>
              <p:cNvGrpSpPr>
                <a:grpSpLocks/>
              </p:cNvGrpSpPr>
              <p:nvPr/>
            </p:nvGrpSpPr>
            <p:grpSpPr bwMode="auto">
              <a:xfrm>
                <a:off x="240" y="737"/>
                <a:ext cx="5232" cy="367"/>
                <a:chOff x="240" y="737"/>
                <a:chExt cx="5232" cy="367"/>
              </a:xfrm>
            </p:grpSpPr>
            <p:sp>
              <p:nvSpPr>
                <p:cNvPr id="26633" name="Rectangle 7"/>
                <p:cNvSpPr>
                  <a:spLocks noChangeArrowheads="1"/>
                </p:cNvSpPr>
                <p:nvPr/>
              </p:nvSpPr>
              <p:spPr bwMode="auto">
                <a:xfrm>
                  <a:off x="262" y="737"/>
                  <a:ext cx="5076" cy="86"/>
                </a:xfrm>
                <a:prstGeom prst="rect">
                  <a:avLst/>
                </a:prstGeom>
                <a:noFill/>
                <a:ln w="9525">
                  <a:noFill/>
                  <a:miter lim="800000"/>
                  <a:headEnd/>
                  <a:tailEnd/>
                </a:ln>
              </p:spPr>
              <p:txBody>
                <a:bodyPr wrap="none" lIns="92075" tIns="46038" rIns="92075" bIns="46038">
                  <a:spAutoFit/>
                </a:bodyPr>
                <a:lstStyle/>
                <a:p>
                  <a:pPr eaLnBrk="0" hangingPunct="0"/>
                  <a:r>
                    <a:rPr lang="en-US" sz="800" b="0" dirty="0">
                      <a:solidFill>
                        <a:srgbClr val="FFFFFF"/>
                      </a:solidFill>
                      <a:latin typeface="Times New Roman" pitchFamily="18" charset="0"/>
                    </a:rPr>
                    <a:t>0102030405060708091011121314151617181920212223242526272829303132333435363738394041424344454647484950515253545556575859606162636465656768697071727374757677787980</a:t>
                  </a:r>
                </a:p>
              </p:txBody>
            </p:sp>
            <p:sp>
              <p:nvSpPr>
                <p:cNvPr id="213000" name="Line 8"/>
                <p:cNvSpPr>
                  <a:spLocks noChangeShapeType="1"/>
                </p:cNvSpPr>
                <p:nvPr/>
              </p:nvSpPr>
              <p:spPr bwMode="auto">
                <a:xfrm>
                  <a:off x="5472" y="768"/>
                  <a:ext cx="0" cy="336"/>
                </a:xfrm>
                <a:prstGeom prst="line">
                  <a:avLst/>
                </a:prstGeom>
                <a:noFill/>
                <a:ln w="12700">
                  <a:solidFill>
                    <a:srgbClr val="FFFFFF"/>
                  </a:solidFill>
                  <a:round/>
                  <a:headEnd type="none" w="sm" len="sm"/>
                  <a:tailEnd type="none" w="sm" len="sm"/>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213001" name="Line 9"/>
                <p:cNvSpPr>
                  <a:spLocks noChangeShapeType="1"/>
                </p:cNvSpPr>
                <p:nvPr/>
              </p:nvSpPr>
              <p:spPr bwMode="auto">
                <a:xfrm flipH="1">
                  <a:off x="240" y="768"/>
                  <a:ext cx="96" cy="144"/>
                </a:xfrm>
                <a:prstGeom prst="line">
                  <a:avLst/>
                </a:prstGeom>
                <a:noFill/>
                <a:ln w="12700">
                  <a:solidFill>
                    <a:srgbClr val="FFFFFF"/>
                  </a:solidFill>
                  <a:round/>
                  <a:headEnd type="none" w="sm" len="sm"/>
                  <a:tailEnd type="none" w="sm" len="sm"/>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213002" name="Line 10"/>
                <p:cNvSpPr>
                  <a:spLocks noChangeShapeType="1"/>
                </p:cNvSpPr>
                <p:nvPr/>
              </p:nvSpPr>
              <p:spPr bwMode="auto">
                <a:xfrm>
                  <a:off x="240" y="912"/>
                  <a:ext cx="0" cy="192"/>
                </a:xfrm>
                <a:prstGeom prst="line">
                  <a:avLst/>
                </a:prstGeom>
                <a:noFill/>
                <a:ln w="12700">
                  <a:solidFill>
                    <a:srgbClr val="FFFFFF"/>
                  </a:solidFill>
                  <a:round/>
                  <a:headEnd type="none" w="sm" len="sm"/>
                  <a:tailEnd type="none" w="sm" len="sm"/>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grpSp>
        <p:sp>
          <p:nvSpPr>
            <p:cNvPr id="26630" name="Text Box 11"/>
            <p:cNvSpPr txBox="1">
              <a:spLocks noChangeArrowheads="1"/>
            </p:cNvSpPr>
            <p:nvPr/>
          </p:nvSpPr>
          <p:spPr bwMode="auto">
            <a:xfrm>
              <a:off x="3120" y="1012"/>
              <a:ext cx="2491" cy="2189"/>
            </a:xfrm>
            <a:prstGeom prst="rect">
              <a:avLst/>
            </a:prstGeom>
            <a:noFill/>
            <a:ln w="12700">
              <a:noFill/>
              <a:miter lim="800000"/>
              <a:headEnd/>
              <a:tailEnd/>
            </a:ln>
          </p:spPr>
          <p:txBody>
            <a:bodyPr wrap="none" lIns="90488" tIns="44450" rIns="90488" bIns="44450">
              <a:spAutoFit/>
            </a:bodyPr>
            <a:lstStyle/>
            <a:p>
              <a:pPr defTabSz="850900" eaLnBrk="0" hangingPunct="0"/>
              <a:r>
                <a:rPr lang="en-US" sz="2000" u="sng" dirty="0">
                  <a:latin typeface="+mn-lt"/>
                </a:rPr>
                <a:t>RPs</a:t>
              </a:r>
              <a:r>
                <a:rPr lang="en-US" sz="2000" dirty="0">
                  <a:latin typeface="+mn-lt"/>
                </a:rPr>
                <a:t>     </a:t>
              </a:r>
              <a:r>
                <a:rPr lang="en-US" sz="2000" u="sng" dirty="0">
                  <a:latin typeface="+mn-lt"/>
                </a:rPr>
                <a:t>Field Legend </a:t>
              </a:r>
            </a:p>
            <a:p>
              <a:pPr defTabSz="850900" eaLnBrk="0" hangingPunct="0"/>
              <a:endParaRPr lang="en-US" sz="2000" u="sng" dirty="0">
                <a:latin typeface="+mn-lt"/>
              </a:endParaRPr>
            </a:p>
            <a:p>
              <a:pPr defTabSz="850900" eaLnBrk="0" hangingPunct="0"/>
              <a:r>
                <a:rPr lang="en-US" sz="2000" dirty="0">
                  <a:latin typeface="+mn-lt"/>
                </a:rPr>
                <a:t>39	Information Indicator</a:t>
              </a:r>
            </a:p>
            <a:p>
              <a:pPr defTabSz="850900" eaLnBrk="0" hangingPunct="0"/>
              <a:r>
                <a:rPr lang="en-US" sz="2000" dirty="0">
                  <a:solidFill>
                    <a:srgbClr val="FF9900"/>
                  </a:solidFill>
                  <a:latin typeface="+mn-lt"/>
                </a:rPr>
                <a:t>40-44 	Bill Number</a:t>
              </a:r>
            </a:p>
            <a:p>
              <a:pPr defTabSz="850900" eaLnBrk="0" hangingPunct="0"/>
              <a:r>
                <a:rPr lang="en-US" sz="2000" dirty="0">
                  <a:latin typeface="+mn-lt"/>
                </a:rPr>
                <a:t>45-50   Billing Office (DoDAAC)</a:t>
              </a:r>
            </a:p>
            <a:p>
              <a:pPr defTabSz="850900" eaLnBrk="0" hangingPunct="0"/>
              <a:r>
                <a:rPr lang="en-US" sz="2000" dirty="0">
                  <a:latin typeface="+mn-lt"/>
                </a:rPr>
                <a:t>51	Blank</a:t>
              </a:r>
            </a:p>
            <a:p>
              <a:pPr defTabSz="850900" eaLnBrk="0" hangingPunct="0"/>
              <a:r>
                <a:rPr lang="en-US" sz="2000" dirty="0">
                  <a:solidFill>
                    <a:srgbClr val="FF0000"/>
                  </a:solidFill>
                  <a:latin typeface="+mn-lt"/>
                </a:rPr>
                <a:t>52-53 	Fund Code</a:t>
              </a:r>
            </a:p>
            <a:p>
              <a:pPr defTabSz="850900" eaLnBrk="0" hangingPunct="0"/>
              <a:r>
                <a:rPr lang="en-US" sz="2000" dirty="0">
                  <a:latin typeface="+mn-lt"/>
                </a:rPr>
                <a:t>54-64 	Appropriation </a:t>
              </a:r>
              <a:r>
                <a:rPr lang="en-US" sz="2000" dirty="0" smtClean="0">
                  <a:latin typeface="+mn-lt"/>
                </a:rPr>
                <a:t>(Buyer)</a:t>
              </a:r>
              <a:endParaRPr lang="en-US" sz="2000" dirty="0">
                <a:latin typeface="+mn-lt"/>
              </a:endParaRPr>
            </a:p>
            <a:p>
              <a:pPr defTabSz="850900" eaLnBrk="0" hangingPunct="0"/>
              <a:r>
                <a:rPr lang="en-US" sz="2000" dirty="0">
                  <a:latin typeface="+mn-lt"/>
                </a:rPr>
                <a:t>65-73 	Amount  	         	</a:t>
              </a:r>
            </a:p>
            <a:p>
              <a:pPr defTabSz="850900" eaLnBrk="0" hangingPunct="0"/>
              <a:r>
                <a:rPr lang="en-US" sz="2000" dirty="0">
                  <a:latin typeface="+mn-lt"/>
                </a:rPr>
                <a:t>77-79 	Leave Blank</a:t>
              </a:r>
            </a:p>
            <a:p>
              <a:pPr defTabSz="850900" eaLnBrk="0" hangingPunct="0"/>
              <a:r>
                <a:rPr lang="en-US" sz="2000" dirty="0">
                  <a:latin typeface="+mn-lt"/>
                </a:rPr>
                <a:t>80 	Billed Office Identifier</a:t>
              </a:r>
            </a:p>
          </p:txBody>
        </p:sp>
      </p:grpSp>
      <p:sp>
        <p:nvSpPr>
          <p:cNvPr id="213005" name="Rectangle 13"/>
          <p:cNvSpPr>
            <a:spLocks noChangeArrowheads="1"/>
          </p:cNvSpPr>
          <p:nvPr/>
        </p:nvSpPr>
        <p:spPr bwMode="auto">
          <a:xfrm>
            <a:off x="210240" y="457200"/>
            <a:ext cx="8820448" cy="1074653"/>
          </a:xfrm>
          <a:prstGeom prst="rect">
            <a:avLst/>
          </a:prstGeom>
          <a:noFill/>
          <a:ln w="12700">
            <a:noFill/>
            <a:miter lim="800000"/>
            <a:headEnd/>
            <a:tailEnd/>
          </a:ln>
          <a:effectLst/>
        </p:spPr>
        <p:txBody>
          <a:bodyPr wrap="square" lIns="90488" tIns="44450" rIns="90488" bIns="44450">
            <a:spAutoFit/>
          </a:bodyPr>
          <a:lstStyle/>
          <a:p>
            <a:pPr algn="ctr" eaLnBrk="0" hangingPunct="0">
              <a:spcBef>
                <a:spcPct val="50000"/>
              </a:spcBef>
              <a:defRPr/>
            </a:pPr>
            <a:r>
              <a:rPr lang="en-US" sz="3200" dirty="0">
                <a:solidFill>
                  <a:srgbClr val="2D2DB9"/>
                </a:solidFill>
              </a:rPr>
              <a:t>The </a:t>
            </a:r>
            <a:r>
              <a:rPr lang="en-US" sz="3200" dirty="0" smtClean="0">
                <a:solidFill>
                  <a:srgbClr val="2D2DB9"/>
                </a:solidFill>
              </a:rPr>
              <a:t>MILS </a:t>
            </a:r>
            <a:r>
              <a:rPr lang="en-US" sz="3200" dirty="0">
                <a:solidFill>
                  <a:srgbClr val="2D2DB9"/>
                </a:solidFill>
              </a:rPr>
              <a:t>Fixed Format </a:t>
            </a:r>
            <a:br>
              <a:rPr lang="en-US" sz="3200" dirty="0">
                <a:solidFill>
                  <a:srgbClr val="2D2DB9"/>
                </a:solidFill>
              </a:rPr>
            </a:br>
            <a:r>
              <a:rPr lang="en-US" sz="3200" dirty="0">
                <a:solidFill>
                  <a:srgbClr val="2D2DB9"/>
                </a:solidFill>
              </a:rPr>
              <a:t>Summary Billing Record (</a:t>
            </a:r>
            <a:r>
              <a:rPr lang="en-US" sz="3200" dirty="0" smtClean="0">
                <a:solidFill>
                  <a:srgbClr val="2D2DB9"/>
                </a:solidFill>
              </a:rPr>
              <a:t>FS1/FS2/GS1/GS2)</a:t>
            </a:r>
            <a:endParaRPr lang="en-US" sz="3200" dirty="0">
              <a:solidFill>
                <a:srgbClr val="2D2DB9"/>
              </a:solidFill>
              <a:effectLst>
                <a:outerShdw blurRad="38100" dist="38100" dir="2700000" algn="tl">
                  <a:srgbClr val="000000"/>
                </a:outerShdw>
              </a:effectLst>
            </a:endParaRPr>
          </a:p>
        </p:txBody>
      </p:sp>
    </p:spTree>
    <p:extLst>
      <p:ext uri="{BB962C8B-B14F-4D97-AF65-F5344CB8AC3E}">
        <p14:creationId xmlns:p14="http://schemas.microsoft.com/office/powerpoint/2010/main" val="3161628422"/>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152400" y="1676400"/>
            <a:ext cx="8991600" cy="4555531"/>
            <a:chOff x="192" y="1008"/>
            <a:chExt cx="5664" cy="3981"/>
          </a:xfrm>
        </p:grpSpPr>
        <p:sp>
          <p:nvSpPr>
            <p:cNvPr id="27652" name="Rectangle 3"/>
            <p:cNvSpPr>
              <a:spLocks noChangeArrowheads="1"/>
            </p:cNvSpPr>
            <p:nvPr/>
          </p:nvSpPr>
          <p:spPr bwMode="auto">
            <a:xfrm>
              <a:off x="192" y="1008"/>
              <a:ext cx="5664" cy="3981"/>
            </a:xfrm>
            <a:prstGeom prst="rect">
              <a:avLst/>
            </a:prstGeom>
            <a:noFill/>
            <a:ln w="9525">
              <a:noFill/>
              <a:miter lim="800000"/>
              <a:headEnd/>
              <a:tailEnd/>
            </a:ln>
          </p:spPr>
          <p:txBody>
            <a:bodyPr wrap="square" lIns="92075" tIns="46038" rIns="92075" bIns="46038">
              <a:spAutoFit/>
            </a:bodyPr>
            <a:lstStyle/>
            <a:p>
              <a:pPr defTabSz="280988" eaLnBrk="0" hangingPunct="0">
                <a:tabLst>
                  <a:tab pos="850900" algn="l"/>
                  <a:tab pos="909638" algn="l"/>
                </a:tabLst>
              </a:pPr>
              <a:r>
                <a:rPr lang="en-US" sz="2000" dirty="0">
                  <a:latin typeface="+mn-lt"/>
                </a:rPr>
                <a:t> </a:t>
              </a:r>
              <a:r>
                <a:rPr lang="en-US" sz="2000" u="sng" dirty="0" err="1">
                  <a:latin typeface="+mn-lt"/>
                </a:rPr>
                <a:t>RPs</a:t>
              </a:r>
              <a:r>
                <a:rPr lang="en-US" sz="2000" dirty="0">
                  <a:latin typeface="+mn-lt"/>
                </a:rPr>
                <a:t>     </a:t>
              </a:r>
              <a:r>
                <a:rPr lang="en-US" sz="2000" u="sng" dirty="0">
                  <a:latin typeface="+mn-lt"/>
                </a:rPr>
                <a:t>Field Legend </a:t>
              </a:r>
              <a:r>
                <a:rPr lang="en-US" sz="2000" dirty="0">
                  <a:latin typeface="+mn-lt"/>
                </a:rPr>
                <a:t>                          </a:t>
              </a:r>
            </a:p>
            <a:p>
              <a:pPr defTabSz="280988" eaLnBrk="0" hangingPunct="0">
                <a:tabLst>
                  <a:tab pos="850900" algn="l"/>
                  <a:tab pos="909638" algn="l"/>
                </a:tabLst>
              </a:pPr>
              <a:endParaRPr lang="en-US" sz="2000" dirty="0">
                <a:latin typeface="+mn-lt"/>
              </a:endParaRPr>
            </a:p>
            <a:p>
              <a:pPr defTabSz="280988" eaLnBrk="0" hangingPunct="0">
                <a:tabLst>
                  <a:tab pos="850900" algn="l"/>
                  <a:tab pos="909638" algn="l"/>
                </a:tabLst>
              </a:pPr>
              <a:r>
                <a:rPr lang="en-US" sz="2000" dirty="0">
                  <a:latin typeface="+mn-lt"/>
                </a:rPr>
                <a:t>01-03		Document </a:t>
              </a:r>
              <a:r>
                <a:rPr lang="en-US" sz="2000" dirty="0" smtClean="0">
                  <a:latin typeface="+mn-lt"/>
                </a:rPr>
                <a:t>Identifier Code </a:t>
              </a:r>
              <a:endParaRPr lang="en-US" sz="2000" dirty="0">
                <a:latin typeface="+mn-lt"/>
              </a:endParaRPr>
            </a:p>
            <a:p>
              <a:pPr defTabSz="280988" eaLnBrk="0" hangingPunct="0">
                <a:tabLst>
                  <a:tab pos="850900" algn="l"/>
                  <a:tab pos="909638" algn="l"/>
                </a:tabLst>
              </a:pPr>
              <a:r>
                <a:rPr lang="en-US" sz="2000" dirty="0">
                  <a:latin typeface="+mn-lt"/>
                </a:rPr>
                <a:t>04-06  		</a:t>
              </a:r>
              <a:r>
                <a:rPr lang="en-US" sz="2000" dirty="0" smtClean="0">
                  <a:latin typeface="+mn-lt"/>
                </a:rPr>
                <a:t>RIC (Billing Office)</a:t>
              </a:r>
              <a:endParaRPr lang="en-US" sz="2000" dirty="0">
                <a:latin typeface="+mn-lt"/>
              </a:endParaRPr>
            </a:p>
            <a:p>
              <a:pPr defTabSz="280988" eaLnBrk="0" hangingPunct="0">
                <a:tabLst>
                  <a:tab pos="850900" algn="l"/>
                  <a:tab pos="909638" algn="l"/>
                </a:tabLst>
              </a:pPr>
              <a:r>
                <a:rPr lang="en-US" sz="2000" dirty="0">
                  <a:latin typeface="+mn-lt"/>
                </a:rPr>
                <a:t>07      		Sales Price Condition </a:t>
              </a:r>
              <a:r>
                <a:rPr lang="en-US" sz="2000" dirty="0" smtClean="0">
                  <a:latin typeface="+mn-lt"/>
                </a:rPr>
                <a:t>Code</a:t>
              </a:r>
              <a:endParaRPr lang="en-US" sz="2000" dirty="0">
                <a:latin typeface="+mn-lt"/>
              </a:endParaRPr>
            </a:p>
            <a:p>
              <a:pPr defTabSz="280988" eaLnBrk="0" hangingPunct="0">
                <a:tabLst>
                  <a:tab pos="850900" algn="l"/>
                  <a:tab pos="909638" algn="l"/>
                </a:tabLst>
              </a:pPr>
              <a:r>
                <a:rPr lang="en-US" sz="2200" dirty="0">
                  <a:latin typeface="+mn-lt"/>
                </a:rPr>
                <a:t>08-22  	Stock Number</a:t>
              </a:r>
              <a:r>
                <a:rPr lang="en-US" sz="2000" dirty="0">
                  <a:latin typeface="+mn-lt"/>
                </a:rPr>
                <a:t>	      </a:t>
              </a:r>
            </a:p>
            <a:p>
              <a:pPr defTabSz="280988" eaLnBrk="0" hangingPunct="0">
                <a:tabLst>
                  <a:tab pos="850900" algn="l"/>
                  <a:tab pos="909638" algn="l"/>
                </a:tabLst>
              </a:pPr>
              <a:r>
                <a:rPr lang="en-US" sz="2000" dirty="0">
                  <a:latin typeface="+mn-lt"/>
                </a:rPr>
                <a:t>23-24  		Unit of Issue                					</a:t>
              </a:r>
            </a:p>
            <a:p>
              <a:pPr defTabSz="280988" eaLnBrk="0" hangingPunct="0">
                <a:tabLst>
                  <a:tab pos="850900" algn="l"/>
                  <a:tab pos="909638" algn="l"/>
                </a:tabLst>
              </a:pPr>
              <a:r>
                <a:rPr lang="en-US" sz="2000" dirty="0">
                  <a:latin typeface="+mn-lt"/>
                </a:rPr>
                <a:t>25-29  		Quantity                	</a:t>
              </a:r>
            </a:p>
            <a:p>
              <a:pPr defTabSz="280988" eaLnBrk="0" hangingPunct="0">
                <a:tabLst>
                  <a:tab pos="850900" algn="l"/>
                  <a:tab pos="909638" algn="l"/>
                </a:tabLst>
              </a:pPr>
              <a:r>
                <a:rPr lang="en-US" sz="2000" dirty="0">
                  <a:solidFill>
                    <a:srgbClr val="FF0000"/>
                  </a:solidFill>
                  <a:latin typeface="+mn-lt"/>
                </a:rPr>
                <a:t>30-43  		Document No</a:t>
              </a:r>
            </a:p>
            <a:p>
              <a:pPr defTabSz="280988" eaLnBrk="0" hangingPunct="0">
                <a:tabLst>
                  <a:tab pos="850900" algn="l"/>
                  <a:tab pos="909638" algn="l"/>
                </a:tabLst>
              </a:pPr>
              <a:r>
                <a:rPr lang="en-US" sz="2000" dirty="0">
                  <a:latin typeface="+mn-lt"/>
                </a:rPr>
                <a:t>44       		Suffix </a:t>
              </a:r>
            </a:p>
            <a:p>
              <a:pPr defTabSz="280988" eaLnBrk="0" hangingPunct="0">
                <a:tabLst>
                  <a:tab pos="850900" algn="l"/>
                  <a:tab pos="909638" algn="l"/>
                </a:tabLst>
              </a:pPr>
              <a:r>
                <a:rPr lang="en-US" sz="2000" dirty="0">
                  <a:latin typeface="+mn-lt"/>
                </a:rPr>
                <a:t>45-50  		Supplementary Address</a:t>
              </a:r>
            </a:p>
            <a:p>
              <a:pPr defTabSz="280988" eaLnBrk="0" hangingPunct="0">
                <a:tabLst>
                  <a:tab pos="850900" algn="l"/>
                  <a:tab pos="909638" algn="l"/>
                </a:tabLst>
              </a:pPr>
              <a:endParaRPr lang="en-US" sz="2000" dirty="0" smtClean="0">
                <a:solidFill>
                  <a:srgbClr val="FF0000"/>
                </a:solidFill>
                <a:latin typeface="+mn-lt"/>
              </a:endParaRPr>
            </a:p>
            <a:p>
              <a:pPr defTabSz="280988" eaLnBrk="0" hangingPunct="0">
                <a:tabLst>
                  <a:tab pos="850900" algn="l"/>
                  <a:tab pos="909638" algn="l"/>
                </a:tabLst>
              </a:pPr>
              <a:r>
                <a:rPr lang="en-US" sz="2400" dirty="0">
                  <a:solidFill>
                    <a:srgbClr val="FF9900"/>
                  </a:solidFill>
                </a:rPr>
                <a:t>*Bill </a:t>
              </a:r>
              <a:r>
                <a:rPr lang="en-US" sz="2400" dirty="0" smtClean="0">
                  <a:solidFill>
                    <a:srgbClr val="FF9900"/>
                  </a:solidFill>
                </a:rPr>
                <a:t>Number matches Summary Bill to link up to 494 detail bills. A Detail Bill is required for each line item.</a:t>
              </a:r>
              <a:r>
                <a:rPr lang="en-US" sz="2000" dirty="0">
                  <a:solidFill>
                    <a:srgbClr val="FF9900"/>
                  </a:solidFill>
                </a:rPr>
                <a:t>	</a:t>
              </a:r>
            </a:p>
          </p:txBody>
        </p:sp>
        <p:grpSp>
          <p:nvGrpSpPr>
            <p:cNvPr id="27653" name="Group 4"/>
            <p:cNvGrpSpPr>
              <a:grpSpLocks/>
            </p:cNvGrpSpPr>
            <p:nvPr/>
          </p:nvGrpSpPr>
          <p:grpSpPr bwMode="auto">
            <a:xfrm>
              <a:off x="192" y="1008"/>
              <a:ext cx="5397" cy="528"/>
              <a:chOff x="240" y="768"/>
              <a:chExt cx="5232" cy="336"/>
            </a:xfrm>
          </p:grpSpPr>
          <p:sp>
            <p:nvSpPr>
              <p:cNvPr id="419845" name="Line 5"/>
              <p:cNvSpPr>
                <a:spLocks noChangeShapeType="1"/>
              </p:cNvSpPr>
              <p:nvPr/>
            </p:nvSpPr>
            <p:spPr bwMode="auto">
              <a:xfrm flipH="1">
                <a:off x="336" y="768"/>
                <a:ext cx="5136" cy="0"/>
              </a:xfrm>
              <a:prstGeom prst="line">
                <a:avLst/>
              </a:prstGeom>
              <a:noFill/>
              <a:ln w="12700">
                <a:solidFill>
                  <a:srgbClr val="FFFFFF"/>
                </a:solidFill>
                <a:round/>
                <a:headEnd type="none" w="sm" len="sm"/>
                <a:tailEnd type="none" w="sm" len="sm"/>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nvGrpSpPr>
              <p:cNvPr id="27656" name="Group 6"/>
              <p:cNvGrpSpPr>
                <a:grpSpLocks/>
              </p:cNvGrpSpPr>
              <p:nvPr/>
            </p:nvGrpSpPr>
            <p:grpSpPr bwMode="auto">
              <a:xfrm>
                <a:off x="240" y="768"/>
                <a:ext cx="5232" cy="336"/>
                <a:chOff x="240" y="768"/>
                <a:chExt cx="5232" cy="336"/>
              </a:xfrm>
            </p:grpSpPr>
            <p:sp>
              <p:nvSpPr>
                <p:cNvPr id="419848" name="Line 8"/>
                <p:cNvSpPr>
                  <a:spLocks noChangeShapeType="1"/>
                </p:cNvSpPr>
                <p:nvPr/>
              </p:nvSpPr>
              <p:spPr bwMode="auto">
                <a:xfrm>
                  <a:off x="5472" y="768"/>
                  <a:ext cx="0" cy="336"/>
                </a:xfrm>
                <a:prstGeom prst="line">
                  <a:avLst/>
                </a:prstGeom>
                <a:noFill/>
                <a:ln w="12700">
                  <a:solidFill>
                    <a:srgbClr val="FFFFFF"/>
                  </a:solidFill>
                  <a:round/>
                  <a:headEnd type="none" w="sm" len="sm"/>
                  <a:tailEnd type="none" w="sm" len="sm"/>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19849" name="Line 9"/>
                <p:cNvSpPr>
                  <a:spLocks noChangeShapeType="1"/>
                </p:cNvSpPr>
                <p:nvPr/>
              </p:nvSpPr>
              <p:spPr bwMode="auto">
                <a:xfrm flipH="1">
                  <a:off x="240" y="768"/>
                  <a:ext cx="96" cy="144"/>
                </a:xfrm>
                <a:prstGeom prst="line">
                  <a:avLst/>
                </a:prstGeom>
                <a:noFill/>
                <a:ln w="12700">
                  <a:solidFill>
                    <a:srgbClr val="FFFFFF"/>
                  </a:solidFill>
                  <a:round/>
                  <a:headEnd type="none" w="sm" len="sm"/>
                  <a:tailEnd type="none" w="sm" len="sm"/>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19850" name="Line 10"/>
                <p:cNvSpPr>
                  <a:spLocks noChangeShapeType="1"/>
                </p:cNvSpPr>
                <p:nvPr/>
              </p:nvSpPr>
              <p:spPr bwMode="auto">
                <a:xfrm>
                  <a:off x="240" y="912"/>
                  <a:ext cx="0" cy="192"/>
                </a:xfrm>
                <a:prstGeom prst="line">
                  <a:avLst/>
                </a:prstGeom>
                <a:noFill/>
                <a:ln w="12700">
                  <a:solidFill>
                    <a:srgbClr val="FFFFFF"/>
                  </a:solidFill>
                  <a:round/>
                  <a:headEnd type="none" w="sm" len="sm"/>
                  <a:tailEnd type="none" w="sm" len="sm"/>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grpSp>
        <p:sp>
          <p:nvSpPr>
            <p:cNvPr id="27654" name="Text Box 11"/>
            <p:cNvSpPr txBox="1">
              <a:spLocks noChangeArrowheads="1"/>
            </p:cNvSpPr>
            <p:nvPr/>
          </p:nvSpPr>
          <p:spPr bwMode="auto">
            <a:xfrm>
              <a:off x="3165" y="1030"/>
              <a:ext cx="2547" cy="3037"/>
            </a:xfrm>
            <a:prstGeom prst="rect">
              <a:avLst/>
            </a:prstGeom>
            <a:noFill/>
            <a:ln w="12700">
              <a:noFill/>
              <a:miter lim="800000"/>
              <a:headEnd/>
              <a:tailEnd/>
            </a:ln>
          </p:spPr>
          <p:txBody>
            <a:bodyPr wrap="square" lIns="90488" tIns="44450" rIns="90488" bIns="44450">
              <a:spAutoFit/>
            </a:bodyPr>
            <a:lstStyle/>
            <a:p>
              <a:pPr defTabSz="850900" eaLnBrk="0" hangingPunct="0"/>
              <a:r>
                <a:rPr lang="en-US" sz="2000" u="sng" dirty="0" err="1">
                  <a:latin typeface="+mn-lt"/>
                </a:rPr>
                <a:t>RPs</a:t>
              </a:r>
              <a:r>
                <a:rPr lang="en-US" sz="2000" dirty="0">
                  <a:latin typeface="+mn-lt"/>
                </a:rPr>
                <a:t>     </a:t>
              </a:r>
              <a:r>
                <a:rPr lang="en-US" sz="2000" u="sng" dirty="0">
                  <a:latin typeface="+mn-lt"/>
                </a:rPr>
                <a:t>Field Legend </a:t>
              </a:r>
            </a:p>
            <a:p>
              <a:pPr defTabSz="850900" eaLnBrk="0" hangingPunct="0"/>
              <a:endParaRPr lang="en-US" sz="2000" u="sng" dirty="0">
                <a:latin typeface="+mn-lt"/>
              </a:endParaRPr>
            </a:p>
            <a:p>
              <a:pPr defTabSz="850900" eaLnBrk="0" hangingPunct="0"/>
              <a:r>
                <a:rPr lang="en-US" sz="2000" dirty="0">
                  <a:solidFill>
                    <a:srgbClr val="FF0000"/>
                  </a:solidFill>
                </a:rPr>
                <a:t>51       	</a:t>
              </a:r>
              <a:r>
                <a:rPr lang="en-US" sz="2000" dirty="0" smtClean="0">
                  <a:solidFill>
                    <a:srgbClr val="FF0000"/>
                  </a:solidFill>
                </a:rPr>
                <a:t>Signal </a:t>
              </a:r>
              <a:r>
                <a:rPr lang="en-US" sz="2000" dirty="0">
                  <a:solidFill>
                    <a:srgbClr val="FF0000"/>
                  </a:solidFill>
                </a:rPr>
                <a:t>Code</a:t>
              </a:r>
              <a:endParaRPr lang="en-US" sz="2000" dirty="0" smtClean="0">
                <a:solidFill>
                  <a:srgbClr val="FF0000"/>
                </a:solidFill>
                <a:latin typeface="+mn-lt"/>
              </a:endParaRPr>
            </a:p>
            <a:p>
              <a:pPr defTabSz="850900" eaLnBrk="0" hangingPunct="0"/>
              <a:r>
                <a:rPr lang="en-US" sz="2000" dirty="0" smtClean="0">
                  <a:solidFill>
                    <a:srgbClr val="FF0000"/>
                  </a:solidFill>
                  <a:latin typeface="+mn-lt"/>
                </a:rPr>
                <a:t>52-53 </a:t>
              </a:r>
              <a:r>
                <a:rPr lang="en-US" sz="2000" dirty="0">
                  <a:solidFill>
                    <a:srgbClr val="FF0000"/>
                  </a:solidFill>
                  <a:latin typeface="+mn-lt"/>
                </a:rPr>
                <a:t>	Fund</a:t>
              </a:r>
            </a:p>
            <a:p>
              <a:pPr defTabSz="850900" eaLnBrk="0" hangingPunct="0"/>
              <a:r>
                <a:rPr lang="en-US" sz="2000" dirty="0">
                  <a:solidFill>
                    <a:srgbClr val="FF9900"/>
                  </a:solidFill>
                  <a:latin typeface="+mn-lt"/>
                </a:rPr>
                <a:t>54-58 	</a:t>
              </a:r>
              <a:r>
                <a:rPr lang="en-US" sz="2000" dirty="0" smtClean="0">
                  <a:solidFill>
                    <a:srgbClr val="FF9900"/>
                  </a:solidFill>
                  <a:latin typeface="+mn-lt"/>
                </a:rPr>
                <a:t>*Bill </a:t>
              </a:r>
              <a:r>
                <a:rPr lang="en-US" sz="2000" dirty="0">
                  <a:solidFill>
                    <a:srgbClr val="FF9900"/>
                  </a:solidFill>
                  <a:latin typeface="+mn-lt"/>
                </a:rPr>
                <a:t>Number</a:t>
              </a:r>
            </a:p>
            <a:p>
              <a:pPr defTabSz="850900" eaLnBrk="0" hangingPunct="0"/>
              <a:r>
                <a:rPr lang="en-US" sz="2000" dirty="0">
                  <a:latin typeface="+mn-lt"/>
                </a:rPr>
                <a:t>59 	</a:t>
              </a:r>
              <a:r>
                <a:rPr lang="en-US" sz="2000" dirty="0" smtClean="0">
                  <a:latin typeface="+mn-lt"/>
                </a:rPr>
                <a:t>Mode/Method Code</a:t>
              </a:r>
              <a:endParaRPr lang="en-US" sz="2000" dirty="0">
                <a:latin typeface="+mn-lt"/>
              </a:endParaRPr>
            </a:p>
            <a:p>
              <a:pPr defTabSz="850900" eaLnBrk="0" hangingPunct="0"/>
              <a:r>
                <a:rPr lang="en-US" sz="2000" dirty="0">
                  <a:latin typeface="+mn-lt"/>
                </a:rPr>
                <a:t>60-61 	Type of B</a:t>
              </a:r>
              <a:r>
                <a:rPr lang="en-US" sz="2000" dirty="0" smtClean="0">
                  <a:latin typeface="+mn-lt"/>
                </a:rPr>
                <a:t>ill Code </a:t>
              </a:r>
              <a:r>
                <a:rPr lang="en-US" sz="2000" dirty="0">
                  <a:latin typeface="+mn-lt"/>
                </a:rPr>
                <a:t>	         </a:t>
              </a:r>
            </a:p>
            <a:p>
              <a:pPr defTabSz="850900" eaLnBrk="0" hangingPunct="0"/>
              <a:r>
                <a:rPr lang="en-US" sz="2000" dirty="0">
                  <a:latin typeface="+mn-lt"/>
                </a:rPr>
                <a:t>62-64 	</a:t>
              </a:r>
              <a:r>
                <a:rPr lang="en-US" sz="2000" dirty="0" smtClean="0">
                  <a:latin typeface="+mn-lt"/>
                </a:rPr>
                <a:t>Day of Year </a:t>
              </a:r>
              <a:endParaRPr lang="en-US" sz="2000" dirty="0">
                <a:latin typeface="+mn-lt"/>
              </a:endParaRPr>
            </a:p>
            <a:p>
              <a:pPr defTabSz="850900" eaLnBrk="0" hangingPunct="0"/>
              <a:r>
                <a:rPr lang="en-US" sz="2000" dirty="0">
                  <a:latin typeface="+mn-lt"/>
                </a:rPr>
                <a:t>65-73 	Amount</a:t>
              </a:r>
            </a:p>
            <a:p>
              <a:pPr defTabSz="850900" eaLnBrk="0" hangingPunct="0"/>
              <a:r>
                <a:rPr lang="en-US" sz="2000" dirty="0">
                  <a:latin typeface="+mn-lt"/>
                </a:rPr>
                <a:t>74-80  	</a:t>
              </a:r>
              <a:r>
                <a:rPr lang="en-US" sz="2000" dirty="0" smtClean="0">
                  <a:latin typeface="+mn-lt"/>
                </a:rPr>
                <a:t>Unit </a:t>
              </a:r>
              <a:r>
                <a:rPr lang="en-US" sz="2000" dirty="0">
                  <a:latin typeface="+mn-lt"/>
                </a:rPr>
                <a:t>Price of Item</a:t>
              </a:r>
            </a:p>
            <a:p>
              <a:pPr defTabSz="850900" eaLnBrk="0" hangingPunct="0"/>
              <a:endParaRPr lang="en-US" sz="2000" dirty="0"/>
            </a:p>
          </p:txBody>
        </p:sp>
      </p:grpSp>
      <p:sp>
        <p:nvSpPr>
          <p:cNvPr id="419852" name="Rectangle 12"/>
          <p:cNvSpPr>
            <a:spLocks noChangeArrowheads="1"/>
          </p:cNvSpPr>
          <p:nvPr/>
        </p:nvSpPr>
        <p:spPr bwMode="auto">
          <a:xfrm>
            <a:off x="457200" y="381000"/>
            <a:ext cx="8305800" cy="107465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sz="3200" dirty="0">
                <a:solidFill>
                  <a:srgbClr val="2D2DB9"/>
                </a:solidFill>
              </a:rPr>
              <a:t>The </a:t>
            </a:r>
            <a:r>
              <a:rPr lang="en-US" sz="3200" dirty="0" smtClean="0">
                <a:solidFill>
                  <a:srgbClr val="2D2DB9"/>
                </a:solidFill>
              </a:rPr>
              <a:t>MILS </a:t>
            </a:r>
            <a:r>
              <a:rPr lang="en-US" sz="3200" dirty="0">
                <a:solidFill>
                  <a:srgbClr val="2D2DB9"/>
                </a:solidFill>
              </a:rPr>
              <a:t>Fixed Format</a:t>
            </a:r>
            <a:br>
              <a:rPr lang="en-US" sz="3200" dirty="0">
                <a:solidFill>
                  <a:srgbClr val="2D2DB9"/>
                </a:solidFill>
              </a:rPr>
            </a:br>
            <a:r>
              <a:rPr lang="en-US" sz="3200" dirty="0">
                <a:solidFill>
                  <a:srgbClr val="2D2DB9"/>
                </a:solidFill>
              </a:rPr>
              <a:t>Billing For Issue From Stock (FA1)</a:t>
            </a:r>
            <a:endParaRPr lang="en-US" sz="3200" dirty="0">
              <a:solidFill>
                <a:srgbClr val="2D2DB9"/>
              </a:solidFill>
              <a:effectLst>
                <a:outerShdw blurRad="38100" dist="38100" dir="2700000" algn="tl">
                  <a:srgbClr val="000000"/>
                </a:outerShdw>
              </a:effectLst>
            </a:endParaRPr>
          </a:p>
        </p:txBody>
      </p:sp>
      <p:sp>
        <p:nvSpPr>
          <p:cNvPr id="2" name="Curved Left Arrow 1"/>
          <p:cNvSpPr/>
          <p:nvPr/>
        </p:nvSpPr>
        <p:spPr bwMode="auto">
          <a:xfrm>
            <a:off x="8349224" y="3041288"/>
            <a:ext cx="563209" cy="2374736"/>
          </a:xfrm>
          <a:prstGeom prst="curvedLeftArrow">
            <a:avLst/>
          </a:prstGeom>
          <a:noFill/>
          <a:ln w="19050" algn="ctr">
            <a:solidFill>
              <a:srgbClr val="FFC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1388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r>
              <a:rPr lang="en-US" sz="3600" dirty="0" smtClean="0"/>
              <a:t>MILS to DLMS Mapping</a:t>
            </a:r>
          </a:p>
        </p:txBody>
      </p:sp>
      <p:sp>
        <p:nvSpPr>
          <p:cNvPr id="35843" name="Rectangle 1027"/>
          <p:cNvSpPr>
            <a:spLocks noGrp="1" noChangeArrowheads="1"/>
          </p:cNvSpPr>
          <p:nvPr>
            <p:ph idx="1"/>
          </p:nvPr>
        </p:nvSpPr>
        <p:spPr>
          <a:xfrm>
            <a:off x="113312" y="1676400"/>
            <a:ext cx="8608232" cy="4114800"/>
          </a:xfrm>
        </p:spPr>
        <p:txBody>
          <a:bodyPr/>
          <a:lstStyle/>
          <a:p>
            <a:pPr marL="274320" lvl="1" indent="-241300" defTabSz="460375">
              <a:lnSpc>
                <a:spcPct val="80000"/>
              </a:lnSpc>
              <a:spcBef>
                <a:spcPts val="1000"/>
              </a:spcBef>
              <a:buClr>
                <a:schemeClr val="tx2"/>
              </a:buClr>
              <a:buSzPct val="150000"/>
              <a:buFontTx/>
              <a:buChar char="•"/>
              <a:defRPr/>
            </a:pPr>
            <a:r>
              <a:rPr lang="en-US" kern="1200" dirty="0">
                <a:ea typeface="+mn-ea"/>
                <a:cs typeface="+mn-cs"/>
              </a:rPr>
              <a:t>The Defense Automatic Addressing System (DAAS) program logic accommodates conversion between MILS and DLMS </a:t>
            </a:r>
          </a:p>
          <a:p>
            <a:pPr marL="274320" lvl="1" indent="-241300" defTabSz="460375">
              <a:lnSpc>
                <a:spcPct val="80000"/>
              </a:lnSpc>
              <a:spcBef>
                <a:spcPts val="1000"/>
              </a:spcBef>
              <a:buClr>
                <a:schemeClr val="tx2"/>
              </a:buClr>
              <a:buSzPct val="150000"/>
              <a:buFontTx/>
              <a:buChar char="•"/>
              <a:defRPr/>
            </a:pPr>
            <a:r>
              <a:rPr lang="en-US" kern="1200" dirty="0">
                <a:ea typeface="+mn-ea"/>
                <a:cs typeface="+mn-cs"/>
              </a:rPr>
              <a:t>Identifies data content and location within MILS and DLMS formats</a:t>
            </a:r>
          </a:p>
          <a:p>
            <a:pPr marL="274320" lvl="1" indent="-241300" defTabSz="460375">
              <a:lnSpc>
                <a:spcPct val="80000"/>
              </a:lnSpc>
              <a:spcBef>
                <a:spcPts val="1000"/>
              </a:spcBef>
              <a:buClr>
                <a:schemeClr val="tx2"/>
              </a:buClr>
              <a:buSzPct val="150000"/>
              <a:buFontTx/>
              <a:buChar char="•"/>
              <a:defRPr/>
            </a:pPr>
            <a:r>
              <a:rPr lang="en-US" kern="1200" dirty="0">
                <a:ea typeface="+mn-ea"/>
                <a:cs typeface="+mn-cs"/>
              </a:rPr>
              <a:t>Reflects conditional data impacting data content and location</a:t>
            </a:r>
          </a:p>
          <a:p>
            <a:pPr marL="274320" lvl="1" indent="-241300" defTabSz="460375">
              <a:lnSpc>
                <a:spcPct val="80000"/>
              </a:lnSpc>
              <a:spcBef>
                <a:spcPts val="1000"/>
              </a:spcBef>
              <a:buClr>
                <a:schemeClr val="tx2"/>
              </a:buClr>
              <a:buSzPct val="150000"/>
              <a:buFontTx/>
              <a:buChar char="•"/>
              <a:defRPr/>
            </a:pPr>
            <a:r>
              <a:rPr lang="en-US" kern="1200" dirty="0">
                <a:ea typeface="+mn-ea"/>
                <a:cs typeface="+mn-cs"/>
              </a:rPr>
              <a:t>Extended DLMS data supporting new and enhanced business processes cannot be mapped to MILS</a:t>
            </a:r>
          </a:p>
          <a:p>
            <a:pPr marL="274320" lvl="1" indent="-241300" defTabSz="460375">
              <a:lnSpc>
                <a:spcPct val="80000"/>
              </a:lnSpc>
              <a:spcBef>
                <a:spcPts val="1000"/>
              </a:spcBef>
              <a:buClr>
                <a:schemeClr val="tx2"/>
              </a:buClr>
              <a:buSzPct val="150000"/>
              <a:buFontTx/>
              <a:buChar char="•"/>
              <a:defRPr/>
            </a:pPr>
            <a:r>
              <a:rPr lang="en-US" kern="1200" dirty="0" smtClean="0">
                <a:ea typeface="+mn-ea"/>
                <a:cs typeface="+mn-cs"/>
              </a:rPr>
              <a:t>DAAS maintains </a:t>
            </a:r>
            <a:r>
              <a:rPr lang="en-US" kern="1200" dirty="0">
                <a:ea typeface="+mn-ea"/>
                <a:cs typeface="+mn-cs"/>
              </a:rPr>
              <a:t>the data conversion maps.</a:t>
            </a:r>
          </a:p>
        </p:txBody>
      </p:sp>
    </p:spTree>
    <p:extLst>
      <p:ext uri="{BB962C8B-B14F-4D97-AF65-F5344CB8AC3E}">
        <p14:creationId xmlns:p14="http://schemas.microsoft.com/office/powerpoint/2010/main" val="2348214099"/>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304800"/>
            <a:ext cx="8077200" cy="609600"/>
          </a:xfrm>
        </p:spPr>
        <p:txBody>
          <a:bodyPr/>
          <a:lstStyle/>
          <a:p>
            <a:r>
              <a:rPr lang="en-US" sz="3600" dirty="0" smtClean="0"/>
              <a:t>810L Logistics Bill – DAAS Map</a:t>
            </a:r>
          </a:p>
        </p:txBody>
      </p:sp>
      <p:sp>
        <p:nvSpPr>
          <p:cNvPr id="36867" name="Rectangle 4"/>
          <p:cNvSpPr>
            <a:spLocks noGrp="1" noChangeArrowheads="1"/>
          </p:cNvSpPr>
          <p:nvPr>
            <p:ph type="body" sz="half" idx="1"/>
          </p:nvPr>
        </p:nvSpPr>
        <p:spPr>
          <a:xfrm>
            <a:off x="161776" y="1066800"/>
            <a:ext cx="1657648" cy="5029200"/>
          </a:xfrm>
        </p:spPr>
        <p:txBody>
          <a:bodyPr/>
          <a:lstStyle/>
          <a:p>
            <a:pPr marL="0" indent="0">
              <a:buFont typeface="Wingdings" pitchFamily="2" charset="2"/>
              <a:buNone/>
            </a:pPr>
            <a:r>
              <a:rPr lang="en-US" sz="2000" dirty="0" smtClean="0"/>
              <a:t>Extract from MILS-DLMS Mapping</a:t>
            </a:r>
          </a:p>
          <a:p>
            <a:pPr marL="0" indent="0">
              <a:buFont typeface="Wingdings" pitchFamily="2" charset="2"/>
              <a:buNone/>
            </a:pPr>
            <a:r>
              <a:rPr lang="en-US" sz="2000" dirty="0" smtClean="0"/>
              <a:t>(Available only at DAAS)</a:t>
            </a:r>
          </a:p>
        </p:txBody>
      </p:sp>
      <p:sp>
        <p:nvSpPr>
          <p:cNvPr id="36868" name="Text Box 3"/>
          <p:cNvSpPr txBox="1">
            <a:spLocks noChangeArrowheads="1"/>
          </p:cNvSpPr>
          <p:nvPr/>
        </p:nvSpPr>
        <p:spPr bwMode="auto">
          <a:xfrm>
            <a:off x="6626225" y="508000"/>
            <a:ext cx="433388" cy="328613"/>
          </a:xfrm>
          <a:prstGeom prst="rect">
            <a:avLst/>
          </a:prstGeom>
          <a:noFill/>
          <a:ln w="9525" algn="ctr">
            <a:noFill/>
            <a:miter lim="800000"/>
            <a:headEnd/>
            <a:tailEnd/>
          </a:ln>
        </p:spPr>
        <p:txBody>
          <a:bodyPr lIns="0" tIns="0" rIns="0" bIns="0">
            <a:spAutoFit/>
          </a:bodyPr>
          <a:lstStyle/>
          <a:p>
            <a:pPr algn="ctr" eaLnBrk="0" hangingPunct="0">
              <a:lnSpc>
                <a:spcPct val="90000"/>
              </a:lnSpc>
              <a:spcBef>
                <a:spcPct val="50000"/>
              </a:spcBef>
            </a:pPr>
            <a:endParaRPr lang="en-US" sz="2400">
              <a:solidFill>
                <a:srgbClr val="04148C"/>
              </a:solidFill>
            </a:endParaRPr>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0787" y="916632"/>
            <a:ext cx="7082973" cy="5392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049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381000"/>
            <a:ext cx="8077200" cy="609600"/>
          </a:xfrm>
        </p:spPr>
        <p:txBody>
          <a:bodyPr/>
          <a:lstStyle/>
          <a:p>
            <a:r>
              <a:rPr lang="en-US" sz="3200" dirty="0" smtClean="0"/>
              <a:t>MILS - DLMS Cross </a:t>
            </a:r>
            <a:r>
              <a:rPr lang="en-US" sz="2800" dirty="0" smtClean="0"/>
              <a:t>Reference</a:t>
            </a:r>
          </a:p>
        </p:txBody>
      </p:sp>
      <p:sp>
        <p:nvSpPr>
          <p:cNvPr id="25603" name="Rectangle 4"/>
          <p:cNvSpPr>
            <a:spLocks noGrp="1" noChangeArrowheads="1"/>
          </p:cNvSpPr>
          <p:nvPr>
            <p:ph type="body" sz="half" idx="1"/>
          </p:nvPr>
        </p:nvSpPr>
        <p:spPr>
          <a:xfrm>
            <a:off x="176213" y="1066800"/>
            <a:ext cx="2185987" cy="5029200"/>
          </a:xfrm>
        </p:spPr>
        <p:txBody>
          <a:bodyPr/>
          <a:lstStyle/>
          <a:p>
            <a:pPr marL="0" indent="0">
              <a:buFont typeface="Wingdings" pitchFamily="2" charset="2"/>
              <a:buNone/>
            </a:pPr>
            <a:r>
              <a:rPr lang="en-US" sz="2800" dirty="0" smtClean="0"/>
              <a:t>Extract from MILS-DLMS Cross Reference</a:t>
            </a:r>
          </a:p>
          <a:p>
            <a:pPr marL="0" indent="0">
              <a:buFont typeface="Wingdings" pitchFamily="2" charset="2"/>
              <a:buNone/>
            </a:pPr>
            <a:endParaRPr lang="en-US" sz="2800" dirty="0"/>
          </a:p>
          <a:p>
            <a:pPr marL="0" indent="0">
              <a:buFont typeface="Wingdings" pitchFamily="2" charset="2"/>
              <a:buNone/>
            </a:pPr>
            <a:r>
              <a:rPr lang="en-US" sz="2800" dirty="0" smtClean="0"/>
              <a:t>Available from </a:t>
            </a:r>
            <a:br>
              <a:rPr lang="en-US" sz="2800" dirty="0" smtClean="0"/>
            </a:br>
            <a:r>
              <a:rPr lang="en-US" sz="2800" dirty="0" smtClean="0"/>
              <a:t>DLMS </a:t>
            </a:r>
            <a:br>
              <a:rPr lang="en-US" sz="2800" dirty="0" smtClean="0"/>
            </a:br>
            <a:r>
              <a:rPr lang="en-US" sz="2800" dirty="0" smtClean="0"/>
              <a:t>Website</a:t>
            </a:r>
            <a:endParaRPr lang="en-US" sz="2400" dirty="0" smtClean="0"/>
          </a:p>
        </p:txBody>
      </p:sp>
      <p:sp>
        <p:nvSpPr>
          <p:cNvPr id="25604" name="Text Box 3"/>
          <p:cNvSpPr txBox="1">
            <a:spLocks noChangeArrowheads="1"/>
          </p:cNvSpPr>
          <p:nvPr/>
        </p:nvSpPr>
        <p:spPr bwMode="auto">
          <a:xfrm>
            <a:off x="6626225" y="508000"/>
            <a:ext cx="433388" cy="328613"/>
          </a:xfrm>
          <a:prstGeom prst="rect">
            <a:avLst/>
          </a:prstGeom>
          <a:noFill/>
          <a:ln w="9525" algn="ctr">
            <a:noFill/>
            <a:miter lim="800000"/>
            <a:headEnd/>
            <a:tailEnd/>
          </a:ln>
        </p:spPr>
        <p:txBody>
          <a:bodyPr lIns="0" tIns="0" rIns="0" bIns="0">
            <a:spAutoFit/>
          </a:bodyPr>
          <a:lstStyle/>
          <a:p>
            <a:pPr algn="ctr" eaLnBrk="0" hangingPunct="0">
              <a:lnSpc>
                <a:spcPct val="90000"/>
              </a:lnSpc>
              <a:spcBef>
                <a:spcPct val="50000"/>
              </a:spcBef>
            </a:pPr>
            <a:endParaRPr lang="en-US" sz="2400">
              <a:solidFill>
                <a:srgbClr val="04148C"/>
              </a:solidFill>
            </a:endParaRPr>
          </a:p>
        </p:txBody>
      </p:sp>
      <p:pic>
        <p:nvPicPr>
          <p:cNvPr id="25605" name="Picture 6" descr="DLMS"/>
          <p:cNvPicPr>
            <a:picLocks noChangeAspect="1" noChangeArrowheads="1"/>
          </p:cNvPicPr>
          <p:nvPr/>
        </p:nvPicPr>
        <p:blipFill>
          <a:blip r:embed="rId3" cstate="print"/>
          <a:srcRect/>
          <a:stretch>
            <a:fillRect/>
          </a:stretch>
        </p:blipFill>
        <p:spPr bwMode="auto">
          <a:xfrm>
            <a:off x="2433638" y="938213"/>
            <a:ext cx="6545262" cy="5540375"/>
          </a:xfrm>
          <a:prstGeom prst="rect">
            <a:avLst/>
          </a:prstGeom>
          <a:noFill/>
          <a:ln w="38100">
            <a:solidFill>
              <a:schemeClr val="tx1"/>
            </a:solidFill>
            <a:miter lim="800000"/>
            <a:headEnd/>
            <a:tailEnd/>
          </a:ln>
        </p:spPr>
      </p:pic>
      <p:sp>
        <p:nvSpPr>
          <p:cNvPr id="2" name="Rectangle 1"/>
          <p:cNvSpPr/>
          <p:nvPr/>
        </p:nvSpPr>
        <p:spPr bwMode="auto">
          <a:xfrm>
            <a:off x="3657600" y="1143000"/>
            <a:ext cx="381000" cy="5335588"/>
          </a:xfrm>
          <a:prstGeom prst="rect">
            <a:avLst/>
          </a:prstGeom>
          <a:noFill/>
          <a:ln w="28575"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3" name="Rounded Rectangle 2"/>
          <p:cNvSpPr/>
          <p:nvPr/>
        </p:nvSpPr>
        <p:spPr bwMode="auto">
          <a:xfrm>
            <a:off x="161776" y="3865176"/>
            <a:ext cx="1744704" cy="1793168"/>
          </a:xfrm>
          <a:prstGeom prst="roundRect">
            <a:avLst/>
          </a:prstGeom>
          <a:noFill/>
          <a:ln w="25400" algn="ctr">
            <a:solidFill>
              <a:srgbClr val="0000FF"/>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374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609725"/>
            <a:ext cx="4110061" cy="4029075"/>
          </a:xfrm>
          <a:prstGeom prst="rect">
            <a:avLst/>
          </a:prstGeom>
        </p:spPr>
      </p:pic>
      <p:sp>
        <p:nvSpPr>
          <p:cNvPr id="2" name="Title 1"/>
          <p:cNvSpPr>
            <a:spLocks noGrp="1"/>
          </p:cNvSpPr>
          <p:nvPr>
            <p:ph type="title"/>
          </p:nvPr>
        </p:nvSpPr>
        <p:spPr>
          <a:xfrm>
            <a:off x="3048000" y="2819401"/>
            <a:ext cx="2819400" cy="609600"/>
          </a:xfrm>
        </p:spPr>
        <p:txBody>
          <a:bodyPr/>
          <a:lstStyle/>
          <a:p>
            <a:r>
              <a:rPr lang="en-US" sz="2400" dirty="0" smtClean="0">
                <a:solidFill>
                  <a:schemeClr val="bg1">
                    <a:lumMod val="75000"/>
                  </a:schemeClr>
                </a:solidFill>
                <a:effectLst>
                  <a:outerShdw blurRad="38100" dist="38100" dir="2700000" algn="tl">
                    <a:srgbClr val="000000">
                      <a:alpha val="43137"/>
                    </a:srgbClr>
                  </a:outerShdw>
                </a:effectLst>
              </a:rPr>
              <a:t>DLMS</a:t>
            </a:r>
            <a:endParaRPr lang="en-US" sz="2400" i="1" dirty="0">
              <a:solidFill>
                <a:schemeClr val="bg1">
                  <a:lumMod val="75000"/>
                </a:schemeClr>
              </a:solidFill>
              <a:effectLst>
                <a:outerShdw blurRad="38100" dist="38100" dir="2700000" algn="tl">
                  <a:srgbClr val="000000">
                    <a:alpha val="43137"/>
                  </a:srgbClr>
                </a:outerShdw>
              </a:effectLst>
            </a:endParaRPr>
          </a:p>
        </p:txBody>
      </p:sp>
      <p:sp>
        <p:nvSpPr>
          <p:cNvPr id="5" name="TextBox 4"/>
          <p:cNvSpPr txBox="1"/>
          <p:nvPr/>
        </p:nvSpPr>
        <p:spPr bwMode="auto">
          <a:xfrm>
            <a:off x="2971800" y="3867091"/>
            <a:ext cx="3048000" cy="400110"/>
          </a:xfrm>
          <a:prstGeom prst="rect">
            <a:avLst/>
          </a:prstGeom>
          <a:noFill/>
          <a:ln w="9525" algn="ctr">
            <a:noFill/>
            <a:miter lim="800000"/>
            <a:headEnd/>
            <a:tailEnd/>
          </a:ln>
        </p:spPr>
        <p:txBody>
          <a:bodyPr wrap="square" rtlCol="0">
            <a:spAutoFit/>
          </a:bodyPr>
          <a:lstStyle/>
          <a:p>
            <a:pPr>
              <a:spcBef>
                <a:spcPts val="0"/>
              </a:spcBef>
            </a:pPr>
            <a:r>
              <a:rPr lang="en-US" sz="2000" dirty="0" smtClean="0">
                <a:solidFill>
                  <a:schemeClr val="bg1">
                    <a:lumMod val="75000"/>
                  </a:schemeClr>
                </a:solidFill>
                <a:effectLst>
                  <a:outerShdw blurRad="38100" dist="38100" dir="2700000" algn="tl">
                    <a:srgbClr val="000000">
                      <a:alpha val="43137"/>
                    </a:srgbClr>
                  </a:outerShdw>
                </a:effectLst>
                <a:latin typeface="+mj-lt"/>
                <a:cs typeface="Arial" charset="0"/>
              </a:rPr>
              <a:t>Conventions</a:t>
            </a:r>
            <a:endParaRPr lang="en-US" sz="2000" dirty="0">
              <a:solidFill>
                <a:schemeClr val="bg1">
                  <a:lumMod val="75000"/>
                </a:schemeClr>
              </a:solidFill>
              <a:effectLst>
                <a:outerShdw blurRad="38100" dist="38100" dir="2700000" algn="tl">
                  <a:srgbClr val="000000">
                    <a:alpha val="43137"/>
                  </a:srgbClr>
                </a:outerShdw>
              </a:effectLst>
              <a:latin typeface="+mj-lt"/>
              <a:cs typeface="Arial" charset="0"/>
            </a:endParaRPr>
          </a:p>
        </p:txBody>
      </p:sp>
      <p:sp>
        <p:nvSpPr>
          <p:cNvPr id="3" name="TextBox 2"/>
          <p:cNvSpPr txBox="1"/>
          <p:nvPr/>
        </p:nvSpPr>
        <p:spPr bwMode="auto">
          <a:xfrm>
            <a:off x="985664" y="990600"/>
            <a:ext cx="7011856" cy="769441"/>
          </a:xfrm>
          <a:prstGeom prst="rect">
            <a:avLst/>
          </a:prstGeom>
          <a:noFill/>
          <a:ln w="9525" algn="ctr">
            <a:noFill/>
            <a:miter lim="800000"/>
            <a:headEnd/>
            <a:tailEnd/>
          </a:ln>
        </p:spPr>
        <p:txBody>
          <a:bodyPr wrap="none" rtlCol="0">
            <a:spAutoFit/>
          </a:bodyPr>
          <a:lstStyle/>
          <a:p>
            <a:pPr>
              <a:spcBef>
                <a:spcPts val="0"/>
              </a:spcBef>
            </a:pPr>
            <a:r>
              <a:rPr lang="en-US" sz="4400" dirty="0" smtClean="0">
                <a:solidFill>
                  <a:srgbClr val="2D2DB9"/>
                </a:solidFill>
                <a:latin typeface="Arial Narrow" pitchFamily="34" charset="0"/>
                <a:cs typeface="Arial" charset="0"/>
              </a:rPr>
              <a:t>How to Read </a:t>
            </a:r>
            <a:r>
              <a:rPr lang="en-US" sz="4400" dirty="0">
                <a:solidFill>
                  <a:srgbClr val="2D2DB9"/>
                </a:solidFill>
                <a:latin typeface="Arial Narrow" pitchFamily="34" charset="0"/>
                <a:cs typeface="Arial" charset="0"/>
              </a:rPr>
              <a:t>t</a:t>
            </a:r>
            <a:r>
              <a:rPr lang="en-US" sz="4400" dirty="0" smtClean="0">
                <a:solidFill>
                  <a:srgbClr val="2D2DB9"/>
                </a:solidFill>
                <a:latin typeface="Arial Narrow" pitchFamily="34" charset="0"/>
                <a:cs typeface="Arial" charset="0"/>
              </a:rPr>
              <a:t>he DLMS 810L </a:t>
            </a:r>
            <a:r>
              <a:rPr lang="en-US" sz="4400" dirty="0">
                <a:solidFill>
                  <a:srgbClr val="2D2DB9"/>
                </a:solidFill>
                <a:latin typeface="Arial Narrow" pitchFamily="34" charset="0"/>
                <a:cs typeface="Arial" charset="0"/>
              </a:rPr>
              <a:t>IC</a:t>
            </a:r>
          </a:p>
        </p:txBody>
      </p:sp>
      <p:sp>
        <p:nvSpPr>
          <p:cNvPr id="6" name="TextBox 5"/>
          <p:cNvSpPr txBox="1"/>
          <p:nvPr/>
        </p:nvSpPr>
        <p:spPr bwMode="auto">
          <a:xfrm>
            <a:off x="246960" y="5555159"/>
            <a:ext cx="8686800" cy="553998"/>
          </a:xfrm>
          <a:prstGeom prst="rect">
            <a:avLst/>
          </a:prstGeom>
          <a:solidFill>
            <a:schemeClr val="bg1">
              <a:lumMod val="85000"/>
            </a:schemeClr>
          </a:solidFill>
          <a:ln w="9525" algn="ctr">
            <a:noFill/>
            <a:miter lim="800000"/>
            <a:headEnd/>
            <a:tailEnd/>
          </a:ln>
        </p:spPr>
        <p:txBody>
          <a:bodyPr wrap="square" rtlCol="0">
            <a:spAutoFit/>
          </a:bodyPr>
          <a:lstStyle/>
          <a:p>
            <a:pPr algn="l">
              <a:spcBef>
                <a:spcPts val="0"/>
              </a:spcBef>
            </a:pPr>
            <a:r>
              <a:rPr lang="en-US" dirty="0" smtClean="0">
                <a:latin typeface="+mn-lt"/>
              </a:rPr>
              <a:t>DLMS ICs:</a:t>
            </a:r>
          </a:p>
          <a:p>
            <a:pPr>
              <a:spcBef>
                <a:spcPts val="0"/>
              </a:spcBef>
            </a:pPr>
            <a:r>
              <a:rPr lang="en-US" sz="1400" u="sng" dirty="0">
                <a:solidFill>
                  <a:srgbClr val="3366FF"/>
                </a:solidFill>
                <a:latin typeface="+mn-lt"/>
                <a:hlinkClick r:id="rId4"/>
              </a:rPr>
              <a:t>http://www.dla.mil/HQ/InformationOperations/DLMS/elibrary/Transformats/140_997</a:t>
            </a:r>
            <a:r>
              <a:rPr lang="en-US" sz="1400" u="sng" dirty="0" smtClean="0">
                <a:solidFill>
                  <a:srgbClr val="3366FF"/>
                </a:solidFill>
                <a:latin typeface="+mn-lt"/>
                <a:hlinkClick r:id="rId4"/>
              </a:rPr>
              <a:t>/</a:t>
            </a:r>
            <a:r>
              <a:rPr lang="en-US" sz="1400" u="sng" dirty="0" smtClean="0">
                <a:solidFill>
                  <a:srgbClr val="3366FF"/>
                </a:solidFill>
                <a:latin typeface="+mn-lt"/>
              </a:rPr>
              <a:t> </a:t>
            </a:r>
            <a:endParaRPr lang="en-US" sz="1400" u="sng" dirty="0">
              <a:solidFill>
                <a:srgbClr val="3366FF"/>
              </a:solidFill>
              <a:latin typeface="+mn-lt"/>
            </a:endParaRPr>
          </a:p>
        </p:txBody>
      </p:sp>
    </p:spTree>
    <p:extLst>
      <p:ext uri="{BB962C8B-B14F-4D97-AF65-F5344CB8AC3E}">
        <p14:creationId xmlns:p14="http://schemas.microsoft.com/office/powerpoint/2010/main" val="1430722067"/>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304800"/>
            <a:ext cx="8534400" cy="685800"/>
          </a:xfrm>
        </p:spPr>
        <p:txBody>
          <a:bodyPr/>
          <a:lstStyle/>
          <a:p>
            <a:r>
              <a:rPr lang="en-US" sz="3200" dirty="0" smtClean="0"/>
              <a:t>DLMS 810L IC, Logistics Bill</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951479"/>
            <a:ext cx="4229100" cy="55255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59719042"/>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279400"/>
            <a:ext cx="8534400" cy="685800"/>
          </a:xfrm>
        </p:spPr>
        <p:txBody>
          <a:bodyPr/>
          <a:lstStyle/>
          <a:p>
            <a:r>
              <a:rPr lang="en-US" sz="3200" dirty="0" smtClean="0"/>
              <a:t>DLMS 810L IC, Logistics Bill - Page 1</a:t>
            </a:r>
          </a:p>
        </p:txBody>
      </p:sp>
      <p:sp>
        <p:nvSpPr>
          <p:cNvPr id="12" name="Rectangle 3"/>
          <p:cNvSpPr txBox="1">
            <a:spLocks noChangeArrowheads="1"/>
          </p:cNvSpPr>
          <p:nvPr/>
        </p:nvSpPr>
        <p:spPr>
          <a:xfrm>
            <a:off x="381001" y="3477464"/>
            <a:ext cx="8534399" cy="2895600"/>
          </a:xfrm>
          <a:prstGeom prst="rect">
            <a:avLst/>
          </a:prstGeom>
        </p:spPr>
        <p:txBody>
          <a:bodyPr/>
          <a:lstStyle>
            <a:lvl1pPr marL="342900" indent="-342900" algn="l" rtl="0" eaLnBrk="0" fontAlgn="base" hangingPunct="0">
              <a:spcBef>
                <a:spcPct val="20000"/>
              </a:spcBef>
              <a:spcAft>
                <a:spcPct val="0"/>
              </a:spcAft>
              <a:defRPr sz="3200" b="1">
                <a:solidFill>
                  <a:srgbClr val="000000"/>
                </a:solidFill>
                <a:latin typeface="+mn-lt"/>
                <a:ea typeface="+mn-ea"/>
                <a:cs typeface="+mn-cs"/>
              </a:defRPr>
            </a:lvl1pPr>
            <a:lvl2pPr marL="742950" indent="-285750" algn="l" rtl="0" eaLnBrk="0" fontAlgn="base" hangingPunct="0">
              <a:spcBef>
                <a:spcPct val="35000"/>
              </a:spcBef>
              <a:spcAft>
                <a:spcPct val="0"/>
              </a:spcAft>
              <a:buSzPct val="70000"/>
              <a:buFont typeface="Wingdings" pitchFamily="2" charset="2"/>
              <a:buChar char="l"/>
              <a:defRPr sz="2800" b="1">
                <a:solidFill>
                  <a:srgbClr val="000000"/>
                </a:solidFill>
                <a:latin typeface="+mn-lt"/>
              </a:defRPr>
            </a:lvl2pPr>
            <a:lvl3pPr marL="1143000" indent="-228600" algn="l" rtl="0" eaLnBrk="0" fontAlgn="base" hangingPunct="0">
              <a:spcBef>
                <a:spcPct val="35000"/>
              </a:spcBef>
              <a:spcAft>
                <a:spcPct val="0"/>
              </a:spcAft>
              <a:buFont typeface="Wingdings" pitchFamily="2" charset="2"/>
              <a:buChar char="ü"/>
              <a:defRPr sz="2400" b="1">
                <a:solidFill>
                  <a:srgbClr val="000000"/>
                </a:solidFill>
                <a:latin typeface="+mn-lt"/>
              </a:defRPr>
            </a:lvl3pPr>
            <a:lvl4pPr marL="1600200" indent="-228600" algn="l" rtl="0" eaLnBrk="0" fontAlgn="base" hangingPunct="0">
              <a:spcBef>
                <a:spcPct val="35000"/>
              </a:spcBef>
              <a:spcAft>
                <a:spcPct val="0"/>
              </a:spcAft>
              <a:buFont typeface="Wingdings" pitchFamily="2" charset="2"/>
              <a:buChar char="Ø"/>
              <a:defRPr sz="2000" b="1">
                <a:solidFill>
                  <a:srgbClr val="000000"/>
                </a:solidFill>
                <a:latin typeface="+mn-lt"/>
              </a:defRPr>
            </a:lvl4pPr>
            <a:lvl5pPr marL="2057400" indent="-228600" algn="l" rtl="0" eaLnBrk="0" fontAlgn="base" hangingPunct="0">
              <a:spcBef>
                <a:spcPct val="35000"/>
              </a:spcBef>
              <a:spcAft>
                <a:spcPct val="0"/>
              </a:spcAft>
              <a:buChar char="–"/>
              <a:defRPr sz="2000" b="1">
                <a:solidFill>
                  <a:srgbClr val="000000"/>
                </a:solidFill>
                <a:latin typeface="+mn-lt"/>
              </a:defRPr>
            </a:lvl5pPr>
            <a:lvl6pPr marL="2514600" indent="-228600" algn="l" rtl="0" eaLnBrk="0" fontAlgn="base" hangingPunct="0">
              <a:spcBef>
                <a:spcPct val="35000"/>
              </a:spcBef>
              <a:spcAft>
                <a:spcPct val="0"/>
              </a:spcAft>
              <a:buClr>
                <a:srgbClr val="FFFF00"/>
              </a:buClr>
              <a:buChar char="–"/>
              <a:defRPr sz="2000" b="1">
                <a:solidFill>
                  <a:schemeClr val="tx1"/>
                </a:solidFill>
                <a:latin typeface="+mn-lt"/>
              </a:defRPr>
            </a:lvl6pPr>
            <a:lvl7pPr marL="2971800" indent="-228600" algn="l" rtl="0" eaLnBrk="0" fontAlgn="base" hangingPunct="0">
              <a:spcBef>
                <a:spcPct val="35000"/>
              </a:spcBef>
              <a:spcAft>
                <a:spcPct val="0"/>
              </a:spcAft>
              <a:buClr>
                <a:srgbClr val="FFFF00"/>
              </a:buClr>
              <a:buChar char="–"/>
              <a:defRPr sz="2000" b="1">
                <a:solidFill>
                  <a:schemeClr val="tx1"/>
                </a:solidFill>
                <a:latin typeface="+mn-lt"/>
              </a:defRPr>
            </a:lvl7pPr>
            <a:lvl8pPr marL="3429000" indent="-228600" algn="l" rtl="0" eaLnBrk="0" fontAlgn="base" hangingPunct="0">
              <a:spcBef>
                <a:spcPct val="35000"/>
              </a:spcBef>
              <a:spcAft>
                <a:spcPct val="0"/>
              </a:spcAft>
              <a:buClr>
                <a:srgbClr val="FFFF00"/>
              </a:buClr>
              <a:buChar char="–"/>
              <a:defRPr sz="2000" b="1">
                <a:solidFill>
                  <a:schemeClr val="tx1"/>
                </a:solidFill>
                <a:latin typeface="+mn-lt"/>
              </a:defRPr>
            </a:lvl8pPr>
            <a:lvl9pPr marL="3886200" indent="-228600" algn="l" rtl="0" eaLnBrk="0" fontAlgn="base" hangingPunct="0">
              <a:spcBef>
                <a:spcPct val="35000"/>
              </a:spcBef>
              <a:spcAft>
                <a:spcPct val="0"/>
              </a:spcAft>
              <a:buClr>
                <a:srgbClr val="FFFF00"/>
              </a:buClr>
              <a:buChar char="–"/>
              <a:defRPr sz="2000" b="1">
                <a:solidFill>
                  <a:schemeClr val="tx1"/>
                </a:solidFill>
                <a:latin typeface="+mn-lt"/>
              </a:defRPr>
            </a:lvl9pPr>
          </a:lstStyle>
          <a:p>
            <a:pPr marL="457200" lvl="1" indent="-465138">
              <a:lnSpc>
                <a:spcPct val="100000"/>
              </a:lnSpc>
              <a:spcBef>
                <a:spcPts val="0"/>
              </a:spcBef>
              <a:buClr>
                <a:schemeClr val="accent6">
                  <a:lumMod val="75000"/>
                </a:schemeClr>
              </a:buClr>
              <a:buSzPct val="103000"/>
              <a:buFont typeface="+mj-lt"/>
              <a:buAutoNum type="alphaUcPeriod"/>
            </a:pPr>
            <a:r>
              <a:rPr lang="en-US" sz="2400" b="0" dirty="0" smtClean="0">
                <a:solidFill>
                  <a:prstClr val="black"/>
                </a:solidFill>
              </a:rPr>
              <a:t>Specific DLMS Implementation Convention</a:t>
            </a:r>
          </a:p>
          <a:p>
            <a:pPr marL="457200" lvl="1" indent="-465138">
              <a:lnSpc>
                <a:spcPct val="100000"/>
              </a:lnSpc>
              <a:spcBef>
                <a:spcPts val="0"/>
              </a:spcBef>
              <a:buClr>
                <a:schemeClr val="accent6">
                  <a:lumMod val="75000"/>
                </a:schemeClr>
              </a:buClr>
              <a:buSzPct val="103000"/>
              <a:buFont typeface="+mj-lt"/>
              <a:buAutoNum type="alphaUcPeriod"/>
            </a:pPr>
            <a:r>
              <a:rPr lang="en-US" sz="2400" b="0" dirty="0">
                <a:cs typeface="Times New Roman" panose="02020603050405020304" pitchFamily="18" charset="0"/>
              </a:rPr>
              <a:t>ADC numbers that have caused revisions to this IC</a:t>
            </a:r>
          </a:p>
          <a:p>
            <a:pPr marL="457200" lvl="1" indent="-465138">
              <a:lnSpc>
                <a:spcPct val="100000"/>
              </a:lnSpc>
              <a:spcBef>
                <a:spcPts val="0"/>
              </a:spcBef>
              <a:buClr>
                <a:schemeClr val="accent6">
                  <a:lumMod val="75000"/>
                </a:schemeClr>
              </a:buClr>
              <a:buSzPct val="103000"/>
              <a:buFont typeface="+mj-lt"/>
              <a:buAutoNum type="alphaUcPeriod"/>
            </a:pPr>
            <a:r>
              <a:rPr lang="en-US" sz="2400" b="0" dirty="0">
                <a:cs typeface="Times New Roman" panose="02020603050405020304" pitchFamily="18" charset="0"/>
              </a:rPr>
              <a:t>ASC X12 assigned transaction set number and name</a:t>
            </a:r>
          </a:p>
          <a:p>
            <a:pPr marL="457200" lvl="1" indent="-465138">
              <a:lnSpc>
                <a:spcPct val="100000"/>
              </a:lnSpc>
              <a:spcBef>
                <a:spcPts val="0"/>
              </a:spcBef>
              <a:buClr>
                <a:schemeClr val="accent6">
                  <a:lumMod val="75000"/>
                </a:schemeClr>
              </a:buClr>
              <a:buSzPct val="103000"/>
              <a:buFont typeface="+mj-lt"/>
              <a:buAutoNum type="alphaUcPeriod"/>
            </a:pPr>
            <a:r>
              <a:rPr lang="en-US" sz="2400" b="0" dirty="0">
                <a:cs typeface="Times New Roman" panose="02020603050405020304" pitchFamily="18" charset="0"/>
              </a:rPr>
              <a:t>ASC X12 assigned Functional Group, which is RN</a:t>
            </a:r>
          </a:p>
          <a:p>
            <a:pPr marL="457200" lvl="1" indent="-465138">
              <a:lnSpc>
                <a:spcPct val="100000"/>
              </a:lnSpc>
              <a:spcBef>
                <a:spcPts val="0"/>
              </a:spcBef>
              <a:buClr>
                <a:schemeClr val="accent6">
                  <a:lumMod val="75000"/>
                </a:schemeClr>
              </a:buClr>
              <a:buSzPct val="103000"/>
              <a:buFont typeface="+mj-lt"/>
              <a:buAutoNum type="alphaUcPeriod"/>
            </a:pPr>
            <a:r>
              <a:rPr lang="en-US" sz="2400" b="0" dirty="0">
                <a:cs typeface="Times New Roman" panose="02020603050405020304" pitchFamily="18" charset="0"/>
              </a:rPr>
              <a:t>ASC X12 defined purpose of this transaction </a:t>
            </a:r>
            <a:r>
              <a:rPr lang="en-US" sz="2400" b="0" dirty="0" smtClean="0">
                <a:cs typeface="Times New Roman" panose="02020603050405020304" pitchFamily="18" charset="0"/>
              </a:rPr>
              <a:t>set</a:t>
            </a:r>
          </a:p>
          <a:p>
            <a:pPr marL="800100" lvl="1" indent="-342900">
              <a:spcBef>
                <a:spcPts val="0"/>
              </a:spcBef>
              <a:buFont typeface="Arial" panose="020B0604020202020204" pitchFamily="34" charset="0"/>
              <a:buChar char="•"/>
            </a:pPr>
            <a:r>
              <a:rPr lang="en-US" sz="1800" b="0" dirty="0">
                <a:cs typeface="Times New Roman" panose="02020603050405020304" pitchFamily="18" charset="0"/>
              </a:rPr>
              <a:t>Note the words “Draft Standard for Trial Use”. This is standard ASC X12 terminology that </a:t>
            </a:r>
            <a:r>
              <a:rPr lang="en-US" sz="1800" b="0" dirty="0" smtClean="0">
                <a:cs typeface="Times New Roman" panose="02020603050405020304" pitchFamily="18" charset="0"/>
              </a:rPr>
              <a:t>appears on </a:t>
            </a:r>
            <a:r>
              <a:rPr lang="en-US" sz="1800" b="0" dirty="0">
                <a:cs typeface="Times New Roman" panose="02020603050405020304" pitchFamily="18" charset="0"/>
              </a:rPr>
              <a:t>all transaction sets since they tend to have frequent changes.  You can </a:t>
            </a:r>
            <a:r>
              <a:rPr lang="en-US" sz="1800" b="0" dirty="0" smtClean="0">
                <a:cs typeface="Times New Roman" panose="02020603050405020304" pitchFamily="18" charset="0"/>
              </a:rPr>
              <a:t>ignore this </a:t>
            </a:r>
            <a:r>
              <a:rPr lang="en-US" sz="1800" b="0" dirty="0">
                <a:cs typeface="Times New Roman" panose="02020603050405020304" pitchFamily="18" charset="0"/>
              </a:rPr>
              <a:t>phrase, any published DLMS </a:t>
            </a:r>
            <a:r>
              <a:rPr lang="en-US" sz="1800" b="0" dirty="0" smtClean="0">
                <a:cs typeface="Times New Roman" panose="02020603050405020304" pitchFamily="18" charset="0"/>
              </a:rPr>
              <a:t>IC is </a:t>
            </a:r>
            <a:r>
              <a:rPr lang="en-US" sz="1800" b="0" dirty="0">
                <a:cs typeface="Times New Roman" panose="02020603050405020304" pitchFamily="18" charset="0"/>
              </a:rPr>
              <a:t>available for use.  </a:t>
            </a:r>
          </a:p>
          <a:p>
            <a:pPr marL="857250" lvl="2" indent="-465138">
              <a:lnSpc>
                <a:spcPct val="100000"/>
              </a:lnSpc>
              <a:spcBef>
                <a:spcPts val="0"/>
              </a:spcBef>
              <a:buClr>
                <a:schemeClr val="tx2"/>
              </a:buClr>
              <a:buFont typeface="+mj-lt"/>
              <a:buAutoNum type="alphaUcPeriod"/>
            </a:pPr>
            <a:endParaRPr lang="en-US" sz="2000" b="0" dirty="0">
              <a:cs typeface="Times New Roman" panose="02020603050405020304" pitchFamily="18" charset="0"/>
            </a:endParaRPr>
          </a:p>
          <a:p>
            <a:pPr marL="457200" lvl="1" indent="-465138">
              <a:lnSpc>
                <a:spcPct val="100000"/>
              </a:lnSpc>
              <a:spcBef>
                <a:spcPts val="0"/>
              </a:spcBef>
              <a:buClr>
                <a:schemeClr val="tx2"/>
              </a:buClr>
              <a:buFont typeface="+mj-lt"/>
              <a:buAutoNum type="alphaUcPeriod"/>
            </a:pPr>
            <a:endParaRPr lang="en-US" sz="2400" b="0" dirty="0" smtClean="0">
              <a:solidFill>
                <a:prstClr val="black"/>
              </a:solidFill>
            </a:endParaRP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939" y="1404257"/>
            <a:ext cx="8501062" cy="175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bwMode="auto">
          <a:xfrm>
            <a:off x="381001" y="1143000"/>
            <a:ext cx="407484" cy="461665"/>
          </a:xfrm>
          <a:prstGeom prst="rect">
            <a:avLst/>
          </a:prstGeom>
          <a:noFill/>
          <a:ln w="9525" algn="ctr">
            <a:noFill/>
            <a:miter lim="800000"/>
            <a:headEnd/>
            <a:tailEnd/>
          </a:ln>
        </p:spPr>
        <p:txBody>
          <a:bodyPr wrap="none" rtlCol="0">
            <a:spAutoFit/>
          </a:bodyPr>
          <a:lstStyle/>
          <a:p>
            <a:pPr>
              <a:spcBef>
                <a:spcPts val="0"/>
              </a:spcBef>
            </a:pPr>
            <a:r>
              <a:rPr lang="en-US" sz="2400" dirty="0" smtClean="0">
                <a:solidFill>
                  <a:schemeClr val="accent6">
                    <a:lumMod val="75000"/>
                  </a:schemeClr>
                </a:solidFill>
                <a:latin typeface="Arial" panose="020B0604020202020204" pitchFamily="34" charset="0"/>
                <a:cs typeface="Arial" panose="020B0604020202020204" pitchFamily="34" charset="0"/>
              </a:rPr>
              <a:t>A</a:t>
            </a:r>
            <a:endParaRPr lang="en-US" sz="2400" dirty="0">
              <a:solidFill>
                <a:schemeClr val="accent6">
                  <a:lumMod val="75000"/>
                </a:schemeClr>
              </a:solidFill>
              <a:latin typeface="Arial" panose="020B0604020202020204" pitchFamily="34" charset="0"/>
              <a:cs typeface="Arial" panose="020B0604020202020204" pitchFamily="34" charset="0"/>
            </a:endParaRPr>
          </a:p>
        </p:txBody>
      </p:sp>
      <p:sp>
        <p:nvSpPr>
          <p:cNvPr id="14" name="TextBox 13"/>
          <p:cNvSpPr txBox="1"/>
          <p:nvPr/>
        </p:nvSpPr>
        <p:spPr bwMode="auto">
          <a:xfrm>
            <a:off x="8559259" y="1415143"/>
            <a:ext cx="407484" cy="461665"/>
          </a:xfrm>
          <a:prstGeom prst="rect">
            <a:avLst/>
          </a:prstGeom>
          <a:noFill/>
          <a:ln w="9525" algn="ctr">
            <a:noFill/>
            <a:miter lim="800000"/>
            <a:headEnd/>
            <a:tailEnd/>
          </a:ln>
        </p:spPr>
        <p:txBody>
          <a:bodyPr wrap="none" rtlCol="0">
            <a:spAutoFit/>
          </a:bodyPr>
          <a:lstStyle/>
          <a:p>
            <a:pPr>
              <a:spcBef>
                <a:spcPts val="0"/>
              </a:spcBef>
            </a:pPr>
            <a:r>
              <a:rPr lang="en-US" sz="2400" dirty="0">
                <a:solidFill>
                  <a:schemeClr val="accent6">
                    <a:lumMod val="75000"/>
                  </a:schemeClr>
                </a:solidFill>
                <a:latin typeface="Arial" panose="020B0604020202020204" pitchFamily="34" charset="0"/>
                <a:cs typeface="Arial" panose="020B0604020202020204" pitchFamily="34" charset="0"/>
              </a:rPr>
              <a:t>B</a:t>
            </a:r>
          </a:p>
        </p:txBody>
      </p:sp>
      <p:sp>
        <p:nvSpPr>
          <p:cNvPr id="15" name="TextBox 14"/>
          <p:cNvSpPr txBox="1"/>
          <p:nvPr/>
        </p:nvSpPr>
        <p:spPr bwMode="auto">
          <a:xfrm>
            <a:off x="58197" y="1909465"/>
            <a:ext cx="407484" cy="461665"/>
          </a:xfrm>
          <a:prstGeom prst="rect">
            <a:avLst/>
          </a:prstGeom>
          <a:noFill/>
          <a:ln w="9525" algn="ctr">
            <a:noFill/>
            <a:miter lim="800000"/>
            <a:headEnd/>
            <a:tailEnd/>
          </a:ln>
        </p:spPr>
        <p:txBody>
          <a:bodyPr wrap="none" rtlCol="0">
            <a:spAutoFit/>
          </a:bodyPr>
          <a:lstStyle/>
          <a:p>
            <a:pPr>
              <a:spcBef>
                <a:spcPts val="0"/>
              </a:spcBef>
            </a:pPr>
            <a:r>
              <a:rPr lang="en-US" sz="2400" dirty="0">
                <a:solidFill>
                  <a:schemeClr val="accent6">
                    <a:lumMod val="75000"/>
                  </a:schemeClr>
                </a:solidFill>
                <a:latin typeface="Arial" panose="020B0604020202020204" pitchFamily="34" charset="0"/>
                <a:cs typeface="Arial" panose="020B0604020202020204" pitchFamily="34" charset="0"/>
              </a:rPr>
              <a:t>C</a:t>
            </a:r>
          </a:p>
        </p:txBody>
      </p:sp>
      <p:sp>
        <p:nvSpPr>
          <p:cNvPr id="16" name="TextBox 15"/>
          <p:cNvSpPr txBox="1"/>
          <p:nvPr/>
        </p:nvSpPr>
        <p:spPr bwMode="auto">
          <a:xfrm>
            <a:off x="3173916" y="2209800"/>
            <a:ext cx="407484" cy="461665"/>
          </a:xfrm>
          <a:prstGeom prst="rect">
            <a:avLst/>
          </a:prstGeom>
          <a:noFill/>
          <a:ln w="9525" algn="ctr">
            <a:noFill/>
            <a:miter lim="800000"/>
            <a:headEnd/>
            <a:tailEnd/>
          </a:ln>
        </p:spPr>
        <p:txBody>
          <a:bodyPr wrap="none" rtlCol="0">
            <a:spAutoFit/>
          </a:bodyPr>
          <a:lstStyle/>
          <a:p>
            <a:pPr>
              <a:spcBef>
                <a:spcPts val="0"/>
              </a:spcBef>
            </a:pPr>
            <a:r>
              <a:rPr lang="en-US" sz="2400" dirty="0">
                <a:solidFill>
                  <a:schemeClr val="accent6">
                    <a:lumMod val="75000"/>
                  </a:schemeClr>
                </a:solidFill>
                <a:latin typeface="Arial" panose="020B0604020202020204" pitchFamily="34" charset="0"/>
                <a:cs typeface="Arial" panose="020B0604020202020204" pitchFamily="34" charset="0"/>
              </a:rPr>
              <a:t>D</a:t>
            </a:r>
          </a:p>
        </p:txBody>
      </p:sp>
      <p:sp>
        <p:nvSpPr>
          <p:cNvPr id="17" name="TextBox 16"/>
          <p:cNvSpPr txBox="1"/>
          <p:nvPr/>
        </p:nvSpPr>
        <p:spPr bwMode="auto">
          <a:xfrm>
            <a:off x="8458201" y="2671465"/>
            <a:ext cx="389850" cy="461665"/>
          </a:xfrm>
          <a:prstGeom prst="rect">
            <a:avLst/>
          </a:prstGeom>
          <a:noFill/>
          <a:ln w="9525" algn="ctr">
            <a:noFill/>
            <a:miter lim="800000"/>
            <a:headEnd/>
            <a:tailEnd/>
          </a:ln>
        </p:spPr>
        <p:txBody>
          <a:bodyPr wrap="none" rtlCol="0">
            <a:spAutoFit/>
          </a:bodyPr>
          <a:lstStyle/>
          <a:p>
            <a:pPr>
              <a:spcBef>
                <a:spcPts val="0"/>
              </a:spcBef>
            </a:pPr>
            <a:r>
              <a:rPr lang="en-US" sz="2400" dirty="0">
                <a:solidFill>
                  <a:schemeClr val="accent6">
                    <a:lumMod val="75000"/>
                  </a:schemeClr>
                </a:solidFill>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4101332936"/>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279400"/>
            <a:ext cx="8534400" cy="685800"/>
          </a:xfrm>
        </p:spPr>
        <p:txBody>
          <a:bodyPr/>
          <a:lstStyle/>
          <a:p>
            <a:r>
              <a:rPr lang="en-US" sz="3200" dirty="0"/>
              <a:t>DLMS </a:t>
            </a:r>
            <a:r>
              <a:rPr lang="en-US" sz="3200" dirty="0" smtClean="0"/>
              <a:t>810L </a:t>
            </a:r>
            <a:r>
              <a:rPr lang="en-US" sz="3200" dirty="0"/>
              <a:t>IC, </a:t>
            </a:r>
            <a:r>
              <a:rPr lang="en-US" sz="3200" dirty="0" smtClean="0"/>
              <a:t>Logistics Bill </a:t>
            </a:r>
            <a:r>
              <a:rPr lang="en-US" sz="3200" dirty="0"/>
              <a:t>- Page </a:t>
            </a:r>
            <a:r>
              <a:rPr lang="en-US" sz="3200" dirty="0" smtClean="0"/>
              <a:t>1, cont.</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51480"/>
            <a:ext cx="1779591" cy="2325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296584"/>
            <a:ext cx="7048500" cy="35633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bwMode="auto">
          <a:xfrm>
            <a:off x="304800" y="4979848"/>
            <a:ext cx="8420100" cy="1169551"/>
          </a:xfrm>
          <a:prstGeom prst="rect">
            <a:avLst/>
          </a:prstGeom>
          <a:solidFill>
            <a:srgbClr val="FFFF00"/>
          </a:solidFill>
          <a:ln w="19050" algn="ctr">
            <a:solidFill>
              <a:schemeClr val="tx1"/>
            </a:solidFill>
            <a:miter lim="800000"/>
            <a:headEnd/>
            <a:tailEnd/>
          </a:ln>
          <a:effectLst/>
        </p:spPr>
        <p:txBody>
          <a:bodyPr wrap="square" rtlCol="0">
            <a:spAutoFit/>
          </a:bodyPr>
          <a:lstStyle/>
          <a:p>
            <a:pPr>
              <a:spcAft>
                <a:spcPts val="1200"/>
              </a:spcAft>
            </a:pPr>
            <a:r>
              <a:rPr lang="en-US" sz="2000" dirty="0" smtClean="0"/>
              <a:t>DLMS </a:t>
            </a:r>
            <a:r>
              <a:rPr lang="en-US" sz="2000" dirty="0"/>
              <a:t>Introductory </a:t>
            </a:r>
            <a:r>
              <a:rPr lang="en-US" sz="2000" dirty="0" smtClean="0"/>
              <a:t>Notes are applicable </a:t>
            </a:r>
            <a:r>
              <a:rPr lang="en-US" sz="2000" dirty="0"/>
              <a:t>to the entire </a:t>
            </a:r>
            <a:r>
              <a:rPr lang="en-US" sz="2000" dirty="0" smtClean="0"/>
              <a:t>IC.</a:t>
            </a:r>
            <a:endParaRPr lang="en-US" sz="2000" dirty="0"/>
          </a:p>
          <a:p>
            <a:r>
              <a:rPr lang="en-US" sz="2000" dirty="0" smtClean="0"/>
              <a:t>Federal </a:t>
            </a:r>
            <a:r>
              <a:rPr lang="en-US" sz="2000" dirty="0"/>
              <a:t>notes will be eliminated or renamed as DLMS Notes if applicable, since DLMS ICs are now for Federal-wide use. </a:t>
            </a:r>
          </a:p>
        </p:txBody>
      </p:sp>
      <p:sp>
        <p:nvSpPr>
          <p:cNvPr id="9" name="Rectangle 8"/>
          <p:cNvSpPr/>
          <p:nvPr/>
        </p:nvSpPr>
        <p:spPr bwMode="auto">
          <a:xfrm>
            <a:off x="1664160" y="1296584"/>
            <a:ext cx="1066208" cy="193856"/>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0" name="Rectangle 9"/>
          <p:cNvSpPr/>
          <p:nvPr/>
        </p:nvSpPr>
        <p:spPr bwMode="auto">
          <a:xfrm>
            <a:off x="1664160" y="1926616"/>
            <a:ext cx="1066208" cy="193856"/>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2812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100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000"/>
                                        <p:tgtEl>
                                          <p:spTgt spid="8">
                                            <p:txEl>
                                              <p:pRg st="0" end="0"/>
                                            </p:txEl>
                                          </p:spTgt>
                                        </p:tgtEl>
                                      </p:cBhvr>
                                    </p:animEffect>
                                    <p:anim calcmode="lin" valueType="num">
                                      <p:cBhvr>
                                        <p:cTn id="1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1" presetClass="entr" presetSubtype="1" fill="hold" grpId="0" nodeType="after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1000"/>
                                        <p:tgtEl>
                                          <p:spTgt spid="10"/>
                                        </p:tgtEl>
                                      </p:cBhvr>
                                    </p:animEffect>
                                  </p:childTnLst>
                                </p:cTn>
                              </p:par>
                              <p:par>
                                <p:cTn id="22" presetID="42" presetClass="entr" presetSubtype="0" fill="hold" nodeType="withEffect">
                                  <p:stCondLst>
                                    <p:cond delay="100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1000"/>
                                        <p:tgtEl>
                                          <p:spTgt spid="8">
                                            <p:txEl>
                                              <p:pRg st="1" end="1"/>
                                            </p:txEl>
                                          </p:spTgt>
                                        </p:tgtEl>
                                      </p:cBhvr>
                                    </p:animEffect>
                                    <p:anim calcmode="lin" valueType="num">
                                      <p:cBhvr>
                                        <p:cTn id="2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p:nvPr/>
        </p:nvSpPr>
        <p:spPr bwMode="auto">
          <a:xfrm>
            <a:off x="452560" y="4258328"/>
            <a:ext cx="8287344" cy="2030047"/>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endParaRPr lang="en-US" sz="2000" dirty="0">
              <a:solidFill>
                <a:srgbClr val="FF0000"/>
              </a:solidFill>
              <a:latin typeface="Arial Narrow" pitchFamily="34" charset="0"/>
              <a:cs typeface="Arial" charset="0"/>
            </a:endParaRPr>
          </a:p>
        </p:txBody>
      </p:sp>
      <p:sp>
        <p:nvSpPr>
          <p:cNvPr id="52226" name="Rectangle 2"/>
          <p:cNvSpPr>
            <a:spLocks noGrp="1" noChangeArrowheads="1"/>
          </p:cNvSpPr>
          <p:nvPr>
            <p:ph type="title"/>
          </p:nvPr>
        </p:nvSpPr>
        <p:spPr>
          <a:xfrm>
            <a:off x="304800" y="304800"/>
            <a:ext cx="8534400" cy="685800"/>
          </a:xfrm>
        </p:spPr>
        <p:txBody>
          <a:bodyPr/>
          <a:lstStyle/>
          <a:p>
            <a:r>
              <a:rPr lang="en-US" sz="3200" dirty="0"/>
              <a:t>DLMS </a:t>
            </a:r>
            <a:r>
              <a:rPr lang="en-US" sz="3200" dirty="0" smtClean="0"/>
              <a:t>810L, Logistics Bill </a:t>
            </a:r>
            <a:r>
              <a:rPr lang="en-US" sz="3200" dirty="0"/>
              <a:t>- Page </a:t>
            </a:r>
            <a:r>
              <a:rPr lang="en-US" sz="3200" dirty="0" smtClean="0"/>
              <a:t>1, cont.</a:t>
            </a:r>
          </a:p>
        </p:txBody>
      </p:sp>
      <p:sp>
        <p:nvSpPr>
          <p:cNvPr id="7" name="Rectangle 3"/>
          <p:cNvSpPr txBox="1">
            <a:spLocks noChangeArrowheads="1"/>
          </p:cNvSpPr>
          <p:nvPr/>
        </p:nvSpPr>
        <p:spPr>
          <a:xfrm>
            <a:off x="88900" y="4876800"/>
            <a:ext cx="8991600" cy="1600200"/>
          </a:xfrm>
          <a:prstGeom prst="rect">
            <a:avLst/>
          </a:prstGeom>
        </p:spPr>
        <p:txBody>
          <a:bodyPr/>
          <a:lstStyle>
            <a:lvl1pPr marL="342900" indent="-342900" algn="l" rtl="0" eaLnBrk="0" fontAlgn="base" hangingPunct="0">
              <a:spcBef>
                <a:spcPct val="20000"/>
              </a:spcBef>
              <a:spcAft>
                <a:spcPct val="0"/>
              </a:spcAft>
              <a:defRPr sz="3200" b="1">
                <a:solidFill>
                  <a:srgbClr val="000000"/>
                </a:solidFill>
                <a:latin typeface="+mn-lt"/>
                <a:ea typeface="+mn-ea"/>
                <a:cs typeface="+mn-cs"/>
              </a:defRPr>
            </a:lvl1pPr>
            <a:lvl2pPr marL="742950" indent="-285750" algn="l" rtl="0" eaLnBrk="0" fontAlgn="base" hangingPunct="0">
              <a:spcBef>
                <a:spcPct val="35000"/>
              </a:spcBef>
              <a:spcAft>
                <a:spcPct val="0"/>
              </a:spcAft>
              <a:buSzPct val="70000"/>
              <a:buFont typeface="Wingdings" pitchFamily="2" charset="2"/>
              <a:buChar char="l"/>
              <a:defRPr sz="2800" b="1">
                <a:solidFill>
                  <a:srgbClr val="000000"/>
                </a:solidFill>
                <a:latin typeface="+mn-lt"/>
              </a:defRPr>
            </a:lvl2pPr>
            <a:lvl3pPr marL="1143000" indent="-228600" algn="l" rtl="0" eaLnBrk="0" fontAlgn="base" hangingPunct="0">
              <a:spcBef>
                <a:spcPct val="35000"/>
              </a:spcBef>
              <a:spcAft>
                <a:spcPct val="0"/>
              </a:spcAft>
              <a:buFont typeface="Wingdings" pitchFamily="2" charset="2"/>
              <a:buChar char="ü"/>
              <a:defRPr sz="2400" b="1">
                <a:solidFill>
                  <a:srgbClr val="000000"/>
                </a:solidFill>
                <a:latin typeface="+mn-lt"/>
              </a:defRPr>
            </a:lvl3pPr>
            <a:lvl4pPr marL="1600200" indent="-228600" algn="l" rtl="0" eaLnBrk="0" fontAlgn="base" hangingPunct="0">
              <a:spcBef>
                <a:spcPct val="35000"/>
              </a:spcBef>
              <a:spcAft>
                <a:spcPct val="0"/>
              </a:spcAft>
              <a:buFont typeface="Wingdings" pitchFamily="2" charset="2"/>
              <a:buChar char="Ø"/>
              <a:defRPr sz="2000" b="1">
                <a:solidFill>
                  <a:srgbClr val="000000"/>
                </a:solidFill>
                <a:latin typeface="+mn-lt"/>
              </a:defRPr>
            </a:lvl4pPr>
            <a:lvl5pPr marL="2057400" indent="-228600" algn="l" rtl="0" eaLnBrk="0" fontAlgn="base" hangingPunct="0">
              <a:spcBef>
                <a:spcPct val="35000"/>
              </a:spcBef>
              <a:spcAft>
                <a:spcPct val="0"/>
              </a:spcAft>
              <a:buChar char="–"/>
              <a:defRPr sz="2000" b="1">
                <a:solidFill>
                  <a:srgbClr val="000000"/>
                </a:solidFill>
                <a:latin typeface="+mn-lt"/>
              </a:defRPr>
            </a:lvl5pPr>
            <a:lvl6pPr marL="2514600" indent="-228600" algn="l" rtl="0" eaLnBrk="0" fontAlgn="base" hangingPunct="0">
              <a:spcBef>
                <a:spcPct val="35000"/>
              </a:spcBef>
              <a:spcAft>
                <a:spcPct val="0"/>
              </a:spcAft>
              <a:buClr>
                <a:srgbClr val="FFFF00"/>
              </a:buClr>
              <a:buChar char="–"/>
              <a:defRPr sz="2000" b="1">
                <a:solidFill>
                  <a:schemeClr val="tx1"/>
                </a:solidFill>
                <a:latin typeface="+mn-lt"/>
              </a:defRPr>
            </a:lvl6pPr>
            <a:lvl7pPr marL="2971800" indent="-228600" algn="l" rtl="0" eaLnBrk="0" fontAlgn="base" hangingPunct="0">
              <a:spcBef>
                <a:spcPct val="35000"/>
              </a:spcBef>
              <a:spcAft>
                <a:spcPct val="0"/>
              </a:spcAft>
              <a:buClr>
                <a:srgbClr val="FFFF00"/>
              </a:buClr>
              <a:buChar char="–"/>
              <a:defRPr sz="2000" b="1">
                <a:solidFill>
                  <a:schemeClr val="tx1"/>
                </a:solidFill>
                <a:latin typeface="+mn-lt"/>
              </a:defRPr>
            </a:lvl7pPr>
            <a:lvl8pPr marL="3429000" indent="-228600" algn="l" rtl="0" eaLnBrk="0" fontAlgn="base" hangingPunct="0">
              <a:spcBef>
                <a:spcPct val="35000"/>
              </a:spcBef>
              <a:spcAft>
                <a:spcPct val="0"/>
              </a:spcAft>
              <a:buClr>
                <a:srgbClr val="FFFF00"/>
              </a:buClr>
              <a:buChar char="–"/>
              <a:defRPr sz="2000" b="1">
                <a:solidFill>
                  <a:schemeClr val="tx1"/>
                </a:solidFill>
                <a:latin typeface="+mn-lt"/>
              </a:defRPr>
            </a:lvl8pPr>
            <a:lvl9pPr marL="3886200" indent="-228600" algn="l" rtl="0" eaLnBrk="0" fontAlgn="base" hangingPunct="0">
              <a:spcBef>
                <a:spcPct val="35000"/>
              </a:spcBef>
              <a:spcAft>
                <a:spcPct val="0"/>
              </a:spcAft>
              <a:buClr>
                <a:srgbClr val="FFFF00"/>
              </a:buClr>
              <a:buChar char="–"/>
              <a:defRPr sz="2000" b="1">
                <a:solidFill>
                  <a:schemeClr val="tx1"/>
                </a:solidFill>
                <a:latin typeface="+mn-lt"/>
              </a:defRPr>
            </a:lvl9pPr>
          </a:lstStyle>
          <a:p>
            <a:pPr marL="457200" lvl="1" indent="-465138">
              <a:lnSpc>
                <a:spcPct val="100000"/>
              </a:lnSpc>
              <a:spcBef>
                <a:spcPts val="0"/>
              </a:spcBef>
              <a:buClr>
                <a:schemeClr val="tx2"/>
              </a:buClr>
              <a:buFont typeface="Arial" pitchFamily="34" charset="0"/>
              <a:buChar char="●"/>
            </a:pPr>
            <a:endParaRPr lang="en-US" sz="2400" b="0" dirty="0">
              <a:solidFill>
                <a:prstClr val="black"/>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51480"/>
            <a:ext cx="1779591" cy="2325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457" y="1752600"/>
            <a:ext cx="8169275" cy="2324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bwMode="auto">
          <a:xfrm>
            <a:off x="501024" y="4258329"/>
            <a:ext cx="8289577" cy="707886"/>
          </a:xfrm>
          <a:prstGeom prst="rect">
            <a:avLst/>
          </a:prstGeom>
          <a:noFill/>
          <a:ln w="9525" algn="ctr">
            <a:noFill/>
            <a:miter lim="800000"/>
            <a:headEnd/>
            <a:tailEnd/>
          </a:ln>
        </p:spPr>
        <p:txBody>
          <a:bodyPr wrap="none" rtlCol="0">
            <a:spAutoFit/>
          </a:bodyPr>
          <a:lstStyle/>
          <a:p>
            <a:pPr>
              <a:spcBef>
                <a:spcPts val="0"/>
              </a:spcBef>
            </a:pPr>
            <a:r>
              <a:rPr lang="en-US" sz="2000" dirty="0"/>
              <a:t>All ADCs that have affected the IC are listed by number and name. </a:t>
            </a:r>
          </a:p>
          <a:p>
            <a:pPr>
              <a:spcBef>
                <a:spcPts val="0"/>
              </a:spcBef>
            </a:pPr>
            <a:endParaRPr lang="en-US" sz="2000" dirty="0">
              <a:latin typeface="Arial Narrow" pitchFamily="34" charset="0"/>
              <a:cs typeface="Arial" charset="0"/>
            </a:endParaRPr>
          </a:p>
        </p:txBody>
      </p:sp>
      <p:sp>
        <p:nvSpPr>
          <p:cNvPr id="4" name="TextBox 3"/>
          <p:cNvSpPr txBox="1"/>
          <p:nvPr/>
        </p:nvSpPr>
        <p:spPr bwMode="auto">
          <a:xfrm>
            <a:off x="501024" y="4754880"/>
            <a:ext cx="8174354" cy="707886"/>
          </a:xfrm>
          <a:prstGeom prst="rect">
            <a:avLst/>
          </a:prstGeom>
          <a:noFill/>
          <a:ln w="9525" algn="ctr">
            <a:noFill/>
            <a:miter lim="800000"/>
            <a:headEnd/>
            <a:tailEnd/>
          </a:ln>
        </p:spPr>
        <p:txBody>
          <a:bodyPr wrap="none" rtlCol="0">
            <a:spAutoFit/>
          </a:bodyPr>
          <a:lstStyle/>
          <a:p>
            <a:pPr>
              <a:spcBef>
                <a:spcPts val="0"/>
              </a:spcBef>
            </a:pPr>
            <a:r>
              <a:rPr lang="en-US" sz="2000" dirty="0"/>
              <a:t>Word searches can be preformed to determine ADCs that may be </a:t>
            </a:r>
            <a:endParaRPr lang="en-US" sz="2000" dirty="0" smtClean="0"/>
          </a:p>
          <a:p>
            <a:pPr>
              <a:spcBef>
                <a:spcPts val="0"/>
              </a:spcBef>
            </a:pPr>
            <a:r>
              <a:rPr lang="en-US" sz="2000" dirty="0" smtClean="0"/>
              <a:t>of </a:t>
            </a:r>
            <a:r>
              <a:rPr lang="en-US" sz="2000" dirty="0"/>
              <a:t>particular interest</a:t>
            </a:r>
            <a:r>
              <a:rPr lang="en-US" sz="2000" dirty="0" smtClean="0"/>
              <a:t>.</a:t>
            </a:r>
            <a:endParaRPr lang="en-US" sz="2000" dirty="0">
              <a:latin typeface="Arial Narrow" pitchFamily="34" charset="0"/>
              <a:cs typeface="Arial" charset="0"/>
            </a:endParaRPr>
          </a:p>
        </p:txBody>
      </p:sp>
      <p:sp>
        <p:nvSpPr>
          <p:cNvPr id="5" name="TextBox 4"/>
          <p:cNvSpPr txBox="1"/>
          <p:nvPr/>
        </p:nvSpPr>
        <p:spPr bwMode="auto">
          <a:xfrm>
            <a:off x="452560" y="5512952"/>
            <a:ext cx="8020016" cy="646331"/>
          </a:xfrm>
          <a:prstGeom prst="rect">
            <a:avLst/>
          </a:prstGeom>
          <a:noFill/>
          <a:ln w="9525" algn="ctr">
            <a:noFill/>
            <a:miter lim="800000"/>
            <a:headEnd/>
            <a:tailEnd/>
          </a:ln>
        </p:spPr>
        <p:txBody>
          <a:bodyPr wrap="none" rtlCol="0">
            <a:spAutoFit/>
          </a:bodyPr>
          <a:lstStyle/>
          <a:p>
            <a:r>
              <a:rPr lang="en-US" sz="2000" dirty="0"/>
              <a:t>ADCs may be found at:</a:t>
            </a:r>
            <a:r>
              <a:rPr lang="en-US" sz="2000" dirty="0">
                <a:solidFill>
                  <a:srgbClr val="FF0000"/>
                </a:solidFill>
              </a:rPr>
              <a:t> </a:t>
            </a:r>
          </a:p>
          <a:p>
            <a:r>
              <a:rPr lang="en-US" b="0" dirty="0">
                <a:solidFill>
                  <a:srgbClr val="FF0000"/>
                </a:solidFill>
                <a:hlinkClick r:id="rId5"/>
              </a:rPr>
              <a:t>http://www.dla.mil/HQ/InformationOperations/DLMS/eLibrary/Changes/approved1200</a:t>
            </a:r>
            <a:r>
              <a:rPr lang="en-US" b="0" dirty="0" smtClean="0">
                <a:solidFill>
                  <a:srgbClr val="FF0000"/>
                </a:solidFill>
                <a:hlinkClick r:id="rId5"/>
              </a:rPr>
              <a:t>/</a:t>
            </a:r>
            <a:r>
              <a:rPr lang="en-US" b="0" dirty="0" smtClean="0">
                <a:solidFill>
                  <a:srgbClr val="FF0000"/>
                </a:solidFill>
              </a:rPr>
              <a:t> </a:t>
            </a:r>
            <a:endParaRPr lang="en-US" b="0" dirty="0">
              <a:solidFill>
                <a:srgbClr val="FF0000"/>
              </a:solidFill>
              <a:latin typeface="Arial Narrow" pitchFamily="34" charset="0"/>
              <a:cs typeface="Arial" charset="0"/>
            </a:endParaRPr>
          </a:p>
        </p:txBody>
      </p:sp>
    </p:spTree>
    <p:extLst>
      <p:ext uri="{BB962C8B-B14F-4D97-AF65-F5344CB8AC3E}">
        <p14:creationId xmlns:p14="http://schemas.microsoft.com/office/powerpoint/2010/main" val="2553019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4" grpId="0"/>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319463"/>
            <a:ext cx="8534400" cy="623455"/>
          </a:xfrm>
        </p:spPr>
        <p:txBody>
          <a:bodyPr/>
          <a:lstStyle/>
          <a:p>
            <a:r>
              <a:rPr lang="en-US" sz="3200" dirty="0" smtClean="0"/>
              <a:t>DLMS 810L IC, Logistics Bill - Page 2</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240" y="957336"/>
            <a:ext cx="1768563" cy="23376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4560" y="860408"/>
            <a:ext cx="6445712" cy="33342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bwMode="auto">
          <a:xfrm>
            <a:off x="210240" y="4301352"/>
            <a:ext cx="8771984" cy="2030047"/>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endParaRPr lang="en-US" sz="2000" dirty="0">
              <a:solidFill>
                <a:srgbClr val="FF0000"/>
              </a:solidFill>
              <a:latin typeface="Arial Narrow" pitchFamily="34" charset="0"/>
              <a:cs typeface="Arial" charset="0"/>
            </a:endParaRPr>
          </a:p>
        </p:txBody>
      </p:sp>
      <p:sp>
        <p:nvSpPr>
          <p:cNvPr id="15" name="TextBox 14"/>
          <p:cNvSpPr txBox="1"/>
          <p:nvPr/>
        </p:nvSpPr>
        <p:spPr bwMode="auto">
          <a:xfrm>
            <a:off x="210240" y="4301352"/>
            <a:ext cx="8771984" cy="2246769"/>
          </a:xfrm>
          <a:prstGeom prst="rect">
            <a:avLst/>
          </a:prstGeom>
          <a:noFill/>
          <a:ln w="9525" algn="ctr">
            <a:noFill/>
            <a:miter lim="800000"/>
            <a:headEnd/>
            <a:tailEnd/>
          </a:ln>
        </p:spPr>
        <p:txBody>
          <a:bodyPr wrap="square" rtlCol="0">
            <a:spAutoFit/>
          </a:bodyPr>
          <a:lstStyle/>
          <a:p>
            <a:pPr>
              <a:spcBef>
                <a:spcPts val="0"/>
              </a:spcBef>
              <a:spcAft>
                <a:spcPts val="1200"/>
              </a:spcAft>
            </a:pPr>
            <a:r>
              <a:rPr lang="en-US" sz="2000" dirty="0"/>
              <a:t>The IC structure diagram can define Heading, Detail and </a:t>
            </a:r>
            <a:r>
              <a:rPr lang="en-US" sz="2000" dirty="0" smtClean="0"/>
              <a:t>Summary sections </a:t>
            </a:r>
            <a:r>
              <a:rPr lang="en-US" sz="2000" dirty="0"/>
              <a:t>(a.k.a. Tables 1, 2, and 3 respectively). Heading is shown here</a:t>
            </a:r>
            <a:r>
              <a:rPr lang="en-US" sz="2000" dirty="0" smtClean="0"/>
              <a:t>.</a:t>
            </a:r>
          </a:p>
          <a:p>
            <a:pPr>
              <a:spcBef>
                <a:spcPts val="0"/>
              </a:spcBef>
              <a:spcAft>
                <a:spcPts val="1200"/>
              </a:spcAft>
            </a:pPr>
            <a:r>
              <a:rPr lang="en-US" sz="2000" dirty="0"/>
              <a:t>Note the “N1” loop. The first segment of a loop starts the loop</a:t>
            </a:r>
            <a:r>
              <a:rPr lang="en-US" sz="2000" dirty="0" smtClean="0"/>
              <a:t>.</a:t>
            </a:r>
          </a:p>
          <a:p>
            <a:pPr>
              <a:spcBef>
                <a:spcPts val="0"/>
              </a:spcBef>
            </a:pPr>
            <a:r>
              <a:rPr lang="en-US" sz="2000" dirty="0"/>
              <a:t>The N1 loop can “Repeat” up to 200 times before going to the next</a:t>
            </a:r>
          </a:p>
          <a:p>
            <a:pPr>
              <a:spcBef>
                <a:spcPts val="0"/>
              </a:spcBef>
            </a:pPr>
            <a:r>
              <a:rPr lang="en-US" sz="2000" dirty="0"/>
              <a:t>used segment, DTM at 140. Loops can be nested inside other loops.</a:t>
            </a:r>
          </a:p>
          <a:p>
            <a:pPr>
              <a:spcBef>
                <a:spcPts val="0"/>
              </a:spcBef>
            </a:pPr>
            <a:endParaRPr lang="en-US" sz="2000" dirty="0">
              <a:latin typeface="Arial Narrow" pitchFamily="34" charset="0"/>
              <a:cs typeface="Arial" charset="0"/>
            </a:endParaRPr>
          </a:p>
        </p:txBody>
      </p:sp>
      <p:sp>
        <p:nvSpPr>
          <p:cNvPr id="17" name="Rectangle 16"/>
          <p:cNvSpPr/>
          <p:nvPr/>
        </p:nvSpPr>
        <p:spPr bwMode="auto">
          <a:xfrm>
            <a:off x="2197264" y="860408"/>
            <a:ext cx="678496" cy="212116"/>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8" name="Rectangle 17"/>
          <p:cNvSpPr/>
          <p:nvPr/>
        </p:nvSpPr>
        <p:spPr bwMode="auto">
          <a:xfrm>
            <a:off x="2342656" y="2344532"/>
            <a:ext cx="775424" cy="212116"/>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9" name="Rectangle 18"/>
          <p:cNvSpPr/>
          <p:nvPr/>
        </p:nvSpPr>
        <p:spPr bwMode="auto">
          <a:xfrm>
            <a:off x="6074384" y="1072524"/>
            <a:ext cx="678496" cy="1484124"/>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3224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5" presetID="21" presetClass="entr" presetSubtype="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1000"/>
                                        <p:tgtEl>
                                          <p:spTgt spid="17"/>
                                        </p:tgtEl>
                                      </p:cBhvr>
                                    </p:animEffect>
                                  </p:childTnLst>
                                </p:cTn>
                              </p:par>
                            </p:childTnLst>
                          </p:cTn>
                        </p:par>
                        <p:par>
                          <p:cTn id="18" fill="hold">
                            <p:stCondLst>
                              <p:cond delay="1000"/>
                            </p:stCondLst>
                            <p:childTnLst>
                              <p:par>
                                <p:cTn id="19" presetID="42" presetClass="entr" presetSubtype="0" fill="hold" nodeType="afterEffect">
                                  <p:stCondLst>
                                    <p:cond delay="175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1000"/>
                                        <p:tgtEl>
                                          <p:spTgt spid="15">
                                            <p:txEl>
                                              <p:pRg st="1" end="1"/>
                                            </p:txEl>
                                          </p:spTgt>
                                        </p:tgtEl>
                                      </p:cBhvr>
                                    </p:animEffect>
                                    <p:anim calcmode="lin" valueType="num">
                                      <p:cBhvr>
                                        <p:cTn id="2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24" presetID="21" presetClass="entr" presetSubtype="1" fill="hold" grpId="0" nodeType="withEffect">
                                  <p:stCondLst>
                                    <p:cond delay="175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1000"/>
                                        <p:tgtEl>
                                          <p:spTgt spid="18"/>
                                        </p:tgtEl>
                                      </p:cBhvr>
                                    </p:animEffect>
                                  </p:childTnLst>
                                </p:cTn>
                              </p:par>
                            </p:childTnLst>
                          </p:cTn>
                        </p:par>
                        <p:par>
                          <p:cTn id="27" fill="hold">
                            <p:stCondLst>
                              <p:cond delay="3750"/>
                            </p:stCondLst>
                            <p:childTnLst>
                              <p:par>
                                <p:cTn id="28" presetID="42" presetClass="entr" presetSubtype="0" fill="hold" nodeType="afterEffect">
                                  <p:stCondLst>
                                    <p:cond delay="1500"/>
                                  </p:stCondLst>
                                  <p:childTnLst>
                                    <p:set>
                                      <p:cBhvr>
                                        <p:cTn id="29" dur="1" fill="hold">
                                          <p:stCondLst>
                                            <p:cond delay="0"/>
                                          </p:stCondLst>
                                        </p:cTn>
                                        <p:tgtEl>
                                          <p:spTgt spid="15">
                                            <p:txEl>
                                              <p:pRg st="2" end="2"/>
                                            </p:txEl>
                                          </p:spTgt>
                                        </p:tgtEl>
                                        <p:attrNameLst>
                                          <p:attrName>style.visibility</p:attrName>
                                        </p:attrNameLst>
                                      </p:cBhvr>
                                      <p:to>
                                        <p:strVal val="visible"/>
                                      </p:to>
                                    </p:set>
                                    <p:animEffect transition="in" filter="fade">
                                      <p:cBhvr>
                                        <p:cTn id="30" dur="1000"/>
                                        <p:tgtEl>
                                          <p:spTgt spid="15">
                                            <p:txEl>
                                              <p:pRg st="2" end="2"/>
                                            </p:txEl>
                                          </p:spTgt>
                                        </p:tgtEl>
                                      </p:cBhvr>
                                    </p:animEffect>
                                    <p:anim calcmode="lin" valueType="num">
                                      <p:cBhvr>
                                        <p:cTn id="3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500"/>
                                  </p:stCondLst>
                                  <p:childTnLst>
                                    <p:set>
                                      <p:cBhvr>
                                        <p:cTn id="34" dur="1" fill="hold">
                                          <p:stCondLst>
                                            <p:cond delay="0"/>
                                          </p:stCondLst>
                                        </p:cTn>
                                        <p:tgtEl>
                                          <p:spTgt spid="15">
                                            <p:txEl>
                                              <p:pRg st="3" end="3"/>
                                            </p:txEl>
                                          </p:spTgt>
                                        </p:tgtEl>
                                        <p:attrNameLst>
                                          <p:attrName>style.visibility</p:attrName>
                                        </p:attrNameLst>
                                      </p:cBhvr>
                                      <p:to>
                                        <p:strVal val="visible"/>
                                      </p:to>
                                    </p:set>
                                    <p:animEffect transition="in" filter="fade">
                                      <p:cBhvr>
                                        <p:cTn id="35" dur="1000"/>
                                        <p:tgtEl>
                                          <p:spTgt spid="15">
                                            <p:txEl>
                                              <p:pRg st="3" end="3"/>
                                            </p:txEl>
                                          </p:spTgt>
                                        </p:tgtEl>
                                      </p:cBhvr>
                                    </p:animEffect>
                                    <p:anim calcmode="lin" valueType="num">
                                      <p:cBhvr>
                                        <p:cTn id="36"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38" presetID="21" presetClass="entr" presetSubtype="1" fill="hold" grpId="0" nodeType="withEffect">
                                  <p:stCondLst>
                                    <p:cond delay="1500"/>
                                  </p:stCondLst>
                                  <p:childTnLst>
                                    <p:set>
                                      <p:cBhvr>
                                        <p:cTn id="39" dur="1" fill="hold">
                                          <p:stCondLst>
                                            <p:cond delay="0"/>
                                          </p:stCondLst>
                                        </p:cTn>
                                        <p:tgtEl>
                                          <p:spTgt spid="19"/>
                                        </p:tgtEl>
                                        <p:attrNameLst>
                                          <p:attrName>style.visibility</p:attrName>
                                        </p:attrNameLst>
                                      </p:cBhvr>
                                      <p:to>
                                        <p:strVal val="visible"/>
                                      </p:to>
                                    </p:set>
                                    <p:animEffect transition="in" filter="wheel(1)">
                                      <p:cBhvr>
                                        <p:cTn id="4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292100"/>
            <a:ext cx="8534400" cy="685800"/>
          </a:xfrm>
        </p:spPr>
        <p:txBody>
          <a:bodyPr/>
          <a:lstStyle/>
          <a:p>
            <a:r>
              <a:rPr lang="en-US" sz="3200" dirty="0"/>
              <a:t>DLMS 810L IC, Logistics Bill - </a:t>
            </a:r>
            <a:r>
              <a:rPr lang="en-US" sz="3200" dirty="0" smtClean="0"/>
              <a:t>Page 3</a:t>
            </a: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988502"/>
            <a:ext cx="1913857" cy="25166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0998" y="1345048"/>
            <a:ext cx="6941226" cy="4876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bwMode="auto">
          <a:xfrm>
            <a:off x="230253" y="3590952"/>
            <a:ext cx="1665353" cy="1631216"/>
          </a:xfrm>
          <a:prstGeom prst="rect">
            <a:avLst/>
          </a:prstGeom>
          <a:solidFill>
            <a:srgbClr val="FFFF00"/>
          </a:solidFill>
          <a:ln w="25400" algn="ctr">
            <a:solidFill>
              <a:srgbClr val="C00000"/>
            </a:solidFill>
            <a:miter lim="800000"/>
            <a:headEnd/>
            <a:tailEnd/>
          </a:ln>
          <a:effectLst/>
        </p:spPr>
        <p:txBody>
          <a:bodyPr wrap="square" rtlCol="0">
            <a:spAutoFit/>
          </a:bodyPr>
          <a:lstStyle/>
          <a:p>
            <a:r>
              <a:rPr lang="en-US" sz="2000" dirty="0" smtClean="0"/>
              <a:t>Detail section is for the individual Detail Bills.</a:t>
            </a:r>
            <a:endParaRPr lang="en-US" sz="2000" dirty="0">
              <a:latin typeface="Arial Narrow" pitchFamily="34" charset="0"/>
              <a:cs typeface="Arial" charset="0"/>
            </a:endParaRPr>
          </a:p>
        </p:txBody>
      </p:sp>
      <p:sp>
        <p:nvSpPr>
          <p:cNvPr id="8" name="Rectangle 7"/>
          <p:cNvSpPr/>
          <p:nvPr/>
        </p:nvSpPr>
        <p:spPr bwMode="auto">
          <a:xfrm>
            <a:off x="2051872" y="2877636"/>
            <a:ext cx="678496" cy="212116"/>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9644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292100"/>
            <a:ext cx="8534400" cy="685800"/>
          </a:xfrm>
        </p:spPr>
        <p:txBody>
          <a:bodyPr/>
          <a:lstStyle/>
          <a:p>
            <a:r>
              <a:rPr lang="en-US" sz="3200" dirty="0"/>
              <a:t>DLMS 810L IC, Logistics Bill - </a:t>
            </a:r>
            <a:r>
              <a:rPr lang="en-US" sz="3200" dirty="0" smtClean="0"/>
              <a:t>Page 4</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76838"/>
            <a:ext cx="1871662" cy="2452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5611" y="1479602"/>
            <a:ext cx="7134348" cy="4038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bwMode="auto">
          <a:xfrm>
            <a:off x="304800" y="5658344"/>
            <a:ext cx="8616719" cy="707886"/>
          </a:xfrm>
          <a:prstGeom prst="rect">
            <a:avLst/>
          </a:prstGeom>
          <a:solidFill>
            <a:srgbClr val="FFFF00"/>
          </a:solidFill>
          <a:ln w="25400" algn="ctr">
            <a:solidFill>
              <a:schemeClr val="tx1"/>
            </a:solidFill>
            <a:miter lim="800000"/>
            <a:headEnd/>
            <a:tailEnd/>
          </a:ln>
          <a:effectLst/>
        </p:spPr>
        <p:txBody>
          <a:bodyPr wrap="square" rtlCol="0">
            <a:spAutoFit/>
          </a:bodyPr>
          <a:lstStyle/>
          <a:p>
            <a:r>
              <a:rPr lang="en-US" sz="2000" dirty="0" smtClean="0"/>
              <a:t>The Summary section provides summary information.  Counts the number of detail bills and summarizes the bill total.</a:t>
            </a:r>
            <a:endParaRPr lang="en-US" sz="2000" dirty="0">
              <a:latin typeface="Arial Narrow" pitchFamily="34" charset="0"/>
              <a:cs typeface="Arial" charset="0"/>
            </a:endParaRPr>
          </a:p>
        </p:txBody>
      </p:sp>
      <p:sp>
        <p:nvSpPr>
          <p:cNvPr id="8" name="Rectangle 7"/>
          <p:cNvSpPr/>
          <p:nvPr/>
        </p:nvSpPr>
        <p:spPr bwMode="auto">
          <a:xfrm>
            <a:off x="1761088" y="2120472"/>
            <a:ext cx="775424" cy="212116"/>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1237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1" name="Rectangle 3"/>
          <p:cNvSpPr>
            <a:spLocks noChangeArrowheads="1"/>
          </p:cNvSpPr>
          <p:nvPr/>
        </p:nvSpPr>
        <p:spPr bwMode="auto">
          <a:xfrm>
            <a:off x="850440" y="278840"/>
            <a:ext cx="7259432" cy="604072"/>
          </a:xfrm>
          <a:prstGeom prst="rect">
            <a:avLst/>
          </a:prstGeom>
          <a:noFill/>
          <a:ln w="9525">
            <a:noFill/>
            <a:miter lim="800000"/>
            <a:headEnd/>
            <a:tailEnd/>
          </a:ln>
          <a:effectLst/>
        </p:spPr>
        <p:txBody>
          <a:bodyPr anchor="ctr"/>
          <a:lstStyle/>
          <a:p>
            <a:pPr>
              <a:spcBef>
                <a:spcPct val="0"/>
              </a:spcBef>
              <a:defRPr/>
            </a:pPr>
            <a:r>
              <a:rPr lang="en-US" sz="3200" dirty="0">
                <a:solidFill>
                  <a:srgbClr val="2D2DB9"/>
                </a:solidFill>
                <a:latin typeface="Arial" pitchFamily="34" charset="0"/>
              </a:rPr>
              <a:t>DLMS </a:t>
            </a:r>
            <a:r>
              <a:rPr lang="en-US" sz="3200" dirty="0" smtClean="0">
                <a:solidFill>
                  <a:srgbClr val="2D2DB9"/>
                </a:solidFill>
                <a:latin typeface="Arial" pitchFamily="34" charset="0"/>
              </a:rPr>
              <a:t>810L, Sample Logistics Bill</a:t>
            </a:r>
            <a:endParaRPr lang="en-US" sz="3200" dirty="0">
              <a:solidFill>
                <a:srgbClr val="2D2DB9"/>
              </a:solidFill>
              <a:effectLst>
                <a:outerShdw blurRad="38100" dist="38100" dir="2700000" algn="tl">
                  <a:srgbClr val="000000"/>
                </a:outerShdw>
              </a:effectLst>
              <a:latin typeface="Arial" pitchFamily="34" charset="0"/>
            </a:endParaRPr>
          </a:p>
        </p:txBody>
      </p:sp>
      <p:grpSp>
        <p:nvGrpSpPr>
          <p:cNvPr id="3" name="Group 2"/>
          <p:cNvGrpSpPr/>
          <p:nvPr/>
        </p:nvGrpSpPr>
        <p:grpSpPr>
          <a:xfrm>
            <a:off x="1179520" y="782969"/>
            <a:ext cx="7463456" cy="5747727"/>
            <a:chOff x="1179520" y="782969"/>
            <a:chExt cx="7463456" cy="5747727"/>
          </a:xfrm>
        </p:grpSpPr>
        <p:sp>
          <p:nvSpPr>
            <p:cNvPr id="2" name="TextBox 1"/>
            <p:cNvSpPr txBox="1"/>
            <p:nvPr/>
          </p:nvSpPr>
          <p:spPr bwMode="auto">
            <a:xfrm>
              <a:off x="1179520" y="782969"/>
              <a:ext cx="4216368" cy="5747727"/>
            </a:xfrm>
            <a:prstGeom prst="rect">
              <a:avLst/>
            </a:prstGeom>
            <a:noFill/>
            <a:ln w="9525" algn="ctr">
              <a:solidFill>
                <a:schemeClr val="tx1"/>
              </a:solidFill>
              <a:miter lim="800000"/>
              <a:headEnd/>
              <a:tailEnd/>
            </a:ln>
          </p:spPr>
          <p:txBody>
            <a:bodyPr wrap="square" rtlCol="0">
              <a:spAutoFit/>
            </a:bodyPr>
            <a:lstStyle/>
            <a:p>
              <a:r>
                <a:rPr lang="en-US" sz="1050" dirty="0">
                  <a:latin typeface="Times New Roman" panose="02020603050405020304" pitchFamily="18" charset="0"/>
                  <a:cs typeface="Times New Roman" panose="02020603050405020304" pitchFamily="18" charset="0"/>
                </a:rPr>
                <a:t>ISA*00*NONE      *00*NONE      *ZZ*DTDN           *</a:t>
              </a:r>
              <a:r>
                <a:rPr lang="en-US" sz="1050" dirty="0" smtClean="0">
                  <a:latin typeface="Times New Roman" panose="02020603050405020304" pitchFamily="18" charset="0"/>
                  <a:cs typeface="Times New Roman" panose="02020603050405020304" pitchFamily="18" charset="0"/>
                </a:rPr>
                <a:t>ZZ*Unknown</a:t>
              </a:r>
              <a:br>
                <a:rPr lang="en-US" sz="1050" dirty="0" smtClean="0">
                  <a:latin typeface="Times New Roman" panose="02020603050405020304" pitchFamily="18" charset="0"/>
                  <a:cs typeface="Times New Roman" panose="02020603050405020304" pitchFamily="18" charset="0"/>
                </a:rPr>
              </a:br>
              <a:r>
                <a:rPr lang="en-US" sz="1050" dirty="0" smtClean="0">
                  <a:latin typeface="Times New Roman" panose="02020603050405020304" pitchFamily="18" charset="0"/>
                  <a:cs typeface="Times New Roman" panose="02020603050405020304" pitchFamily="18" charset="0"/>
                </a:rPr>
                <a:t>  *</a:t>
              </a:r>
              <a:r>
                <a:rPr lang="en-US" sz="1050" dirty="0">
                  <a:latin typeface="Times New Roman" panose="02020603050405020304" pitchFamily="18" charset="0"/>
                  <a:cs typeface="Times New Roman" panose="02020603050405020304" pitchFamily="18" charset="0"/>
                </a:rPr>
                <a:t>151120*0822*U*00401*000110419*0*P*/</a:t>
              </a:r>
            </a:p>
            <a:p>
              <a:r>
                <a:rPr lang="en-US" sz="1050" dirty="0">
                  <a:latin typeface="Times New Roman" panose="02020603050405020304" pitchFamily="18" charset="0"/>
                  <a:cs typeface="Times New Roman" panose="02020603050405020304" pitchFamily="18" charset="0"/>
                </a:rPr>
                <a:t>GS*IN*DAASC*Unknown*20151120*082200*107888*X*004010</a:t>
              </a:r>
            </a:p>
            <a:p>
              <a:r>
                <a:rPr lang="en-US" sz="1050" dirty="0">
                  <a:latin typeface="Times New Roman" panose="02020603050405020304" pitchFamily="18" charset="0"/>
                  <a:cs typeface="Times New Roman" panose="02020603050405020304" pitchFamily="18" charset="0"/>
                </a:rPr>
                <a:t>ST*810*0001</a:t>
              </a:r>
            </a:p>
            <a:p>
              <a:r>
                <a:rPr lang="en-US" sz="1050" dirty="0">
                  <a:latin typeface="Times New Roman" panose="02020603050405020304" pitchFamily="18" charset="0"/>
                  <a:cs typeface="Times New Roman" panose="02020603050405020304" pitchFamily="18" charset="0"/>
                </a:rPr>
                <a:t>BIG*20151031*U005A*****PP*00</a:t>
              </a:r>
            </a:p>
            <a:p>
              <a:r>
                <a:rPr lang="en-US" sz="1050" dirty="0">
                  <a:latin typeface="Times New Roman" panose="02020603050405020304" pitchFamily="18" charset="0"/>
                  <a:cs typeface="Times New Roman" panose="02020603050405020304" pitchFamily="18" charset="0"/>
                </a:rPr>
                <a:t>N1*BT**10*FB2502**TO</a:t>
              </a:r>
            </a:p>
            <a:p>
              <a:r>
                <a:rPr lang="en-US" sz="1050" dirty="0">
                  <a:latin typeface="Times New Roman" panose="02020603050405020304" pitchFamily="18" charset="0"/>
                  <a:cs typeface="Times New Roman" panose="02020603050405020304" pitchFamily="18" charset="0"/>
                </a:rPr>
                <a:t>N1*II**M4*570**FR</a:t>
              </a:r>
            </a:p>
            <a:p>
              <a:r>
                <a:rPr lang="en-US" sz="1050" dirty="0">
                  <a:latin typeface="Times New Roman" panose="02020603050405020304" pitchFamily="18" charset="0"/>
                  <a:cs typeface="Times New Roman" panose="02020603050405020304" pitchFamily="18" charset="0"/>
                </a:rPr>
                <a:t>N1*II**10*6973AE</a:t>
              </a:r>
              <a:endParaRPr lang="en-US" sz="1050" b="0" dirty="0">
                <a:latin typeface="Times New Roman" panose="02020603050405020304" pitchFamily="18" charset="0"/>
                <a:cs typeface="Times New Roman" panose="02020603050405020304" pitchFamily="18" charset="0"/>
              </a:endParaRPr>
            </a:p>
            <a:p>
              <a:r>
                <a:rPr lang="en-US" sz="1050" dirty="0">
                  <a:latin typeface="Times New Roman" panose="02020603050405020304" pitchFamily="18" charset="0"/>
                  <a:cs typeface="Times New Roman" panose="02020603050405020304" pitchFamily="18" charset="0"/>
                </a:rPr>
                <a:t>LM*DF</a:t>
              </a:r>
            </a:p>
            <a:p>
              <a:r>
                <a:rPr lang="en-US" sz="1050" dirty="0">
                  <a:latin typeface="Times New Roman" panose="02020603050405020304" pitchFamily="18" charset="0"/>
                  <a:cs typeface="Times New Roman" panose="02020603050405020304" pitchFamily="18" charset="0"/>
                </a:rPr>
                <a:t>LQ*0*FS1</a:t>
              </a:r>
            </a:p>
            <a:p>
              <a:r>
                <a:rPr lang="en-US" sz="1050" dirty="0">
                  <a:latin typeface="Times New Roman" panose="02020603050405020304" pitchFamily="18" charset="0"/>
                  <a:cs typeface="Times New Roman" panose="02020603050405020304" pitchFamily="18" charset="0"/>
                </a:rPr>
                <a:t>LQ*DG*6C</a:t>
              </a:r>
            </a:p>
            <a:p>
              <a:r>
                <a:rPr lang="en-US" sz="1050" dirty="0">
                  <a:latin typeface="Times New Roman" panose="02020603050405020304" pitchFamily="18" charset="0"/>
                  <a:cs typeface="Times New Roman" panose="02020603050405020304" pitchFamily="18" charset="0"/>
                </a:rPr>
                <a:t>FA1*DY</a:t>
              </a:r>
            </a:p>
            <a:p>
              <a:r>
                <a:rPr lang="en-US" sz="1050" dirty="0">
                  <a:latin typeface="Times New Roman" panose="02020603050405020304" pitchFamily="18" charset="0"/>
                  <a:cs typeface="Times New Roman" panose="02020603050405020304" pitchFamily="18" charset="0"/>
                </a:rPr>
                <a:t>FA2*18*97X4930FC0C</a:t>
              </a:r>
            </a:p>
            <a:p>
              <a:r>
                <a:rPr lang="en-US" sz="1050" dirty="0">
                  <a:latin typeface="Times New Roman" panose="02020603050405020304" pitchFamily="18" charset="0"/>
                  <a:cs typeface="Times New Roman" panose="02020603050405020304" pitchFamily="18" charset="0"/>
                </a:rPr>
                <a:t>FA2*58*FC0C0007808</a:t>
              </a:r>
            </a:p>
            <a:p>
              <a:r>
                <a:rPr lang="en-US" sz="1050" dirty="0">
                  <a:latin typeface="Times New Roman" panose="02020603050405020304" pitchFamily="18" charset="0"/>
                  <a:cs typeface="Times New Roman" panose="02020603050405020304" pitchFamily="18" charset="0"/>
                </a:rPr>
                <a:t>IT1*1*1*EA*19.14*ST*FS*4130014187439</a:t>
              </a:r>
            </a:p>
            <a:p>
              <a:r>
                <a:rPr lang="en-US" sz="1050" dirty="0">
                  <a:latin typeface="Times New Roman" panose="02020603050405020304" pitchFamily="18" charset="0"/>
                  <a:cs typeface="Times New Roman" panose="02020603050405020304" pitchFamily="18" charset="0"/>
                </a:rPr>
                <a:t>REF*TN*FB250252520080</a:t>
              </a:r>
            </a:p>
            <a:p>
              <a:r>
                <a:rPr lang="en-US" sz="1050" dirty="0">
                  <a:latin typeface="Times New Roman" panose="02020603050405020304" pitchFamily="18" charset="0"/>
                  <a:cs typeface="Times New Roman" panose="02020603050405020304" pitchFamily="18" charset="0"/>
                </a:rPr>
                <a:t>DTM*168*20151009</a:t>
              </a:r>
            </a:p>
            <a:p>
              <a:r>
                <a:rPr lang="en-US" sz="1050" dirty="0">
                  <a:latin typeface="Times New Roman" panose="02020603050405020304" pitchFamily="18" charset="0"/>
                  <a:cs typeface="Times New Roman" panose="02020603050405020304" pitchFamily="18" charset="0"/>
                </a:rPr>
                <a:t>SAC*C*D350***1914</a:t>
              </a:r>
            </a:p>
            <a:p>
              <a:r>
                <a:rPr lang="en-US" sz="1050" dirty="0">
                  <a:latin typeface="Times New Roman" panose="02020603050405020304" pitchFamily="18" charset="0"/>
                  <a:cs typeface="Times New Roman" panose="02020603050405020304" pitchFamily="18" charset="0"/>
                </a:rPr>
                <a:t>LM*DF</a:t>
              </a:r>
            </a:p>
            <a:p>
              <a:r>
                <a:rPr lang="en-US" sz="1050" dirty="0">
                  <a:latin typeface="Times New Roman" panose="02020603050405020304" pitchFamily="18" charset="0"/>
                  <a:cs typeface="Times New Roman" panose="02020603050405020304" pitchFamily="18" charset="0"/>
                </a:rPr>
                <a:t>LQ*0*FA1</a:t>
              </a:r>
            </a:p>
            <a:p>
              <a:r>
                <a:rPr lang="en-US" sz="1050" dirty="0">
                  <a:latin typeface="Times New Roman" panose="02020603050405020304" pitchFamily="18" charset="0"/>
                  <a:cs typeface="Times New Roman" panose="02020603050405020304" pitchFamily="18" charset="0"/>
                </a:rPr>
                <a:t>LQ*DE*A</a:t>
              </a:r>
            </a:p>
            <a:p>
              <a:r>
                <a:rPr lang="en-US" sz="1050" dirty="0">
                  <a:latin typeface="Times New Roman" panose="02020603050405020304" pitchFamily="18" charset="0"/>
                  <a:cs typeface="Times New Roman" panose="02020603050405020304" pitchFamily="18" charset="0"/>
                </a:rPr>
                <a:t>LQ*DG*6C</a:t>
              </a:r>
            </a:p>
            <a:p>
              <a:r>
                <a:rPr lang="en-US" sz="1050" dirty="0">
                  <a:latin typeface="Times New Roman" panose="02020603050405020304" pitchFamily="18" charset="0"/>
                  <a:cs typeface="Times New Roman" panose="02020603050405020304" pitchFamily="18" charset="0"/>
                </a:rPr>
                <a:t>IT1*2*1*EA*399.39*ST*FS*5920014520916</a:t>
              </a:r>
            </a:p>
            <a:p>
              <a:r>
                <a:rPr lang="en-US" sz="1050" dirty="0">
                  <a:latin typeface="Times New Roman" panose="02020603050405020304" pitchFamily="18" charset="0"/>
                  <a:cs typeface="Times New Roman" panose="02020603050405020304" pitchFamily="18" charset="0"/>
                </a:rPr>
                <a:t>REF*TN*FB250252720065</a:t>
              </a:r>
            </a:p>
            <a:p>
              <a:r>
                <a:rPr lang="en-US" sz="1050" dirty="0">
                  <a:latin typeface="Times New Roman" panose="02020603050405020304" pitchFamily="18" charset="0"/>
                  <a:cs typeface="Times New Roman" panose="02020603050405020304" pitchFamily="18" charset="0"/>
                </a:rPr>
                <a:t>DTM*168*20151009</a:t>
              </a:r>
            </a:p>
            <a:p>
              <a:r>
                <a:rPr lang="en-US" sz="1050" dirty="0">
                  <a:latin typeface="Times New Roman" panose="02020603050405020304" pitchFamily="18" charset="0"/>
                  <a:cs typeface="Times New Roman" panose="02020603050405020304" pitchFamily="18" charset="0"/>
                </a:rPr>
                <a:t>SAC*C*D350***39939</a:t>
              </a:r>
            </a:p>
            <a:p>
              <a:r>
                <a:rPr lang="en-US" sz="1050" dirty="0">
                  <a:latin typeface="Times New Roman" panose="02020603050405020304" pitchFamily="18" charset="0"/>
                  <a:cs typeface="Times New Roman" panose="02020603050405020304" pitchFamily="18" charset="0"/>
                </a:rPr>
                <a:t>LM*DF</a:t>
              </a:r>
            </a:p>
            <a:p>
              <a:r>
                <a:rPr lang="en-US" sz="1050" dirty="0">
                  <a:latin typeface="Times New Roman" panose="02020603050405020304" pitchFamily="18" charset="0"/>
                  <a:cs typeface="Times New Roman" panose="02020603050405020304" pitchFamily="18" charset="0"/>
                </a:rPr>
                <a:t>LQ*0*FA1</a:t>
              </a:r>
            </a:p>
            <a:p>
              <a:r>
                <a:rPr lang="en-US" sz="1050" dirty="0">
                  <a:latin typeface="Times New Roman" panose="02020603050405020304" pitchFamily="18" charset="0"/>
                  <a:cs typeface="Times New Roman" panose="02020603050405020304" pitchFamily="18" charset="0"/>
                </a:rPr>
                <a:t>LQ*DE*A</a:t>
              </a:r>
            </a:p>
            <a:p>
              <a:r>
                <a:rPr lang="en-US" sz="1050" dirty="0">
                  <a:latin typeface="Times New Roman" panose="02020603050405020304" pitchFamily="18" charset="0"/>
                  <a:cs typeface="Times New Roman" panose="02020603050405020304" pitchFamily="18" charset="0"/>
                </a:rPr>
                <a:t>LQ*DG*6C</a:t>
              </a:r>
            </a:p>
            <a:p>
              <a:r>
                <a:rPr lang="en-US" sz="1050" dirty="0">
                  <a:latin typeface="Times New Roman" panose="02020603050405020304" pitchFamily="18" charset="0"/>
                  <a:cs typeface="Times New Roman" panose="02020603050405020304" pitchFamily="18" charset="0"/>
                </a:rPr>
                <a:t>TDS*41853</a:t>
              </a:r>
            </a:p>
            <a:p>
              <a:r>
                <a:rPr lang="en-US" sz="1050" dirty="0">
                  <a:latin typeface="Times New Roman" panose="02020603050405020304" pitchFamily="18" charset="0"/>
                  <a:cs typeface="Times New Roman" panose="02020603050405020304" pitchFamily="18" charset="0"/>
                </a:rPr>
                <a:t>CTT*2</a:t>
              </a:r>
            </a:p>
            <a:p>
              <a:r>
                <a:rPr lang="en-US" sz="1050" dirty="0">
                  <a:latin typeface="Times New Roman" panose="02020603050405020304" pitchFamily="18" charset="0"/>
                  <a:cs typeface="Times New Roman" panose="02020603050405020304" pitchFamily="18" charset="0"/>
                </a:rPr>
                <a:t>SE*29*0001</a:t>
              </a:r>
            </a:p>
            <a:p>
              <a:r>
                <a:rPr lang="en-US" sz="1050" dirty="0">
                  <a:latin typeface="Times New Roman" panose="02020603050405020304" pitchFamily="18" charset="0"/>
                  <a:cs typeface="Times New Roman" panose="02020603050405020304" pitchFamily="18" charset="0"/>
                </a:rPr>
                <a:t>GE*1*107888</a:t>
              </a:r>
            </a:p>
            <a:p>
              <a:r>
                <a:rPr lang="en-US" sz="1050" dirty="0" smtClean="0">
                  <a:latin typeface="Times New Roman" panose="02020603050405020304" pitchFamily="18" charset="0"/>
                  <a:cs typeface="Times New Roman" panose="02020603050405020304" pitchFamily="18" charset="0"/>
                </a:rPr>
                <a:t>IEA*1*000110419</a:t>
              </a:r>
              <a:endParaRPr lang="en-US" sz="1050" dirty="0">
                <a:latin typeface="Times New Roman" panose="02020603050405020304" pitchFamily="18" charset="0"/>
                <a:cs typeface="Times New Roman" panose="02020603050405020304" pitchFamily="18" charset="0"/>
              </a:endParaRPr>
            </a:p>
          </p:txBody>
        </p:sp>
        <p:sp>
          <p:nvSpPr>
            <p:cNvPr id="4" name="Text Box 2"/>
            <p:cNvSpPr txBox="1">
              <a:spLocks noChangeArrowheads="1"/>
            </p:cNvSpPr>
            <p:nvPr/>
          </p:nvSpPr>
          <p:spPr bwMode="auto">
            <a:xfrm>
              <a:off x="5395888" y="908872"/>
              <a:ext cx="3247088" cy="5621824"/>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900" b="1" u="sng" dirty="0" smtClean="0">
                  <a:effectLst/>
                  <a:latin typeface="Times New Roman"/>
                  <a:ea typeface="Calibri"/>
                  <a:cs typeface="Times New Roman"/>
                </a:rPr>
                <a:t>Example </a:t>
              </a:r>
              <a:r>
                <a:rPr lang="en-US" sz="900" b="1" u="sng" dirty="0">
                  <a:effectLst/>
                  <a:latin typeface="Times New Roman"/>
                  <a:ea typeface="Calibri"/>
                  <a:cs typeface="Times New Roman"/>
                </a:rPr>
                <a:t>Logistics Bill Segments {and Codes}:</a:t>
              </a:r>
              <a:endParaRPr lang="en-US" sz="900" dirty="0">
                <a:effectLst/>
                <a:latin typeface="Times New Roman"/>
                <a:ea typeface="Calibri"/>
                <a:cs typeface="Times New Roman"/>
              </a:endParaRPr>
            </a:p>
            <a:p>
              <a:pPr marL="0" marR="0">
                <a:lnSpc>
                  <a:spcPct val="115000"/>
                </a:lnSpc>
                <a:spcBef>
                  <a:spcPts val="0"/>
                </a:spcBef>
                <a:spcAft>
                  <a:spcPts val="0"/>
                </a:spcAft>
              </a:pPr>
              <a:r>
                <a:rPr lang="en-US" sz="900" dirty="0">
                  <a:effectLst/>
                  <a:latin typeface="Times New Roman"/>
                  <a:ea typeface="Calibri"/>
                  <a:cs typeface="Times New Roman"/>
                </a:rPr>
                <a:t>ST = Transaction Set Identifier</a:t>
              </a:r>
            </a:p>
            <a:p>
              <a:pPr marL="0" marR="0">
                <a:lnSpc>
                  <a:spcPct val="115000"/>
                </a:lnSpc>
                <a:spcBef>
                  <a:spcPts val="0"/>
                </a:spcBef>
                <a:spcAft>
                  <a:spcPts val="0"/>
                </a:spcAft>
              </a:pPr>
              <a:r>
                <a:rPr lang="en-US" sz="900" dirty="0">
                  <a:effectLst/>
                  <a:latin typeface="Times New Roman"/>
                  <a:ea typeface="Calibri"/>
                  <a:cs typeface="Times New Roman"/>
                </a:rPr>
                <a:t>BIG = Beginning Segment</a:t>
              </a:r>
            </a:p>
            <a:p>
              <a:pPr marL="0" marR="0">
                <a:lnSpc>
                  <a:spcPct val="115000"/>
                </a:lnSpc>
                <a:spcBef>
                  <a:spcPts val="0"/>
                </a:spcBef>
                <a:spcAft>
                  <a:spcPts val="0"/>
                </a:spcAft>
              </a:pPr>
              <a:r>
                <a:rPr lang="en-US" sz="900" dirty="0">
                  <a:effectLst/>
                  <a:latin typeface="Times New Roman"/>
                  <a:ea typeface="Calibri"/>
                  <a:cs typeface="Times New Roman"/>
                </a:rPr>
                <a:t>   {PP = </a:t>
              </a:r>
              <a:r>
                <a:rPr lang="en-US" sz="900" dirty="0" err="1">
                  <a:effectLst/>
                  <a:latin typeface="Times New Roman"/>
                  <a:ea typeface="Calibri"/>
                  <a:cs typeface="Times New Roman"/>
                </a:rPr>
                <a:t>Interfund</a:t>
              </a:r>
              <a:r>
                <a:rPr lang="en-US" sz="900" dirty="0">
                  <a:effectLst/>
                  <a:latin typeface="Times New Roman"/>
                  <a:ea typeface="Calibri"/>
                  <a:cs typeface="Times New Roman"/>
                </a:rPr>
                <a:t>}</a:t>
              </a:r>
            </a:p>
            <a:p>
              <a:pPr marL="0" marR="0">
                <a:lnSpc>
                  <a:spcPct val="115000"/>
                </a:lnSpc>
                <a:spcBef>
                  <a:spcPts val="0"/>
                </a:spcBef>
                <a:spcAft>
                  <a:spcPts val="0"/>
                </a:spcAft>
              </a:pPr>
              <a:r>
                <a:rPr lang="en-US" sz="900" dirty="0">
                  <a:effectLst/>
                  <a:latin typeface="Times New Roman"/>
                  <a:ea typeface="Calibri"/>
                  <a:cs typeface="Times New Roman"/>
                </a:rPr>
                <a:t>N1 = Name</a:t>
              </a:r>
            </a:p>
            <a:p>
              <a:pPr marL="0" marR="0">
                <a:lnSpc>
                  <a:spcPct val="115000"/>
                </a:lnSpc>
                <a:spcBef>
                  <a:spcPts val="0"/>
                </a:spcBef>
                <a:spcAft>
                  <a:spcPts val="0"/>
                </a:spcAft>
              </a:pPr>
              <a:r>
                <a:rPr lang="en-US" sz="900" dirty="0">
                  <a:effectLst/>
                  <a:latin typeface="Times New Roman"/>
                  <a:ea typeface="Calibri"/>
                  <a:cs typeface="Times New Roman"/>
                </a:rPr>
                <a:t>   {BT = Bill-To}</a:t>
              </a:r>
            </a:p>
            <a:p>
              <a:pPr marL="0" marR="0">
                <a:lnSpc>
                  <a:spcPct val="115000"/>
                </a:lnSpc>
                <a:spcBef>
                  <a:spcPts val="0"/>
                </a:spcBef>
                <a:spcAft>
                  <a:spcPts val="0"/>
                </a:spcAft>
              </a:pPr>
              <a:r>
                <a:rPr lang="en-US" sz="900" dirty="0">
                  <a:effectLst/>
                  <a:latin typeface="Times New Roman"/>
                  <a:ea typeface="Calibri"/>
                  <a:cs typeface="Times New Roman"/>
                </a:rPr>
                <a:t>   {10 = </a:t>
              </a:r>
              <a:r>
                <a:rPr lang="en-US" sz="900" dirty="0" err="1">
                  <a:effectLst/>
                  <a:latin typeface="Times New Roman"/>
                  <a:ea typeface="Calibri"/>
                  <a:cs typeface="Times New Roman"/>
                </a:rPr>
                <a:t>DoDAAC</a:t>
              </a:r>
              <a:r>
                <a:rPr lang="en-US" sz="900" dirty="0">
                  <a:effectLst/>
                  <a:latin typeface="Times New Roman"/>
                  <a:ea typeface="Calibri"/>
                  <a:cs typeface="Times New Roman"/>
                </a:rPr>
                <a:t>}</a:t>
              </a:r>
            </a:p>
            <a:p>
              <a:pPr marL="0" marR="0">
                <a:lnSpc>
                  <a:spcPct val="115000"/>
                </a:lnSpc>
                <a:spcBef>
                  <a:spcPts val="0"/>
                </a:spcBef>
                <a:spcAft>
                  <a:spcPts val="0"/>
                </a:spcAft>
              </a:pPr>
              <a:r>
                <a:rPr lang="en-US" sz="900" dirty="0">
                  <a:effectLst/>
                  <a:latin typeface="Times New Roman"/>
                  <a:ea typeface="Calibri"/>
                  <a:cs typeface="Times New Roman"/>
                </a:rPr>
                <a:t>   {II = Issuer (Billing)}</a:t>
              </a:r>
            </a:p>
            <a:p>
              <a:pPr marL="0" marR="0">
                <a:lnSpc>
                  <a:spcPct val="115000"/>
                </a:lnSpc>
                <a:spcBef>
                  <a:spcPts val="0"/>
                </a:spcBef>
                <a:spcAft>
                  <a:spcPts val="0"/>
                </a:spcAft>
              </a:pPr>
              <a:r>
                <a:rPr lang="en-US" sz="900" dirty="0">
                  <a:effectLst/>
                  <a:latin typeface="Times New Roman"/>
                  <a:ea typeface="Calibri"/>
                  <a:cs typeface="Times New Roman"/>
                </a:rPr>
                <a:t>   {M4 = RIC}</a:t>
              </a:r>
            </a:p>
            <a:p>
              <a:pPr marL="0" marR="0">
                <a:lnSpc>
                  <a:spcPct val="115000"/>
                </a:lnSpc>
                <a:spcBef>
                  <a:spcPts val="0"/>
                </a:spcBef>
                <a:spcAft>
                  <a:spcPts val="0"/>
                </a:spcAft>
              </a:pPr>
              <a:r>
                <a:rPr lang="en-US" sz="900" dirty="0">
                  <a:effectLst/>
                  <a:latin typeface="Times New Roman"/>
                  <a:ea typeface="Calibri"/>
                  <a:cs typeface="Times New Roman"/>
                </a:rPr>
                <a:t>   {FR = From}</a:t>
              </a:r>
            </a:p>
            <a:p>
              <a:pPr marL="0" marR="0">
                <a:lnSpc>
                  <a:spcPct val="115000"/>
                </a:lnSpc>
                <a:spcBef>
                  <a:spcPts val="0"/>
                </a:spcBef>
                <a:spcAft>
                  <a:spcPts val="0"/>
                </a:spcAft>
              </a:pPr>
              <a:r>
                <a:rPr lang="en-US" sz="900" dirty="0">
                  <a:effectLst/>
                  <a:latin typeface="Times New Roman"/>
                  <a:ea typeface="Calibri"/>
                  <a:cs typeface="Times New Roman"/>
                </a:rPr>
                <a:t>   {TO = To}</a:t>
              </a:r>
            </a:p>
            <a:p>
              <a:pPr marL="0" marR="0">
                <a:lnSpc>
                  <a:spcPct val="115000"/>
                </a:lnSpc>
                <a:spcBef>
                  <a:spcPts val="0"/>
                </a:spcBef>
                <a:spcAft>
                  <a:spcPts val="0"/>
                </a:spcAft>
              </a:pPr>
              <a:r>
                <a:rPr lang="en-US" sz="900" dirty="0">
                  <a:effectLst/>
                  <a:latin typeface="Times New Roman"/>
                  <a:ea typeface="Calibri"/>
                  <a:cs typeface="Times New Roman"/>
                </a:rPr>
                <a:t>LM = Agency Qualifier for Code Source</a:t>
              </a:r>
            </a:p>
            <a:p>
              <a:pPr marL="0" marR="0">
                <a:lnSpc>
                  <a:spcPct val="115000"/>
                </a:lnSpc>
                <a:spcBef>
                  <a:spcPts val="0"/>
                </a:spcBef>
                <a:spcAft>
                  <a:spcPts val="0"/>
                </a:spcAft>
              </a:pPr>
              <a:r>
                <a:rPr lang="en-US" sz="900" dirty="0">
                  <a:effectLst/>
                  <a:latin typeface="Times New Roman"/>
                  <a:ea typeface="Calibri"/>
                  <a:cs typeface="Times New Roman"/>
                </a:rPr>
                <a:t>   {Department of Defense}</a:t>
              </a:r>
            </a:p>
            <a:p>
              <a:pPr marL="0" marR="0">
                <a:lnSpc>
                  <a:spcPct val="115000"/>
                </a:lnSpc>
                <a:spcBef>
                  <a:spcPts val="0"/>
                </a:spcBef>
                <a:spcAft>
                  <a:spcPts val="0"/>
                </a:spcAft>
              </a:pPr>
              <a:r>
                <a:rPr lang="en-US" sz="900" dirty="0">
                  <a:effectLst/>
                  <a:latin typeface="Times New Roman"/>
                  <a:ea typeface="Calibri"/>
                  <a:cs typeface="Times New Roman"/>
                </a:rPr>
                <a:t>LQ = Industry Code</a:t>
              </a:r>
            </a:p>
            <a:p>
              <a:pPr marL="0" marR="0">
                <a:lnSpc>
                  <a:spcPct val="115000"/>
                </a:lnSpc>
                <a:spcBef>
                  <a:spcPts val="0"/>
                </a:spcBef>
                <a:spcAft>
                  <a:spcPts val="0"/>
                </a:spcAft>
              </a:pPr>
              <a:r>
                <a:rPr lang="en-US" sz="900" dirty="0">
                  <a:effectLst/>
                  <a:latin typeface="Times New Roman"/>
                  <a:ea typeface="Calibri"/>
                  <a:cs typeface="Times New Roman"/>
                </a:rPr>
                <a:t>   {0 = Document Identifier Code}</a:t>
              </a:r>
            </a:p>
            <a:p>
              <a:pPr marL="0" marR="0">
                <a:lnSpc>
                  <a:spcPct val="115000"/>
                </a:lnSpc>
                <a:spcBef>
                  <a:spcPts val="0"/>
                </a:spcBef>
                <a:spcAft>
                  <a:spcPts val="0"/>
                </a:spcAft>
              </a:pPr>
              <a:r>
                <a:rPr lang="en-US" sz="900" dirty="0">
                  <a:effectLst/>
                  <a:latin typeface="Times New Roman"/>
                  <a:ea typeface="Calibri"/>
                  <a:cs typeface="Times New Roman"/>
                </a:rPr>
                <a:t>   {DG = Fund Code}</a:t>
              </a:r>
            </a:p>
            <a:p>
              <a:pPr marL="0" marR="0">
                <a:lnSpc>
                  <a:spcPct val="115000"/>
                </a:lnSpc>
                <a:spcBef>
                  <a:spcPts val="0"/>
                </a:spcBef>
                <a:spcAft>
                  <a:spcPts val="0"/>
                </a:spcAft>
              </a:pPr>
              <a:r>
                <a:rPr lang="en-US" sz="900" dirty="0">
                  <a:effectLst/>
                  <a:latin typeface="Times New Roman"/>
                  <a:ea typeface="Calibri"/>
                  <a:cs typeface="Times New Roman"/>
                </a:rPr>
                <a:t>   {DE = Signal Code}</a:t>
              </a:r>
            </a:p>
            <a:p>
              <a:pPr marL="0" marR="0">
                <a:lnSpc>
                  <a:spcPct val="115000"/>
                </a:lnSpc>
                <a:spcBef>
                  <a:spcPts val="0"/>
                </a:spcBef>
                <a:spcAft>
                  <a:spcPts val="0"/>
                </a:spcAft>
              </a:pPr>
              <a:r>
                <a:rPr lang="en-US" sz="900" dirty="0">
                  <a:effectLst/>
                  <a:latin typeface="Times New Roman"/>
                  <a:ea typeface="Calibri"/>
                  <a:cs typeface="Times New Roman"/>
                </a:rPr>
                <a:t>FA1 = Type of Financial Accounting Data</a:t>
              </a:r>
            </a:p>
            <a:p>
              <a:pPr marL="0" marR="0">
                <a:lnSpc>
                  <a:spcPct val="115000"/>
                </a:lnSpc>
                <a:spcBef>
                  <a:spcPts val="0"/>
                </a:spcBef>
                <a:spcAft>
                  <a:spcPts val="0"/>
                </a:spcAft>
              </a:pPr>
              <a:r>
                <a:rPr lang="en-US" sz="900" dirty="0">
                  <a:effectLst/>
                  <a:latin typeface="Times New Roman"/>
                  <a:ea typeface="Calibri"/>
                  <a:cs typeface="Times New Roman"/>
                </a:rPr>
                <a:t>   {DY = Department of Air Force}</a:t>
              </a:r>
            </a:p>
            <a:p>
              <a:pPr marL="0" marR="0">
                <a:lnSpc>
                  <a:spcPct val="115000"/>
                </a:lnSpc>
                <a:spcBef>
                  <a:spcPts val="0"/>
                </a:spcBef>
                <a:spcAft>
                  <a:spcPts val="0"/>
                </a:spcAft>
              </a:pPr>
              <a:r>
                <a:rPr lang="en-US" sz="900" dirty="0">
                  <a:effectLst/>
                  <a:latin typeface="Times New Roman"/>
                  <a:ea typeface="Calibri"/>
                  <a:cs typeface="Times New Roman"/>
                </a:rPr>
                <a:t>FA2 = Accounting Data</a:t>
              </a:r>
            </a:p>
            <a:p>
              <a:pPr marL="0" marR="0">
                <a:lnSpc>
                  <a:spcPct val="115000"/>
                </a:lnSpc>
                <a:spcBef>
                  <a:spcPts val="0"/>
                </a:spcBef>
                <a:spcAft>
                  <a:spcPts val="0"/>
                </a:spcAft>
              </a:pPr>
              <a:r>
                <a:rPr lang="en-US" sz="900" dirty="0">
                  <a:effectLst/>
                  <a:latin typeface="Times New Roman"/>
                  <a:ea typeface="Calibri"/>
                  <a:cs typeface="Times New Roman"/>
                </a:rPr>
                <a:t>   {18 = Funds Appropriation}</a:t>
              </a:r>
            </a:p>
            <a:p>
              <a:pPr marL="0" marR="0">
                <a:lnSpc>
                  <a:spcPct val="115000"/>
                </a:lnSpc>
                <a:spcBef>
                  <a:spcPts val="0"/>
                </a:spcBef>
                <a:spcAft>
                  <a:spcPts val="0"/>
                </a:spcAft>
              </a:pPr>
              <a:r>
                <a:rPr lang="en-US" sz="900" dirty="0">
                  <a:effectLst/>
                  <a:latin typeface="Times New Roman"/>
                  <a:ea typeface="Calibri"/>
                  <a:cs typeface="Times New Roman"/>
                </a:rPr>
                <a:t>IT1 = Baseline Item Data (Invoice)</a:t>
              </a:r>
            </a:p>
            <a:p>
              <a:pPr marL="0" marR="0">
                <a:lnSpc>
                  <a:spcPct val="115000"/>
                </a:lnSpc>
                <a:spcBef>
                  <a:spcPts val="0"/>
                </a:spcBef>
                <a:spcAft>
                  <a:spcPts val="0"/>
                </a:spcAft>
              </a:pPr>
              <a:r>
                <a:rPr lang="en-US" sz="900" dirty="0">
                  <a:effectLst/>
                  <a:latin typeface="Times New Roman"/>
                  <a:ea typeface="Calibri"/>
                  <a:cs typeface="Times New Roman"/>
                </a:rPr>
                <a:t>   {EA = Each}</a:t>
              </a:r>
            </a:p>
            <a:p>
              <a:pPr marL="0" marR="0">
                <a:lnSpc>
                  <a:spcPct val="115000"/>
                </a:lnSpc>
                <a:spcBef>
                  <a:spcPts val="0"/>
                </a:spcBef>
                <a:spcAft>
                  <a:spcPts val="0"/>
                </a:spcAft>
              </a:pPr>
              <a:r>
                <a:rPr lang="en-US" sz="900" dirty="0">
                  <a:effectLst/>
                  <a:latin typeface="Times New Roman"/>
                  <a:ea typeface="Calibri"/>
                  <a:cs typeface="Times New Roman"/>
                </a:rPr>
                <a:t>   {ST = Standard}</a:t>
              </a:r>
            </a:p>
            <a:p>
              <a:pPr marL="0" marR="0">
                <a:lnSpc>
                  <a:spcPct val="115000"/>
                </a:lnSpc>
                <a:spcBef>
                  <a:spcPts val="0"/>
                </a:spcBef>
                <a:spcAft>
                  <a:spcPts val="0"/>
                </a:spcAft>
              </a:pPr>
              <a:r>
                <a:rPr lang="en-US" sz="900" dirty="0">
                  <a:effectLst/>
                  <a:latin typeface="Times New Roman"/>
                  <a:ea typeface="Calibri"/>
                  <a:cs typeface="Times New Roman"/>
                </a:rPr>
                <a:t>   {FS = National Stock Number}</a:t>
              </a:r>
            </a:p>
            <a:p>
              <a:pPr marL="0" marR="0">
                <a:lnSpc>
                  <a:spcPct val="115000"/>
                </a:lnSpc>
                <a:spcBef>
                  <a:spcPts val="0"/>
                </a:spcBef>
                <a:spcAft>
                  <a:spcPts val="0"/>
                </a:spcAft>
              </a:pPr>
              <a:r>
                <a:rPr lang="en-US" sz="900" dirty="0">
                  <a:effectLst/>
                  <a:latin typeface="Times New Roman"/>
                  <a:ea typeface="Calibri"/>
                  <a:cs typeface="Times New Roman"/>
                </a:rPr>
                <a:t>REF = Reference Identification</a:t>
              </a:r>
            </a:p>
            <a:p>
              <a:pPr marL="0" marR="0">
                <a:lnSpc>
                  <a:spcPct val="115000"/>
                </a:lnSpc>
                <a:spcBef>
                  <a:spcPts val="0"/>
                </a:spcBef>
                <a:spcAft>
                  <a:spcPts val="0"/>
                </a:spcAft>
              </a:pPr>
              <a:r>
                <a:rPr lang="en-US" sz="900" dirty="0">
                  <a:effectLst/>
                  <a:latin typeface="Times New Roman"/>
                  <a:ea typeface="Calibri"/>
                  <a:cs typeface="Times New Roman"/>
                </a:rPr>
                <a:t>   {Transaction reference Number}</a:t>
              </a:r>
            </a:p>
            <a:p>
              <a:pPr marL="0" marR="0">
                <a:lnSpc>
                  <a:spcPct val="115000"/>
                </a:lnSpc>
                <a:spcBef>
                  <a:spcPts val="0"/>
                </a:spcBef>
                <a:spcAft>
                  <a:spcPts val="0"/>
                </a:spcAft>
              </a:pPr>
              <a:r>
                <a:rPr lang="en-US" sz="900" dirty="0">
                  <a:effectLst/>
                  <a:latin typeface="Times New Roman"/>
                  <a:ea typeface="Calibri"/>
                  <a:cs typeface="Times New Roman"/>
                </a:rPr>
                <a:t>DTM = Date/Time Reference</a:t>
              </a:r>
            </a:p>
            <a:p>
              <a:pPr marL="0" marR="0">
                <a:lnSpc>
                  <a:spcPct val="115000"/>
                </a:lnSpc>
                <a:spcBef>
                  <a:spcPts val="0"/>
                </a:spcBef>
                <a:spcAft>
                  <a:spcPts val="0"/>
                </a:spcAft>
              </a:pPr>
              <a:r>
                <a:rPr lang="en-US" sz="900" dirty="0">
                  <a:effectLst/>
                  <a:latin typeface="Times New Roman"/>
                  <a:ea typeface="Calibri"/>
                  <a:cs typeface="Times New Roman"/>
                </a:rPr>
                <a:t>   {168 = Release}</a:t>
              </a:r>
            </a:p>
            <a:p>
              <a:pPr marL="0" marR="0">
                <a:lnSpc>
                  <a:spcPct val="115000"/>
                </a:lnSpc>
                <a:spcBef>
                  <a:spcPts val="0"/>
                </a:spcBef>
                <a:spcAft>
                  <a:spcPts val="0"/>
                </a:spcAft>
              </a:pPr>
              <a:r>
                <a:rPr lang="en-US" sz="900" dirty="0">
                  <a:effectLst/>
                  <a:latin typeface="Times New Roman"/>
                  <a:ea typeface="Calibri"/>
                  <a:cs typeface="Times New Roman"/>
                </a:rPr>
                <a:t>SAC = Service, Promotion, Allowance, or Charge Information</a:t>
              </a:r>
            </a:p>
            <a:p>
              <a:pPr marL="0" marR="0">
                <a:lnSpc>
                  <a:spcPct val="115000"/>
                </a:lnSpc>
                <a:spcBef>
                  <a:spcPts val="0"/>
                </a:spcBef>
                <a:spcAft>
                  <a:spcPts val="0"/>
                </a:spcAft>
              </a:pPr>
              <a:r>
                <a:rPr lang="en-US" sz="900" dirty="0">
                  <a:effectLst/>
                  <a:latin typeface="Times New Roman"/>
                  <a:ea typeface="Calibri"/>
                  <a:cs typeface="Times New Roman"/>
                </a:rPr>
                <a:t>   {C = Charge}</a:t>
              </a:r>
            </a:p>
            <a:p>
              <a:pPr marL="0" marR="0">
                <a:lnSpc>
                  <a:spcPct val="115000"/>
                </a:lnSpc>
                <a:spcBef>
                  <a:spcPts val="0"/>
                </a:spcBef>
                <a:spcAft>
                  <a:spcPts val="0"/>
                </a:spcAft>
              </a:pPr>
              <a:r>
                <a:rPr lang="en-US" sz="900" dirty="0">
                  <a:effectLst/>
                  <a:latin typeface="Times New Roman"/>
                  <a:ea typeface="Calibri"/>
                  <a:cs typeface="Times New Roman"/>
                </a:rPr>
                <a:t>   {D350 = Goods and Services Credit Allowance}</a:t>
              </a:r>
            </a:p>
            <a:p>
              <a:pPr marL="0" marR="0">
                <a:lnSpc>
                  <a:spcPct val="115000"/>
                </a:lnSpc>
                <a:spcBef>
                  <a:spcPts val="0"/>
                </a:spcBef>
                <a:spcAft>
                  <a:spcPts val="0"/>
                </a:spcAft>
              </a:pPr>
              <a:r>
                <a:rPr lang="en-US" sz="900" dirty="0">
                  <a:effectLst/>
                  <a:latin typeface="Times New Roman"/>
                  <a:ea typeface="Calibri"/>
                  <a:cs typeface="Times New Roman"/>
                </a:rPr>
                <a:t>TDS = Total Monetary Value Summary</a:t>
              </a:r>
            </a:p>
            <a:p>
              <a:pPr marL="0" marR="0">
                <a:lnSpc>
                  <a:spcPct val="115000"/>
                </a:lnSpc>
                <a:spcBef>
                  <a:spcPts val="0"/>
                </a:spcBef>
                <a:spcAft>
                  <a:spcPts val="0"/>
                </a:spcAft>
              </a:pPr>
              <a:r>
                <a:rPr lang="en-US" sz="900" dirty="0">
                  <a:effectLst/>
                  <a:latin typeface="Times New Roman"/>
                  <a:ea typeface="Calibri"/>
                  <a:cs typeface="Times New Roman"/>
                </a:rPr>
                <a:t>CTT = Transaction Totals</a:t>
              </a:r>
            </a:p>
            <a:p>
              <a:pPr marL="0" marR="0">
                <a:lnSpc>
                  <a:spcPct val="115000"/>
                </a:lnSpc>
                <a:spcBef>
                  <a:spcPts val="0"/>
                </a:spcBef>
                <a:spcAft>
                  <a:spcPts val="0"/>
                </a:spcAft>
              </a:pPr>
              <a:r>
                <a:rPr lang="en-US" sz="900" dirty="0">
                  <a:effectLst/>
                  <a:latin typeface="Times New Roman"/>
                  <a:ea typeface="Calibri"/>
                  <a:cs typeface="Times New Roman"/>
                </a:rPr>
                <a:t>SE = Transaction Set Trailer</a:t>
              </a:r>
            </a:p>
          </p:txBody>
        </p:sp>
        <p:sp>
          <p:nvSpPr>
            <p:cNvPr id="5" name="TextBox 4"/>
            <p:cNvSpPr txBox="1"/>
            <p:nvPr/>
          </p:nvSpPr>
          <p:spPr bwMode="auto">
            <a:xfrm>
              <a:off x="2827296" y="4754088"/>
              <a:ext cx="2374737" cy="1631216"/>
            </a:xfrm>
            <a:prstGeom prst="rect">
              <a:avLst/>
            </a:prstGeom>
            <a:solidFill>
              <a:srgbClr val="FFFF00"/>
            </a:solidFill>
            <a:ln w="25400" algn="ctr">
              <a:solidFill>
                <a:schemeClr val="tx1"/>
              </a:solidFill>
              <a:miter lim="800000"/>
              <a:headEnd/>
              <a:tailEnd/>
            </a:ln>
            <a:effectLst/>
          </p:spPr>
          <p:txBody>
            <a:bodyPr wrap="square" rtlCol="0">
              <a:spAutoFit/>
            </a:bodyPr>
            <a:lstStyle/>
            <a:p>
              <a:r>
                <a:rPr lang="en-US" sz="2000" dirty="0" smtClean="0"/>
                <a:t>Sample 810L transaction showing the Summary Bill and two Detail Bills. </a:t>
              </a:r>
              <a:endParaRPr lang="en-US" sz="2000" dirty="0">
                <a:latin typeface="Arial Narrow" pitchFamily="34" charset="0"/>
                <a:cs typeface="Arial" charset="0"/>
              </a:endParaRPr>
            </a:p>
          </p:txBody>
        </p:sp>
        <p:cxnSp>
          <p:nvCxnSpPr>
            <p:cNvPr id="8" name="Straight Arrow Connector 7"/>
            <p:cNvCxnSpPr/>
            <p:nvPr/>
          </p:nvCxnSpPr>
          <p:spPr bwMode="auto">
            <a:xfrm>
              <a:off x="2820904" y="1688268"/>
              <a:ext cx="2741720" cy="148896"/>
            </a:xfrm>
            <a:prstGeom prst="straightConnector1">
              <a:avLst/>
            </a:prstGeom>
            <a:noFill/>
            <a:ln w="15875" cap="flat" cmpd="sng" algn="ctr">
              <a:solidFill>
                <a:srgbClr val="0000FF"/>
              </a:solidFill>
              <a:prstDash val="solid"/>
              <a:round/>
              <a:headEnd type="none" w="med" len="med"/>
              <a:tailEnd type="arrow"/>
            </a:ln>
            <a:effectLst/>
          </p:spPr>
        </p:cxnSp>
        <p:cxnSp>
          <p:nvCxnSpPr>
            <p:cNvPr id="10" name="Straight Arrow Connector 9"/>
            <p:cNvCxnSpPr/>
            <p:nvPr/>
          </p:nvCxnSpPr>
          <p:spPr bwMode="auto">
            <a:xfrm>
              <a:off x="2827296" y="1688268"/>
              <a:ext cx="2735328" cy="297792"/>
            </a:xfrm>
            <a:prstGeom prst="straightConnector1">
              <a:avLst/>
            </a:prstGeom>
            <a:noFill/>
            <a:ln w="15875" cap="flat" cmpd="sng" algn="ctr">
              <a:solidFill>
                <a:srgbClr val="0000FF"/>
              </a:solidFill>
              <a:prstDash val="solid"/>
              <a:round/>
              <a:headEnd type="none" w="med" len="med"/>
              <a:tailEnd type="arrow"/>
            </a:ln>
            <a:effectLst/>
          </p:spPr>
        </p:cxnSp>
      </p:grpSp>
    </p:spTree>
    <p:extLst>
      <p:ext uri="{BB962C8B-B14F-4D97-AF65-F5344CB8AC3E}">
        <p14:creationId xmlns:p14="http://schemas.microsoft.com/office/powerpoint/2010/main" val="2153113570"/>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254000"/>
            <a:ext cx="8534400" cy="685800"/>
          </a:xfrm>
        </p:spPr>
        <p:txBody>
          <a:bodyPr/>
          <a:lstStyle/>
          <a:p>
            <a:r>
              <a:rPr lang="en-US" sz="3200" dirty="0"/>
              <a:t>DLMS 810L IC, Logistics Bill - Page </a:t>
            </a:r>
            <a:r>
              <a:rPr lang="en-US" sz="3200" dirty="0" smtClean="0"/>
              <a:t>5</a:t>
            </a:r>
          </a:p>
        </p:txBody>
      </p:sp>
      <p:pic>
        <p:nvPicPr>
          <p:cNvPr id="2498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368" y="1024182"/>
            <a:ext cx="3657600" cy="1116280"/>
          </a:xfrm>
          <a:prstGeom prst="rect">
            <a:avLst/>
          </a:prstGeom>
          <a:noFill/>
          <a:ln w="9525">
            <a:solidFill>
              <a:srgbClr val="2D2DB9"/>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13312" y="5897457"/>
            <a:ext cx="8820448" cy="584775"/>
          </a:xfrm>
          <a:prstGeom prst="rect">
            <a:avLst/>
          </a:prstGeom>
          <a:solidFill>
            <a:srgbClr val="FFFF00"/>
          </a:solidFill>
          <a:ln w="25400">
            <a:solidFill>
              <a:schemeClr val="tx1"/>
            </a:solidFill>
          </a:ln>
        </p:spPr>
        <p:txBody>
          <a:bodyPr wrap="square">
            <a:spAutoFit/>
          </a:bodyPr>
          <a:lstStyle/>
          <a:p>
            <a:r>
              <a:rPr lang="en-US" dirty="0" smtClean="0"/>
              <a:t>Ex: </a:t>
            </a:r>
            <a:r>
              <a:rPr lang="en-US" dirty="0" smtClean="0">
                <a:solidFill>
                  <a:srgbClr val="0000CC"/>
                </a:solidFill>
              </a:rPr>
              <a:t>ST*810*0001</a:t>
            </a:r>
          </a:p>
          <a:p>
            <a:r>
              <a:rPr lang="en-US" dirty="0" smtClean="0">
                <a:solidFill>
                  <a:srgbClr val="FF0000"/>
                </a:solidFill>
              </a:rPr>
              <a:t>    </a:t>
            </a:r>
            <a:r>
              <a:rPr lang="en-US" dirty="0" smtClean="0"/>
              <a:t>Says </a:t>
            </a:r>
            <a:r>
              <a:rPr lang="en-US" dirty="0"/>
              <a:t>that this is the first (0001) </a:t>
            </a:r>
            <a:r>
              <a:rPr lang="en-US" dirty="0" smtClean="0"/>
              <a:t>810 Bill.</a:t>
            </a:r>
            <a:endParaRPr lang="en-US" dirty="0"/>
          </a:p>
        </p:txBody>
      </p:sp>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704" y="908872"/>
            <a:ext cx="2197758" cy="28983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53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8585" y="2992325"/>
            <a:ext cx="7115175" cy="2181379"/>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bwMode="auto">
          <a:xfrm>
            <a:off x="6607489" y="1024182"/>
            <a:ext cx="2132416" cy="1015663"/>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Heading is Table 1, which is the Summary Bill</a:t>
            </a:r>
            <a:endParaRPr lang="en-US" sz="2000" dirty="0">
              <a:latin typeface="Arial Narrow" pitchFamily="34" charset="0"/>
              <a:cs typeface="Arial" charset="0"/>
            </a:endParaRPr>
          </a:p>
        </p:txBody>
      </p:sp>
      <p:cxnSp>
        <p:nvCxnSpPr>
          <p:cNvPr id="6" name="Straight Arrow Connector 5"/>
          <p:cNvCxnSpPr>
            <a:stCxn id="3" idx="1"/>
          </p:cNvCxnSpPr>
          <p:nvPr/>
        </p:nvCxnSpPr>
        <p:spPr bwMode="auto">
          <a:xfrm flipH="1">
            <a:off x="5832064" y="1532014"/>
            <a:ext cx="775425" cy="50308"/>
          </a:xfrm>
          <a:prstGeom prst="straightConnector1">
            <a:avLst/>
          </a:prstGeom>
          <a:noFill/>
          <a:ln w="19050" cap="flat" cmpd="sng" algn="ctr">
            <a:solidFill>
              <a:srgbClr val="0000CC"/>
            </a:solidFill>
            <a:prstDash val="solid"/>
            <a:round/>
            <a:headEnd type="none" w="med" len="med"/>
            <a:tailEnd type="arrow"/>
          </a:ln>
          <a:effectLst/>
        </p:spPr>
      </p:cxnSp>
      <p:sp>
        <p:nvSpPr>
          <p:cNvPr id="15" name="TextBox 14"/>
          <p:cNvSpPr txBox="1"/>
          <p:nvPr/>
        </p:nvSpPr>
        <p:spPr bwMode="auto">
          <a:xfrm>
            <a:off x="113312" y="4543672"/>
            <a:ext cx="2132416" cy="707886"/>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Transaction Code is 810 Invoice</a:t>
            </a:r>
            <a:endParaRPr lang="en-US" sz="2000" dirty="0">
              <a:latin typeface="Arial Narrow" pitchFamily="34" charset="0"/>
              <a:cs typeface="Arial" charset="0"/>
            </a:endParaRPr>
          </a:p>
        </p:txBody>
      </p:sp>
      <p:cxnSp>
        <p:nvCxnSpPr>
          <p:cNvPr id="16" name="Straight Arrow Connector 15"/>
          <p:cNvCxnSpPr>
            <a:stCxn id="15" idx="3"/>
          </p:cNvCxnSpPr>
          <p:nvPr/>
        </p:nvCxnSpPr>
        <p:spPr bwMode="auto">
          <a:xfrm flipV="1">
            <a:off x="2245728" y="4252892"/>
            <a:ext cx="920816" cy="644723"/>
          </a:xfrm>
          <a:prstGeom prst="straightConnector1">
            <a:avLst/>
          </a:prstGeom>
          <a:noFill/>
          <a:ln w="19050" cap="flat" cmpd="sng" algn="ctr">
            <a:solidFill>
              <a:srgbClr val="0000CC"/>
            </a:solidFill>
            <a:prstDash val="solid"/>
            <a:round/>
            <a:headEnd type="none" w="med" len="med"/>
            <a:tailEnd type="arrow"/>
          </a:ln>
          <a:effectLst/>
        </p:spPr>
      </p:cxnSp>
    </p:spTree>
    <p:extLst>
      <p:ext uri="{BB962C8B-B14F-4D97-AF65-F5344CB8AC3E}">
        <p14:creationId xmlns:p14="http://schemas.microsoft.com/office/powerpoint/2010/main" val="989864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1000"/>
                                        <p:tgtEl>
                                          <p:spTgt spid="1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04800"/>
            <a:ext cx="9144000" cy="914400"/>
          </a:xfrm>
        </p:spPr>
        <p:txBody>
          <a:bodyPr/>
          <a:lstStyle/>
          <a:p>
            <a:r>
              <a:rPr lang="en-US" sz="3200" dirty="0" smtClean="0"/>
              <a:t>812R, Billing Adjustment Request</a:t>
            </a:r>
          </a:p>
        </p:txBody>
      </p:sp>
      <p:sp>
        <p:nvSpPr>
          <p:cNvPr id="31747" name="Rectangle 3"/>
          <p:cNvSpPr>
            <a:spLocks noGrp="1" noChangeArrowheads="1"/>
          </p:cNvSpPr>
          <p:nvPr>
            <p:ph idx="1"/>
          </p:nvPr>
        </p:nvSpPr>
        <p:spPr>
          <a:xfrm>
            <a:off x="152400" y="1143000"/>
            <a:ext cx="8686800" cy="5257800"/>
          </a:xfrm>
        </p:spPr>
        <p:txBody>
          <a:bodyPr/>
          <a:lstStyle/>
          <a:p>
            <a:pPr marL="0" lvl="2" indent="0">
              <a:lnSpc>
                <a:spcPct val="80000"/>
              </a:lnSpc>
              <a:spcBef>
                <a:spcPts val="1200"/>
              </a:spcBef>
              <a:buNone/>
              <a:defRPr/>
            </a:pPr>
            <a:r>
              <a:rPr lang="en-US" sz="2600" dirty="0" smtClean="0">
                <a:cs typeface="Times New Roman" pitchFamily="18" charset="0"/>
              </a:rPr>
              <a:t>PURPOSE</a:t>
            </a:r>
            <a:endParaRPr lang="en-US" sz="800" b="0" dirty="0" smtClean="0"/>
          </a:p>
          <a:p>
            <a:pPr marL="457200" lvl="1" indent="-241300">
              <a:lnSpc>
                <a:spcPct val="80000"/>
              </a:lnSpc>
              <a:spcBef>
                <a:spcPts val="1000"/>
              </a:spcBef>
              <a:buClr>
                <a:schemeClr val="tx2"/>
              </a:buClr>
              <a:buSzPct val="150000"/>
              <a:buFontTx/>
              <a:buChar char="•"/>
              <a:defRPr/>
            </a:pPr>
            <a:r>
              <a:rPr lang="en-US" sz="2400" dirty="0">
                <a:ea typeface="+mn-ea"/>
                <a:cs typeface="+mn-cs"/>
              </a:rPr>
              <a:t>Used to </a:t>
            </a:r>
            <a:r>
              <a:rPr lang="en-US" sz="2400" dirty="0" smtClean="0">
                <a:ea typeface="+mn-ea"/>
                <a:cs typeface="+mn-cs"/>
              </a:rPr>
              <a:t>request adjustment </a:t>
            </a:r>
            <a:r>
              <a:rPr lang="en-US" sz="2400" dirty="0">
                <a:ea typeface="+mn-ea"/>
                <a:cs typeface="+mn-cs"/>
              </a:rPr>
              <a:t>of a Logistics </a:t>
            </a:r>
            <a:r>
              <a:rPr lang="en-US" sz="2400" dirty="0" smtClean="0">
                <a:ea typeface="+mn-ea"/>
                <a:cs typeface="+mn-cs"/>
              </a:rPr>
              <a:t>Bill; using billing advises code that identifies the nature of the request or problem.</a:t>
            </a:r>
            <a:endParaRPr lang="en-US" sz="2400" dirty="0">
              <a:ea typeface="+mn-ea"/>
              <a:cs typeface="+mn-cs"/>
            </a:endParaRPr>
          </a:p>
          <a:p>
            <a:pPr marL="457200" lvl="1" indent="-241300">
              <a:lnSpc>
                <a:spcPct val="80000"/>
              </a:lnSpc>
              <a:spcBef>
                <a:spcPts val="1000"/>
              </a:spcBef>
              <a:buClr>
                <a:schemeClr val="tx2"/>
              </a:buClr>
              <a:buSzPct val="150000"/>
              <a:buFontTx/>
              <a:buChar char="•"/>
              <a:defRPr/>
            </a:pPr>
            <a:r>
              <a:rPr lang="en-US" sz="2400" dirty="0">
                <a:ea typeface="+mn-ea"/>
                <a:cs typeface="+mn-cs"/>
              </a:rPr>
              <a:t>Used to request or follow-up on a promised (validated) discrepancy report adjustment for:</a:t>
            </a:r>
          </a:p>
          <a:p>
            <a:pPr marL="911225" lvl="2" indent="-465138">
              <a:lnSpc>
                <a:spcPct val="80000"/>
              </a:lnSpc>
              <a:spcBef>
                <a:spcPts val="800"/>
              </a:spcBef>
              <a:buClr>
                <a:schemeClr val="tx2"/>
              </a:buClr>
              <a:defRPr/>
            </a:pPr>
            <a:r>
              <a:rPr lang="en-US" sz="2000" b="0" dirty="0"/>
              <a:t>Supply Discrepancy - Reply promised Financial Adjustment</a:t>
            </a:r>
          </a:p>
          <a:p>
            <a:pPr marL="911225" lvl="2" indent="-465138">
              <a:lnSpc>
                <a:spcPct val="80000"/>
              </a:lnSpc>
              <a:spcBef>
                <a:spcPts val="800"/>
              </a:spcBef>
              <a:buClr>
                <a:schemeClr val="tx2"/>
              </a:buClr>
              <a:defRPr/>
            </a:pPr>
            <a:r>
              <a:rPr lang="en-US" sz="2000" b="0" dirty="0"/>
              <a:t>Product Quality Discrepancy - Report Accepted</a:t>
            </a:r>
          </a:p>
          <a:p>
            <a:pPr marL="911225" lvl="2" indent="-465138">
              <a:lnSpc>
                <a:spcPct val="80000"/>
              </a:lnSpc>
              <a:spcBef>
                <a:spcPts val="800"/>
              </a:spcBef>
              <a:buClr>
                <a:schemeClr val="tx2"/>
              </a:buClr>
              <a:defRPr/>
            </a:pPr>
            <a:r>
              <a:rPr lang="en-US" sz="2000" b="0" dirty="0"/>
              <a:t>Transportation Discrepancy - Report </a:t>
            </a:r>
            <a:r>
              <a:rPr lang="en-US" sz="2000" b="0" dirty="0" smtClean="0"/>
              <a:t>Accepted</a:t>
            </a:r>
          </a:p>
          <a:p>
            <a:pPr marL="457200" lvl="1" indent="-241300">
              <a:lnSpc>
                <a:spcPct val="80000"/>
              </a:lnSpc>
              <a:spcBef>
                <a:spcPts val="1000"/>
              </a:spcBef>
              <a:buClr>
                <a:schemeClr val="tx2"/>
              </a:buClr>
              <a:buSzPct val="150000"/>
              <a:buFontTx/>
              <a:buChar char="•"/>
              <a:defRPr/>
            </a:pPr>
            <a:r>
              <a:rPr lang="en-US" sz="2400" dirty="0" smtClean="0">
                <a:ea typeface="+mn-ea"/>
                <a:cs typeface="+mn-cs"/>
              </a:rPr>
              <a:t>Used </a:t>
            </a:r>
            <a:r>
              <a:rPr lang="en-US" sz="2400" dirty="0">
                <a:ea typeface="+mn-ea"/>
                <a:cs typeface="+mn-cs"/>
              </a:rPr>
              <a:t>to follow up on promised credit for </a:t>
            </a:r>
            <a:r>
              <a:rPr lang="en-US" sz="2400" dirty="0" smtClean="0">
                <a:ea typeface="+mn-ea"/>
                <a:cs typeface="+mn-cs"/>
              </a:rPr>
              <a:t>materiel return, including storage quality control report</a:t>
            </a:r>
            <a:endParaRPr lang="en-US" sz="2400" dirty="0">
              <a:ea typeface="+mn-ea"/>
              <a:cs typeface="+mn-cs"/>
            </a:endParaRPr>
          </a:p>
          <a:p>
            <a:pPr marL="457200" lvl="1" indent="-241300">
              <a:lnSpc>
                <a:spcPct val="80000"/>
              </a:lnSpc>
              <a:spcBef>
                <a:spcPts val="1000"/>
              </a:spcBef>
              <a:buClr>
                <a:schemeClr val="tx2"/>
              </a:buClr>
              <a:buSzPct val="150000"/>
              <a:buFontTx/>
              <a:buChar char="•"/>
              <a:defRPr/>
            </a:pPr>
            <a:r>
              <a:rPr lang="en-US" sz="2400" dirty="0">
                <a:ea typeface="+mn-ea"/>
                <a:cs typeface="+mn-cs"/>
              </a:rPr>
              <a:t>Used to request copies (retransmission) of bills</a:t>
            </a:r>
          </a:p>
          <a:p>
            <a:pPr marL="911225" lvl="2" indent="-465138">
              <a:lnSpc>
                <a:spcPct val="80000"/>
              </a:lnSpc>
              <a:spcBef>
                <a:spcPts val="800"/>
              </a:spcBef>
              <a:buClr>
                <a:schemeClr val="tx2"/>
              </a:buClr>
              <a:defRPr/>
            </a:pPr>
            <a:r>
              <a:rPr lang="en-US" sz="2000" b="0" dirty="0"/>
              <a:t>Only Table 1 is </a:t>
            </a:r>
            <a:r>
              <a:rPr lang="en-US" sz="2000" b="0" dirty="0" smtClean="0"/>
              <a:t>used. Requests normally </a:t>
            </a:r>
            <a:r>
              <a:rPr lang="en-US" sz="2000" b="0" dirty="0"/>
              <a:t>done by Web in MILSINQ</a:t>
            </a:r>
            <a:endParaRPr lang="en-US" sz="2000" b="0" dirty="0" smtClean="0"/>
          </a:p>
          <a:p>
            <a:pPr marL="0" indent="0">
              <a:lnSpc>
                <a:spcPct val="80000"/>
              </a:lnSpc>
              <a:spcBef>
                <a:spcPts val="1200"/>
              </a:spcBef>
              <a:buClr>
                <a:schemeClr val="tx2"/>
              </a:buClr>
              <a:defRPr/>
            </a:pPr>
            <a:endParaRPr lang="en-US" sz="2000" dirty="0" smtClean="0"/>
          </a:p>
          <a:p>
            <a:pPr>
              <a:lnSpc>
                <a:spcPct val="80000"/>
              </a:lnSpc>
              <a:defRPr/>
            </a:pPr>
            <a:endParaRPr lang="en-US" sz="2400" b="0" dirty="0" smtClean="0">
              <a:cs typeface="Times New Roman" pitchFamily="18" charset="0"/>
            </a:endParaRPr>
          </a:p>
        </p:txBody>
      </p:sp>
    </p:spTree>
    <p:extLst>
      <p:ext uri="{BB962C8B-B14F-4D97-AF65-F5344CB8AC3E}">
        <p14:creationId xmlns:p14="http://schemas.microsoft.com/office/powerpoint/2010/main" val="391976877"/>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254000"/>
            <a:ext cx="8534400" cy="685800"/>
          </a:xfrm>
        </p:spPr>
        <p:txBody>
          <a:bodyPr/>
          <a:lstStyle/>
          <a:p>
            <a:r>
              <a:rPr lang="en-US" sz="3200" dirty="0"/>
              <a:t>DLMS 810L IC, Logistics Bill - Page </a:t>
            </a:r>
            <a:r>
              <a:rPr lang="en-US" sz="3200" dirty="0" smtClean="0"/>
              <a:t>6</a:t>
            </a: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4400"/>
            <a:ext cx="1892464" cy="24740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68134" y="5651235"/>
            <a:ext cx="8862554" cy="830997"/>
          </a:xfrm>
          <a:prstGeom prst="rect">
            <a:avLst/>
          </a:prstGeom>
          <a:solidFill>
            <a:srgbClr val="FFFF00"/>
          </a:solidFill>
          <a:ln w="25400">
            <a:solidFill>
              <a:schemeClr val="tx1"/>
            </a:solidFill>
          </a:ln>
        </p:spPr>
        <p:txBody>
          <a:bodyPr wrap="none">
            <a:spAutoFit/>
          </a:bodyPr>
          <a:lstStyle/>
          <a:p>
            <a:r>
              <a:rPr lang="en-US" dirty="0" smtClean="0"/>
              <a:t>Ex: </a:t>
            </a:r>
            <a:r>
              <a:rPr lang="en-US" dirty="0">
                <a:solidFill>
                  <a:srgbClr val="0000FF"/>
                </a:solidFill>
              </a:rPr>
              <a:t>BIG*20151031*U005A*****</a:t>
            </a:r>
            <a:r>
              <a:rPr lang="en-US" dirty="0" smtClean="0">
                <a:solidFill>
                  <a:srgbClr val="0000FF"/>
                </a:solidFill>
              </a:rPr>
              <a:t>PP*00</a:t>
            </a:r>
          </a:p>
          <a:p>
            <a:r>
              <a:rPr lang="en-US" dirty="0" smtClean="0">
                <a:solidFill>
                  <a:srgbClr val="FF0000"/>
                </a:solidFill>
              </a:rPr>
              <a:t>     </a:t>
            </a:r>
            <a:r>
              <a:rPr lang="en-US" dirty="0" smtClean="0"/>
              <a:t>Says </a:t>
            </a:r>
            <a:r>
              <a:rPr lang="en-US" dirty="0"/>
              <a:t>bill number U005A is </a:t>
            </a:r>
            <a:r>
              <a:rPr lang="en-US" dirty="0" smtClean="0"/>
              <a:t>an </a:t>
            </a:r>
            <a:r>
              <a:rPr lang="en-US" dirty="0"/>
              <a:t>original </a:t>
            </a:r>
            <a:r>
              <a:rPr lang="en-US" dirty="0" smtClean="0"/>
              <a:t>Interfund bill issued on 2015 10 31.</a:t>
            </a:r>
          </a:p>
          <a:p>
            <a:r>
              <a:rPr lang="en-US" dirty="0" smtClean="0"/>
              <a:t>     In MILS, “Year” is single year digit. So, Year &amp; Month Billed </a:t>
            </a:r>
            <a:r>
              <a:rPr lang="en-US" dirty="0"/>
              <a:t>= </a:t>
            </a:r>
            <a:r>
              <a:rPr lang="en-US" dirty="0" smtClean="0"/>
              <a:t>RP36-38; </a:t>
            </a:r>
            <a:r>
              <a:rPr lang="en-US" dirty="0"/>
              <a:t>Bill No = 40-44</a:t>
            </a:r>
          </a:p>
        </p:txBody>
      </p:sp>
      <p:pic>
        <p:nvPicPr>
          <p:cNvPr id="204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728" y="1766313"/>
            <a:ext cx="5234112" cy="38211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048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6172" y="914400"/>
            <a:ext cx="2542787" cy="76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bwMode="auto">
          <a:xfrm>
            <a:off x="5541280" y="879482"/>
            <a:ext cx="3392480" cy="707886"/>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Heading is Table 1, which is the Summary Bill</a:t>
            </a:r>
            <a:endParaRPr lang="en-US" sz="2000" dirty="0">
              <a:latin typeface="Arial Narrow" pitchFamily="34" charset="0"/>
              <a:cs typeface="Arial" charset="0"/>
            </a:endParaRPr>
          </a:p>
        </p:txBody>
      </p:sp>
      <p:cxnSp>
        <p:nvCxnSpPr>
          <p:cNvPr id="9" name="Straight Arrow Connector 8"/>
          <p:cNvCxnSpPr>
            <a:stCxn id="8" idx="1"/>
          </p:cNvCxnSpPr>
          <p:nvPr/>
        </p:nvCxnSpPr>
        <p:spPr bwMode="auto">
          <a:xfrm flipH="1">
            <a:off x="4862784" y="1233425"/>
            <a:ext cx="678496" cy="51049"/>
          </a:xfrm>
          <a:prstGeom prst="straightConnector1">
            <a:avLst/>
          </a:prstGeom>
          <a:noFill/>
          <a:ln w="19050" cap="flat" cmpd="sng" algn="ctr">
            <a:solidFill>
              <a:srgbClr val="0000CC"/>
            </a:solidFill>
            <a:prstDash val="solid"/>
            <a:round/>
            <a:headEnd type="none" w="med" len="med"/>
            <a:tailEnd type="arrow"/>
          </a:ln>
          <a:effectLst/>
        </p:spPr>
      </p:cxnSp>
      <p:sp>
        <p:nvSpPr>
          <p:cNvPr id="13" name="TextBox 12"/>
          <p:cNvSpPr txBox="1"/>
          <p:nvPr/>
        </p:nvSpPr>
        <p:spPr bwMode="auto">
          <a:xfrm>
            <a:off x="161776" y="3414089"/>
            <a:ext cx="1931552" cy="1323439"/>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Indicates the bill is either:</a:t>
            </a:r>
          </a:p>
          <a:p>
            <a:pPr algn="r">
              <a:spcBef>
                <a:spcPts val="0"/>
              </a:spcBef>
            </a:pPr>
            <a:r>
              <a:rPr lang="en-US" sz="2000" dirty="0" smtClean="0">
                <a:latin typeface="Arial Narrow" pitchFamily="34" charset="0"/>
                <a:cs typeface="Arial" charset="0"/>
              </a:rPr>
              <a:t>Non-</a:t>
            </a:r>
            <a:r>
              <a:rPr lang="en-US" sz="2000" dirty="0" err="1" smtClean="0">
                <a:latin typeface="Arial Narrow" pitchFamily="34" charset="0"/>
                <a:cs typeface="Arial" charset="0"/>
              </a:rPr>
              <a:t>Interfund</a:t>
            </a:r>
            <a:endParaRPr lang="en-US" sz="2000" dirty="0" smtClean="0">
              <a:latin typeface="Arial Narrow" pitchFamily="34" charset="0"/>
              <a:cs typeface="Arial" charset="0"/>
            </a:endParaRPr>
          </a:p>
          <a:p>
            <a:pPr algn="r">
              <a:spcBef>
                <a:spcPts val="0"/>
              </a:spcBef>
            </a:pPr>
            <a:r>
              <a:rPr lang="en-US" sz="2000" dirty="0">
                <a:latin typeface="Arial Narrow" pitchFamily="34" charset="0"/>
                <a:cs typeface="Arial" charset="0"/>
              </a:rPr>
              <a:t>o</a:t>
            </a:r>
            <a:r>
              <a:rPr lang="en-US" sz="2000" dirty="0" smtClean="0">
                <a:latin typeface="Arial Narrow" pitchFamily="34" charset="0"/>
                <a:cs typeface="Arial" charset="0"/>
              </a:rPr>
              <a:t>r Interfund</a:t>
            </a:r>
            <a:endParaRPr lang="en-US" sz="2000" dirty="0">
              <a:latin typeface="Arial Narrow" pitchFamily="34" charset="0"/>
              <a:cs typeface="Arial" charset="0"/>
            </a:endParaRPr>
          </a:p>
        </p:txBody>
      </p:sp>
      <p:cxnSp>
        <p:nvCxnSpPr>
          <p:cNvPr id="14" name="Straight Arrow Connector 13"/>
          <p:cNvCxnSpPr/>
          <p:nvPr/>
        </p:nvCxnSpPr>
        <p:spPr bwMode="auto">
          <a:xfrm flipV="1">
            <a:off x="2093328" y="3676880"/>
            <a:ext cx="1121680" cy="580114"/>
          </a:xfrm>
          <a:prstGeom prst="straightConnector1">
            <a:avLst/>
          </a:prstGeom>
          <a:noFill/>
          <a:ln w="19050" cap="flat" cmpd="sng" algn="ctr">
            <a:solidFill>
              <a:srgbClr val="0000CC"/>
            </a:solidFill>
            <a:prstDash val="solid"/>
            <a:round/>
            <a:headEnd type="none" w="med" len="med"/>
            <a:tailEnd type="arrow"/>
          </a:ln>
          <a:effectLst/>
        </p:spPr>
      </p:cxnSp>
      <p:cxnSp>
        <p:nvCxnSpPr>
          <p:cNvPr id="17" name="Straight Arrow Connector 16"/>
          <p:cNvCxnSpPr/>
          <p:nvPr/>
        </p:nvCxnSpPr>
        <p:spPr bwMode="auto">
          <a:xfrm flipV="1">
            <a:off x="2093328" y="4036665"/>
            <a:ext cx="1121680" cy="492096"/>
          </a:xfrm>
          <a:prstGeom prst="straightConnector1">
            <a:avLst/>
          </a:prstGeom>
          <a:noFill/>
          <a:ln w="19050" cap="flat" cmpd="sng" algn="ctr">
            <a:solidFill>
              <a:srgbClr val="0000CC"/>
            </a:solidFill>
            <a:prstDash val="solid"/>
            <a:round/>
            <a:headEnd type="none" w="med" len="med"/>
            <a:tailEnd type="arrow"/>
          </a:ln>
          <a:effectLst/>
        </p:spPr>
      </p:cxnSp>
      <p:sp>
        <p:nvSpPr>
          <p:cNvPr id="22" name="TextBox 21"/>
          <p:cNvSpPr txBox="1"/>
          <p:nvPr/>
        </p:nvSpPr>
        <p:spPr bwMode="auto">
          <a:xfrm>
            <a:off x="7625232" y="4155960"/>
            <a:ext cx="1265296" cy="1323439"/>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Code as Original or Simulation bill</a:t>
            </a:r>
          </a:p>
        </p:txBody>
      </p:sp>
      <p:cxnSp>
        <p:nvCxnSpPr>
          <p:cNvPr id="23" name="Straight Arrow Connector 22"/>
          <p:cNvCxnSpPr/>
          <p:nvPr/>
        </p:nvCxnSpPr>
        <p:spPr bwMode="auto">
          <a:xfrm flipH="1">
            <a:off x="3893504" y="5013401"/>
            <a:ext cx="3731728" cy="290784"/>
          </a:xfrm>
          <a:prstGeom prst="straightConnector1">
            <a:avLst/>
          </a:prstGeom>
          <a:noFill/>
          <a:ln w="19050" cap="flat" cmpd="sng" algn="ctr">
            <a:solidFill>
              <a:srgbClr val="0000CC"/>
            </a:solidFill>
            <a:prstDash val="solid"/>
            <a:round/>
            <a:headEnd type="none" w="med" len="med"/>
            <a:tailEnd type="arrow"/>
          </a:ln>
          <a:effectLst/>
        </p:spPr>
      </p:cxnSp>
      <p:sp>
        <p:nvSpPr>
          <p:cNvPr id="15" name="Rectangle 14"/>
          <p:cNvSpPr/>
          <p:nvPr/>
        </p:nvSpPr>
        <p:spPr bwMode="auto">
          <a:xfrm>
            <a:off x="3275267" y="2347881"/>
            <a:ext cx="752298" cy="127898"/>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9347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1000"/>
                                        <p:tgtEl>
                                          <p:spTgt spid="13"/>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heel(1)">
                                      <p:cBhvr>
                                        <p:cTn id="33" dur="1000"/>
                                        <p:tgtEl>
                                          <p:spTgt spid="22"/>
                                        </p:tgtEl>
                                      </p:cBhvr>
                                    </p:animEffect>
                                  </p:childTnLst>
                                </p:cTn>
                              </p:par>
                            </p:childTnLst>
                          </p:cTn>
                        </p:par>
                        <p:par>
                          <p:cTn id="34" fill="hold">
                            <p:stCondLst>
                              <p:cond delay="1000"/>
                            </p:stCondLst>
                            <p:childTnLst>
                              <p:par>
                                <p:cTn id="35" presetID="22" presetClass="entr" presetSubtype="2"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righ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 grpId="0" animBg="1"/>
      <p:bldP spid="22" grpId="0" animBg="1"/>
      <p:bldP spid="15"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2560" y="241300"/>
            <a:ext cx="8529664" cy="685800"/>
          </a:xfrm>
        </p:spPr>
        <p:txBody>
          <a:bodyPr/>
          <a:lstStyle/>
          <a:p>
            <a:r>
              <a:rPr lang="en-US" sz="3200" dirty="0"/>
              <a:t>DLMS 810L IC, Logistics Bill - Page </a:t>
            </a:r>
            <a:r>
              <a:rPr lang="en-US" sz="3200" dirty="0" smtClean="0"/>
              <a:t>12</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1225"/>
            <a:ext cx="1865389" cy="2441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616" y="908872"/>
            <a:ext cx="2743200" cy="83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8470" y="1920425"/>
            <a:ext cx="6378362" cy="45618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bwMode="auto">
          <a:xfrm>
            <a:off x="113312" y="3547403"/>
            <a:ext cx="3053232" cy="2862322"/>
          </a:xfrm>
          <a:prstGeom prst="rect">
            <a:avLst/>
          </a:prstGeom>
          <a:solidFill>
            <a:srgbClr val="FFFF00"/>
          </a:solidFill>
          <a:ln w="19050" algn="ctr">
            <a:solidFill>
              <a:schemeClr val="tx1"/>
            </a:solidFill>
            <a:miter lim="800000"/>
            <a:headEnd/>
            <a:tailEnd/>
          </a:ln>
          <a:effectLst/>
        </p:spPr>
        <p:txBody>
          <a:bodyPr wrap="square" rtlCol="0">
            <a:spAutoFit/>
          </a:bodyPr>
          <a:lstStyle/>
          <a:p>
            <a:r>
              <a:rPr lang="en-US" sz="2000" dirty="0" smtClean="0"/>
              <a:t>“BT” </a:t>
            </a:r>
            <a:r>
              <a:rPr lang="en-US" sz="2000" dirty="0"/>
              <a:t>i</a:t>
            </a:r>
            <a:r>
              <a:rPr lang="en-US" sz="2000" dirty="0" smtClean="0"/>
              <a:t>ndicates </a:t>
            </a:r>
            <a:r>
              <a:rPr lang="en-US" sz="2000" dirty="0"/>
              <a:t>that the information </a:t>
            </a:r>
            <a:r>
              <a:rPr lang="en-US" sz="2000" dirty="0" smtClean="0"/>
              <a:t>of the N1 will </a:t>
            </a:r>
            <a:r>
              <a:rPr lang="en-US" sz="2000" dirty="0"/>
              <a:t>be for the bill-to or </a:t>
            </a:r>
            <a:r>
              <a:rPr lang="en-US" sz="2000" dirty="0" smtClean="0"/>
              <a:t>“billed office”</a:t>
            </a:r>
          </a:p>
          <a:p>
            <a:endParaRPr lang="en-US" sz="2000" dirty="0"/>
          </a:p>
          <a:p>
            <a:r>
              <a:rPr lang="en-US" sz="2000" dirty="0" smtClean="0"/>
              <a:t>Another iteration will use “II” to indicate </a:t>
            </a:r>
            <a:r>
              <a:rPr lang="en-US" sz="2000" dirty="0"/>
              <a:t>the issuer or billing office information</a:t>
            </a:r>
            <a:endParaRPr lang="en-US" sz="2000" dirty="0">
              <a:latin typeface="Arial Narrow" pitchFamily="34" charset="0"/>
              <a:cs typeface="Arial" charset="0"/>
            </a:endParaRPr>
          </a:p>
        </p:txBody>
      </p:sp>
      <p:cxnSp>
        <p:nvCxnSpPr>
          <p:cNvPr id="13" name="Straight Arrow Connector 12"/>
          <p:cNvCxnSpPr/>
          <p:nvPr/>
        </p:nvCxnSpPr>
        <p:spPr bwMode="auto">
          <a:xfrm flipV="1">
            <a:off x="3166544" y="3498663"/>
            <a:ext cx="577535" cy="343125"/>
          </a:xfrm>
          <a:prstGeom prst="straightConnector1">
            <a:avLst/>
          </a:prstGeom>
          <a:noFill/>
          <a:ln w="19050" cap="flat" cmpd="sng" algn="ctr">
            <a:solidFill>
              <a:srgbClr val="0000CC"/>
            </a:solidFill>
            <a:prstDash val="solid"/>
            <a:round/>
            <a:headEnd type="none" w="med" len="med"/>
            <a:tailEnd type="arrow"/>
          </a:ln>
          <a:effectLst/>
        </p:spPr>
      </p:cxnSp>
      <p:cxnSp>
        <p:nvCxnSpPr>
          <p:cNvPr id="15" name="Straight Arrow Connector 14"/>
          <p:cNvCxnSpPr/>
          <p:nvPr/>
        </p:nvCxnSpPr>
        <p:spPr bwMode="auto">
          <a:xfrm flipV="1">
            <a:off x="3166544" y="3913640"/>
            <a:ext cx="630032" cy="1114672"/>
          </a:xfrm>
          <a:prstGeom prst="straightConnector1">
            <a:avLst/>
          </a:prstGeom>
          <a:noFill/>
          <a:ln w="19050" cap="flat" cmpd="sng" algn="ctr">
            <a:solidFill>
              <a:srgbClr val="0000CC"/>
            </a:solidFill>
            <a:prstDash val="solid"/>
            <a:round/>
            <a:headEnd type="none" w="med" len="med"/>
            <a:tailEnd type="arrow"/>
          </a:ln>
          <a:effectLst/>
        </p:spPr>
      </p:cxnSp>
      <p:sp>
        <p:nvSpPr>
          <p:cNvPr id="6" name="Rectangle 5"/>
          <p:cNvSpPr/>
          <p:nvPr/>
        </p:nvSpPr>
        <p:spPr bwMode="auto">
          <a:xfrm>
            <a:off x="3263472" y="1441976"/>
            <a:ext cx="290784" cy="253755"/>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0" name="TextBox 9"/>
          <p:cNvSpPr txBox="1"/>
          <p:nvPr/>
        </p:nvSpPr>
        <p:spPr bwMode="auto">
          <a:xfrm>
            <a:off x="5686672" y="1024874"/>
            <a:ext cx="2762448" cy="707886"/>
          </a:xfrm>
          <a:prstGeom prst="rect">
            <a:avLst/>
          </a:prstGeom>
          <a:solidFill>
            <a:srgbClr val="FFFF00"/>
          </a:solidFill>
          <a:ln w="1905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Identifies this segment is part of a loop</a:t>
            </a:r>
            <a:endParaRPr lang="en-US" sz="2000" dirty="0">
              <a:latin typeface="Arial Narrow" pitchFamily="34" charset="0"/>
              <a:cs typeface="Arial" charset="0"/>
            </a:endParaRPr>
          </a:p>
        </p:txBody>
      </p:sp>
    </p:spTree>
    <p:extLst>
      <p:ext uri="{BB962C8B-B14F-4D97-AF65-F5344CB8AC3E}">
        <p14:creationId xmlns:p14="http://schemas.microsoft.com/office/powerpoint/2010/main" val="1342303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1000"/>
                                        <p:tgtEl>
                                          <p:spTgt spid="12"/>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10"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241300"/>
            <a:ext cx="8534400" cy="685800"/>
          </a:xfrm>
        </p:spPr>
        <p:txBody>
          <a:bodyPr/>
          <a:lstStyle/>
          <a:p>
            <a:r>
              <a:rPr lang="en-US" sz="3200" dirty="0"/>
              <a:t>DLMS 810L IC, Logistics Bill - Page </a:t>
            </a:r>
            <a:r>
              <a:rPr lang="en-US" sz="3200" dirty="0" smtClean="0"/>
              <a:t>13</a:t>
            </a:r>
          </a:p>
        </p:txBody>
      </p:sp>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936" y="924367"/>
            <a:ext cx="1691488" cy="22498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552" y="1248120"/>
            <a:ext cx="7041846" cy="36583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5714" y="4912572"/>
            <a:ext cx="9043438" cy="1569660"/>
          </a:xfrm>
          <a:prstGeom prst="rect">
            <a:avLst/>
          </a:prstGeom>
          <a:solidFill>
            <a:srgbClr val="FFFF00"/>
          </a:solidFill>
          <a:ln>
            <a:solidFill>
              <a:schemeClr val="tx1"/>
            </a:solidFill>
          </a:ln>
        </p:spPr>
        <p:txBody>
          <a:bodyPr wrap="none">
            <a:spAutoFit/>
          </a:bodyPr>
          <a:lstStyle/>
          <a:p>
            <a:pPr>
              <a:tabLst>
                <a:tab pos="404813" algn="l"/>
              </a:tabLst>
            </a:pPr>
            <a:r>
              <a:rPr lang="en-US" dirty="0" smtClean="0"/>
              <a:t>Ex:	</a:t>
            </a:r>
            <a:r>
              <a:rPr lang="pt-BR" dirty="0" smtClean="0">
                <a:solidFill>
                  <a:srgbClr val="0000FF"/>
                </a:solidFill>
              </a:rPr>
              <a:t>N1*BT</a:t>
            </a:r>
            <a:r>
              <a:rPr lang="pt-BR" dirty="0">
                <a:solidFill>
                  <a:srgbClr val="0000FF"/>
                </a:solidFill>
              </a:rPr>
              <a:t>**10*FB2502**TO</a:t>
            </a:r>
          </a:p>
          <a:p>
            <a:pPr>
              <a:tabLst>
                <a:tab pos="404813" algn="l"/>
              </a:tabLst>
            </a:pPr>
            <a:r>
              <a:rPr lang="en-US" dirty="0"/>
              <a:t>T</a:t>
            </a:r>
            <a:r>
              <a:rPr lang="en-US" dirty="0" smtClean="0"/>
              <a:t>he </a:t>
            </a:r>
            <a:r>
              <a:rPr lang="en-US" dirty="0"/>
              <a:t>Billed </a:t>
            </a:r>
            <a:r>
              <a:rPr lang="en-US" dirty="0" smtClean="0"/>
              <a:t>office </a:t>
            </a:r>
            <a:r>
              <a:rPr lang="en-US" dirty="0" err="1"/>
              <a:t>DoDAAC</a:t>
            </a:r>
            <a:r>
              <a:rPr lang="en-US" dirty="0"/>
              <a:t> </a:t>
            </a:r>
            <a:r>
              <a:rPr lang="en-US" dirty="0" smtClean="0"/>
              <a:t>is FB2502 </a:t>
            </a:r>
            <a:r>
              <a:rPr lang="en-US" dirty="0"/>
              <a:t>and we are sending </a:t>
            </a:r>
            <a:r>
              <a:rPr lang="en-US" dirty="0" smtClean="0"/>
              <a:t>the </a:t>
            </a:r>
            <a:r>
              <a:rPr lang="en-US" dirty="0"/>
              <a:t>bill TO them. RP </a:t>
            </a:r>
            <a:r>
              <a:rPr lang="en-US" dirty="0" smtClean="0"/>
              <a:t>30-35 </a:t>
            </a:r>
            <a:r>
              <a:rPr lang="en-US" dirty="0"/>
              <a:t>in </a:t>
            </a:r>
            <a:r>
              <a:rPr lang="en-US" dirty="0" smtClean="0"/>
              <a:t>MILS.</a:t>
            </a:r>
            <a:endParaRPr lang="pt-BR" dirty="0" smtClean="0"/>
          </a:p>
          <a:p>
            <a:pPr>
              <a:tabLst>
                <a:tab pos="404813" algn="l"/>
              </a:tabLst>
            </a:pPr>
            <a:r>
              <a:rPr lang="pt-BR" dirty="0">
                <a:solidFill>
                  <a:srgbClr val="0000FF"/>
                </a:solidFill>
              </a:rPr>
              <a:t>	</a:t>
            </a:r>
            <a:r>
              <a:rPr lang="pt-BR" dirty="0" smtClean="0">
                <a:solidFill>
                  <a:srgbClr val="0000FF"/>
                </a:solidFill>
              </a:rPr>
              <a:t>N1*II</a:t>
            </a:r>
            <a:r>
              <a:rPr lang="pt-BR" dirty="0">
                <a:solidFill>
                  <a:srgbClr val="0000FF"/>
                </a:solidFill>
              </a:rPr>
              <a:t>**M4*570**FR</a:t>
            </a:r>
          </a:p>
          <a:p>
            <a:pPr>
              <a:tabLst>
                <a:tab pos="404813" algn="l"/>
              </a:tabLst>
            </a:pPr>
            <a:r>
              <a:rPr lang="en-US" dirty="0"/>
              <a:t>T</a:t>
            </a:r>
            <a:r>
              <a:rPr lang="en-US" dirty="0" smtClean="0"/>
              <a:t>he </a:t>
            </a:r>
            <a:r>
              <a:rPr lang="en-US" dirty="0"/>
              <a:t>billing </a:t>
            </a:r>
            <a:r>
              <a:rPr lang="en-US" dirty="0" smtClean="0"/>
              <a:t>office’s RIC is </a:t>
            </a:r>
            <a:r>
              <a:rPr lang="en-US" dirty="0"/>
              <a:t>570 where the bill is coming from. RP 19-21 in MILS.</a:t>
            </a:r>
          </a:p>
          <a:p>
            <a:pPr>
              <a:tabLst>
                <a:tab pos="404813" algn="l"/>
              </a:tabLst>
            </a:pPr>
            <a:r>
              <a:rPr lang="pt-BR" dirty="0" smtClean="0">
                <a:solidFill>
                  <a:srgbClr val="0000FF"/>
                </a:solidFill>
              </a:rPr>
              <a:t>	N1*II</a:t>
            </a:r>
            <a:r>
              <a:rPr lang="pt-BR" dirty="0">
                <a:solidFill>
                  <a:srgbClr val="0000FF"/>
                </a:solidFill>
              </a:rPr>
              <a:t>**</a:t>
            </a:r>
            <a:r>
              <a:rPr lang="pt-BR" dirty="0" smtClean="0">
                <a:solidFill>
                  <a:srgbClr val="0000FF"/>
                </a:solidFill>
              </a:rPr>
              <a:t>10*6973AE</a:t>
            </a:r>
          </a:p>
          <a:p>
            <a:r>
              <a:rPr lang="en-US" dirty="0"/>
              <a:t>T</a:t>
            </a:r>
            <a:r>
              <a:rPr lang="en-US" dirty="0" smtClean="0"/>
              <a:t>he </a:t>
            </a:r>
            <a:r>
              <a:rPr lang="en-US" dirty="0"/>
              <a:t>Billing Office </a:t>
            </a:r>
            <a:r>
              <a:rPr lang="en-US" dirty="0" err="1"/>
              <a:t>DoDAAC</a:t>
            </a:r>
            <a:r>
              <a:rPr lang="en-US" dirty="0"/>
              <a:t> is 6973A where the bill is coming from. RP 45-50 in </a:t>
            </a:r>
            <a:r>
              <a:rPr lang="en-US" dirty="0" smtClean="0"/>
              <a:t>MILS</a:t>
            </a:r>
            <a:r>
              <a:rPr lang="pt-BR" dirty="0"/>
              <a:t>.</a:t>
            </a:r>
            <a:endParaRPr lang="pt-BR" dirty="0" smtClean="0"/>
          </a:p>
        </p:txBody>
      </p:sp>
      <p:sp>
        <p:nvSpPr>
          <p:cNvPr id="7" name="TextBox 6"/>
          <p:cNvSpPr txBox="1"/>
          <p:nvPr/>
        </p:nvSpPr>
        <p:spPr bwMode="auto">
          <a:xfrm>
            <a:off x="113313" y="2944360"/>
            <a:ext cx="2568591" cy="1323439"/>
          </a:xfrm>
          <a:prstGeom prst="rect">
            <a:avLst/>
          </a:prstGeom>
          <a:solidFill>
            <a:srgbClr val="FFFF00"/>
          </a:solidFill>
          <a:ln w="19050" algn="ctr">
            <a:solidFill>
              <a:schemeClr val="tx1"/>
            </a:solidFill>
            <a:miter lim="800000"/>
            <a:headEnd/>
            <a:tailEnd/>
          </a:ln>
          <a:effectLst/>
        </p:spPr>
        <p:txBody>
          <a:bodyPr wrap="square" rtlCol="0">
            <a:spAutoFit/>
          </a:bodyPr>
          <a:lstStyle/>
          <a:p>
            <a:r>
              <a:rPr lang="en-US" sz="2000" dirty="0"/>
              <a:t>Using code "10" indicates the type of identifier in N104 is a </a:t>
            </a:r>
            <a:r>
              <a:rPr lang="en-US" sz="2000" dirty="0" err="1"/>
              <a:t>DoDAAC</a:t>
            </a:r>
            <a:r>
              <a:rPr lang="en-US" sz="2000" dirty="0" smtClean="0"/>
              <a:t>.</a:t>
            </a:r>
            <a:endParaRPr lang="en-US" sz="2000" dirty="0">
              <a:latin typeface="Arial Narrow" pitchFamily="34" charset="0"/>
              <a:cs typeface="Arial" charset="0"/>
            </a:endParaRPr>
          </a:p>
        </p:txBody>
      </p:sp>
      <p:cxnSp>
        <p:nvCxnSpPr>
          <p:cNvPr id="9" name="Straight Arrow Connector 8"/>
          <p:cNvCxnSpPr/>
          <p:nvPr/>
        </p:nvCxnSpPr>
        <p:spPr bwMode="auto">
          <a:xfrm flipV="1">
            <a:off x="2689800" y="3472610"/>
            <a:ext cx="484640" cy="150246"/>
          </a:xfrm>
          <a:prstGeom prst="straightConnector1">
            <a:avLst/>
          </a:prstGeom>
          <a:noFill/>
          <a:ln w="19050" cap="flat" cmpd="sng" algn="ctr">
            <a:solidFill>
              <a:srgbClr val="0000CC"/>
            </a:solidFill>
            <a:prstDash val="solid"/>
            <a:round/>
            <a:headEnd type="none" w="med" len="med"/>
            <a:tailEnd type="arrow"/>
          </a:ln>
          <a:effectLst/>
        </p:spPr>
      </p:cxnSp>
    </p:spTree>
    <p:extLst>
      <p:ext uri="{BB962C8B-B14F-4D97-AF65-F5344CB8AC3E}">
        <p14:creationId xmlns:p14="http://schemas.microsoft.com/office/powerpoint/2010/main" val="622617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304800"/>
            <a:ext cx="8534400" cy="685800"/>
          </a:xfrm>
        </p:spPr>
        <p:txBody>
          <a:bodyPr/>
          <a:lstStyle/>
          <a:p>
            <a:r>
              <a:rPr lang="en-US" sz="3200" dirty="0"/>
              <a:t>DLMS 810L IC, Logistics Bill - Page </a:t>
            </a:r>
            <a:r>
              <a:rPr lang="en-US" sz="3200" dirty="0" smtClean="0"/>
              <a:t>15</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914400"/>
            <a:ext cx="1698608" cy="22205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120472"/>
            <a:ext cx="7126924" cy="16525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13312" y="5897457"/>
            <a:ext cx="8820448" cy="584775"/>
          </a:xfrm>
          <a:prstGeom prst="rect">
            <a:avLst/>
          </a:prstGeom>
          <a:solidFill>
            <a:srgbClr val="FFFF00"/>
          </a:solidFill>
          <a:ln w="25400">
            <a:solidFill>
              <a:schemeClr val="tx1"/>
            </a:solidFill>
          </a:ln>
        </p:spPr>
        <p:txBody>
          <a:bodyPr wrap="square">
            <a:spAutoFit/>
          </a:bodyPr>
          <a:lstStyle/>
          <a:p>
            <a:r>
              <a:rPr lang="en-US" dirty="0" smtClean="0"/>
              <a:t>Ex: </a:t>
            </a:r>
            <a:r>
              <a:rPr lang="en-US" dirty="0" smtClean="0">
                <a:solidFill>
                  <a:srgbClr val="0000CC"/>
                </a:solidFill>
              </a:rPr>
              <a:t>LM*DF</a:t>
            </a:r>
          </a:p>
          <a:p>
            <a:r>
              <a:rPr lang="en-US" dirty="0"/>
              <a:t>We limit what can be used in DLMS to DF for Department of Defense</a:t>
            </a:r>
            <a:r>
              <a:rPr lang="en-US" dirty="0" smtClean="0"/>
              <a:t>.</a:t>
            </a:r>
            <a:endParaRPr lang="en-US" dirty="0">
              <a:solidFill>
                <a:srgbClr val="FF0000"/>
              </a:solidFill>
            </a:endParaRPr>
          </a:p>
        </p:txBody>
      </p:sp>
      <p:sp>
        <p:nvSpPr>
          <p:cNvPr id="6" name="TextBox 5"/>
          <p:cNvSpPr txBox="1"/>
          <p:nvPr/>
        </p:nvSpPr>
        <p:spPr bwMode="auto">
          <a:xfrm>
            <a:off x="452560" y="3865176"/>
            <a:ext cx="8350764" cy="1815882"/>
          </a:xfrm>
          <a:prstGeom prst="rect">
            <a:avLst/>
          </a:prstGeom>
          <a:solidFill>
            <a:srgbClr val="FFFF00"/>
          </a:solidFill>
          <a:ln w="25400" algn="ctr">
            <a:solidFill>
              <a:schemeClr val="tx1"/>
            </a:solidFill>
            <a:miter lim="800000"/>
            <a:headEnd/>
            <a:tailEnd/>
          </a:ln>
          <a:effectLst/>
        </p:spPr>
        <p:txBody>
          <a:bodyPr wrap="square" rtlCol="0">
            <a:spAutoFit/>
          </a:bodyPr>
          <a:lstStyle/>
          <a:p>
            <a:r>
              <a:rPr lang="en-US" sz="2000" dirty="0"/>
              <a:t>LM, Code Source Information. We </a:t>
            </a:r>
            <a:r>
              <a:rPr lang="en-US" sz="2000" dirty="0" smtClean="0"/>
              <a:t>need to know who’s “Agency Qualifier Code” List we will be using.</a:t>
            </a:r>
          </a:p>
          <a:p>
            <a:endParaRPr lang="en-US" sz="1200" dirty="0" smtClean="0"/>
          </a:p>
          <a:p>
            <a:r>
              <a:rPr lang="en-US" sz="2000" dirty="0" smtClean="0"/>
              <a:t>This is </a:t>
            </a:r>
            <a:r>
              <a:rPr lang="en-US" sz="2000" dirty="0"/>
              <a:t>telling us </a:t>
            </a:r>
            <a:r>
              <a:rPr lang="en-US" sz="2000" dirty="0" smtClean="0"/>
              <a:t>who the entity is for the code list external to X12 in </a:t>
            </a:r>
            <a:r>
              <a:rPr lang="en-US" sz="2000" dirty="0"/>
              <a:t>the </a:t>
            </a:r>
            <a:r>
              <a:rPr lang="en-US" sz="2000" dirty="0" smtClean="0"/>
              <a:t>LQ segment </a:t>
            </a:r>
            <a:r>
              <a:rPr lang="en-US" sz="2000" dirty="0"/>
              <a:t>that </a:t>
            </a:r>
            <a:r>
              <a:rPr lang="en-US" sz="2000" dirty="0" smtClean="0"/>
              <a:t>follows. </a:t>
            </a:r>
            <a:r>
              <a:rPr lang="en-US" sz="2000" dirty="0"/>
              <a:t>This is mandatory for </a:t>
            </a:r>
            <a:r>
              <a:rPr lang="en-US" sz="2000" dirty="0" smtClean="0"/>
              <a:t>using this loop, for obvious reasons.</a:t>
            </a:r>
            <a:endParaRPr lang="en-US" sz="2000" dirty="0">
              <a:latin typeface="Arial Narrow" pitchFamily="34" charset="0"/>
              <a:cs typeface="Arial" charset="0"/>
            </a:endParaRPr>
          </a:p>
        </p:txBody>
      </p:sp>
      <p:sp>
        <p:nvSpPr>
          <p:cNvPr id="2" name="Rectangle 1"/>
          <p:cNvSpPr/>
          <p:nvPr/>
        </p:nvSpPr>
        <p:spPr bwMode="auto">
          <a:xfrm>
            <a:off x="3069616" y="3360400"/>
            <a:ext cx="290784" cy="24232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8" name="Rectangle 7"/>
          <p:cNvSpPr/>
          <p:nvPr/>
        </p:nvSpPr>
        <p:spPr bwMode="auto">
          <a:xfrm>
            <a:off x="3069298" y="2257632"/>
            <a:ext cx="1357309" cy="24232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4206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1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000"/>
                                        <p:tgtEl>
                                          <p:spTgt spid="6"/>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8"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289560"/>
            <a:ext cx="8534400" cy="685800"/>
          </a:xfrm>
        </p:spPr>
        <p:txBody>
          <a:bodyPr/>
          <a:lstStyle/>
          <a:p>
            <a:r>
              <a:rPr lang="en-US" sz="3200" dirty="0"/>
              <a:t>DLMS 810L IC, Logistics Bill - Page </a:t>
            </a:r>
            <a:r>
              <a:rPr lang="en-US" sz="3200" dirty="0" smtClean="0"/>
              <a:t>16</a:t>
            </a: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621" y="917575"/>
            <a:ext cx="1689323" cy="22298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5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8398" y="1005800"/>
            <a:ext cx="6168434" cy="4701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45392" y="5405014"/>
            <a:ext cx="8836832" cy="1077218"/>
          </a:xfrm>
          <a:prstGeom prst="rect">
            <a:avLst/>
          </a:prstGeom>
          <a:solidFill>
            <a:srgbClr val="FFFF00"/>
          </a:solidFill>
          <a:ln w="25400">
            <a:solidFill>
              <a:schemeClr val="tx1"/>
            </a:solidFill>
          </a:ln>
        </p:spPr>
        <p:txBody>
          <a:bodyPr wrap="square">
            <a:spAutoFit/>
          </a:bodyPr>
          <a:lstStyle/>
          <a:p>
            <a:pPr>
              <a:tabLst>
                <a:tab pos="404813" algn="l"/>
              </a:tabLst>
            </a:pPr>
            <a:r>
              <a:rPr lang="en-US" dirty="0" smtClean="0"/>
              <a:t>Ex:	</a:t>
            </a:r>
            <a:r>
              <a:rPr lang="pt-BR" dirty="0" smtClean="0">
                <a:solidFill>
                  <a:srgbClr val="0000FF"/>
                </a:solidFill>
              </a:rPr>
              <a:t>LQ*0*FS1</a:t>
            </a:r>
          </a:p>
          <a:p>
            <a:pPr>
              <a:tabLst>
                <a:tab pos="404813" algn="l"/>
              </a:tabLst>
            </a:pPr>
            <a:r>
              <a:rPr lang="en-US" dirty="0" smtClean="0"/>
              <a:t>The </a:t>
            </a:r>
            <a:r>
              <a:rPr lang="en-US" dirty="0"/>
              <a:t>Document Identifier Code is FS1, which maps to RP 1-3 in the Summary Bill in </a:t>
            </a:r>
            <a:r>
              <a:rPr lang="en-US" dirty="0" smtClean="0"/>
              <a:t>MILS.</a:t>
            </a:r>
            <a:endParaRPr lang="pt-BR" dirty="0"/>
          </a:p>
          <a:p>
            <a:pPr>
              <a:tabLst>
                <a:tab pos="404813" algn="l"/>
              </a:tabLst>
            </a:pPr>
            <a:r>
              <a:rPr lang="pt-BR" dirty="0" smtClean="0">
                <a:solidFill>
                  <a:srgbClr val="FF0000"/>
                </a:solidFill>
              </a:rPr>
              <a:t>	</a:t>
            </a:r>
            <a:r>
              <a:rPr lang="pt-BR" dirty="0" smtClean="0">
                <a:solidFill>
                  <a:srgbClr val="0000FF"/>
                </a:solidFill>
              </a:rPr>
              <a:t>LQ*DG*6C</a:t>
            </a:r>
          </a:p>
          <a:p>
            <a:pPr>
              <a:tabLst>
                <a:tab pos="404813" algn="l"/>
              </a:tabLst>
            </a:pPr>
            <a:r>
              <a:rPr lang="en-US" dirty="0" smtClean="0"/>
              <a:t>The </a:t>
            </a:r>
            <a:r>
              <a:rPr lang="en-US" dirty="0"/>
              <a:t>fund code for this Summary Bill is 6C, which maps to </a:t>
            </a:r>
            <a:r>
              <a:rPr lang="en-US" dirty="0" smtClean="0"/>
              <a:t>RP 52-53 </a:t>
            </a:r>
            <a:r>
              <a:rPr lang="en-US" dirty="0"/>
              <a:t>in MILS.</a:t>
            </a:r>
            <a:endParaRPr lang="pt-BR" dirty="0"/>
          </a:p>
        </p:txBody>
      </p:sp>
      <p:sp>
        <p:nvSpPr>
          <p:cNvPr id="9" name="TextBox 8"/>
          <p:cNvSpPr txBox="1"/>
          <p:nvPr/>
        </p:nvSpPr>
        <p:spPr bwMode="auto">
          <a:xfrm>
            <a:off x="258704" y="3147460"/>
            <a:ext cx="3295552" cy="1477328"/>
          </a:xfrm>
          <a:prstGeom prst="rect">
            <a:avLst/>
          </a:prstGeom>
          <a:solidFill>
            <a:srgbClr val="FFFF00"/>
          </a:solidFill>
          <a:ln w="25400" algn="ctr">
            <a:solidFill>
              <a:schemeClr val="tx1"/>
            </a:solidFill>
            <a:miter lim="800000"/>
            <a:headEnd/>
            <a:tailEnd/>
          </a:ln>
          <a:effectLst/>
        </p:spPr>
        <p:txBody>
          <a:bodyPr wrap="square" rtlCol="0">
            <a:spAutoFit/>
          </a:bodyPr>
          <a:lstStyle/>
          <a:p>
            <a:r>
              <a:rPr lang="en-US" sz="1800" dirty="0" smtClean="0"/>
              <a:t>Code “0” is for Doc Id Code. Summary Bill is FS1, etc.</a:t>
            </a:r>
          </a:p>
          <a:p>
            <a:endParaRPr lang="en-US" sz="1800" dirty="0"/>
          </a:p>
          <a:p>
            <a:r>
              <a:rPr lang="en-US" sz="1800" dirty="0" smtClean="0"/>
              <a:t>DG</a:t>
            </a:r>
            <a:r>
              <a:rPr lang="en-US" sz="1800" dirty="0"/>
              <a:t>, </a:t>
            </a:r>
            <a:r>
              <a:rPr lang="en-US" sz="1800" dirty="0" smtClean="0"/>
              <a:t>“Fund Code” here is the billed fund code. </a:t>
            </a:r>
            <a:endParaRPr lang="en-US" sz="1800" dirty="0">
              <a:latin typeface="Arial Narrow" pitchFamily="34" charset="0"/>
              <a:cs typeface="Arial" charset="0"/>
            </a:endParaRPr>
          </a:p>
        </p:txBody>
      </p:sp>
      <p:cxnSp>
        <p:nvCxnSpPr>
          <p:cNvPr id="10" name="Straight Arrow Connector 9"/>
          <p:cNvCxnSpPr/>
          <p:nvPr/>
        </p:nvCxnSpPr>
        <p:spPr bwMode="auto">
          <a:xfrm flipV="1">
            <a:off x="3554256" y="2459721"/>
            <a:ext cx="339248" cy="687739"/>
          </a:xfrm>
          <a:prstGeom prst="straightConnector1">
            <a:avLst/>
          </a:prstGeom>
          <a:noFill/>
          <a:ln w="19050" cap="flat" cmpd="sng" algn="ctr">
            <a:solidFill>
              <a:srgbClr val="0000CC"/>
            </a:solidFill>
            <a:prstDash val="solid"/>
            <a:round/>
            <a:headEnd type="none" w="med" len="med"/>
            <a:tailEnd type="arrow"/>
          </a:ln>
          <a:effectLst/>
        </p:spPr>
      </p:cxnSp>
      <p:cxnSp>
        <p:nvCxnSpPr>
          <p:cNvPr id="17" name="Straight Arrow Connector 16"/>
          <p:cNvCxnSpPr/>
          <p:nvPr/>
        </p:nvCxnSpPr>
        <p:spPr bwMode="auto">
          <a:xfrm>
            <a:off x="3554256" y="4252888"/>
            <a:ext cx="339248" cy="242320"/>
          </a:xfrm>
          <a:prstGeom prst="straightConnector1">
            <a:avLst/>
          </a:prstGeom>
          <a:noFill/>
          <a:ln w="19050" cap="flat" cmpd="sng" algn="ctr">
            <a:solidFill>
              <a:srgbClr val="0000CC"/>
            </a:solidFill>
            <a:prstDash val="solid"/>
            <a:round/>
            <a:headEnd type="none" w="med" len="med"/>
            <a:tailEnd type="arrow"/>
          </a:ln>
          <a:effectLst/>
        </p:spPr>
      </p:cxnSp>
      <p:sp>
        <p:nvSpPr>
          <p:cNvPr id="21" name="TextBox 20"/>
          <p:cNvSpPr txBox="1"/>
          <p:nvPr/>
        </p:nvSpPr>
        <p:spPr bwMode="auto">
          <a:xfrm>
            <a:off x="258704" y="4689064"/>
            <a:ext cx="2180880" cy="646331"/>
          </a:xfrm>
          <a:prstGeom prst="rect">
            <a:avLst/>
          </a:prstGeom>
          <a:solidFill>
            <a:srgbClr val="FFFF00"/>
          </a:solidFill>
          <a:ln w="25400" algn="ctr">
            <a:solidFill>
              <a:schemeClr val="tx1"/>
            </a:solidFill>
            <a:miter lim="800000"/>
            <a:headEnd/>
            <a:tailEnd/>
          </a:ln>
          <a:effectLst/>
        </p:spPr>
        <p:txBody>
          <a:bodyPr wrap="square" rtlCol="0">
            <a:spAutoFit/>
          </a:bodyPr>
          <a:lstStyle/>
          <a:p>
            <a:r>
              <a:rPr lang="en-US" sz="1800" dirty="0" smtClean="0"/>
              <a:t>The value </a:t>
            </a:r>
            <a:r>
              <a:rPr lang="en-US" sz="1800" dirty="0"/>
              <a:t>is entered in </a:t>
            </a:r>
            <a:r>
              <a:rPr lang="en-US" sz="1800" dirty="0" smtClean="0"/>
              <a:t>LQ02</a:t>
            </a:r>
            <a:endParaRPr lang="en-US" sz="1800" dirty="0">
              <a:latin typeface="Arial Narrow" pitchFamily="34" charset="0"/>
              <a:cs typeface="Arial" charset="0"/>
            </a:endParaRPr>
          </a:p>
        </p:txBody>
      </p:sp>
      <p:cxnSp>
        <p:nvCxnSpPr>
          <p:cNvPr id="11" name="Straight Arrow Connector 10"/>
          <p:cNvCxnSpPr/>
          <p:nvPr/>
        </p:nvCxnSpPr>
        <p:spPr bwMode="auto">
          <a:xfrm>
            <a:off x="2439584" y="5076776"/>
            <a:ext cx="290784" cy="0"/>
          </a:xfrm>
          <a:prstGeom prst="straightConnector1">
            <a:avLst/>
          </a:prstGeom>
          <a:noFill/>
          <a:ln w="19050" cap="flat" cmpd="sng" algn="ctr">
            <a:solidFill>
              <a:srgbClr val="0000CC"/>
            </a:solidFill>
            <a:prstDash val="solid"/>
            <a:round/>
            <a:headEnd type="none" w="med" len="med"/>
            <a:tailEnd type="arrow"/>
          </a:ln>
          <a:effectLst/>
        </p:spPr>
      </p:cxnSp>
    </p:spTree>
    <p:extLst>
      <p:ext uri="{BB962C8B-B14F-4D97-AF65-F5344CB8AC3E}">
        <p14:creationId xmlns:p14="http://schemas.microsoft.com/office/powerpoint/2010/main" val="4007021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3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heel(1)">
                                      <p:cBhvr>
                                        <p:cTn id="23" dur="1000"/>
                                        <p:tgtEl>
                                          <p:spTgt spid="21"/>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1"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289560"/>
            <a:ext cx="8534400" cy="685800"/>
          </a:xfrm>
        </p:spPr>
        <p:txBody>
          <a:bodyPr/>
          <a:lstStyle/>
          <a:p>
            <a:r>
              <a:rPr lang="en-US" sz="3200" dirty="0"/>
              <a:t>DLMS 810L IC, Logistics Bill - Page </a:t>
            </a:r>
            <a:r>
              <a:rPr lang="en-US" sz="3200" dirty="0" smtClean="0"/>
              <a:t>17</a:t>
            </a:r>
          </a:p>
        </p:txBody>
      </p:sp>
      <p:sp>
        <p:nvSpPr>
          <p:cNvPr id="5" name="Rectangle 4"/>
          <p:cNvSpPr/>
          <p:nvPr/>
        </p:nvSpPr>
        <p:spPr>
          <a:xfrm>
            <a:off x="0" y="5949128"/>
            <a:ext cx="9144000" cy="584775"/>
          </a:xfrm>
          <a:prstGeom prst="rect">
            <a:avLst/>
          </a:prstGeom>
          <a:solidFill>
            <a:srgbClr val="FFFF00"/>
          </a:solidFill>
          <a:ln w="25400">
            <a:solidFill>
              <a:schemeClr val="tx1"/>
            </a:solidFill>
          </a:ln>
        </p:spPr>
        <p:txBody>
          <a:bodyPr wrap="square">
            <a:spAutoFit/>
          </a:bodyPr>
          <a:lstStyle/>
          <a:p>
            <a:pPr>
              <a:tabLst>
                <a:tab pos="395288" algn="l"/>
              </a:tabLst>
            </a:pPr>
            <a:r>
              <a:rPr lang="en-US" dirty="0" smtClean="0"/>
              <a:t>Ex:	</a:t>
            </a:r>
            <a:r>
              <a:rPr lang="en-US" dirty="0" smtClean="0">
                <a:solidFill>
                  <a:srgbClr val="0000FF"/>
                </a:solidFill>
              </a:rPr>
              <a:t>FA1*DY</a:t>
            </a:r>
          </a:p>
          <a:p>
            <a:pPr>
              <a:tabLst>
                <a:tab pos="395288" algn="l"/>
              </a:tabLst>
            </a:pPr>
            <a:r>
              <a:rPr lang="en-US" dirty="0" smtClean="0"/>
              <a:t>Department of Air Force is responsible for the controlling </a:t>
            </a:r>
            <a:r>
              <a:rPr lang="en-US" dirty="0" err="1" smtClean="0"/>
              <a:t>DoDAAC</a:t>
            </a: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241" y="916531"/>
            <a:ext cx="1679658" cy="22216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112" y="1931190"/>
            <a:ext cx="6636256" cy="29078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bwMode="auto">
          <a:xfrm>
            <a:off x="646416" y="2750504"/>
            <a:ext cx="2326272" cy="1938992"/>
          </a:xfrm>
          <a:prstGeom prst="rect">
            <a:avLst/>
          </a:prstGeom>
          <a:solidFill>
            <a:srgbClr val="FFFF00"/>
          </a:solidFill>
          <a:ln w="25400" algn="ctr">
            <a:solidFill>
              <a:schemeClr val="tx1"/>
            </a:solidFill>
            <a:miter lim="800000"/>
            <a:headEnd/>
            <a:tailEnd/>
          </a:ln>
          <a:effectLst/>
        </p:spPr>
        <p:txBody>
          <a:bodyPr wrap="square" rtlCol="0">
            <a:spAutoFit/>
          </a:bodyPr>
          <a:lstStyle/>
          <a:p>
            <a:r>
              <a:rPr lang="en-US" sz="2000" dirty="0"/>
              <a:t>What agency assigned the </a:t>
            </a:r>
            <a:r>
              <a:rPr lang="en-US" sz="2000" dirty="0" err="1" smtClean="0"/>
              <a:t>DoDAAC</a:t>
            </a:r>
            <a:r>
              <a:rPr lang="en-US" sz="2000" dirty="0" smtClean="0"/>
              <a:t>? </a:t>
            </a:r>
          </a:p>
          <a:p>
            <a:endParaRPr lang="en-US" sz="2000" dirty="0" smtClean="0"/>
          </a:p>
          <a:p>
            <a:r>
              <a:rPr lang="en-US" sz="2000" dirty="0" smtClean="0"/>
              <a:t>No </a:t>
            </a:r>
            <a:r>
              <a:rPr lang="en-US" sz="2000" dirty="0"/>
              <a:t>MILS equivalent </a:t>
            </a:r>
            <a:endParaRPr lang="en-US" sz="2000" dirty="0">
              <a:latin typeface="Arial Narrow" pitchFamily="34" charset="0"/>
              <a:cs typeface="Arial" charset="0"/>
            </a:endParaRPr>
          </a:p>
        </p:txBody>
      </p:sp>
      <p:sp>
        <p:nvSpPr>
          <p:cNvPr id="2" name="Left Brace 1"/>
          <p:cNvSpPr/>
          <p:nvPr/>
        </p:nvSpPr>
        <p:spPr bwMode="auto">
          <a:xfrm>
            <a:off x="3021152" y="2314328"/>
            <a:ext cx="387712" cy="2520128"/>
          </a:xfrm>
          <a:prstGeom prst="leftBrace">
            <a:avLst/>
          </a:prstGeom>
          <a:noFill/>
          <a:ln w="158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p:txBody>
      </p:sp>
      <p:sp>
        <p:nvSpPr>
          <p:cNvPr id="3" name="Rectangle 2"/>
          <p:cNvSpPr/>
          <p:nvPr/>
        </p:nvSpPr>
        <p:spPr bwMode="auto">
          <a:xfrm>
            <a:off x="3408864" y="4352544"/>
            <a:ext cx="1550848"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7019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21" presetClass="entr" presetSubtype="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 grpId="0" animBg="1"/>
      <p:bldP spid="3"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310" y="1393512"/>
            <a:ext cx="6265914" cy="31702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2226" name="Rectangle 2"/>
          <p:cNvSpPr>
            <a:spLocks noGrp="1" noChangeArrowheads="1"/>
          </p:cNvSpPr>
          <p:nvPr>
            <p:ph type="title"/>
          </p:nvPr>
        </p:nvSpPr>
        <p:spPr>
          <a:xfrm>
            <a:off x="304800" y="289560"/>
            <a:ext cx="8534400" cy="685800"/>
          </a:xfrm>
        </p:spPr>
        <p:txBody>
          <a:bodyPr/>
          <a:lstStyle/>
          <a:p>
            <a:r>
              <a:rPr lang="en-US" sz="3200" dirty="0"/>
              <a:t>DLMS 810L IC, Logistics Bill - Page </a:t>
            </a:r>
            <a:r>
              <a:rPr lang="en-US" sz="3200" dirty="0" smtClean="0"/>
              <a:t>18</a:t>
            </a:r>
          </a:p>
        </p:txBody>
      </p:sp>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501" y="909491"/>
            <a:ext cx="1655432" cy="21802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13312" y="5416024"/>
            <a:ext cx="8917376" cy="1077218"/>
          </a:xfrm>
          <a:prstGeom prst="rect">
            <a:avLst/>
          </a:prstGeom>
          <a:solidFill>
            <a:srgbClr val="FFFF00"/>
          </a:solidFill>
          <a:ln w="25400">
            <a:solidFill>
              <a:schemeClr val="tx1"/>
            </a:solidFill>
          </a:ln>
        </p:spPr>
        <p:txBody>
          <a:bodyPr wrap="square">
            <a:spAutoFit/>
          </a:bodyPr>
          <a:lstStyle/>
          <a:p>
            <a:pPr>
              <a:tabLst>
                <a:tab pos="395288" algn="l"/>
              </a:tabLst>
            </a:pPr>
            <a:r>
              <a:rPr lang="en-US" dirty="0" smtClean="0"/>
              <a:t>Ex:	</a:t>
            </a:r>
            <a:r>
              <a:rPr lang="en-US" dirty="0" smtClean="0">
                <a:solidFill>
                  <a:srgbClr val="0000FF"/>
                </a:solidFill>
              </a:rPr>
              <a:t>FA2*18*97X4930FC0C</a:t>
            </a:r>
            <a:endParaRPr lang="en-US" dirty="0">
              <a:solidFill>
                <a:srgbClr val="0000FF"/>
              </a:solidFill>
            </a:endParaRPr>
          </a:p>
          <a:p>
            <a:pPr>
              <a:tabLst>
                <a:tab pos="395288" algn="l"/>
              </a:tabLst>
            </a:pPr>
            <a:r>
              <a:rPr lang="en-US" dirty="0"/>
              <a:t>The billed office </a:t>
            </a:r>
            <a:r>
              <a:rPr lang="en-US" dirty="0" smtClean="0"/>
              <a:t>appropriation charged is </a:t>
            </a:r>
            <a:r>
              <a:rPr lang="en-US" dirty="0"/>
              <a:t>97X4030FC0C </a:t>
            </a:r>
            <a:r>
              <a:rPr lang="en-US" dirty="0" smtClean="0"/>
              <a:t>(RP 54-64 </a:t>
            </a:r>
            <a:r>
              <a:rPr lang="en-US" dirty="0"/>
              <a:t>in MILS Summary </a:t>
            </a:r>
            <a:r>
              <a:rPr lang="en-US" dirty="0" smtClean="0"/>
              <a:t>Bill)</a:t>
            </a:r>
            <a:endParaRPr lang="en-US" dirty="0"/>
          </a:p>
          <a:p>
            <a:pPr>
              <a:tabLst>
                <a:tab pos="395288" algn="l"/>
              </a:tabLst>
            </a:pPr>
            <a:r>
              <a:rPr lang="en-US" dirty="0" smtClean="0">
                <a:solidFill>
                  <a:srgbClr val="0000FF"/>
                </a:solidFill>
              </a:rPr>
              <a:t>	FA2*58*FC0C0007808</a:t>
            </a:r>
          </a:p>
          <a:p>
            <a:pPr>
              <a:tabLst>
                <a:tab pos="395288" algn="l"/>
              </a:tabLst>
            </a:pPr>
            <a:r>
              <a:rPr lang="en-US" dirty="0"/>
              <a:t>The </a:t>
            </a:r>
            <a:r>
              <a:rPr lang="en-US" dirty="0" smtClean="0"/>
              <a:t>billing </a:t>
            </a:r>
            <a:r>
              <a:rPr lang="en-US" dirty="0"/>
              <a:t>office </a:t>
            </a:r>
            <a:r>
              <a:rPr lang="en-US" dirty="0" smtClean="0"/>
              <a:t>appropriation credited is </a:t>
            </a:r>
            <a:r>
              <a:rPr lang="en-US" dirty="0"/>
              <a:t>FC0C0007808</a:t>
            </a:r>
            <a:r>
              <a:rPr lang="en-US" dirty="0" smtClean="0"/>
              <a:t> (RP </a:t>
            </a:r>
            <a:r>
              <a:rPr lang="en-US" dirty="0"/>
              <a:t>8-18 in MILS Summary B</a:t>
            </a:r>
            <a:r>
              <a:rPr lang="en-US" dirty="0" smtClean="0"/>
              <a:t>ill)</a:t>
            </a:r>
          </a:p>
        </p:txBody>
      </p:sp>
      <p:sp>
        <p:nvSpPr>
          <p:cNvPr id="19" name="TextBox 18"/>
          <p:cNvSpPr txBox="1"/>
          <p:nvPr/>
        </p:nvSpPr>
        <p:spPr bwMode="auto">
          <a:xfrm>
            <a:off x="404096" y="2217400"/>
            <a:ext cx="2762448" cy="2554545"/>
          </a:xfrm>
          <a:prstGeom prst="rect">
            <a:avLst/>
          </a:prstGeom>
          <a:solidFill>
            <a:srgbClr val="FFFF00"/>
          </a:solidFill>
          <a:ln w="25400" algn="ctr">
            <a:solidFill>
              <a:schemeClr val="tx1"/>
            </a:solidFill>
            <a:miter lim="800000"/>
            <a:headEnd/>
            <a:tailEnd/>
          </a:ln>
          <a:effectLst/>
        </p:spPr>
        <p:txBody>
          <a:bodyPr wrap="square" rtlCol="0">
            <a:spAutoFit/>
          </a:bodyPr>
          <a:lstStyle/>
          <a:p>
            <a:r>
              <a:rPr lang="en-US" sz="2000" dirty="0"/>
              <a:t>Code "18" indicates FA202 is the appropriation of the billed </a:t>
            </a:r>
            <a:r>
              <a:rPr lang="en-US" sz="2000" dirty="0" smtClean="0"/>
              <a:t>office.</a:t>
            </a:r>
          </a:p>
          <a:p>
            <a:endParaRPr lang="en-US" sz="2000" dirty="0" smtClean="0"/>
          </a:p>
          <a:p>
            <a:r>
              <a:rPr lang="en-US" sz="2000" dirty="0" smtClean="0"/>
              <a:t>Code </a:t>
            </a:r>
            <a:r>
              <a:rPr lang="en-US" sz="2000" dirty="0"/>
              <a:t>"58" indicates FA202 is the account of the billing office</a:t>
            </a:r>
            <a:r>
              <a:rPr lang="en-US" sz="2000" dirty="0" smtClean="0"/>
              <a:t>.</a:t>
            </a:r>
            <a:endParaRPr lang="en-US" sz="2000" dirty="0">
              <a:latin typeface="Arial Narrow" pitchFamily="34" charset="0"/>
              <a:cs typeface="Arial" charset="0"/>
            </a:endParaRPr>
          </a:p>
        </p:txBody>
      </p:sp>
      <p:sp>
        <p:nvSpPr>
          <p:cNvPr id="20" name="TextBox 19"/>
          <p:cNvSpPr txBox="1"/>
          <p:nvPr/>
        </p:nvSpPr>
        <p:spPr bwMode="auto">
          <a:xfrm>
            <a:off x="3263472" y="4640600"/>
            <a:ext cx="5767215" cy="707886"/>
          </a:xfrm>
          <a:prstGeom prst="rect">
            <a:avLst/>
          </a:prstGeom>
          <a:solidFill>
            <a:srgbClr val="FFFF00"/>
          </a:solidFill>
          <a:ln w="25400" algn="ctr">
            <a:solidFill>
              <a:schemeClr val="tx1"/>
            </a:solidFill>
            <a:miter lim="800000"/>
            <a:headEnd/>
            <a:tailEnd/>
          </a:ln>
          <a:effectLst/>
        </p:spPr>
        <p:txBody>
          <a:bodyPr wrap="square" rtlCol="0">
            <a:spAutoFit/>
          </a:bodyPr>
          <a:lstStyle/>
          <a:p>
            <a:r>
              <a:rPr lang="en-US" sz="2000" dirty="0" smtClean="0"/>
              <a:t>Other </a:t>
            </a:r>
            <a:r>
              <a:rPr lang="en-US" sz="2000" dirty="0"/>
              <a:t>codes of </a:t>
            </a:r>
            <a:r>
              <a:rPr lang="en-US" sz="2000" dirty="0" smtClean="0"/>
              <a:t>FA201 (e.g. A1) are for distinct  </a:t>
            </a:r>
            <a:r>
              <a:rPr lang="en-US" sz="2000" dirty="0"/>
              <a:t>SLOA </a:t>
            </a:r>
            <a:r>
              <a:rPr lang="en-US" sz="2000" dirty="0" smtClean="0"/>
              <a:t>data for </a:t>
            </a:r>
            <a:r>
              <a:rPr lang="en-US" sz="2000" dirty="0"/>
              <a:t>the billing office</a:t>
            </a:r>
            <a:r>
              <a:rPr lang="en-US" sz="2000" dirty="0" smtClean="0"/>
              <a:t>.</a:t>
            </a:r>
            <a:endParaRPr lang="en-US" sz="2000" dirty="0">
              <a:latin typeface="Arial Narrow" pitchFamily="34" charset="0"/>
              <a:cs typeface="Arial" charset="0"/>
            </a:endParaRPr>
          </a:p>
        </p:txBody>
      </p:sp>
      <p:cxnSp>
        <p:nvCxnSpPr>
          <p:cNvPr id="21" name="Straight Arrow Connector 20"/>
          <p:cNvCxnSpPr/>
          <p:nvPr/>
        </p:nvCxnSpPr>
        <p:spPr bwMode="auto">
          <a:xfrm flipV="1">
            <a:off x="3166544" y="2605114"/>
            <a:ext cx="726960" cy="242318"/>
          </a:xfrm>
          <a:prstGeom prst="straightConnector1">
            <a:avLst/>
          </a:prstGeom>
          <a:noFill/>
          <a:ln w="19050" cap="flat" cmpd="sng" algn="ctr">
            <a:solidFill>
              <a:srgbClr val="0000CC"/>
            </a:solidFill>
            <a:prstDash val="solid"/>
            <a:round/>
            <a:headEnd type="none" w="med" len="med"/>
            <a:tailEnd type="arrow"/>
          </a:ln>
          <a:effectLst/>
        </p:spPr>
      </p:cxnSp>
      <p:cxnSp>
        <p:nvCxnSpPr>
          <p:cNvPr id="22" name="Straight Arrow Connector 21"/>
          <p:cNvCxnSpPr/>
          <p:nvPr/>
        </p:nvCxnSpPr>
        <p:spPr bwMode="auto">
          <a:xfrm flipV="1">
            <a:off x="3166544" y="3186680"/>
            <a:ext cx="726960" cy="969280"/>
          </a:xfrm>
          <a:prstGeom prst="straightConnector1">
            <a:avLst/>
          </a:prstGeom>
          <a:noFill/>
          <a:ln w="19050" cap="flat" cmpd="sng" algn="ctr">
            <a:solidFill>
              <a:srgbClr val="0000CC"/>
            </a:solidFill>
            <a:prstDash val="solid"/>
            <a:round/>
            <a:headEnd type="none" w="med" len="med"/>
            <a:tailEnd type="arrow"/>
          </a:ln>
          <a:effectLst/>
        </p:spPr>
      </p:cxnSp>
      <p:cxnSp>
        <p:nvCxnSpPr>
          <p:cNvPr id="13" name="Straight Arrow Connector 12"/>
          <p:cNvCxnSpPr/>
          <p:nvPr/>
        </p:nvCxnSpPr>
        <p:spPr bwMode="auto">
          <a:xfrm flipV="1">
            <a:off x="3893504" y="3865176"/>
            <a:ext cx="76200" cy="775424"/>
          </a:xfrm>
          <a:prstGeom prst="straightConnector1">
            <a:avLst/>
          </a:prstGeom>
          <a:noFill/>
          <a:ln w="19050" cap="flat" cmpd="sng" algn="ctr">
            <a:solidFill>
              <a:srgbClr val="0000CC"/>
            </a:solidFill>
            <a:prstDash val="solid"/>
            <a:round/>
            <a:headEnd type="none" w="med" len="med"/>
            <a:tailEnd type="arrow"/>
          </a:ln>
          <a:effectLst/>
        </p:spPr>
      </p:cxnSp>
    </p:spTree>
    <p:extLst>
      <p:ext uri="{BB962C8B-B14F-4D97-AF65-F5344CB8AC3E}">
        <p14:creationId xmlns:p14="http://schemas.microsoft.com/office/powerpoint/2010/main" val="3464919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par>
                                <p:cTn id="8" presetID="21" presetClass="entr" presetSubtype="1" fill="hold" nodeType="withEffect">
                                  <p:stCondLst>
                                    <p:cond delay="10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wheel(1)">
                                      <p:cBhvr>
                                        <p:cTn id="10" dur="1000"/>
                                        <p:tgtEl>
                                          <p:spTgt spid="19">
                                            <p:txEl>
                                              <p:pRg st="0" end="0"/>
                                            </p:txEl>
                                          </p:spTgt>
                                        </p:tgtEl>
                                      </p:cBhvr>
                                    </p:animEffect>
                                  </p:childTnLst>
                                </p:cTn>
                              </p:par>
                            </p:childTnLst>
                          </p:cTn>
                        </p:par>
                        <p:par>
                          <p:cTn id="11" fill="hold">
                            <p:stCondLst>
                              <p:cond delay="1100"/>
                            </p:stCondLst>
                            <p:childTnLst>
                              <p:par>
                                <p:cTn id="12" presetID="22" presetClass="entr" presetSubtype="8"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Effect transition="in" filter="fade">
                                      <p:cBhvr>
                                        <p:cTn id="19" dur="1000"/>
                                        <p:tgtEl>
                                          <p:spTgt spid="19">
                                            <p:txEl>
                                              <p:pRg st="2" end="2"/>
                                            </p:txEl>
                                          </p:spTgt>
                                        </p:tgtEl>
                                      </p:cBhvr>
                                    </p:animEffect>
                                    <p:anim calcmode="lin" valueType="num">
                                      <p:cBhvr>
                                        <p:cTn id="2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1000"/>
                                        <p:tgtEl>
                                          <p:spTgt spid="20"/>
                                        </p:tgtEl>
                                      </p:cBhvr>
                                    </p:animEffect>
                                  </p:childTnLst>
                                </p:cTn>
                              </p:par>
                            </p:childTnLst>
                          </p:cTn>
                        </p:par>
                        <p:par>
                          <p:cTn id="31" fill="hold">
                            <p:stCondLst>
                              <p:cond delay="1000"/>
                            </p:stCondLst>
                            <p:childTnLst>
                              <p:par>
                                <p:cTn id="32" presetID="22" presetClass="entr" presetSubtype="4"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289560"/>
            <a:ext cx="8534400" cy="685800"/>
          </a:xfrm>
        </p:spPr>
        <p:txBody>
          <a:bodyPr/>
          <a:lstStyle/>
          <a:p>
            <a:r>
              <a:rPr lang="en-US" sz="3200" dirty="0"/>
              <a:t>DLMS 810L IC, Logistics Bill - Page </a:t>
            </a:r>
            <a:r>
              <a:rPr lang="en-US" sz="3200" dirty="0" smtClean="0"/>
              <a:t>19</a:t>
            </a:r>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556" y="914400"/>
            <a:ext cx="1780794" cy="2343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5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3536" y="1199656"/>
            <a:ext cx="4267200" cy="51092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bwMode="auto">
          <a:xfrm>
            <a:off x="4814320" y="5658344"/>
            <a:ext cx="3780192" cy="24232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7" name="TextBox 6"/>
          <p:cNvSpPr txBox="1"/>
          <p:nvPr/>
        </p:nvSpPr>
        <p:spPr bwMode="auto">
          <a:xfrm>
            <a:off x="1470304" y="2704121"/>
            <a:ext cx="2471663" cy="1015663"/>
          </a:xfrm>
          <a:prstGeom prst="rect">
            <a:avLst/>
          </a:prstGeom>
          <a:solidFill>
            <a:srgbClr val="FFFF00"/>
          </a:solidFill>
          <a:ln w="25400" algn="ctr">
            <a:solidFill>
              <a:schemeClr val="tx1"/>
            </a:solidFill>
            <a:miter lim="800000"/>
            <a:headEnd/>
            <a:tailEnd/>
          </a:ln>
          <a:effectLst/>
        </p:spPr>
        <p:txBody>
          <a:bodyPr wrap="square" rtlCol="0">
            <a:spAutoFit/>
          </a:bodyPr>
          <a:lstStyle/>
          <a:p>
            <a:r>
              <a:rPr lang="en-US" sz="2000" dirty="0" smtClean="0"/>
              <a:t>FA201 </a:t>
            </a:r>
            <a:r>
              <a:rPr lang="en-US" sz="2000" dirty="0"/>
              <a:t>continued; more billing office </a:t>
            </a:r>
            <a:r>
              <a:rPr lang="en-US" sz="2000" dirty="0" smtClean="0"/>
              <a:t>SLOA data…</a:t>
            </a:r>
            <a:endParaRPr lang="en-US" sz="2000" dirty="0"/>
          </a:p>
        </p:txBody>
      </p:sp>
      <p:sp>
        <p:nvSpPr>
          <p:cNvPr id="8" name="TextBox 7"/>
          <p:cNvSpPr txBox="1"/>
          <p:nvPr/>
        </p:nvSpPr>
        <p:spPr bwMode="auto">
          <a:xfrm>
            <a:off x="210240" y="4964937"/>
            <a:ext cx="3925584" cy="1323439"/>
          </a:xfrm>
          <a:prstGeom prst="rect">
            <a:avLst/>
          </a:prstGeom>
          <a:solidFill>
            <a:srgbClr val="FFFF00"/>
          </a:solidFill>
          <a:ln w="25400" algn="ctr">
            <a:solidFill>
              <a:schemeClr val="tx1"/>
            </a:solidFill>
            <a:miter lim="800000"/>
            <a:headEnd/>
            <a:tailEnd/>
          </a:ln>
          <a:effectLst/>
        </p:spPr>
        <p:txBody>
          <a:bodyPr wrap="square" rtlCol="0">
            <a:spAutoFit/>
          </a:bodyPr>
          <a:lstStyle/>
          <a:p>
            <a:r>
              <a:rPr lang="en-US" sz="2000" dirty="0"/>
              <a:t>When Availability Type Code </a:t>
            </a:r>
            <a:r>
              <a:rPr lang="en-US" sz="2000" dirty="0" smtClean="0"/>
              <a:t>(“C3</a:t>
            </a:r>
            <a:r>
              <a:rPr lang="en-US" sz="2000" dirty="0"/>
              <a:t>") is "X", a year entered for code "YB" is interpreted as providing the Program Year.</a:t>
            </a:r>
          </a:p>
        </p:txBody>
      </p:sp>
      <p:cxnSp>
        <p:nvCxnSpPr>
          <p:cNvPr id="3" name="Straight Arrow Connector 2"/>
          <p:cNvCxnSpPr/>
          <p:nvPr/>
        </p:nvCxnSpPr>
        <p:spPr bwMode="auto">
          <a:xfrm>
            <a:off x="4135824" y="5779504"/>
            <a:ext cx="678496" cy="0"/>
          </a:xfrm>
          <a:prstGeom prst="straightConnector1">
            <a:avLst/>
          </a:prstGeom>
          <a:noFill/>
          <a:ln w="15875" cap="flat" cmpd="sng" algn="ctr">
            <a:solidFill>
              <a:srgbClr val="0000FF"/>
            </a:solidFill>
            <a:prstDash val="solid"/>
            <a:round/>
            <a:headEnd type="none" w="med" len="med"/>
            <a:tailEnd type="arrow"/>
          </a:ln>
          <a:effectLst/>
        </p:spPr>
      </p:cxnSp>
      <p:cxnSp>
        <p:nvCxnSpPr>
          <p:cNvPr id="9" name="Straight Arrow Connector 8"/>
          <p:cNvCxnSpPr/>
          <p:nvPr/>
        </p:nvCxnSpPr>
        <p:spPr bwMode="auto">
          <a:xfrm flipV="1">
            <a:off x="3796576" y="2798968"/>
            <a:ext cx="872352" cy="2165969"/>
          </a:xfrm>
          <a:prstGeom prst="straightConnector1">
            <a:avLst/>
          </a:prstGeom>
          <a:noFill/>
          <a:ln w="15875" cap="flat" cmpd="sng" algn="ctr">
            <a:solidFill>
              <a:srgbClr val="0000FF"/>
            </a:solidFill>
            <a:prstDash val="solid"/>
            <a:round/>
            <a:headEnd type="none" w="med" len="med"/>
            <a:tailEnd type="arrow"/>
          </a:ln>
          <a:effectLst/>
        </p:spPr>
      </p:cxnSp>
      <p:sp>
        <p:nvSpPr>
          <p:cNvPr id="11" name="Rectangle 10"/>
          <p:cNvSpPr/>
          <p:nvPr/>
        </p:nvSpPr>
        <p:spPr bwMode="auto">
          <a:xfrm>
            <a:off x="6995200" y="2847432"/>
            <a:ext cx="775424"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7703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1000"/>
                                        <p:tgtEl>
                                          <p:spTgt spid="11"/>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3000"/>
                            </p:stCondLst>
                            <p:childTnLst>
                              <p:par>
                                <p:cTn id="21" presetID="21"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679" y="897337"/>
            <a:ext cx="1955800" cy="25568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679" y="976410"/>
            <a:ext cx="1955800" cy="25568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2226" name="Rectangle 2"/>
          <p:cNvSpPr>
            <a:spLocks noGrp="1" noChangeArrowheads="1"/>
          </p:cNvSpPr>
          <p:nvPr>
            <p:ph type="title"/>
          </p:nvPr>
        </p:nvSpPr>
        <p:spPr>
          <a:xfrm>
            <a:off x="304800" y="289560"/>
            <a:ext cx="8534400" cy="685800"/>
          </a:xfrm>
        </p:spPr>
        <p:txBody>
          <a:bodyPr/>
          <a:lstStyle/>
          <a:p>
            <a:r>
              <a:rPr lang="en-US" sz="3200" dirty="0"/>
              <a:t>DLMS 810L IC, Logistics Bill - </a:t>
            </a:r>
            <a:r>
              <a:rPr lang="en-US" sz="3200" dirty="0" smtClean="0"/>
              <a:t>Pages 21- 23</a:t>
            </a: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679" y="836546"/>
            <a:ext cx="1955800" cy="25568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010" y="908872"/>
            <a:ext cx="2701753" cy="830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6384" y="5900664"/>
            <a:ext cx="9062768" cy="584775"/>
          </a:xfrm>
          <a:prstGeom prst="rect">
            <a:avLst/>
          </a:prstGeom>
          <a:solidFill>
            <a:srgbClr val="FFFF00"/>
          </a:solidFill>
          <a:ln w="25400">
            <a:solidFill>
              <a:schemeClr val="tx1"/>
            </a:solidFill>
          </a:ln>
        </p:spPr>
        <p:txBody>
          <a:bodyPr wrap="square">
            <a:spAutoFit/>
          </a:bodyPr>
          <a:lstStyle/>
          <a:p>
            <a:r>
              <a:rPr lang="en-US" dirty="0" smtClean="0"/>
              <a:t>Ex: </a:t>
            </a:r>
            <a:r>
              <a:rPr lang="en-US" dirty="0" smtClean="0">
                <a:solidFill>
                  <a:srgbClr val="0000CC"/>
                </a:solidFill>
              </a:rPr>
              <a:t>IT1*1*1*EA*19.14*ST*FS*4130014187439</a:t>
            </a:r>
          </a:p>
          <a:p>
            <a:r>
              <a:rPr lang="en-US" dirty="0" smtClean="0"/>
              <a:t>This first Detail Bill: 1 each </a:t>
            </a:r>
            <a:r>
              <a:rPr lang="en-US" dirty="0"/>
              <a:t>at s</a:t>
            </a:r>
            <a:r>
              <a:rPr lang="en-US" dirty="0" smtClean="0"/>
              <a:t>tandard </a:t>
            </a:r>
            <a:r>
              <a:rPr lang="en-US" dirty="0"/>
              <a:t>unit price $19.14 </a:t>
            </a:r>
            <a:r>
              <a:rPr lang="en-US" dirty="0" smtClean="0"/>
              <a:t>for </a:t>
            </a:r>
            <a:r>
              <a:rPr lang="en-US" dirty="0"/>
              <a:t>Federal Stock #</a:t>
            </a:r>
            <a:r>
              <a:rPr lang="en-US" dirty="0" smtClean="0"/>
              <a:t> </a:t>
            </a:r>
            <a:r>
              <a:rPr lang="en-US" dirty="0"/>
              <a:t>5920014520916</a:t>
            </a:r>
          </a:p>
        </p:txBody>
      </p:sp>
      <p:sp>
        <p:nvSpPr>
          <p:cNvPr id="9" name="TextBox 8"/>
          <p:cNvSpPr txBox="1"/>
          <p:nvPr/>
        </p:nvSpPr>
        <p:spPr bwMode="auto">
          <a:xfrm>
            <a:off x="5783600" y="976410"/>
            <a:ext cx="2762448" cy="707886"/>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Detail is Table 2, IT1 initiates each Detail Bill</a:t>
            </a:r>
            <a:endParaRPr lang="en-US" sz="2000" dirty="0">
              <a:latin typeface="Arial Narrow" pitchFamily="34" charset="0"/>
              <a:cs typeface="Arial" charset="0"/>
            </a:endParaRPr>
          </a:p>
        </p:txBody>
      </p:sp>
      <p:pic>
        <p:nvPicPr>
          <p:cNvPr id="2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4694" y="1758128"/>
            <a:ext cx="7115994" cy="419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Straight Arrow Connector 11"/>
          <p:cNvCxnSpPr/>
          <p:nvPr/>
        </p:nvCxnSpPr>
        <p:spPr bwMode="auto">
          <a:xfrm flipV="1">
            <a:off x="1914694" y="4010568"/>
            <a:ext cx="1348778" cy="1006196"/>
          </a:xfrm>
          <a:prstGeom prst="straightConnector1">
            <a:avLst/>
          </a:prstGeom>
          <a:noFill/>
          <a:ln w="19050" cap="flat" cmpd="sng" algn="ctr">
            <a:solidFill>
              <a:srgbClr val="0000CC"/>
            </a:solidFill>
            <a:prstDash val="solid"/>
            <a:round/>
            <a:headEnd type="none" w="med" len="med"/>
            <a:tailEnd type="arrow"/>
          </a:ln>
          <a:effectLst/>
        </p:spPr>
      </p:cxnSp>
      <p:sp>
        <p:nvSpPr>
          <p:cNvPr id="25" name="Rectangle 24"/>
          <p:cNvSpPr/>
          <p:nvPr/>
        </p:nvSpPr>
        <p:spPr bwMode="auto">
          <a:xfrm>
            <a:off x="2148800" y="1975080"/>
            <a:ext cx="5385256" cy="204641"/>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26" name="Rectangle 25"/>
          <p:cNvSpPr/>
          <p:nvPr/>
        </p:nvSpPr>
        <p:spPr bwMode="auto">
          <a:xfrm>
            <a:off x="2055979" y="2524669"/>
            <a:ext cx="6833424"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1" name="TextBox 10"/>
          <p:cNvSpPr txBox="1"/>
          <p:nvPr/>
        </p:nvSpPr>
        <p:spPr bwMode="auto">
          <a:xfrm>
            <a:off x="110512" y="3319272"/>
            <a:ext cx="1844432" cy="2554545"/>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Need one Detail Bill for each order/document number. </a:t>
            </a:r>
          </a:p>
          <a:p>
            <a:pPr>
              <a:spcBef>
                <a:spcPts val="0"/>
              </a:spcBef>
            </a:pPr>
            <a:endParaRPr lang="en-US" dirty="0">
              <a:latin typeface="Arial Narrow" pitchFamily="34" charset="0"/>
              <a:cs typeface="Arial" charset="0"/>
            </a:endParaRPr>
          </a:p>
          <a:p>
            <a:pPr>
              <a:spcBef>
                <a:spcPts val="0"/>
              </a:spcBef>
            </a:pPr>
            <a:r>
              <a:rPr lang="en-US" sz="2000" dirty="0" smtClean="0">
                <a:latin typeface="Arial Narrow" pitchFamily="34" charset="0"/>
                <a:cs typeface="Arial" charset="0"/>
              </a:rPr>
              <a:t>Increments by one for each Detail Bill</a:t>
            </a:r>
            <a:r>
              <a:rPr lang="en-US" sz="2000" dirty="0">
                <a:latin typeface="Arial Narrow" pitchFamily="34" charset="0"/>
                <a:cs typeface="Arial" charset="0"/>
              </a:rPr>
              <a:t>.</a:t>
            </a:r>
            <a:endParaRPr lang="en-US" sz="2000" dirty="0" smtClean="0">
              <a:latin typeface="Arial Narrow" pitchFamily="34" charset="0"/>
              <a:cs typeface="Arial" charset="0"/>
            </a:endParaRPr>
          </a:p>
        </p:txBody>
      </p:sp>
      <p:sp>
        <p:nvSpPr>
          <p:cNvPr id="16" name="Rectangle 15"/>
          <p:cNvSpPr/>
          <p:nvPr/>
        </p:nvSpPr>
        <p:spPr bwMode="auto">
          <a:xfrm>
            <a:off x="3505792" y="1199656"/>
            <a:ext cx="484640" cy="24232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cxnSp>
        <p:nvCxnSpPr>
          <p:cNvPr id="17" name="Straight Arrow Connector 16"/>
          <p:cNvCxnSpPr>
            <a:stCxn id="9" idx="1"/>
          </p:cNvCxnSpPr>
          <p:nvPr/>
        </p:nvCxnSpPr>
        <p:spPr bwMode="auto">
          <a:xfrm flipH="1">
            <a:off x="5298960" y="1330353"/>
            <a:ext cx="484640" cy="0"/>
          </a:xfrm>
          <a:prstGeom prst="straightConnector1">
            <a:avLst/>
          </a:prstGeom>
          <a:noFill/>
          <a:ln w="19050" cap="flat" cmpd="sng" algn="ctr">
            <a:solidFill>
              <a:srgbClr val="0000CC"/>
            </a:solidFill>
            <a:prstDash val="solid"/>
            <a:round/>
            <a:headEnd type="none" w="med" len="med"/>
            <a:tailEnd type="arrow"/>
          </a:ln>
          <a:effectLst/>
        </p:spPr>
      </p:cxnSp>
    </p:spTree>
    <p:extLst>
      <p:ext uri="{BB962C8B-B14F-4D97-AF65-F5344CB8AC3E}">
        <p14:creationId xmlns:p14="http://schemas.microsoft.com/office/powerpoint/2010/main" val="572797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1000"/>
                                        <p:tgtEl>
                                          <p:spTgt spid="16"/>
                                        </p:tgtEl>
                                      </p:cBhvr>
                                    </p:animEffect>
                                  </p:childTnLst>
                                </p:cTn>
                              </p:par>
                            </p:childTnLst>
                          </p:cTn>
                        </p:par>
                        <p:par>
                          <p:cTn id="16" fill="hold">
                            <p:stCondLst>
                              <p:cond delay="2500"/>
                            </p:stCondLst>
                            <p:childTnLst>
                              <p:par>
                                <p:cTn id="17" presetID="21" presetClass="entr" presetSubtype="1"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000"/>
                                        <p:tgtEl>
                                          <p:spTgt spid="11"/>
                                        </p:tgtEl>
                                      </p:cBhvr>
                                    </p:animEffect>
                                  </p:childTnLst>
                                </p:cTn>
                              </p:par>
                            </p:childTnLst>
                          </p:cTn>
                        </p:par>
                        <p:par>
                          <p:cTn id="20" fill="hold">
                            <p:stCondLst>
                              <p:cond delay="4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5000"/>
                            </p:stCondLst>
                            <p:childTnLst>
                              <p:par>
                                <p:cTn id="25" presetID="21" presetClass="entr" presetSubtype="1" fill="hold" grpId="0" nodeType="afterEffect">
                                  <p:stCondLst>
                                    <p:cond delay="500"/>
                                  </p:stCondLst>
                                  <p:childTnLst>
                                    <p:set>
                                      <p:cBhvr>
                                        <p:cTn id="26" dur="1" fill="hold">
                                          <p:stCondLst>
                                            <p:cond delay="0"/>
                                          </p:stCondLst>
                                        </p:cTn>
                                        <p:tgtEl>
                                          <p:spTgt spid="25"/>
                                        </p:tgtEl>
                                        <p:attrNameLst>
                                          <p:attrName>style.visibility</p:attrName>
                                        </p:attrNameLst>
                                      </p:cBhvr>
                                      <p:to>
                                        <p:strVal val="visible"/>
                                      </p:to>
                                    </p:set>
                                    <p:animEffect transition="in" filter="wheel(1)">
                                      <p:cBhvr>
                                        <p:cTn id="27" dur="1500"/>
                                        <p:tgtEl>
                                          <p:spTgt spid="25"/>
                                        </p:tgtEl>
                                      </p:cBhvr>
                                    </p:animEffect>
                                  </p:childTnLst>
                                </p:cTn>
                              </p:par>
                              <p:par>
                                <p:cTn id="28" presetID="21" presetClass="entr" presetSubtype="1" fill="hold" grpId="0" nodeType="withEffect">
                                  <p:stCondLst>
                                    <p:cond delay="500"/>
                                  </p:stCondLst>
                                  <p:childTnLst>
                                    <p:set>
                                      <p:cBhvr>
                                        <p:cTn id="29" dur="1" fill="hold">
                                          <p:stCondLst>
                                            <p:cond delay="0"/>
                                          </p:stCondLst>
                                        </p:cTn>
                                        <p:tgtEl>
                                          <p:spTgt spid="26"/>
                                        </p:tgtEl>
                                        <p:attrNameLst>
                                          <p:attrName>style.visibility</p:attrName>
                                        </p:attrNameLst>
                                      </p:cBhvr>
                                      <p:to>
                                        <p:strVal val="visible"/>
                                      </p:to>
                                    </p:set>
                                    <p:animEffect transition="in" filter="wheel(1)">
                                      <p:cBhvr>
                                        <p:cTn id="30" dur="1500"/>
                                        <p:tgtEl>
                                          <p:spTgt spid="26"/>
                                        </p:tgtEl>
                                      </p:cBhvr>
                                    </p:animEffect>
                                  </p:childTnLst>
                                </p:cTn>
                              </p:par>
                            </p:childTnLst>
                          </p:cTn>
                        </p:par>
                        <p:par>
                          <p:cTn id="31" fill="hold">
                            <p:stCondLst>
                              <p:cond delay="700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5" grpId="0" animBg="1"/>
      <p:bldP spid="26" grpId="0" animBg="1"/>
      <p:bldP spid="11" grpId="0" animBg="1"/>
      <p:bldP spid="16"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68" y="1005800"/>
            <a:ext cx="1446023" cy="18900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9433" y="908872"/>
            <a:ext cx="5037335" cy="45223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2226" name="Rectangle 2"/>
          <p:cNvSpPr>
            <a:spLocks noGrp="1" noChangeArrowheads="1"/>
          </p:cNvSpPr>
          <p:nvPr>
            <p:ph type="title"/>
          </p:nvPr>
        </p:nvSpPr>
        <p:spPr>
          <a:xfrm>
            <a:off x="597952" y="304800"/>
            <a:ext cx="8444480" cy="685800"/>
          </a:xfrm>
        </p:spPr>
        <p:txBody>
          <a:bodyPr/>
          <a:lstStyle/>
          <a:p>
            <a:r>
              <a:rPr lang="en-US" sz="3200" dirty="0"/>
              <a:t>DLMS 810L IC, Logistics Bill - Page </a:t>
            </a:r>
            <a:r>
              <a:rPr lang="en-US" sz="3200" dirty="0" smtClean="0"/>
              <a:t>25&amp;26</a:t>
            </a:r>
          </a:p>
        </p:txBody>
      </p:sp>
      <p:pic>
        <p:nvPicPr>
          <p:cNvPr id="286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791" y="953141"/>
            <a:ext cx="1405456" cy="18435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6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760" y="3235144"/>
            <a:ext cx="8382000" cy="11297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bwMode="auto">
          <a:xfrm>
            <a:off x="4913520" y="3913640"/>
            <a:ext cx="3053232" cy="24232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pic>
        <p:nvPicPr>
          <p:cNvPr id="1946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34670" y="5512952"/>
            <a:ext cx="5042098" cy="4127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bwMode="auto">
          <a:xfrm>
            <a:off x="260546" y="4480297"/>
            <a:ext cx="2130574" cy="1323439"/>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Code TN in REF01 signals REF02 will be the requisition document number.</a:t>
            </a:r>
          </a:p>
        </p:txBody>
      </p:sp>
      <p:cxnSp>
        <p:nvCxnSpPr>
          <p:cNvPr id="4" name="Straight Arrow Connector 3"/>
          <p:cNvCxnSpPr/>
          <p:nvPr/>
        </p:nvCxnSpPr>
        <p:spPr bwMode="auto">
          <a:xfrm>
            <a:off x="2391120" y="4737528"/>
            <a:ext cx="1114672" cy="193856"/>
          </a:xfrm>
          <a:prstGeom prst="straightConnector1">
            <a:avLst/>
          </a:prstGeom>
          <a:noFill/>
          <a:ln w="12700" cap="flat" cmpd="sng" algn="ctr">
            <a:solidFill>
              <a:srgbClr val="0000FF"/>
            </a:solidFill>
            <a:prstDash val="solid"/>
            <a:round/>
            <a:headEnd type="none" w="med" len="med"/>
            <a:tailEnd type="arrow"/>
          </a:ln>
          <a:effectLst/>
        </p:spPr>
      </p:cxnSp>
      <p:sp>
        <p:nvSpPr>
          <p:cNvPr id="6" name="Rectangle 5"/>
          <p:cNvSpPr/>
          <p:nvPr/>
        </p:nvSpPr>
        <p:spPr>
          <a:xfrm>
            <a:off x="0" y="5900664"/>
            <a:ext cx="9144000" cy="584775"/>
          </a:xfrm>
          <a:prstGeom prst="rect">
            <a:avLst/>
          </a:prstGeom>
          <a:solidFill>
            <a:srgbClr val="FFFF00"/>
          </a:solidFill>
          <a:ln w="25400">
            <a:solidFill>
              <a:schemeClr val="tx1"/>
            </a:solidFill>
          </a:ln>
        </p:spPr>
        <p:txBody>
          <a:bodyPr wrap="square">
            <a:spAutoFit/>
          </a:bodyPr>
          <a:lstStyle/>
          <a:p>
            <a:r>
              <a:rPr lang="en-US" dirty="0" smtClean="0"/>
              <a:t>Ex: </a:t>
            </a:r>
            <a:r>
              <a:rPr lang="en-US" dirty="0" smtClean="0">
                <a:solidFill>
                  <a:srgbClr val="0000CC"/>
                </a:solidFill>
              </a:rPr>
              <a:t>REF*TN*FB250252520080</a:t>
            </a:r>
          </a:p>
          <a:p>
            <a:r>
              <a:rPr lang="en-US" dirty="0" smtClean="0"/>
              <a:t>The document number of the order/requisition being payed by this bill is FB250252520080.</a:t>
            </a:r>
            <a:endParaRPr lang="en-US" dirty="0"/>
          </a:p>
        </p:txBody>
      </p:sp>
    </p:spTree>
    <p:extLst>
      <p:ext uri="{BB962C8B-B14F-4D97-AF65-F5344CB8AC3E}">
        <p14:creationId xmlns:p14="http://schemas.microsoft.com/office/powerpoint/2010/main" val="2682326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1000"/>
                                        <p:tgtEl>
                                          <p:spTgt spid="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304800"/>
            <a:ext cx="9144000" cy="762000"/>
          </a:xfrm>
        </p:spPr>
        <p:txBody>
          <a:bodyPr/>
          <a:lstStyle/>
          <a:p>
            <a:r>
              <a:rPr lang="en-US" sz="3200" dirty="0" smtClean="0"/>
              <a:t>     812L, Reply to Billing Adjustment Request </a:t>
            </a:r>
          </a:p>
        </p:txBody>
      </p:sp>
      <p:sp>
        <p:nvSpPr>
          <p:cNvPr id="33795" name="Rectangle 3"/>
          <p:cNvSpPr>
            <a:spLocks noGrp="1" noChangeArrowheads="1"/>
          </p:cNvSpPr>
          <p:nvPr>
            <p:ph idx="1"/>
          </p:nvPr>
        </p:nvSpPr>
        <p:spPr>
          <a:xfrm>
            <a:off x="381000" y="914400"/>
            <a:ext cx="8534400" cy="5562600"/>
          </a:xfrm>
        </p:spPr>
        <p:txBody>
          <a:bodyPr/>
          <a:lstStyle/>
          <a:p>
            <a:pPr marL="0" indent="0">
              <a:buClr>
                <a:schemeClr val="tx2"/>
              </a:buClr>
              <a:defRPr/>
            </a:pPr>
            <a:r>
              <a:rPr lang="en-US" sz="2800" dirty="0" smtClean="0">
                <a:cs typeface="Times New Roman" pitchFamily="18" charset="0"/>
              </a:rPr>
              <a:t>PURPOSE</a:t>
            </a:r>
          </a:p>
          <a:p>
            <a:pPr marL="457200" lvl="1" indent="-241300">
              <a:lnSpc>
                <a:spcPct val="80000"/>
              </a:lnSpc>
              <a:spcBef>
                <a:spcPts val="1000"/>
              </a:spcBef>
              <a:buClr>
                <a:schemeClr val="tx2"/>
              </a:buClr>
              <a:buSzPct val="150000"/>
              <a:buFontTx/>
              <a:buChar char="•"/>
              <a:defRPr/>
            </a:pPr>
            <a:r>
              <a:rPr lang="en-US" sz="2400" dirty="0">
                <a:ea typeface="+mn-ea"/>
                <a:cs typeface="+mn-cs"/>
              </a:rPr>
              <a:t>Used to reply to requests </a:t>
            </a:r>
            <a:r>
              <a:rPr lang="en-US" sz="2400" dirty="0" smtClean="0">
                <a:ea typeface="+mn-ea"/>
                <a:cs typeface="+mn-cs"/>
              </a:rPr>
              <a:t>for </a:t>
            </a:r>
            <a:r>
              <a:rPr lang="en-US" sz="2400" dirty="0">
                <a:ea typeface="+mn-ea"/>
                <a:cs typeface="+mn-cs"/>
              </a:rPr>
              <a:t>adjustment of a Logistics </a:t>
            </a:r>
            <a:r>
              <a:rPr lang="en-US" sz="2400" dirty="0" smtClean="0">
                <a:ea typeface="+mn-ea"/>
                <a:cs typeface="+mn-cs"/>
              </a:rPr>
              <a:t>Bill; using billing status codes to respond</a:t>
            </a:r>
            <a:endParaRPr lang="en-US" sz="2400" dirty="0">
              <a:ea typeface="+mn-ea"/>
              <a:cs typeface="+mn-cs"/>
            </a:endParaRPr>
          </a:p>
          <a:p>
            <a:pPr marL="911225" lvl="2" indent="-465138">
              <a:lnSpc>
                <a:spcPct val="80000"/>
              </a:lnSpc>
              <a:spcBef>
                <a:spcPts val="800"/>
              </a:spcBef>
              <a:buClr>
                <a:schemeClr val="tx2"/>
              </a:buClr>
              <a:defRPr/>
            </a:pPr>
            <a:r>
              <a:rPr lang="en-US" sz="2000" b="0" dirty="0" smtClean="0"/>
              <a:t>Replies </a:t>
            </a:r>
            <a:r>
              <a:rPr lang="en-US" sz="2000" b="0" dirty="0"/>
              <a:t>can be </a:t>
            </a:r>
            <a:r>
              <a:rPr lang="en-US" sz="2000" b="0" dirty="0" smtClean="0"/>
              <a:t>directed to </a:t>
            </a:r>
            <a:r>
              <a:rPr lang="en-US" sz="2000" b="0" dirty="0"/>
              <a:t>other than the </a:t>
            </a:r>
            <a:r>
              <a:rPr lang="en-US" sz="2000" b="0" dirty="0" smtClean="0"/>
              <a:t>requester</a:t>
            </a:r>
            <a:endParaRPr lang="en-US" sz="2000" b="0" dirty="0"/>
          </a:p>
          <a:p>
            <a:pPr marL="0" indent="0">
              <a:spcBef>
                <a:spcPct val="0"/>
              </a:spcBef>
              <a:buClr>
                <a:schemeClr val="tx2"/>
              </a:buClr>
            </a:pPr>
            <a:r>
              <a:rPr lang="en-US" sz="2800" dirty="0" smtClean="0"/>
              <a:t>Billing </a:t>
            </a:r>
            <a:r>
              <a:rPr lang="en-US" sz="2800" dirty="0"/>
              <a:t>offices must reply to requests for adjustments and follow-up requests</a:t>
            </a:r>
          </a:p>
          <a:p>
            <a:pPr marL="457200" lvl="1" indent="-241300">
              <a:lnSpc>
                <a:spcPct val="80000"/>
              </a:lnSpc>
              <a:spcBef>
                <a:spcPts val="1000"/>
              </a:spcBef>
              <a:buClr>
                <a:schemeClr val="tx2"/>
              </a:buClr>
              <a:buSzPct val="150000"/>
              <a:buFontTx/>
              <a:buChar char="•"/>
              <a:defRPr/>
            </a:pPr>
            <a:r>
              <a:rPr lang="en-US" sz="2400" dirty="0"/>
              <a:t>Use the prescribed automated transactions </a:t>
            </a:r>
          </a:p>
          <a:p>
            <a:pPr marL="457200" lvl="1" indent="-241300">
              <a:lnSpc>
                <a:spcPct val="80000"/>
              </a:lnSpc>
              <a:spcBef>
                <a:spcPts val="1000"/>
              </a:spcBef>
              <a:buClr>
                <a:schemeClr val="tx2"/>
              </a:buClr>
              <a:buSzPct val="150000"/>
              <a:buFontTx/>
              <a:buChar char="•"/>
              <a:defRPr/>
            </a:pPr>
            <a:r>
              <a:rPr lang="en-US" sz="2400" dirty="0"/>
              <a:t>Sent to the office identified in the request</a:t>
            </a:r>
          </a:p>
          <a:p>
            <a:pPr marL="457200" lvl="1" indent="-241300">
              <a:lnSpc>
                <a:spcPct val="80000"/>
              </a:lnSpc>
              <a:spcBef>
                <a:spcPts val="1000"/>
              </a:spcBef>
              <a:buClr>
                <a:schemeClr val="tx2"/>
              </a:buClr>
              <a:buSzPct val="150000"/>
              <a:buFontTx/>
              <a:buChar char="•"/>
              <a:defRPr/>
            </a:pPr>
            <a:r>
              <a:rPr lang="en-US" sz="2400" dirty="0"/>
              <a:t>The actual financial adjustment or refund is provided as part of the normal billing process</a:t>
            </a:r>
          </a:p>
          <a:p>
            <a:pPr marL="911225" lvl="2" indent="-465138">
              <a:lnSpc>
                <a:spcPct val="80000"/>
              </a:lnSpc>
              <a:spcBef>
                <a:spcPts val="800"/>
              </a:spcBef>
              <a:buClr>
                <a:schemeClr val="tx2"/>
              </a:buClr>
              <a:defRPr/>
            </a:pPr>
            <a:r>
              <a:rPr lang="en-US" sz="2000" b="0" dirty="0"/>
              <a:t>Sent to the TAC 3 of the </a:t>
            </a:r>
            <a:r>
              <a:rPr lang="en-US" sz="2000" b="0" dirty="0" err="1"/>
              <a:t>DoDAAC</a:t>
            </a:r>
            <a:r>
              <a:rPr lang="en-US" sz="2000" b="0" dirty="0"/>
              <a:t> originally charged or TAC 1 if no TAC 3 exists</a:t>
            </a:r>
          </a:p>
          <a:p>
            <a:pPr marL="911225" lvl="2" indent="-465138">
              <a:lnSpc>
                <a:spcPct val="80000"/>
              </a:lnSpc>
              <a:spcBef>
                <a:spcPts val="800"/>
              </a:spcBef>
              <a:buClr>
                <a:schemeClr val="tx2"/>
              </a:buClr>
              <a:defRPr/>
            </a:pPr>
            <a:r>
              <a:rPr lang="en-US" sz="2000" b="0" dirty="0"/>
              <a:t>Same amount as originally charged</a:t>
            </a:r>
          </a:p>
        </p:txBody>
      </p:sp>
    </p:spTree>
    <p:extLst>
      <p:ext uri="{BB962C8B-B14F-4D97-AF65-F5344CB8AC3E}">
        <p14:creationId xmlns:p14="http://schemas.microsoft.com/office/powerpoint/2010/main" val="3721420182"/>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304800"/>
            <a:ext cx="8686800" cy="685800"/>
          </a:xfrm>
        </p:spPr>
        <p:txBody>
          <a:bodyPr/>
          <a:lstStyle/>
          <a:p>
            <a:r>
              <a:rPr lang="en-US" sz="3200" dirty="0"/>
              <a:t>DLMS 810L IC, Logistics Bill - Page </a:t>
            </a:r>
            <a:r>
              <a:rPr lang="en-US" sz="3200" dirty="0" smtClean="0"/>
              <a:t>27</a:t>
            </a:r>
          </a:p>
        </p:txBody>
      </p:sp>
      <p:sp>
        <p:nvSpPr>
          <p:cNvPr id="6" name="Rectangle 5"/>
          <p:cNvSpPr/>
          <p:nvPr/>
        </p:nvSpPr>
        <p:spPr>
          <a:xfrm>
            <a:off x="48464" y="5900664"/>
            <a:ext cx="9030688" cy="584775"/>
          </a:xfrm>
          <a:prstGeom prst="rect">
            <a:avLst/>
          </a:prstGeom>
          <a:solidFill>
            <a:srgbClr val="FFFF00"/>
          </a:solidFill>
          <a:ln w="25400">
            <a:solidFill>
              <a:schemeClr val="tx1"/>
            </a:solidFill>
          </a:ln>
        </p:spPr>
        <p:txBody>
          <a:bodyPr wrap="square">
            <a:spAutoFit/>
          </a:bodyPr>
          <a:lstStyle/>
          <a:p>
            <a:r>
              <a:rPr lang="en-US" dirty="0" smtClean="0"/>
              <a:t>Ex: </a:t>
            </a:r>
            <a:r>
              <a:rPr lang="en-US" dirty="0" smtClean="0">
                <a:solidFill>
                  <a:srgbClr val="0000CC"/>
                </a:solidFill>
              </a:rPr>
              <a:t>DTM*168*20151009</a:t>
            </a:r>
            <a:endParaRPr lang="en-US" dirty="0">
              <a:solidFill>
                <a:srgbClr val="0000CC"/>
              </a:solidFill>
            </a:endParaRPr>
          </a:p>
          <a:p>
            <a:r>
              <a:rPr lang="en-US" dirty="0" smtClean="0"/>
              <a:t>The </a:t>
            </a:r>
            <a:r>
              <a:rPr lang="en-US" dirty="0"/>
              <a:t>item was dropped from inventory on </a:t>
            </a:r>
            <a:r>
              <a:rPr lang="en-US" dirty="0" smtClean="0"/>
              <a:t>2015 10 09. </a:t>
            </a:r>
            <a:r>
              <a:rPr lang="en-US" dirty="0"/>
              <a:t>No MILS </a:t>
            </a:r>
            <a:r>
              <a:rPr lang="en-US" dirty="0" smtClean="0"/>
              <a:t>equivalent</a:t>
            </a:r>
            <a:r>
              <a:rPr lang="en-US" dirty="0" smtClean="0">
                <a:solidFill>
                  <a:srgbClr val="FF0000"/>
                </a:solidFill>
              </a:rPr>
              <a:t>.</a:t>
            </a:r>
            <a:endParaRPr lang="en-US" dirty="0">
              <a:solidFill>
                <a:srgbClr val="FF0000"/>
              </a:solidFill>
            </a:endParaRP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240" y="860408"/>
            <a:ext cx="1562179" cy="20651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2762" y="1102728"/>
            <a:ext cx="5779502" cy="47494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bwMode="auto">
          <a:xfrm>
            <a:off x="481846" y="3009384"/>
            <a:ext cx="1938560" cy="1631216"/>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Code 168 is used to indicate the drop from inventory date in DTM02</a:t>
            </a:r>
          </a:p>
        </p:txBody>
      </p:sp>
      <p:cxnSp>
        <p:nvCxnSpPr>
          <p:cNvPr id="9" name="Straight Arrow Connector 8"/>
          <p:cNvCxnSpPr/>
          <p:nvPr/>
        </p:nvCxnSpPr>
        <p:spPr bwMode="auto">
          <a:xfrm flipV="1">
            <a:off x="2420406" y="3138216"/>
            <a:ext cx="1327706" cy="581568"/>
          </a:xfrm>
          <a:prstGeom prst="straightConnector1">
            <a:avLst/>
          </a:prstGeom>
          <a:noFill/>
          <a:ln w="19050" cap="flat" cmpd="sng" algn="ctr">
            <a:solidFill>
              <a:srgbClr val="0000CC"/>
            </a:solidFill>
            <a:prstDash val="solid"/>
            <a:round/>
            <a:headEnd type="none" w="med" len="med"/>
            <a:tailEnd type="arrow"/>
          </a:ln>
          <a:effectLst/>
        </p:spPr>
      </p:cxnSp>
      <p:sp>
        <p:nvSpPr>
          <p:cNvPr id="11" name="Rectangle 10"/>
          <p:cNvSpPr/>
          <p:nvPr/>
        </p:nvSpPr>
        <p:spPr bwMode="auto">
          <a:xfrm>
            <a:off x="2681904" y="1248120"/>
            <a:ext cx="484640"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2" name="Rectangle 11"/>
          <p:cNvSpPr/>
          <p:nvPr/>
        </p:nvSpPr>
        <p:spPr bwMode="auto">
          <a:xfrm>
            <a:off x="2681904" y="5512952"/>
            <a:ext cx="484640"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9535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1000"/>
                                        <p:tgtEl>
                                          <p:spTgt spid="11"/>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1000"/>
                                        <p:tgtEl>
                                          <p:spTgt spid="12"/>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2340" y="3380537"/>
            <a:ext cx="6519884" cy="490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9584" y="860408"/>
            <a:ext cx="6494176" cy="239987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253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168" y="984045"/>
            <a:ext cx="1713826" cy="22510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5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240" y="860408"/>
            <a:ext cx="1710115" cy="22510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2226" name="Rectangle 2"/>
          <p:cNvSpPr>
            <a:spLocks noGrp="1" noChangeArrowheads="1"/>
          </p:cNvSpPr>
          <p:nvPr>
            <p:ph type="title"/>
          </p:nvPr>
        </p:nvSpPr>
        <p:spPr>
          <a:xfrm>
            <a:off x="481846" y="304800"/>
            <a:ext cx="8548842" cy="685800"/>
          </a:xfrm>
        </p:spPr>
        <p:txBody>
          <a:bodyPr/>
          <a:lstStyle/>
          <a:p>
            <a:r>
              <a:rPr lang="en-US" sz="3200" dirty="0"/>
              <a:t>DLMS 810L IC, Logistics Bill - Page </a:t>
            </a:r>
            <a:r>
              <a:rPr lang="en-US" sz="3200" dirty="0" smtClean="0"/>
              <a:t>29&amp;30</a:t>
            </a:r>
          </a:p>
        </p:txBody>
      </p:sp>
      <p:sp>
        <p:nvSpPr>
          <p:cNvPr id="6" name="Rectangle 5"/>
          <p:cNvSpPr/>
          <p:nvPr/>
        </p:nvSpPr>
        <p:spPr>
          <a:xfrm>
            <a:off x="113312" y="5945921"/>
            <a:ext cx="8868912" cy="584775"/>
          </a:xfrm>
          <a:prstGeom prst="rect">
            <a:avLst/>
          </a:prstGeom>
          <a:solidFill>
            <a:srgbClr val="FFFF00"/>
          </a:solidFill>
          <a:ln w="25400">
            <a:solidFill>
              <a:schemeClr val="tx1"/>
            </a:solidFill>
          </a:ln>
        </p:spPr>
        <p:txBody>
          <a:bodyPr wrap="square">
            <a:spAutoFit/>
          </a:bodyPr>
          <a:lstStyle/>
          <a:p>
            <a:r>
              <a:rPr lang="en-US" dirty="0" smtClean="0"/>
              <a:t>Ex: </a:t>
            </a:r>
            <a:r>
              <a:rPr lang="en-US" dirty="0">
                <a:solidFill>
                  <a:srgbClr val="0000CC"/>
                </a:solidFill>
              </a:rPr>
              <a:t>SAC*C*D350</a:t>
            </a:r>
            <a:r>
              <a:rPr lang="en-US" dirty="0" smtClean="0">
                <a:solidFill>
                  <a:srgbClr val="0000CC"/>
                </a:solidFill>
              </a:rPr>
              <a:t>***1914</a:t>
            </a:r>
            <a:endParaRPr lang="en-US" dirty="0">
              <a:solidFill>
                <a:srgbClr val="0000CC"/>
              </a:solidFill>
            </a:endParaRPr>
          </a:p>
          <a:p>
            <a:r>
              <a:rPr lang="en-US" dirty="0"/>
              <a:t>T</a:t>
            </a:r>
            <a:r>
              <a:rPr lang="en-US" dirty="0" smtClean="0"/>
              <a:t>his </a:t>
            </a:r>
            <a:r>
              <a:rPr lang="en-US" dirty="0"/>
              <a:t>is a charge (FA1, FB1, FC1...) for </a:t>
            </a:r>
            <a:r>
              <a:rPr lang="en-US" dirty="0" smtClean="0"/>
              <a:t>$19.14. RP 65-63 of </a:t>
            </a:r>
            <a:r>
              <a:rPr lang="en-US" dirty="0"/>
              <a:t>the MILS </a:t>
            </a:r>
            <a:r>
              <a:rPr lang="en-US" dirty="0" smtClean="0"/>
              <a:t>Detail Bill.</a:t>
            </a:r>
            <a:endParaRPr lang="en-US" dirty="0"/>
          </a:p>
        </p:txBody>
      </p:sp>
      <p:sp>
        <p:nvSpPr>
          <p:cNvPr id="8" name="TextBox 7"/>
          <p:cNvSpPr txBox="1"/>
          <p:nvPr/>
        </p:nvSpPr>
        <p:spPr bwMode="auto">
          <a:xfrm>
            <a:off x="171142" y="3433927"/>
            <a:ext cx="2026122" cy="707886"/>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Provides for allowable charges</a:t>
            </a:r>
          </a:p>
        </p:txBody>
      </p:sp>
      <p:sp>
        <p:nvSpPr>
          <p:cNvPr id="13" name="Rectangle 12"/>
          <p:cNvSpPr/>
          <p:nvPr/>
        </p:nvSpPr>
        <p:spPr bwMode="auto">
          <a:xfrm>
            <a:off x="3651184" y="1926616"/>
            <a:ext cx="1023496" cy="339248"/>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4" name="Rectangle 13"/>
          <p:cNvSpPr/>
          <p:nvPr/>
        </p:nvSpPr>
        <p:spPr bwMode="auto">
          <a:xfrm>
            <a:off x="3699648" y="3380536"/>
            <a:ext cx="2277808" cy="16501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pic>
        <p:nvPicPr>
          <p:cNvPr id="1946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9584" y="3962104"/>
            <a:ext cx="6542640" cy="200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2297113" y="860408"/>
            <a:ext cx="6662355" cy="5088720"/>
          </a:xfrm>
          <a:prstGeom prst="rect">
            <a:avLst/>
          </a:prstGeom>
          <a:noFill/>
          <a:ln w="19050" algn="ctr">
            <a:solidFill>
              <a:schemeClr val="tx1"/>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cxnSp>
        <p:nvCxnSpPr>
          <p:cNvPr id="4" name="Straight Connector 3"/>
          <p:cNvCxnSpPr/>
          <p:nvPr/>
        </p:nvCxnSpPr>
        <p:spPr bwMode="auto">
          <a:xfrm>
            <a:off x="3263472" y="3913640"/>
            <a:ext cx="4991792" cy="0"/>
          </a:xfrm>
          <a:prstGeom prst="line">
            <a:avLst/>
          </a:prstGeom>
          <a:noFill/>
          <a:ln w="9525" cap="flat" cmpd="sng" algn="ctr">
            <a:solidFill>
              <a:srgbClr val="0000CC"/>
            </a:solidFill>
            <a:prstDash val="solid"/>
            <a:round/>
            <a:headEnd type="none" w="med" len="med"/>
            <a:tailEnd type="none" w="med" len="med"/>
          </a:ln>
          <a:effectLst/>
        </p:spPr>
      </p:cxnSp>
      <p:cxnSp>
        <p:nvCxnSpPr>
          <p:cNvPr id="20" name="Straight Connector 19"/>
          <p:cNvCxnSpPr/>
          <p:nvPr/>
        </p:nvCxnSpPr>
        <p:spPr bwMode="auto">
          <a:xfrm>
            <a:off x="3263472" y="3332072"/>
            <a:ext cx="4991792" cy="0"/>
          </a:xfrm>
          <a:prstGeom prst="line">
            <a:avLst/>
          </a:prstGeom>
          <a:noFill/>
          <a:ln w="9525" cap="flat" cmpd="sng" algn="ctr">
            <a:solidFill>
              <a:srgbClr val="0000CC"/>
            </a:solidFill>
            <a:prstDash val="solid"/>
            <a:round/>
            <a:headEnd type="none" w="med" len="med"/>
            <a:tailEnd type="none" w="med" len="med"/>
          </a:ln>
          <a:effectLst/>
        </p:spPr>
      </p:cxnSp>
      <p:cxnSp>
        <p:nvCxnSpPr>
          <p:cNvPr id="15" name="Straight Arrow Connector 14"/>
          <p:cNvCxnSpPr>
            <a:stCxn id="8" idx="3"/>
          </p:cNvCxnSpPr>
          <p:nvPr/>
        </p:nvCxnSpPr>
        <p:spPr bwMode="auto">
          <a:xfrm flipV="1">
            <a:off x="2197264" y="3545550"/>
            <a:ext cx="1308528" cy="242320"/>
          </a:xfrm>
          <a:prstGeom prst="straightConnector1">
            <a:avLst/>
          </a:prstGeom>
          <a:noFill/>
          <a:ln w="19050" cap="flat" cmpd="sng" algn="ctr">
            <a:solidFill>
              <a:srgbClr val="0000CC"/>
            </a:solidFill>
            <a:prstDash val="solid"/>
            <a:round/>
            <a:headEnd type="none" w="med" len="med"/>
            <a:tailEnd type="arrow"/>
          </a:ln>
          <a:effectLst/>
        </p:spPr>
      </p:cxnSp>
      <p:cxnSp>
        <p:nvCxnSpPr>
          <p:cNvPr id="18" name="Straight Arrow Connector 17"/>
          <p:cNvCxnSpPr>
            <a:stCxn id="8" idx="3"/>
          </p:cNvCxnSpPr>
          <p:nvPr/>
        </p:nvCxnSpPr>
        <p:spPr bwMode="auto">
          <a:xfrm flipV="1">
            <a:off x="2197264" y="2362792"/>
            <a:ext cx="1453920" cy="1425078"/>
          </a:xfrm>
          <a:prstGeom prst="straightConnector1">
            <a:avLst/>
          </a:prstGeom>
          <a:noFill/>
          <a:ln w="19050" cap="flat" cmpd="sng" algn="ctr">
            <a:solidFill>
              <a:srgbClr val="0000CC"/>
            </a:solidFill>
            <a:prstDash val="solid"/>
            <a:round/>
            <a:headEnd type="none" w="med" len="med"/>
            <a:tailEnd type="arrow"/>
          </a:ln>
          <a:effectLst/>
        </p:spPr>
      </p:cxnSp>
    </p:spTree>
    <p:extLst>
      <p:ext uri="{BB962C8B-B14F-4D97-AF65-F5344CB8AC3E}">
        <p14:creationId xmlns:p14="http://schemas.microsoft.com/office/powerpoint/2010/main" val="1349131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1" presetClass="entr" presetSubtype="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1000"/>
                                        <p:tgtEl>
                                          <p:spTgt spid="13"/>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1000"/>
                                        <p:tgtEl>
                                          <p:spTgt spid="14"/>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4"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279400"/>
            <a:ext cx="8534400" cy="685800"/>
          </a:xfrm>
        </p:spPr>
        <p:txBody>
          <a:bodyPr/>
          <a:lstStyle/>
          <a:p>
            <a:r>
              <a:rPr lang="en-US" sz="3200" dirty="0"/>
              <a:t>DLMS 810L IC, Logistics Bill - Page </a:t>
            </a:r>
            <a:r>
              <a:rPr lang="en-US" sz="3200" dirty="0" smtClean="0"/>
              <a:t>33-36</a:t>
            </a:r>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295400"/>
            <a:ext cx="1452958" cy="1905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6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175457"/>
            <a:ext cx="1479550" cy="19487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7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066800"/>
            <a:ext cx="1479550" cy="19214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7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914400"/>
            <a:ext cx="1462515" cy="19323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7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5975" y="1248120"/>
            <a:ext cx="6415696" cy="2362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70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15975" y="3768248"/>
            <a:ext cx="6369471" cy="9081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113312" y="4640600"/>
            <a:ext cx="8618359" cy="1815882"/>
          </a:xfrm>
          <a:prstGeom prst="rect">
            <a:avLst/>
          </a:prstGeom>
          <a:solidFill>
            <a:srgbClr val="FFFF00"/>
          </a:solidFill>
          <a:ln w="25400">
            <a:solidFill>
              <a:schemeClr val="tx1"/>
            </a:solidFill>
          </a:ln>
        </p:spPr>
        <p:txBody>
          <a:bodyPr wrap="square">
            <a:spAutoFit/>
          </a:bodyPr>
          <a:lstStyle/>
          <a:p>
            <a:pPr>
              <a:tabLst>
                <a:tab pos="404813" algn="l"/>
              </a:tabLst>
            </a:pPr>
            <a:r>
              <a:rPr lang="en-US" dirty="0" smtClean="0"/>
              <a:t>Ex:	</a:t>
            </a:r>
            <a:r>
              <a:rPr lang="en-US" dirty="0">
                <a:solidFill>
                  <a:srgbClr val="0000CC"/>
                </a:solidFill>
              </a:rPr>
              <a:t>LQ*0*FA1</a:t>
            </a:r>
          </a:p>
          <a:p>
            <a:pPr>
              <a:tabLst>
                <a:tab pos="404813" algn="l"/>
              </a:tabLst>
            </a:pPr>
            <a:r>
              <a:rPr lang="en-US" dirty="0" smtClean="0"/>
              <a:t>This </a:t>
            </a:r>
            <a:r>
              <a:rPr lang="en-US" dirty="0"/>
              <a:t>is a MILS FA1 Document Identifier Code, which is RP 1-3 in the MILS detail bill</a:t>
            </a:r>
          </a:p>
          <a:p>
            <a:pPr>
              <a:tabLst>
                <a:tab pos="404813" algn="l"/>
              </a:tabLst>
            </a:pPr>
            <a:r>
              <a:rPr lang="en-US" dirty="0" smtClean="0">
                <a:solidFill>
                  <a:srgbClr val="0000CC"/>
                </a:solidFill>
              </a:rPr>
              <a:t>	LQ*DE*A</a:t>
            </a:r>
            <a:endParaRPr lang="en-US" dirty="0">
              <a:solidFill>
                <a:srgbClr val="0000CC"/>
              </a:solidFill>
            </a:endParaRPr>
          </a:p>
          <a:p>
            <a:pPr>
              <a:tabLst>
                <a:tab pos="404813" algn="l"/>
              </a:tabLst>
            </a:pPr>
            <a:r>
              <a:rPr lang="en-US" dirty="0" smtClean="0"/>
              <a:t>The </a:t>
            </a:r>
            <a:r>
              <a:rPr lang="en-US" dirty="0"/>
              <a:t>Signal Code is A, which is RP 51 in the </a:t>
            </a:r>
            <a:r>
              <a:rPr lang="en-US" dirty="0" smtClean="0"/>
              <a:t>FA1 </a:t>
            </a:r>
            <a:r>
              <a:rPr lang="en-US" dirty="0"/>
              <a:t>detail bill</a:t>
            </a:r>
          </a:p>
          <a:p>
            <a:pPr>
              <a:tabLst>
                <a:tab pos="404813" algn="l"/>
              </a:tabLst>
            </a:pPr>
            <a:r>
              <a:rPr lang="en-US" dirty="0" smtClean="0">
                <a:solidFill>
                  <a:srgbClr val="0000CC"/>
                </a:solidFill>
              </a:rPr>
              <a:t>	LQ*DG*6C</a:t>
            </a:r>
            <a:endParaRPr lang="en-US" dirty="0">
              <a:solidFill>
                <a:srgbClr val="0000CC"/>
              </a:solidFill>
            </a:endParaRPr>
          </a:p>
          <a:p>
            <a:pPr>
              <a:tabLst>
                <a:tab pos="404813" algn="l"/>
              </a:tabLst>
            </a:pPr>
            <a:r>
              <a:rPr lang="en-US" dirty="0" smtClean="0"/>
              <a:t>The </a:t>
            </a:r>
            <a:r>
              <a:rPr lang="en-US" dirty="0"/>
              <a:t>Fund Code is 6C,  which is RP 52-53 in the </a:t>
            </a:r>
            <a:r>
              <a:rPr lang="en-US" dirty="0" smtClean="0"/>
              <a:t>FA1 Detail Bill </a:t>
            </a:r>
            <a:r>
              <a:rPr lang="en-US" dirty="0"/>
              <a:t>and </a:t>
            </a:r>
            <a:r>
              <a:rPr lang="en-US" dirty="0" smtClean="0"/>
              <a:t>matches </a:t>
            </a:r>
            <a:r>
              <a:rPr lang="en-US" dirty="0"/>
              <a:t>the </a:t>
            </a:r>
            <a:r>
              <a:rPr lang="en-US" dirty="0" smtClean="0"/>
              <a:t>Fund </a:t>
            </a:r>
            <a:r>
              <a:rPr lang="en-US" dirty="0"/>
              <a:t>C</a:t>
            </a:r>
            <a:r>
              <a:rPr lang="en-US" dirty="0" smtClean="0"/>
              <a:t>ode of </a:t>
            </a:r>
            <a:r>
              <a:rPr lang="en-US" dirty="0"/>
              <a:t>the Summary Bill</a:t>
            </a:r>
            <a:endParaRPr lang="pt-BR" dirty="0"/>
          </a:p>
        </p:txBody>
      </p:sp>
      <p:sp>
        <p:nvSpPr>
          <p:cNvPr id="11" name="TextBox 10"/>
          <p:cNvSpPr txBox="1"/>
          <p:nvPr/>
        </p:nvSpPr>
        <p:spPr bwMode="auto">
          <a:xfrm>
            <a:off x="5153568" y="2992824"/>
            <a:ext cx="3780193" cy="1015663"/>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LQ segment in Detail has the Detail Bill Doc Id Code, Signal Code, Fund Code and many enhancements</a:t>
            </a:r>
          </a:p>
        </p:txBody>
      </p:sp>
      <p:sp>
        <p:nvSpPr>
          <p:cNvPr id="14" name="Rectangle 13"/>
          <p:cNvSpPr/>
          <p:nvPr/>
        </p:nvSpPr>
        <p:spPr bwMode="auto">
          <a:xfrm>
            <a:off x="2342656" y="1490440"/>
            <a:ext cx="2277808" cy="16501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7" name="Rectangle 16"/>
          <p:cNvSpPr/>
          <p:nvPr/>
        </p:nvSpPr>
        <p:spPr bwMode="auto">
          <a:xfrm>
            <a:off x="2342656" y="3768248"/>
            <a:ext cx="1211600" cy="339248"/>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cxnSp>
        <p:nvCxnSpPr>
          <p:cNvPr id="13" name="Straight Arrow Connector 12"/>
          <p:cNvCxnSpPr>
            <a:stCxn id="11" idx="1"/>
          </p:cNvCxnSpPr>
          <p:nvPr/>
        </p:nvCxnSpPr>
        <p:spPr bwMode="auto">
          <a:xfrm flipH="1" flipV="1">
            <a:off x="4329680" y="1732760"/>
            <a:ext cx="823888" cy="1767896"/>
          </a:xfrm>
          <a:prstGeom prst="straightConnector1">
            <a:avLst/>
          </a:prstGeom>
          <a:noFill/>
          <a:ln w="19050" cap="flat" cmpd="sng" algn="ctr">
            <a:solidFill>
              <a:srgbClr val="0000CC"/>
            </a:solidFill>
            <a:prstDash val="solid"/>
            <a:round/>
            <a:headEnd type="none" w="med" len="med"/>
            <a:tailEnd type="arrow"/>
          </a:ln>
          <a:effectLst/>
        </p:spPr>
      </p:cxnSp>
      <p:cxnSp>
        <p:nvCxnSpPr>
          <p:cNvPr id="16" name="Straight Arrow Connector 15"/>
          <p:cNvCxnSpPr>
            <a:stCxn id="11" idx="1"/>
          </p:cNvCxnSpPr>
          <p:nvPr/>
        </p:nvCxnSpPr>
        <p:spPr bwMode="auto">
          <a:xfrm flipH="1">
            <a:off x="3651184" y="3500656"/>
            <a:ext cx="1502384" cy="437216"/>
          </a:xfrm>
          <a:prstGeom prst="straightConnector1">
            <a:avLst/>
          </a:prstGeom>
          <a:noFill/>
          <a:ln w="19050" cap="flat" cmpd="sng" algn="ctr">
            <a:solidFill>
              <a:srgbClr val="0000CC"/>
            </a:solidFill>
            <a:prstDash val="solid"/>
            <a:round/>
            <a:headEnd type="none" w="med" len="med"/>
            <a:tailEnd type="arrow"/>
          </a:ln>
          <a:effectLst/>
        </p:spPr>
      </p:cxnSp>
    </p:spTree>
    <p:extLst>
      <p:ext uri="{BB962C8B-B14F-4D97-AF65-F5344CB8AC3E}">
        <p14:creationId xmlns:p14="http://schemas.microsoft.com/office/powerpoint/2010/main" val="1993106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par>
                                <p:cTn id="12" presetID="22" presetClass="entr" presetSubtype="2"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childTnLst>
                          </p:cTn>
                        </p:par>
                        <p:par>
                          <p:cTn id="15" fill="hold">
                            <p:stCondLst>
                              <p:cond delay="1500"/>
                            </p:stCondLst>
                            <p:childTnLst>
                              <p:par>
                                <p:cTn id="16" presetID="21" presetClass="entr" presetSubtype="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1000"/>
                                        <p:tgtEl>
                                          <p:spTgt spid="14"/>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1000"/>
                                        <p:tgtEl>
                                          <p:spTgt spid="17"/>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7"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279400"/>
            <a:ext cx="8534400" cy="685800"/>
          </a:xfrm>
        </p:spPr>
        <p:txBody>
          <a:bodyPr/>
          <a:lstStyle/>
          <a:p>
            <a:r>
              <a:rPr lang="en-US" sz="3200" dirty="0"/>
              <a:t>DLMS 810L IC, Logistics Bill - Page </a:t>
            </a:r>
            <a:r>
              <a:rPr lang="en-US" sz="3200" dirty="0" smtClean="0"/>
              <a:t>38</a:t>
            </a:r>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4400"/>
            <a:ext cx="1917653" cy="2517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3408" y="1102728"/>
            <a:ext cx="6766894" cy="39454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bwMode="auto">
          <a:xfrm>
            <a:off x="161776" y="5125240"/>
            <a:ext cx="8771984" cy="1323439"/>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This FA2 is for SLOA data of the Detail Bill.  DAAS will either populate the FA2 with SLOA data available from SFIS Fund Code to Fund Account Conversion Table per a comparison of the Fund Code in the prior LQ segment, or will validate that SLOA data in this FA2 matches the SFIS table data for the Fund Code.</a:t>
            </a:r>
          </a:p>
        </p:txBody>
      </p:sp>
    </p:spTree>
    <p:extLst>
      <p:ext uri="{BB962C8B-B14F-4D97-AF65-F5344CB8AC3E}">
        <p14:creationId xmlns:p14="http://schemas.microsoft.com/office/powerpoint/2010/main" val="40306683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279400"/>
            <a:ext cx="8534400" cy="685800"/>
          </a:xfrm>
        </p:spPr>
        <p:txBody>
          <a:bodyPr/>
          <a:lstStyle/>
          <a:p>
            <a:r>
              <a:rPr lang="en-US" sz="3200" dirty="0"/>
              <a:t>DLMS 810L IC, Logistics Bill - Page </a:t>
            </a:r>
            <a:r>
              <a:rPr lang="en-US" sz="3200" dirty="0" smtClean="0"/>
              <a:t>42</a:t>
            </a:r>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898525"/>
            <a:ext cx="2206245" cy="2911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7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9562" y="1393512"/>
            <a:ext cx="7031126" cy="434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13312" y="5658344"/>
            <a:ext cx="8917376" cy="830997"/>
          </a:xfrm>
          <a:prstGeom prst="rect">
            <a:avLst/>
          </a:prstGeom>
          <a:solidFill>
            <a:srgbClr val="FFFF00"/>
          </a:solidFill>
          <a:ln w="25400">
            <a:solidFill>
              <a:schemeClr val="tx1"/>
            </a:solidFill>
          </a:ln>
        </p:spPr>
        <p:txBody>
          <a:bodyPr wrap="square">
            <a:spAutoFit/>
          </a:bodyPr>
          <a:lstStyle/>
          <a:p>
            <a:r>
              <a:rPr lang="en-US" dirty="0" smtClean="0"/>
              <a:t>Ex: </a:t>
            </a:r>
            <a:r>
              <a:rPr lang="en-US" dirty="0" smtClean="0">
                <a:solidFill>
                  <a:srgbClr val="0000CC"/>
                </a:solidFill>
              </a:rPr>
              <a:t>TDS*41853</a:t>
            </a:r>
          </a:p>
          <a:p>
            <a:r>
              <a:rPr lang="en-US" dirty="0" smtClean="0"/>
              <a:t>The </a:t>
            </a:r>
            <a:r>
              <a:rPr lang="en-US" dirty="0"/>
              <a:t>total dollar amount of all Detail Bills for this Summary Bill is $418.53, which is RP 65-73 of the MILS Summary Bill</a:t>
            </a:r>
            <a:r>
              <a:rPr lang="en-US" dirty="0">
                <a:solidFill>
                  <a:srgbClr val="FF0000"/>
                </a:solidFill>
              </a:rPr>
              <a:t>.</a:t>
            </a:r>
          </a:p>
        </p:txBody>
      </p:sp>
      <p:sp>
        <p:nvSpPr>
          <p:cNvPr id="6" name="TextBox 5"/>
          <p:cNvSpPr txBox="1"/>
          <p:nvPr/>
        </p:nvSpPr>
        <p:spPr bwMode="auto">
          <a:xfrm>
            <a:off x="113312" y="3138216"/>
            <a:ext cx="1791688" cy="1938992"/>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Use </a:t>
            </a:r>
            <a:r>
              <a:rPr lang="en-US" sz="2000" dirty="0">
                <a:latin typeface="Arial Narrow" pitchFamily="34" charset="0"/>
                <a:cs typeface="Arial" charset="0"/>
              </a:rPr>
              <a:t>TD1 to enter the total amount of all detail bills in the Summary Bill</a:t>
            </a:r>
          </a:p>
        </p:txBody>
      </p:sp>
    </p:spTree>
    <p:extLst>
      <p:ext uri="{BB962C8B-B14F-4D97-AF65-F5344CB8AC3E}">
        <p14:creationId xmlns:p14="http://schemas.microsoft.com/office/powerpoint/2010/main" val="2547267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279400"/>
            <a:ext cx="8534400" cy="685800"/>
          </a:xfrm>
        </p:spPr>
        <p:txBody>
          <a:bodyPr/>
          <a:lstStyle/>
          <a:p>
            <a:r>
              <a:rPr lang="en-US" sz="3200" dirty="0"/>
              <a:t>DLMS 810L IC, Logistics Bill - Page </a:t>
            </a:r>
            <a:r>
              <a:rPr lang="en-US" sz="3200" dirty="0" smtClean="0"/>
              <a:t>42</a:t>
            </a:r>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469" y="914400"/>
            <a:ext cx="1799070" cy="23542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27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752" y="1248120"/>
            <a:ext cx="7087264" cy="3559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13312" y="5658344"/>
            <a:ext cx="8868912" cy="830997"/>
          </a:xfrm>
          <a:prstGeom prst="rect">
            <a:avLst/>
          </a:prstGeom>
          <a:solidFill>
            <a:srgbClr val="FFFF00"/>
          </a:solidFill>
          <a:ln w="25400">
            <a:solidFill>
              <a:schemeClr val="tx1"/>
            </a:solidFill>
          </a:ln>
        </p:spPr>
        <p:txBody>
          <a:bodyPr wrap="square">
            <a:spAutoFit/>
          </a:bodyPr>
          <a:lstStyle/>
          <a:p>
            <a:r>
              <a:rPr lang="en-US" dirty="0" smtClean="0"/>
              <a:t>Ex: </a:t>
            </a:r>
            <a:r>
              <a:rPr lang="en-US" dirty="0" smtClean="0">
                <a:solidFill>
                  <a:srgbClr val="0000CC"/>
                </a:solidFill>
              </a:rPr>
              <a:t>CTT*2</a:t>
            </a:r>
          </a:p>
          <a:p>
            <a:r>
              <a:rPr lang="en-US" dirty="0" smtClean="0"/>
              <a:t>The </a:t>
            </a:r>
            <a:r>
              <a:rPr lang="en-US" dirty="0"/>
              <a:t>total number of all Detail Bills for this Summary Bill is 2, which is RP 5-7 of the MILS Summary Bill. </a:t>
            </a:r>
            <a:r>
              <a:rPr lang="en-US" dirty="0" smtClean="0"/>
              <a:t> Cannot </a:t>
            </a:r>
            <a:r>
              <a:rPr lang="en-US" dirty="0"/>
              <a:t>exceed 494.</a:t>
            </a:r>
          </a:p>
        </p:txBody>
      </p:sp>
      <p:sp>
        <p:nvSpPr>
          <p:cNvPr id="6" name="TextBox 5"/>
          <p:cNvSpPr txBox="1"/>
          <p:nvPr/>
        </p:nvSpPr>
        <p:spPr bwMode="auto">
          <a:xfrm>
            <a:off x="1615696" y="4882920"/>
            <a:ext cx="7086712" cy="707886"/>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Provides the </a:t>
            </a:r>
            <a:r>
              <a:rPr lang="en-US" sz="2000" dirty="0">
                <a:latin typeface="Arial Narrow" pitchFamily="34" charset="0"/>
                <a:cs typeface="Arial" charset="0"/>
              </a:rPr>
              <a:t>record count for the Number of Detail Bills for the Summary Bill in the transaction.</a:t>
            </a:r>
          </a:p>
        </p:txBody>
      </p:sp>
    </p:spTree>
    <p:extLst>
      <p:ext uri="{BB962C8B-B14F-4D97-AF65-F5344CB8AC3E}">
        <p14:creationId xmlns:p14="http://schemas.microsoft.com/office/powerpoint/2010/main" val="4206295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279400"/>
            <a:ext cx="8534400" cy="685800"/>
          </a:xfrm>
        </p:spPr>
        <p:txBody>
          <a:bodyPr/>
          <a:lstStyle/>
          <a:p>
            <a:r>
              <a:rPr lang="en-US" sz="3200" dirty="0"/>
              <a:t>DLMS 810L IC, Logistics Bill - Page </a:t>
            </a:r>
            <a:r>
              <a:rPr lang="en-US" sz="3200" dirty="0" smtClean="0"/>
              <a:t>42</a:t>
            </a:r>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14400"/>
            <a:ext cx="1730194" cy="228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37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5696" y="1102728"/>
            <a:ext cx="7391853" cy="3505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61776" y="5658344"/>
            <a:ext cx="8868912" cy="830997"/>
          </a:xfrm>
          <a:prstGeom prst="rect">
            <a:avLst/>
          </a:prstGeom>
          <a:solidFill>
            <a:srgbClr val="FFFF00"/>
          </a:solidFill>
          <a:ln w="25400">
            <a:solidFill>
              <a:schemeClr val="tx1"/>
            </a:solidFill>
          </a:ln>
        </p:spPr>
        <p:txBody>
          <a:bodyPr wrap="square">
            <a:spAutoFit/>
          </a:bodyPr>
          <a:lstStyle/>
          <a:p>
            <a:r>
              <a:rPr lang="en-US" dirty="0" smtClean="0"/>
              <a:t>Ex: </a:t>
            </a:r>
            <a:r>
              <a:rPr lang="en-US" dirty="0" smtClean="0">
                <a:solidFill>
                  <a:srgbClr val="0000CC"/>
                </a:solidFill>
              </a:rPr>
              <a:t>SE*29*0001</a:t>
            </a:r>
          </a:p>
          <a:p>
            <a:r>
              <a:rPr lang="en-US" dirty="0" smtClean="0"/>
              <a:t>There </a:t>
            </a:r>
            <a:r>
              <a:rPr lang="en-US" dirty="0"/>
              <a:t>are 29 segments for this transaction set functional group assigned number 0001 by the transaction originator</a:t>
            </a:r>
          </a:p>
        </p:txBody>
      </p:sp>
      <p:sp>
        <p:nvSpPr>
          <p:cNvPr id="6" name="TextBox 5"/>
          <p:cNvSpPr txBox="1"/>
          <p:nvPr/>
        </p:nvSpPr>
        <p:spPr bwMode="auto">
          <a:xfrm>
            <a:off x="228600" y="4543672"/>
            <a:ext cx="8778949" cy="1015663"/>
          </a:xfrm>
          <a:prstGeom prst="rect">
            <a:avLst/>
          </a:prstGeom>
          <a:solidFill>
            <a:srgbClr val="FFFF00"/>
          </a:solidFill>
          <a:ln w="25400" algn="ctr">
            <a:solidFill>
              <a:schemeClr val="tx1"/>
            </a:solidFill>
            <a:miter lim="800000"/>
            <a:headEnd/>
            <a:tailEnd/>
          </a:ln>
          <a:effectLst/>
        </p:spPr>
        <p:txBody>
          <a:bodyPr wrap="square" rtlCol="0">
            <a:spAutoFit/>
          </a:bodyPr>
          <a:lstStyle/>
          <a:p>
            <a:pPr>
              <a:spcBef>
                <a:spcPts val="0"/>
              </a:spcBef>
            </a:pPr>
            <a:r>
              <a:rPr lang="en-US" sz="2000" dirty="0" smtClean="0">
                <a:latin typeface="Arial Narrow" pitchFamily="34" charset="0"/>
                <a:cs typeface="Arial" charset="0"/>
              </a:rPr>
              <a:t>This segment closes out the 810L transaction. It provides a count of generated segments for the receiver to validate that all were received and repeats the transaction number of the ST to identify that the transaction is completed.</a:t>
            </a:r>
          </a:p>
        </p:txBody>
      </p:sp>
    </p:spTree>
    <p:extLst>
      <p:ext uri="{BB962C8B-B14F-4D97-AF65-F5344CB8AC3E}">
        <p14:creationId xmlns:p14="http://schemas.microsoft.com/office/powerpoint/2010/main" val="3398358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AutoShape 5"/>
          <p:cNvSpPr>
            <a:spLocks noChangeArrowheads="1"/>
          </p:cNvSpPr>
          <p:nvPr/>
        </p:nvSpPr>
        <p:spPr bwMode="auto">
          <a:xfrm>
            <a:off x="2057400" y="914400"/>
            <a:ext cx="533400" cy="990600"/>
          </a:xfrm>
          <a:prstGeom prst="curvedRightArrow">
            <a:avLst>
              <a:gd name="adj1" fmla="val 69522"/>
              <a:gd name="adj2" fmla="val 74286"/>
              <a:gd name="adj3" fmla="val 11903"/>
            </a:avLst>
          </a:prstGeom>
          <a:noFill/>
          <a:ln w="12700">
            <a:noFill/>
            <a:miter lim="800000"/>
            <a:headEnd/>
            <a:tailEnd/>
          </a:ln>
          <a:effectLst/>
        </p:spPr>
        <p:txBody>
          <a:bodyPr wrap="none" lIns="90488" tIns="44450" rIns="90488" bIns="44450" anchor="ctr">
            <a:spAutoFit/>
          </a:bodyPr>
          <a:lstStyle/>
          <a:p>
            <a:pPr>
              <a:lnSpc>
                <a:spcPct val="90000"/>
              </a:lnSpc>
              <a:spcBef>
                <a:spcPct val="0"/>
              </a:spcBef>
              <a:defRPr/>
            </a:pPr>
            <a:endParaRPr lang="en-US" dirty="0">
              <a:solidFill>
                <a:prstClr val="black"/>
              </a:solidFill>
              <a:effectLst>
                <a:outerShdw blurRad="38100" dist="38100" dir="2700000" algn="tl">
                  <a:srgbClr val="000000">
                    <a:alpha val="43137"/>
                  </a:srgbClr>
                </a:outerShdw>
              </a:effectLst>
              <a:latin typeface="Arial" pitchFamily="34" charset="0"/>
            </a:endParaRPr>
          </a:p>
        </p:txBody>
      </p:sp>
      <p:sp>
        <p:nvSpPr>
          <p:cNvPr id="93190" name="AutoShape 6"/>
          <p:cNvSpPr>
            <a:spLocks noChangeArrowheads="1"/>
          </p:cNvSpPr>
          <p:nvPr/>
        </p:nvSpPr>
        <p:spPr bwMode="auto">
          <a:xfrm>
            <a:off x="6477000" y="685800"/>
            <a:ext cx="762000" cy="838200"/>
          </a:xfrm>
          <a:prstGeom prst="curvedLeftArrow">
            <a:avLst>
              <a:gd name="adj1" fmla="val 22000"/>
              <a:gd name="adj2" fmla="val 44000"/>
              <a:gd name="adj3" fmla="val 33333"/>
            </a:avLst>
          </a:prstGeom>
          <a:noFill/>
          <a:ln w="12700">
            <a:noFill/>
            <a:miter lim="800000"/>
            <a:headEnd/>
            <a:tailEnd/>
          </a:ln>
          <a:effectLst/>
        </p:spPr>
        <p:txBody>
          <a:bodyPr lIns="90488" tIns="44450" rIns="90488" bIns="44450" anchor="ctr">
            <a:spAutoFit/>
          </a:bodyPr>
          <a:lstStyle/>
          <a:p>
            <a:pPr>
              <a:lnSpc>
                <a:spcPct val="90000"/>
              </a:lnSpc>
              <a:spcBef>
                <a:spcPct val="0"/>
              </a:spcBef>
              <a:defRPr/>
            </a:pPr>
            <a:endParaRPr lang="en-US" dirty="0">
              <a:solidFill>
                <a:prstClr val="black"/>
              </a:solidFill>
              <a:effectLst>
                <a:outerShdw blurRad="38100" dist="38100" dir="2700000" algn="tl">
                  <a:srgbClr val="000000">
                    <a:alpha val="43137"/>
                  </a:srgbClr>
                </a:outerShdw>
              </a:effectLst>
              <a:latin typeface="Arial" pitchFamily="34" charset="0"/>
            </a:endParaRPr>
          </a:p>
        </p:txBody>
      </p:sp>
      <p:sp>
        <p:nvSpPr>
          <p:cNvPr id="6" name="Rectangle 2"/>
          <p:cNvSpPr>
            <a:spLocks noChangeArrowheads="1"/>
          </p:cNvSpPr>
          <p:nvPr/>
        </p:nvSpPr>
        <p:spPr bwMode="auto">
          <a:xfrm>
            <a:off x="799656" y="327304"/>
            <a:ext cx="7504072" cy="582211"/>
          </a:xfrm>
          <a:prstGeom prst="rect">
            <a:avLst/>
          </a:prstGeom>
          <a:noFill/>
          <a:ln w="9525">
            <a:noFill/>
            <a:miter lim="800000"/>
            <a:headEnd/>
            <a:tailEnd/>
          </a:ln>
          <a:effectLst/>
        </p:spPr>
        <p:txBody>
          <a:bodyPr wrap="square" lIns="90488" tIns="44450" rIns="90488" bIns="44450">
            <a:spAutoFit/>
          </a:bodyPr>
          <a:lstStyle/>
          <a:p>
            <a:pPr>
              <a:lnSpc>
                <a:spcPct val="100000"/>
              </a:lnSpc>
              <a:defRPr/>
            </a:pPr>
            <a:r>
              <a:rPr lang="en-US" sz="3200" dirty="0" smtClean="0">
                <a:solidFill>
                  <a:srgbClr val="2D2DB9"/>
                </a:solidFill>
                <a:latin typeface="+mj-lt"/>
              </a:rPr>
              <a:t>MILS to DLMS Mapping</a:t>
            </a:r>
            <a:endParaRPr lang="en-US" sz="3200" dirty="0">
              <a:solidFill>
                <a:srgbClr val="2D2DB9"/>
              </a:solidFill>
              <a:effectLst>
                <a:outerShdw blurRad="38100" dist="38100" dir="2700000" algn="tl">
                  <a:srgbClr val="000000"/>
                </a:outerShdw>
              </a:effectLst>
              <a:latin typeface="+mj-lt"/>
            </a:endParaRPr>
          </a:p>
        </p:txBody>
      </p:sp>
      <p:sp>
        <p:nvSpPr>
          <p:cNvPr id="24" name="Rectangle 2"/>
          <p:cNvSpPr>
            <a:spLocks noChangeArrowheads="1"/>
          </p:cNvSpPr>
          <p:nvPr/>
        </p:nvSpPr>
        <p:spPr bwMode="auto">
          <a:xfrm>
            <a:off x="876300" y="1225196"/>
            <a:ext cx="1600200" cy="459100"/>
          </a:xfrm>
          <a:prstGeom prst="rect">
            <a:avLst/>
          </a:prstGeom>
          <a:noFill/>
          <a:ln w="9525">
            <a:noFill/>
            <a:miter lim="800000"/>
            <a:headEnd/>
            <a:tailEnd/>
          </a:ln>
          <a:effectLst/>
        </p:spPr>
        <p:txBody>
          <a:bodyPr wrap="square" lIns="90488" tIns="44450" rIns="90488" bIns="44450">
            <a:spAutoFit/>
          </a:bodyPr>
          <a:lstStyle/>
          <a:p>
            <a:pPr>
              <a:lnSpc>
                <a:spcPct val="100000"/>
              </a:lnSpc>
              <a:defRPr/>
            </a:pPr>
            <a:r>
              <a:rPr lang="en-US" sz="2400" dirty="0" smtClean="0">
                <a:latin typeface="+mj-lt"/>
              </a:rPr>
              <a:t>MILS</a:t>
            </a:r>
            <a:endParaRPr lang="en-US" sz="2400" dirty="0">
              <a:effectLst>
                <a:outerShdw blurRad="38100" dist="38100" dir="2700000" algn="tl">
                  <a:srgbClr val="000000"/>
                </a:outerShdw>
              </a:effectLst>
              <a:latin typeface="+mj-lt"/>
            </a:endParaRPr>
          </a:p>
        </p:txBody>
      </p:sp>
      <p:sp>
        <p:nvSpPr>
          <p:cNvPr id="25" name="Rectangle 2"/>
          <p:cNvSpPr>
            <a:spLocks noChangeArrowheads="1"/>
          </p:cNvSpPr>
          <p:nvPr/>
        </p:nvSpPr>
        <p:spPr bwMode="auto">
          <a:xfrm>
            <a:off x="6946736" y="1199656"/>
            <a:ext cx="1600200" cy="459100"/>
          </a:xfrm>
          <a:prstGeom prst="rect">
            <a:avLst/>
          </a:prstGeom>
          <a:noFill/>
          <a:ln w="9525">
            <a:noFill/>
            <a:miter lim="800000"/>
            <a:headEnd/>
            <a:tailEnd/>
          </a:ln>
          <a:effectLst/>
        </p:spPr>
        <p:txBody>
          <a:bodyPr wrap="square" lIns="90488" tIns="44450" rIns="90488" bIns="44450">
            <a:spAutoFit/>
          </a:bodyPr>
          <a:lstStyle/>
          <a:p>
            <a:pPr>
              <a:lnSpc>
                <a:spcPct val="100000"/>
              </a:lnSpc>
              <a:defRPr/>
            </a:pPr>
            <a:r>
              <a:rPr lang="en-US" sz="2400" dirty="0" smtClean="0">
                <a:latin typeface="+mj-lt"/>
              </a:rPr>
              <a:t>DLMS</a:t>
            </a:r>
            <a:endParaRPr lang="en-US" sz="2400" dirty="0">
              <a:latin typeface="+mj-lt"/>
            </a:endParaRPr>
          </a:p>
        </p:txBody>
      </p:sp>
      <p:sp>
        <p:nvSpPr>
          <p:cNvPr id="26" name="Rectangle 2"/>
          <p:cNvSpPr>
            <a:spLocks noChangeArrowheads="1"/>
          </p:cNvSpPr>
          <p:nvPr/>
        </p:nvSpPr>
        <p:spPr bwMode="auto">
          <a:xfrm>
            <a:off x="3648124" y="1601952"/>
            <a:ext cx="1600200" cy="643766"/>
          </a:xfrm>
          <a:prstGeom prst="rect">
            <a:avLst/>
          </a:prstGeom>
          <a:noFill/>
          <a:ln w="9525">
            <a:noFill/>
            <a:miter lim="800000"/>
            <a:headEnd/>
            <a:tailEnd/>
          </a:ln>
          <a:effectLst/>
        </p:spPr>
        <p:txBody>
          <a:bodyPr wrap="square" lIns="90488" tIns="44450" rIns="90488" bIns="44450">
            <a:spAutoFit/>
          </a:bodyPr>
          <a:lstStyle/>
          <a:p>
            <a:pPr algn="ctr">
              <a:lnSpc>
                <a:spcPct val="100000"/>
              </a:lnSpc>
              <a:defRPr/>
            </a:pPr>
            <a:r>
              <a:rPr lang="en-US" sz="3600" dirty="0" smtClean="0">
                <a:solidFill>
                  <a:srgbClr val="FF0000"/>
                </a:solidFill>
                <a:latin typeface="+mj-lt"/>
              </a:rPr>
              <a:t>DAAS</a:t>
            </a:r>
            <a:endParaRPr lang="en-US" sz="3600" dirty="0">
              <a:solidFill>
                <a:srgbClr val="FF0000"/>
              </a:solidFill>
              <a:effectLst>
                <a:outerShdw blurRad="38100" dist="38100" dir="2700000" algn="tl">
                  <a:srgbClr val="000000"/>
                </a:outerShdw>
              </a:effectLst>
              <a:latin typeface="+mj-lt"/>
            </a:endParaRPr>
          </a:p>
        </p:txBody>
      </p:sp>
      <p:sp>
        <p:nvSpPr>
          <p:cNvPr id="21" name="Left-Right Arrow Callout 20"/>
          <p:cNvSpPr/>
          <p:nvPr/>
        </p:nvSpPr>
        <p:spPr bwMode="auto">
          <a:xfrm>
            <a:off x="2924224" y="1565752"/>
            <a:ext cx="3094985" cy="4114800"/>
          </a:xfrm>
          <a:prstGeom prst="leftRightArrowCallout">
            <a:avLst>
              <a:gd name="adj1" fmla="val 25000"/>
              <a:gd name="adj2" fmla="val 25000"/>
              <a:gd name="adj3" fmla="val 13571"/>
              <a:gd name="adj4" fmla="val 65901"/>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0242" y="2168936"/>
            <a:ext cx="1867262" cy="3252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99069118"/>
              </p:ext>
            </p:extLst>
          </p:nvPr>
        </p:nvGraphicFramePr>
        <p:xfrm>
          <a:off x="161776" y="1635832"/>
          <a:ext cx="2720836" cy="4114800"/>
        </p:xfrm>
        <a:graphic>
          <a:graphicData uri="http://schemas.openxmlformats.org/drawingml/2006/table">
            <a:tbl>
              <a:tblPr>
                <a:tableStyleId>{5C22544A-7EE6-4342-B048-85BDC9FD1C3A}</a:tableStyleId>
              </a:tblPr>
              <a:tblGrid>
                <a:gridCol w="481054">
                  <a:extLst>
                    <a:ext uri="{9D8B030D-6E8A-4147-A177-3AD203B41FA5}">
                      <a16:colId xmlns:a16="http://schemas.microsoft.com/office/drawing/2014/main" val="20000"/>
                    </a:ext>
                  </a:extLst>
                </a:gridCol>
                <a:gridCol w="1307989">
                  <a:extLst>
                    <a:ext uri="{9D8B030D-6E8A-4147-A177-3AD203B41FA5}">
                      <a16:colId xmlns:a16="http://schemas.microsoft.com/office/drawing/2014/main" val="20001"/>
                    </a:ext>
                  </a:extLst>
                </a:gridCol>
                <a:gridCol w="931793">
                  <a:extLst>
                    <a:ext uri="{9D8B030D-6E8A-4147-A177-3AD203B41FA5}">
                      <a16:colId xmlns:a16="http://schemas.microsoft.com/office/drawing/2014/main" val="20002"/>
                    </a:ext>
                  </a:extLst>
                </a:gridCol>
              </a:tblGrid>
              <a:tr h="164592">
                <a:tc>
                  <a:txBody>
                    <a:bodyPr/>
                    <a:lstStyle/>
                    <a:p>
                      <a:pPr marL="0" marR="0">
                        <a:lnSpc>
                          <a:spcPct val="115000"/>
                        </a:lnSpc>
                        <a:spcBef>
                          <a:spcPts val="0"/>
                        </a:spcBef>
                        <a:spcAft>
                          <a:spcPts val="1000"/>
                        </a:spcAft>
                        <a:tabLst>
                          <a:tab pos="-914400" algn="l"/>
                        </a:tabLst>
                      </a:pPr>
                      <a:r>
                        <a:rPr lang="en-US" sz="900" u="sng" dirty="0">
                          <a:effectLst/>
                        </a:rPr>
                        <a:t>RPs</a:t>
                      </a:r>
                      <a:endParaRPr lang="en-US" sz="900" dirty="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u="sng">
                          <a:effectLst/>
                        </a:rPr>
                        <a:t>Field Legend</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u="sng">
                          <a:effectLst/>
                        </a:rPr>
                        <a:t>Sample Data</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00"/>
                  </a:ext>
                </a:extLst>
              </a:tr>
              <a:tr h="164592">
                <a:tc>
                  <a:txBody>
                    <a:bodyPr/>
                    <a:lstStyle/>
                    <a:p>
                      <a:pPr marL="0" marR="0">
                        <a:lnSpc>
                          <a:spcPct val="115000"/>
                        </a:lnSpc>
                        <a:spcBef>
                          <a:spcPts val="0"/>
                        </a:spcBef>
                        <a:spcAft>
                          <a:spcPts val="1000"/>
                        </a:spcAft>
                        <a:tabLst>
                          <a:tab pos="-914400" algn="l"/>
                        </a:tabLst>
                      </a:pPr>
                      <a:r>
                        <a:rPr lang="en-US" sz="900">
                          <a:effectLst/>
                        </a:rPr>
                        <a:t>1-3</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DIC</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FS1</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01"/>
                  </a:ext>
                </a:extLst>
              </a:tr>
              <a:tr h="164592">
                <a:tc>
                  <a:txBody>
                    <a:bodyPr/>
                    <a:lstStyle/>
                    <a:p>
                      <a:pPr marL="0" marR="0">
                        <a:lnSpc>
                          <a:spcPct val="115000"/>
                        </a:lnSpc>
                        <a:spcBef>
                          <a:spcPts val="0"/>
                        </a:spcBef>
                        <a:spcAft>
                          <a:spcPts val="1000"/>
                        </a:spcAft>
                        <a:tabLst>
                          <a:tab pos="-914400" algn="l"/>
                        </a:tabLst>
                      </a:pPr>
                      <a:r>
                        <a:rPr lang="en-US" sz="900">
                          <a:effectLst/>
                        </a:rPr>
                        <a:t>4</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Internal Service Use</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 </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02"/>
                  </a:ext>
                </a:extLst>
              </a:tr>
              <a:tr h="164592">
                <a:tc>
                  <a:txBody>
                    <a:bodyPr/>
                    <a:lstStyle/>
                    <a:p>
                      <a:pPr marL="0" marR="0">
                        <a:lnSpc>
                          <a:spcPct val="115000"/>
                        </a:lnSpc>
                        <a:spcBef>
                          <a:spcPts val="0"/>
                        </a:spcBef>
                        <a:spcAft>
                          <a:spcPts val="1000"/>
                        </a:spcAft>
                        <a:tabLst>
                          <a:tab pos="-914400" algn="l"/>
                        </a:tabLst>
                      </a:pPr>
                      <a:r>
                        <a:rPr lang="en-US" sz="900">
                          <a:effectLst/>
                        </a:rPr>
                        <a:t>5-7</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Record Count</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2</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03"/>
                  </a:ext>
                </a:extLst>
              </a:tr>
              <a:tr h="329184">
                <a:tc>
                  <a:txBody>
                    <a:bodyPr/>
                    <a:lstStyle/>
                    <a:p>
                      <a:pPr marL="0" marR="0">
                        <a:lnSpc>
                          <a:spcPct val="115000"/>
                        </a:lnSpc>
                        <a:spcBef>
                          <a:spcPts val="0"/>
                        </a:spcBef>
                        <a:spcAft>
                          <a:spcPts val="1000"/>
                        </a:spcAft>
                        <a:tabLst>
                          <a:tab pos="-914400" algn="l"/>
                        </a:tabLst>
                      </a:pPr>
                      <a:r>
                        <a:rPr lang="en-US" sz="900">
                          <a:effectLst/>
                        </a:rPr>
                        <a:t>8-18</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Appropriation/Fund Account (Credit)</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dirty="0">
                          <a:effectLst/>
                        </a:rPr>
                        <a:t> </a:t>
                      </a:r>
                      <a:r>
                        <a:rPr lang="en-US" sz="900" kern="1200" dirty="0" smtClean="0">
                          <a:solidFill>
                            <a:schemeClr val="dk1"/>
                          </a:solidFill>
                          <a:effectLst/>
                          <a:latin typeface="+mn-lt"/>
                          <a:ea typeface="+mn-ea"/>
                          <a:cs typeface="+mn-cs"/>
                        </a:rPr>
                        <a:t>FC0C0007808</a:t>
                      </a:r>
                      <a:endParaRPr lang="en-US" sz="900" kern="1200" dirty="0">
                        <a:solidFill>
                          <a:schemeClr val="dk1"/>
                        </a:solidFill>
                        <a:effectLst/>
                        <a:latin typeface="+mn-lt"/>
                        <a:ea typeface="+mn-ea"/>
                        <a:cs typeface="+mn-cs"/>
                      </a:endParaRPr>
                    </a:p>
                  </a:txBody>
                  <a:tcPr marL="71562" marR="71562" marT="0" marB="0"/>
                </a:tc>
                <a:extLst>
                  <a:ext uri="{0D108BD9-81ED-4DB2-BD59-A6C34878D82A}">
                    <a16:rowId xmlns:a16="http://schemas.microsoft.com/office/drawing/2014/main" val="10004"/>
                  </a:ext>
                </a:extLst>
              </a:tr>
              <a:tr h="164592">
                <a:tc>
                  <a:txBody>
                    <a:bodyPr/>
                    <a:lstStyle/>
                    <a:p>
                      <a:pPr marL="0" marR="0">
                        <a:lnSpc>
                          <a:spcPct val="115000"/>
                        </a:lnSpc>
                        <a:spcBef>
                          <a:spcPts val="0"/>
                        </a:spcBef>
                        <a:spcAft>
                          <a:spcPts val="1000"/>
                        </a:spcAft>
                        <a:tabLst>
                          <a:tab pos="-914400" algn="l"/>
                        </a:tabLst>
                      </a:pPr>
                      <a:r>
                        <a:rPr lang="en-US" sz="900">
                          <a:effectLst/>
                        </a:rPr>
                        <a:t>19-21</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Billing Office (RIC)</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570</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05"/>
                  </a:ext>
                </a:extLst>
              </a:tr>
              <a:tr h="164592">
                <a:tc>
                  <a:txBody>
                    <a:bodyPr/>
                    <a:lstStyle/>
                    <a:p>
                      <a:pPr marL="0" marR="0">
                        <a:lnSpc>
                          <a:spcPct val="115000"/>
                        </a:lnSpc>
                        <a:spcBef>
                          <a:spcPts val="0"/>
                        </a:spcBef>
                        <a:spcAft>
                          <a:spcPts val="1000"/>
                        </a:spcAft>
                        <a:tabLst>
                          <a:tab pos="-914400" algn="l"/>
                        </a:tabLst>
                      </a:pPr>
                      <a:r>
                        <a:rPr lang="en-US" sz="900">
                          <a:effectLst/>
                        </a:rPr>
                        <a:t>22-27</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Internal Use</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 </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06"/>
                  </a:ext>
                </a:extLst>
              </a:tr>
              <a:tr h="164592">
                <a:tc>
                  <a:txBody>
                    <a:bodyPr/>
                    <a:lstStyle/>
                    <a:p>
                      <a:pPr marL="0" marR="0">
                        <a:lnSpc>
                          <a:spcPct val="115000"/>
                        </a:lnSpc>
                        <a:spcBef>
                          <a:spcPts val="0"/>
                        </a:spcBef>
                        <a:spcAft>
                          <a:spcPts val="1000"/>
                        </a:spcAft>
                        <a:tabLst>
                          <a:tab pos="-914400" algn="l"/>
                        </a:tabLst>
                      </a:pPr>
                      <a:r>
                        <a:rPr lang="en-US" sz="900">
                          <a:effectLst/>
                        </a:rPr>
                        <a:t>28-29</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FMS Country Code</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 </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07"/>
                  </a:ext>
                </a:extLst>
              </a:tr>
              <a:tr h="329184">
                <a:tc>
                  <a:txBody>
                    <a:bodyPr/>
                    <a:lstStyle/>
                    <a:p>
                      <a:pPr marL="0" marR="0">
                        <a:lnSpc>
                          <a:spcPct val="115000"/>
                        </a:lnSpc>
                        <a:spcBef>
                          <a:spcPts val="0"/>
                        </a:spcBef>
                        <a:spcAft>
                          <a:spcPts val="1000"/>
                        </a:spcAft>
                        <a:tabLst>
                          <a:tab pos="-914400" algn="l"/>
                        </a:tabLst>
                      </a:pPr>
                      <a:r>
                        <a:rPr lang="en-US" sz="900">
                          <a:effectLst/>
                        </a:rPr>
                        <a:t>30-35</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Billed Office (DoDAAC)</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dirty="0">
                          <a:effectLst/>
                        </a:rPr>
                        <a:t>FB2502</a:t>
                      </a:r>
                      <a:endParaRPr lang="en-US" sz="900" dirty="0">
                        <a:effectLst/>
                        <a:latin typeface="Times New Roman"/>
                        <a:ea typeface="Calibri"/>
                        <a:cs typeface="Times New Roman"/>
                      </a:endParaRPr>
                    </a:p>
                  </a:txBody>
                  <a:tcPr marL="71562" marR="71562" marT="0" marB="0"/>
                </a:tc>
                <a:extLst>
                  <a:ext uri="{0D108BD9-81ED-4DB2-BD59-A6C34878D82A}">
                    <a16:rowId xmlns:a16="http://schemas.microsoft.com/office/drawing/2014/main" val="10008"/>
                  </a:ext>
                </a:extLst>
              </a:tr>
              <a:tr h="329184">
                <a:tc>
                  <a:txBody>
                    <a:bodyPr/>
                    <a:lstStyle/>
                    <a:p>
                      <a:pPr marL="0" marR="0">
                        <a:lnSpc>
                          <a:spcPct val="115000"/>
                        </a:lnSpc>
                        <a:spcBef>
                          <a:spcPts val="0"/>
                        </a:spcBef>
                        <a:spcAft>
                          <a:spcPts val="1000"/>
                        </a:spcAft>
                        <a:tabLst>
                          <a:tab pos="-914400" algn="l"/>
                        </a:tabLst>
                      </a:pPr>
                      <a:r>
                        <a:rPr lang="en-US" sz="900">
                          <a:effectLst/>
                        </a:rPr>
                        <a:t>36-38</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Year Within Decade and Month Billed</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510</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09"/>
                  </a:ext>
                </a:extLst>
              </a:tr>
              <a:tr h="164592">
                <a:tc>
                  <a:txBody>
                    <a:bodyPr/>
                    <a:lstStyle/>
                    <a:p>
                      <a:pPr marL="0" marR="0">
                        <a:lnSpc>
                          <a:spcPct val="115000"/>
                        </a:lnSpc>
                        <a:spcBef>
                          <a:spcPts val="0"/>
                        </a:spcBef>
                        <a:spcAft>
                          <a:spcPts val="1000"/>
                        </a:spcAft>
                        <a:tabLst>
                          <a:tab pos="-914400" algn="l"/>
                        </a:tabLst>
                      </a:pPr>
                      <a:r>
                        <a:rPr lang="en-US" sz="900">
                          <a:effectLst/>
                        </a:rPr>
                        <a:t>39</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Information Indicator</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 </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10"/>
                  </a:ext>
                </a:extLst>
              </a:tr>
              <a:tr h="164592">
                <a:tc>
                  <a:txBody>
                    <a:bodyPr/>
                    <a:lstStyle/>
                    <a:p>
                      <a:pPr marL="0" marR="0">
                        <a:lnSpc>
                          <a:spcPct val="115000"/>
                        </a:lnSpc>
                        <a:spcBef>
                          <a:spcPts val="0"/>
                        </a:spcBef>
                        <a:spcAft>
                          <a:spcPts val="1000"/>
                        </a:spcAft>
                        <a:tabLst>
                          <a:tab pos="-914400" algn="l"/>
                        </a:tabLst>
                      </a:pPr>
                      <a:r>
                        <a:rPr lang="en-US" sz="900">
                          <a:effectLst/>
                        </a:rPr>
                        <a:t>40-44</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Bill Number</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U005A</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11"/>
                  </a:ext>
                </a:extLst>
              </a:tr>
              <a:tr h="329184">
                <a:tc>
                  <a:txBody>
                    <a:bodyPr/>
                    <a:lstStyle/>
                    <a:p>
                      <a:pPr marL="0" marR="0">
                        <a:lnSpc>
                          <a:spcPct val="115000"/>
                        </a:lnSpc>
                        <a:spcBef>
                          <a:spcPts val="0"/>
                        </a:spcBef>
                        <a:spcAft>
                          <a:spcPts val="1000"/>
                        </a:spcAft>
                        <a:tabLst>
                          <a:tab pos="-914400" algn="l"/>
                        </a:tabLst>
                      </a:pPr>
                      <a:r>
                        <a:rPr lang="en-US" sz="900">
                          <a:effectLst/>
                        </a:rPr>
                        <a:t>45-50</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Billing Office (DoDAAC)</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6973AE</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12"/>
                  </a:ext>
                </a:extLst>
              </a:tr>
              <a:tr h="164592">
                <a:tc>
                  <a:txBody>
                    <a:bodyPr/>
                    <a:lstStyle/>
                    <a:p>
                      <a:pPr marL="0" marR="0">
                        <a:lnSpc>
                          <a:spcPct val="115000"/>
                        </a:lnSpc>
                        <a:spcBef>
                          <a:spcPts val="0"/>
                        </a:spcBef>
                        <a:spcAft>
                          <a:spcPts val="1000"/>
                        </a:spcAft>
                        <a:tabLst>
                          <a:tab pos="-914400" algn="l"/>
                        </a:tabLst>
                      </a:pPr>
                      <a:r>
                        <a:rPr lang="en-US" sz="900">
                          <a:effectLst/>
                        </a:rPr>
                        <a:t>51</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Blank</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 </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13"/>
                  </a:ext>
                </a:extLst>
              </a:tr>
              <a:tr h="164592">
                <a:tc>
                  <a:txBody>
                    <a:bodyPr/>
                    <a:lstStyle/>
                    <a:p>
                      <a:pPr marL="0" marR="0">
                        <a:lnSpc>
                          <a:spcPct val="115000"/>
                        </a:lnSpc>
                        <a:spcBef>
                          <a:spcPts val="0"/>
                        </a:spcBef>
                        <a:spcAft>
                          <a:spcPts val="1000"/>
                        </a:spcAft>
                        <a:tabLst>
                          <a:tab pos="-914400" algn="l"/>
                        </a:tabLst>
                      </a:pPr>
                      <a:r>
                        <a:rPr lang="en-US" sz="900">
                          <a:effectLst/>
                        </a:rPr>
                        <a:t>52-53</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Fund Code</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6C</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14"/>
                  </a:ext>
                </a:extLst>
              </a:tr>
              <a:tr h="329184">
                <a:tc>
                  <a:txBody>
                    <a:bodyPr/>
                    <a:lstStyle/>
                    <a:p>
                      <a:pPr marL="0" marR="0">
                        <a:lnSpc>
                          <a:spcPct val="115000"/>
                        </a:lnSpc>
                        <a:spcBef>
                          <a:spcPts val="0"/>
                        </a:spcBef>
                        <a:spcAft>
                          <a:spcPts val="1000"/>
                        </a:spcAft>
                        <a:tabLst>
                          <a:tab pos="-914400" algn="l"/>
                        </a:tabLst>
                      </a:pPr>
                      <a:r>
                        <a:rPr lang="en-US" sz="900">
                          <a:effectLst/>
                        </a:rPr>
                        <a:t>54-64</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Appropriation/Fund Account (Charge)</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dirty="0">
                          <a:effectLst/>
                        </a:rPr>
                        <a:t>97X4930FC0C</a:t>
                      </a:r>
                      <a:endParaRPr lang="en-US" sz="900" dirty="0">
                        <a:effectLst/>
                        <a:latin typeface="Times New Roman"/>
                        <a:ea typeface="Calibri"/>
                        <a:cs typeface="Times New Roman"/>
                      </a:endParaRPr>
                    </a:p>
                  </a:txBody>
                  <a:tcPr marL="71562" marR="71562" marT="0" marB="0"/>
                </a:tc>
                <a:extLst>
                  <a:ext uri="{0D108BD9-81ED-4DB2-BD59-A6C34878D82A}">
                    <a16:rowId xmlns:a16="http://schemas.microsoft.com/office/drawing/2014/main" val="10015"/>
                  </a:ext>
                </a:extLst>
              </a:tr>
              <a:tr h="164592">
                <a:tc>
                  <a:txBody>
                    <a:bodyPr/>
                    <a:lstStyle/>
                    <a:p>
                      <a:pPr marL="0" marR="0">
                        <a:lnSpc>
                          <a:spcPct val="115000"/>
                        </a:lnSpc>
                        <a:spcBef>
                          <a:spcPts val="0"/>
                        </a:spcBef>
                        <a:spcAft>
                          <a:spcPts val="1000"/>
                        </a:spcAft>
                        <a:tabLst>
                          <a:tab pos="-914400" algn="l"/>
                        </a:tabLst>
                      </a:pPr>
                      <a:r>
                        <a:rPr lang="en-US" sz="900">
                          <a:effectLst/>
                        </a:rPr>
                        <a:t>65-73</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Amount</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41853</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16"/>
                  </a:ext>
                </a:extLst>
              </a:tr>
              <a:tr h="164592">
                <a:tc>
                  <a:txBody>
                    <a:bodyPr/>
                    <a:lstStyle/>
                    <a:p>
                      <a:pPr marL="0" marR="0">
                        <a:lnSpc>
                          <a:spcPct val="115000"/>
                        </a:lnSpc>
                        <a:spcBef>
                          <a:spcPts val="0"/>
                        </a:spcBef>
                        <a:spcAft>
                          <a:spcPts val="1000"/>
                        </a:spcAft>
                        <a:tabLst>
                          <a:tab pos="-914400" algn="l"/>
                        </a:tabLst>
                      </a:pPr>
                      <a:r>
                        <a:rPr lang="en-US" sz="900">
                          <a:effectLst/>
                        </a:rPr>
                        <a:t>74-76</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Year/Month Reported</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dirty="0">
                          <a:effectLst/>
                        </a:rPr>
                        <a:t> </a:t>
                      </a:r>
                      <a:endParaRPr lang="en-US" sz="900" dirty="0">
                        <a:effectLst/>
                        <a:latin typeface="Times New Roman"/>
                        <a:ea typeface="Calibri"/>
                        <a:cs typeface="Times New Roman"/>
                      </a:endParaRPr>
                    </a:p>
                  </a:txBody>
                  <a:tcPr marL="71562" marR="71562" marT="0" marB="0"/>
                </a:tc>
                <a:extLst>
                  <a:ext uri="{0D108BD9-81ED-4DB2-BD59-A6C34878D82A}">
                    <a16:rowId xmlns:a16="http://schemas.microsoft.com/office/drawing/2014/main" val="10017"/>
                  </a:ext>
                </a:extLst>
              </a:tr>
              <a:tr h="164592">
                <a:tc>
                  <a:txBody>
                    <a:bodyPr/>
                    <a:lstStyle/>
                    <a:p>
                      <a:pPr marL="0" marR="0">
                        <a:lnSpc>
                          <a:spcPct val="115000"/>
                        </a:lnSpc>
                        <a:spcBef>
                          <a:spcPts val="0"/>
                        </a:spcBef>
                        <a:spcAft>
                          <a:spcPts val="1000"/>
                        </a:spcAft>
                        <a:tabLst>
                          <a:tab pos="-914400" algn="l"/>
                        </a:tabLst>
                      </a:pPr>
                      <a:r>
                        <a:rPr lang="en-US" sz="900">
                          <a:effectLst/>
                        </a:rPr>
                        <a:t>77-79</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Blank</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1000"/>
                        </a:spcAft>
                        <a:tabLst>
                          <a:tab pos="-914400" algn="l"/>
                        </a:tabLst>
                      </a:pPr>
                      <a:r>
                        <a:rPr lang="en-US" sz="900">
                          <a:effectLst/>
                        </a:rPr>
                        <a:t> </a:t>
                      </a:r>
                      <a:endParaRPr lang="en-US" sz="900">
                        <a:effectLst/>
                        <a:latin typeface="Times New Roman"/>
                        <a:ea typeface="Calibri"/>
                        <a:cs typeface="Times New Roman"/>
                      </a:endParaRPr>
                    </a:p>
                  </a:txBody>
                  <a:tcPr marL="71562" marR="71562" marT="0" marB="0"/>
                </a:tc>
                <a:extLst>
                  <a:ext uri="{0D108BD9-81ED-4DB2-BD59-A6C34878D82A}">
                    <a16:rowId xmlns:a16="http://schemas.microsoft.com/office/drawing/2014/main" val="10018"/>
                  </a:ext>
                </a:extLst>
              </a:tr>
              <a:tr h="164592">
                <a:tc>
                  <a:txBody>
                    <a:bodyPr/>
                    <a:lstStyle/>
                    <a:p>
                      <a:pPr marL="0" marR="0">
                        <a:lnSpc>
                          <a:spcPct val="115000"/>
                        </a:lnSpc>
                        <a:spcBef>
                          <a:spcPts val="0"/>
                        </a:spcBef>
                        <a:spcAft>
                          <a:spcPts val="1000"/>
                        </a:spcAft>
                        <a:tabLst>
                          <a:tab pos="-914400" algn="l"/>
                        </a:tabLst>
                      </a:pPr>
                      <a:r>
                        <a:rPr lang="en-US" sz="900">
                          <a:effectLst/>
                        </a:rPr>
                        <a:t>80</a:t>
                      </a:r>
                      <a:endParaRPr lang="en-US" sz="90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0"/>
                        </a:spcAft>
                        <a:tabLst>
                          <a:tab pos="2971800" algn="ctr"/>
                          <a:tab pos="5943600" algn="r"/>
                          <a:tab pos="-914400" algn="l"/>
                          <a:tab pos="2971800" algn="ctr"/>
                          <a:tab pos="5943600" algn="r"/>
                        </a:tabLst>
                      </a:pPr>
                      <a:r>
                        <a:rPr lang="en-US" sz="900" dirty="0">
                          <a:effectLst/>
                        </a:rPr>
                        <a:t>Billed Office Identifier</a:t>
                      </a:r>
                      <a:endParaRPr lang="en-US" sz="900" dirty="0">
                        <a:effectLst/>
                        <a:latin typeface="Times New Roman"/>
                        <a:ea typeface="Calibri"/>
                        <a:cs typeface="Times New Roman"/>
                      </a:endParaRPr>
                    </a:p>
                  </a:txBody>
                  <a:tcPr marL="71562" marR="71562" marT="0" marB="0"/>
                </a:tc>
                <a:tc>
                  <a:txBody>
                    <a:bodyPr/>
                    <a:lstStyle/>
                    <a:p>
                      <a:pPr marL="0" marR="0">
                        <a:lnSpc>
                          <a:spcPct val="115000"/>
                        </a:lnSpc>
                        <a:spcBef>
                          <a:spcPts val="0"/>
                        </a:spcBef>
                        <a:spcAft>
                          <a:spcPts val="0"/>
                        </a:spcAft>
                        <a:tabLst>
                          <a:tab pos="2971800" algn="ctr"/>
                          <a:tab pos="5943600" algn="r"/>
                          <a:tab pos="-914400" algn="l"/>
                          <a:tab pos="2971800" algn="ctr"/>
                          <a:tab pos="5943600" algn="r"/>
                        </a:tabLst>
                      </a:pPr>
                      <a:r>
                        <a:rPr lang="en-US" sz="900" dirty="0">
                          <a:effectLst/>
                        </a:rPr>
                        <a:t>X</a:t>
                      </a:r>
                      <a:endParaRPr lang="en-US" sz="900" dirty="0">
                        <a:effectLst/>
                        <a:latin typeface="Times New Roman"/>
                        <a:ea typeface="Calibri"/>
                        <a:cs typeface="Times New Roman"/>
                      </a:endParaRPr>
                    </a:p>
                  </a:txBody>
                  <a:tcPr marL="71562" marR="71562" marT="0" marB="0"/>
                </a:tc>
                <a:extLst>
                  <a:ext uri="{0D108BD9-81ED-4DB2-BD59-A6C34878D82A}">
                    <a16:rowId xmlns:a16="http://schemas.microsoft.com/office/drawing/2014/main" val="10019"/>
                  </a:ext>
                </a:extLst>
              </a:tr>
            </a:tbl>
          </a:graphicData>
        </a:graphic>
      </p:graphicFrame>
      <p:sp>
        <p:nvSpPr>
          <p:cNvPr id="12" name="TextBox 11"/>
          <p:cNvSpPr txBox="1"/>
          <p:nvPr/>
        </p:nvSpPr>
        <p:spPr bwMode="auto">
          <a:xfrm>
            <a:off x="6025920" y="1587368"/>
            <a:ext cx="2956304" cy="4131900"/>
          </a:xfrm>
          <a:prstGeom prst="rect">
            <a:avLst/>
          </a:prstGeom>
          <a:noFill/>
          <a:ln w="9525" algn="ctr">
            <a:solidFill>
              <a:schemeClr val="tx1"/>
            </a:solidFill>
            <a:miter lim="800000"/>
            <a:headEnd/>
            <a:tailEnd/>
          </a:ln>
        </p:spPr>
        <p:txBody>
          <a:bodyPr wrap="square" rtlCol="0">
            <a:spAutoFit/>
          </a:bodyPr>
          <a:lstStyle/>
          <a:p>
            <a:r>
              <a:rPr lang="en-US" sz="750" dirty="0">
                <a:latin typeface="Times New Roman" panose="02020603050405020304" pitchFamily="18" charset="0"/>
                <a:cs typeface="Times New Roman" panose="02020603050405020304" pitchFamily="18" charset="0"/>
              </a:rPr>
              <a:t>ISA*00*NONE      *00*NONE      *ZZ*DTDN           *</a:t>
            </a:r>
            <a:r>
              <a:rPr lang="en-US" sz="750" dirty="0" smtClean="0">
                <a:latin typeface="Times New Roman" panose="02020603050405020304" pitchFamily="18" charset="0"/>
                <a:cs typeface="Times New Roman" panose="02020603050405020304" pitchFamily="18" charset="0"/>
              </a:rPr>
              <a:t>ZZ*Unknown</a:t>
            </a:r>
            <a:br>
              <a:rPr lang="en-US" sz="750" dirty="0" smtClean="0">
                <a:latin typeface="Times New Roman" panose="02020603050405020304" pitchFamily="18" charset="0"/>
                <a:cs typeface="Times New Roman" panose="02020603050405020304" pitchFamily="18" charset="0"/>
              </a:rPr>
            </a:br>
            <a:r>
              <a:rPr lang="en-US" sz="750" dirty="0" smtClean="0">
                <a:latin typeface="Times New Roman" panose="02020603050405020304" pitchFamily="18" charset="0"/>
                <a:cs typeface="Times New Roman" panose="02020603050405020304" pitchFamily="18" charset="0"/>
              </a:rPr>
              <a:t>  *</a:t>
            </a:r>
            <a:r>
              <a:rPr lang="en-US" sz="750" dirty="0">
                <a:latin typeface="Times New Roman" panose="02020603050405020304" pitchFamily="18" charset="0"/>
                <a:cs typeface="Times New Roman" panose="02020603050405020304" pitchFamily="18" charset="0"/>
              </a:rPr>
              <a:t>151120*0822*U*00401*000110419*0*P*/</a:t>
            </a:r>
          </a:p>
          <a:p>
            <a:r>
              <a:rPr lang="en-US" sz="750" dirty="0">
                <a:latin typeface="Times New Roman" panose="02020603050405020304" pitchFamily="18" charset="0"/>
                <a:cs typeface="Times New Roman" panose="02020603050405020304" pitchFamily="18" charset="0"/>
              </a:rPr>
              <a:t>GS*IN*DAASC*Unknown*20151120*082200*107888*X*004010</a:t>
            </a:r>
          </a:p>
          <a:p>
            <a:r>
              <a:rPr lang="en-US" sz="750" dirty="0">
                <a:latin typeface="Times New Roman" panose="02020603050405020304" pitchFamily="18" charset="0"/>
                <a:cs typeface="Times New Roman" panose="02020603050405020304" pitchFamily="18" charset="0"/>
              </a:rPr>
              <a:t>ST*810*0001</a:t>
            </a:r>
          </a:p>
          <a:p>
            <a:r>
              <a:rPr lang="en-US" sz="750" dirty="0">
                <a:latin typeface="Times New Roman" panose="02020603050405020304" pitchFamily="18" charset="0"/>
                <a:cs typeface="Times New Roman" panose="02020603050405020304" pitchFamily="18" charset="0"/>
              </a:rPr>
              <a:t>BIG*20151031*U005A*****PP*00</a:t>
            </a:r>
          </a:p>
          <a:p>
            <a:r>
              <a:rPr lang="en-US" sz="750" dirty="0">
                <a:latin typeface="Times New Roman" panose="02020603050405020304" pitchFamily="18" charset="0"/>
                <a:cs typeface="Times New Roman" panose="02020603050405020304" pitchFamily="18" charset="0"/>
              </a:rPr>
              <a:t>N1*BT**10*FB2502**TO</a:t>
            </a:r>
          </a:p>
          <a:p>
            <a:r>
              <a:rPr lang="en-US" sz="750" dirty="0">
                <a:latin typeface="Times New Roman" panose="02020603050405020304" pitchFamily="18" charset="0"/>
                <a:cs typeface="Times New Roman" panose="02020603050405020304" pitchFamily="18" charset="0"/>
              </a:rPr>
              <a:t>N1*II**M4*570**FR</a:t>
            </a:r>
          </a:p>
          <a:p>
            <a:r>
              <a:rPr lang="en-US" sz="750" dirty="0">
                <a:latin typeface="Times New Roman" panose="02020603050405020304" pitchFamily="18" charset="0"/>
                <a:cs typeface="Times New Roman" panose="02020603050405020304" pitchFamily="18" charset="0"/>
              </a:rPr>
              <a:t>N1*II**10*6973AE</a:t>
            </a:r>
          </a:p>
          <a:p>
            <a:r>
              <a:rPr lang="en-US" sz="750" dirty="0">
                <a:latin typeface="Times New Roman" panose="02020603050405020304" pitchFamily="18" charset="0"/>
                <a:cs typeface="Times New Roman" panose="02020603050405020304" pitchFamily="18" charset="0"/>
              </a:rPr>
              <a:t>LM*DF</a:t>
            </a:r>
          </a:p>
          <a:p>
            <a:r>
              <a:rPr lang="en-US" sz="750" dirty="0">
                <a:latin typeface="Times New Roman" panose="02020603050405020304" pitchFamily="18" charset="0"/>
                <a:cs typeface="Times New Roman" panose="02020603050405020304" pitchFamily="18" charset="0"/>
              </a:rPr>
              <a:t>LQ*0*FS1</a:t>
            </a:r>
          </a:p>
          <a:p>
            <a:r>
              <a:rPr lang="en-US" sz="750" dirty="0">
                <a:latin typeface="Times New Roman" panose="02020603050405020304" pitchFamily="18" charset="0"/>
                <a:cs typeface="Times New Roman" panose="02020603050405020304" pitchFamily="18" charset="0"/>
              </a:rPr>
              <a:t>LQ*DG*6C</a:t>
            </a:r>
          </a:p>
          <a:p>
            <a:r>
              <a:rPr lang="en-US" sz="750" dirty="0">
                <a:latin typeface="Times New Roman" panose="02020603050405020304" pitchFamily="18" charset="0"/>
                <a:cs typeface="Times New Roman" panose="02020603050405020304" pitchFamily="18" charset="0"/>
              </a:rPr>
              <a:t>FA1*DY</a:t>
            </a:r>
          </a:p>
          <a:p>
            <a:r>
              <a:rPr lang="en-US" sz="750" dirty="0">
                <a:latin typeface="Times New Roman" panose="02020603050405020304" pitchFamily="18" charset="0"/>
                <a:cs typeface="Times New Roman" panose="02020603050405020304" pitchFamily="18" charset="0"/>
              </a:rPr>
              <a:t>FA2*18*97X4930FC0C</a:t>
            </a:r>
          </a:p>
          <a:p>
            <a:r>
              <a:rPr lang="en-US" sz="750" dirty="0">
                <a:latin typeface="Times New Roman" panose="02020603050405020304" pitchFamily="18" charset="0"/>
                <a:cs typeface="Times New Roman" panose="02020603050405020304" pitchFamily="18" charset="0"/>
              </a:rPr>
              <a:t>FA2*58*FC0C0007808</a:t>
            </a:r>
          </a:p>
          <a:p>
            <a:r>
              <a:rPr lang="en-US" sz="750" dirty="0">
                <a:latin typeface="Times New Roman" panose="02020603050405020304" pitchFamily="18" charset="0"/>
                <a:cs typeface="Times New Roman" panose="02020603050405020304" pitchFamily="18" charset="0"/>
              </a:rPr>
              <a:t>IT1*1*1*EA*19.14*ST*FS*4130014187439</a:t>
            </a:r>
          </a:p>
          <a:p>
            <a:r>
              <a:rPr lang="en-US" sz="750" dirty="0">
                <a:latin typeface="Times New Roman" panose="02020603050405020304" pitchFamily="18" charset="0"/>
                <a:cs typeface="Times New Roman" panose="02020603050405020304" pitchFamily="18" charset="0"/>
              </a:rPr>
              <a:t>REF*TN*FB250252520080</a:t>
            </a:r>
          </a:p>
          <a:p>
            <a:r>
              <a:rPr lang="en-US" sz="750" dirty="0">
                <a:latin typeface="Times New Roman" panose="02020603050405020304" pitchFamily="18" charset="0"/>
                <a:cs typeface="Times New Roman" panose="02020603050405020304" pitchFamily="18" charset="0"/>
              </a:rPr>
              <a:t>DTM*168*20151009</a:t>
            </a:r>
          </a:p>
          <a:p>
            <a:r>
              <a:rPr lang="en-US" sz="750" dirty="0">
                <a:latin typeface="Times New Roman" panose="02020603050405020304" pitchFamily="18" charset="0"/>
                <a:cs typeface="Times New Roman" panose="02020603050405020304" pitchFamily="18" charset="0"/>
              </a:rPr>
              <a:t>SAC*C*D350***1914</a:t>
            </a:r>
          </a:p>
          <a:p>
            <a:r>
              <a:rPr lang="en-US" sz="750" dirty="0">
                <a:latin typeface="Times New Roman" panose="02020603050405020304" pitchFamily="18" charset="0"/>
                <a:cs typeface="Times New Roman" panose="02020603050405020304" pitchFamily="18" charset="0"/>
              </a:rPr>
              <a:t>LM*DF</a:t>
            </a:r>
          </a:p>
          <a:p>
            <a:r>
              <a:rPr lang="en-US" sz="750" dirty="0">
                <a:latin typeface="Times New Roman" panose="02020603050405020304" pitchFamily="18" charset="0"/>
                <a:cs typeface="Times New Roman" panose="02020603050405020304" pitchFamily="18" charset="0"/>
              </a:rPr>
              <a:t>LQ*0*FA1</a:t>
            </a:r>
          </a:p>
          <a:p>
            <a:r>
              <a:rPr lang="en-US" sz="750" dirty="0">
                <a:latin typeface="Times New Roman" panose="02020603050405020304" pitchFamily="18" charset="0"/>
                <a:cs typeface="Times New Roman" panose="02020603050405020304" pitchFamily="18" charset="0"/>
              </a:rPr>
              <a:t>LQ*DE*A</a:t>
            </a:r>
          </a:p>
          <a:p>
            <a:r>
              <a:rPr lang="en-US" sz="750" dirty="0">
                <a:latin typeface="Times New Roman" panose="02020603050405020304" pitchFamily="18" charset="0"/>
                <a:cs typeface="Times New Roman" panose="02020603050405020304" pitchFamily="18" charset="0"/>
              </a:rPr>
              <a:t>LQ*DG*6C</a:t>
            </a:r>
          </a:p>
          <a:p>
            <a:r>
              <a:rPr lang="en-US" sz="750" dirty="0">
                <a:latin typeface="Times New Roman" panose="02020603050405020304" pitchFamily="18" charset="0"/>
                <a:cs typeface="Times New Roman" panose="02020603050405020304" pitchFamily="18" charset="0"/>
              </a:rPr>
              <a:t>IT1*2*1*EA*399.39*ST*FS*5920014520916</a:t>
            </a:r>
          </a:p>
          <a:p>
            <a:r>
              <a:rPr lang="en-US" sz="750" dirty="0">
                <a:latin typeface="Times New Roman" panose="02020603050405020304" pitchFamily="18" charset="0"/>
                <a:cs typeface="Times New Roman" panose="02020603050405020304" pitchFamily="18" charset="0"/>
              </a:rPr>
              <a:t>REF*TN*FB250252720065</a:t>
            </a:r>
          </a:p>
          <a:p>
            <a:r>
              <a:rPr lang="en-US" sz="750" dirty="0">
                <a:latin typeface="Times New Roman" panose="02020603050405020304" pitchFamily="18" charset="0"/>
                <a:cs typeface="Times New Roman" panose="02020603050405020304" pitchFamily="18" charset="0"/>
              </a:rPr>
              <a:t>DTM*168*20151009</a:t>
            </a:r>
          </a:p>
          <a:p>
            <a:r>
              <a:rPr lang="en-US" sz="750" dirty="0">
                <a:latin typeface="Times New Roman" panose="02020603050405020304" pitchFamily="18" charset="0"/>
                <a:cs typeface="Times New Roman" panose="02020603050405020304" pitchFamily="18" charset="0"/>
              </a:rPr>
              <a:t>SAC*C*D350***39939</a:t>
            </a:r>
          </a:p>
          <a:p>
            <a:r>
              <a:rPr lang="en-US" sz="750" dirty="0">
                <a:latin typeface="Times New Roman" panose="02020603050405020304" pitchFamily="18" charset="0"/>
                <a:cs typeface="Times New Roman" panose="02020603050405020304" pitchFamily="18" charset="0"/>
              </a:rPr>
              <a:t>LM*DF</a:t>
            </a:r>
          </a:p>
          <a:p>
            <a:r>
              <a:rPr lang="en-US" sz="750" dirty="0">
                <a:latin typeface="Times New Roman" panose="02020603050405020304" pitchFamily="18" charset="0"/>
                <a:cs typeface="Times New Roman" panose="02020603050405020304" pitchFamily="18" charset="0"/>
              </a:rPr>
              <a:t>LQ*0*FA1</a:t>
            </a:r>
          </a:p>
          <a:p>
            <a:r>
              <a:rPr lang="en-US" sz="750" dirty="0">
                <a:latin typeface="Times New Roman" panose="02020603050405020304" pitchFamily="18" charset="0"/>
                <a:cs typeface="Times New Roman" panose="02020603050405020304" pitchFamily="18" charset="0"/>
              </a:rPr>
              <a:t>LQ*DE*A</a:t>
            </a:r>
          </a:p>
          <a:p>
            <a:r>
              <a:rPr lang="en-US" sz="750" dirty="0">
                <a:latin typeface="Times New Roman" panose="02020603050405020304" pitchFamily="18" charset="0"/>
                <a:cs typeface="Times New Roman" panose="02020603050405020304" pitchFamily="18" charset="0"/>
              </a:rPr>
              <a:t>LQ*DG*6C</a:t>
            </a:r>
          </a:p>
          <a:p>
            <a:r>
              <a:rPr lang="en-US" sz="750" dirty="0">
                <a:latin typeface="Times New Roman" panose="02020603050405020304" pitchFamily="18" charset="0"/>
                <a:cs typeface="Times New Roman" panose="02020603050405020304" pitchFamily="18" charset="0"/>
              </a:rPr>
              <a:t>TDS*41853</a:t>
            </a:r>
          </a:p>
          <a:p>
            <a:r>
              <a:rPr lang="en-US" sz="750" dirty="0">
                <a:latin typeface="Times New Roman" panose="02020603050405020304" pitchFamily="18" charset="0"/>
                <a:cs typeface="Times New Roman" panose="02020603050405020304" pitchFamily="18" charset="0"/>
              </a:rPr>
              <a:t>CTT*2</a:t>
            </a:r>
          </a:p>
          <a:p>
            <a:r>
              <a:rPr lang="en-US" sz="750" dirty="0">
                <a:latin typeface="Times New Roman" panose="02020603050405020304" pitchFamily="18" charset="0"/>
                <a:cs typeface="Times New Roman" panose="02020603050405020304" pitchFamily="18" charset="0"/>
              </a:rPr>
              <a:t>SE*29*0001</a:t>
            </a:r>
          </a:p>
          <a:p>
            <a:r>
              <a:rPr lang="en-US" sz="750" dirty="0">
                <a:latin typeface="Times New Roman" panose="02020603050405020304" pitchFamily="18" charset="0"/>
                <a:cs typeface="Times New Roman" panose="02020603050405020304" pitchFamily="18" charset="0"/>
              </a:rPr>
              <a:t>GE*1*107888</a:t>
            </a:r>
          </a:p>
          <a:p>
            <a:r>
              <a:rPr lang="en-US" sz="750" dirty="0" smtClean="0">
                <a:latin typeface="Times New Roman" panose="02020603050405020304" pitchFamily="18" charset="0"/>
                <a:cs typeface="Times New Roman" panose="02020603050405020304" pitchFamily="18" charset="0"/>
              </a:rPr>
              <a:t>IEA*1*000110419</a:t>
            </a:r>
            <a:endParaRPr lang="en-US" sz="7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973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1082592" y="381000"/>
            <a:ext cx="7172672" cy="685800"/>
          </a:xfrm>
        </p:spPr>
        <p:txBody>
          <a:bodyPr/>
          <a:lstStyle/>
          <a:p>
            <a:r>
              <a:rPr lang="en-US" dirty="0" smtClean="0"/>
              <a:t>MILS </a:t>
            </a:r>
            <a:r>
              <a:rPr lang="en-US" dirty="0"/>
              <a:t>/</a:t>
            </a:r>
            <a:r>
              <a:rPr lang="en-US" dirty="0" smtClean="0"/>
              <a:t> DLMS Conversion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371600"/>
            <a:ext cx="2844800" cy="2133600"/>
          </a:xfrm>
          <a:prstGeom prst="rect">
            <a:avLst/>
          </a:prstGeom>
        </p:spPr>
      </p:pic>
      <p:sp>
        <p:nvSpPr>
          <p:cNvPr id="5" name="Text Box 6"/>
          <p:cNvSpPr txBox="1">
            <a:spLocks noChangeArrowheads="1"/>
          </p:cNvSpPr>
          <p:nvPr/>
        </p:nvSpPr>
        <p:spPr bwMode="auto">
          <a:xfrm>
            <a:off x="258704" y="1066800"/>
            <a:ext cx="5456296" cy="4154984"/>
          </a:xfrm>
          <a:prstGeom prst="rect">
            <a:avLst/>
          </a:prstGeom>
          <a:noFill/>
          <a:ln w="9525">
            <a:noFill/>
            <a:miter lim="800000"/>
            <a:headEnd/>
            <a:tailEnd/>
          </a:ln>
        </p:spPr>
        <p:txBody>
          <a:bodyPr wrap="square">
            <a:spAutoFit/>
          </a:bodyPr>
          <a:lstStyle/>
          <a:p>
            <a:pPr marL="274320" lvl="1" indent="-241300" defTabSz="460375" eaLnBrk="0" hangingPunct="0">
              <a:lnSpc>
                <a:spcPct val="80000"/>
              </a:lnSpc>
              <a:spcBef>
                <a:spcPts val="1000"/>
              </a:spcBef>
              <a:buClr>
                <a:schemeClr val="tx2"/>
              </a:buClr>
              <a:buSzPct val="150000"/>
              <a:buFontTx/>
              <a:buChar char="•"/>
              <a:defRPr/>
            </a:pPr>
            <a:r>
              <a:rPr lang="en-US" sz="3600" dirty="0">
                <a:solidFill>
                  <a:srgbClr val="000000"/>
                </a:solidFill>
                <a:latin typeface="+mn-lt"/>
              </a:rPr>
              <a:t> DAAS</a:t>
            </a:r>
          </a:p>
          <a:p>
            <a:pPr marL="914400" lvl="1" indent="-457200" algn="l">
              <a:lnSpc>
                <a:spcPct val="100000"/>
              </a:lnSpc>
              <a:spcBef>
                <a:spcPct val="20000"/>
              </a:spcBef>
              <a:buClr>
                <a:schemeClr val="tx2"/>
              </a:buClr>
              <a:buFont typeface="Wingdings" pitchFamily="2" charset="2"/>
              <a:buChar char="ü"/>
            </a:pPr>
            <a:r>
              <a:rPr lang="en-US" sz="2400" b="0" dirty="0" smtClean="0">
                <a:latin typeface="+mn-lt"/>
              </a:rPr>
              <a:t>Implements program logic to accommodate conversion between MILS and DLMS</a:t>
            </a:r>
            <a:endParaRPr lang="en-US" sz="1800" i="1" dirty="0" smtClean="0">
              <a:latin typeface="+mn-lt"/>
            </a:endParaRPr>
          </a:p>
          <a:p>
            <a:pPr marL="914400" lvl="1" indent="-457200" algn="l">
              <a:lnSpc>
                <a:spcPct val="100000"/>
              </a:lnSpc>
              <a:spcBef>
                <a:spcPct val="20000"/>
              </a:spcBef>
              <a:buClr>
                <a:schemeClr val="tx2"/>
              </a:buClr>
              <a:buFont typeface="Wingdings" pitchFamily="2" charset="2"/>
              <a:buChar char="ü"/>
            </a:pPr>
            <a:r>
              <a:rPr lang="en-US" sz="2400" b="0" dirty="0" smtClean="0">
                <a:latin typeface="+mn-lt"/>
              </a:rPr>
              <a:t>Identifies data content and location within MILS and DLMS</a:t>
            </a:r>
          </a:p>
          <a:p>
            <a:pPr marL="914400" lvl="1" indent="-457200" algn="l">
              <a:lnSpc>
                <a:spcPct val="100000"/>
              </a:lnSpc>
              <a:spcBef>
                <a:spcPct val="20000"/>
              </a:spcBef>
              <a:buClr>
                <a:schemeClr val="tx2"/>
              </a:buClr>
              <a:buFont typeface="Wingdings" pitchFamily="2" charset="2"/>
              <a:buChar char="ü"/>
            </a:pPr>
            <a:r>
              <a:rPr lang="en-US" sz="2400" b="0" dirty="0" smtClean="0">
                <a:latin typeface="+mn-lt"/>
              </a:rPr>
              <a:t>Uses conditional rules to determine data content and location</a:t>
            </a:r>
          </a:p>
          <a:p>
            <a:pPr marL="914400" lvl="1" indent="-457200" algn="l">
              <a:lnSpc>
                <a:spcPct val="100000"/>
              </a:lnSpc>
              <a:spcBef>
                <a:spcPct val="20000"/>
              </a:spcBef>
              <a:buClr>
                <a:schemeClr val="tx2"/>
              </a:buClr>
              <a:buFont typeface="Wingdings" pitchFamily="2" charset="2"/>
              <a:buChar char="ü"/>
            </a:pPr>
            <a:r>
              <a:rPr lang="en-US" sz="2400" b="0" dirty="0" smtClean="0">
                <a:latin typeface="+mn-lt"/>
              </a:rPr>
              <a:t>Maps available at DAAS</a:t>
            </a:r>
            <a:endParaRPr lang="en-US" sz="2800" dirty="0">
              <a:latin typeface="+mn-lt"/>
            </a:endParaRPr>
          </a:p>
        </p:txBody>
      </p:sp>
      <p:sp>
        <p:nvSpPr>
          <p:cNvPr id="3" name="Rounded Rectangle 2"/>
          <p:cNvSpPr/>
          <p:nvPr/>
        </p:nvSpPr>
        <p:spPr bwMode="auto">
          <a:xfrm>
            <a:off x="1131056" y="4737528"/>
            <a:ext cx="4216368" cy="884452"/>
          </a:xfrm>
          <a:prstGeom prst="roundRect">
            <a:avLst/>
          </a:prstGeom>
          <a:noFill/>
          <a:ln w="25400" algn="ctr">
            <a:solidFill>
              <a:srgbClr val="0000FF"/>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2264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2600" y="304800"/>
            <a:ext cx="5562600" cy="609600"/>
          </a:xfrm>
        </p:spPr>
        <p:txBody>
          <a:bodyPr/>
          <a:lstStyle/>
          <a:p>
            <a:r>
              <a:rPr lang="en-US" sz="3600" dirty="0" smtClean="0"/>
              <a:t>Module 10 Quiz</a:t>
            </a:r>
          </a:p>
        </p:txBody>
      </p:sp>
      <p:sp>
        <p:nvSpPr>
          <p:cNvPr id="38915" name="Text Box 3"/>
          <p:cNvSpPr txBox="1">
            <a:spLocks noChangeArrowheads="1"/>
          </p:cNvSpPr>
          <p:nvPr/>
        </p:nvSpPr>
        <p:spPr bwMode="auto">
          <a:xfrm>
            <a:off x="212240" y="859024"/>
            <a:ext cx="8915400" cy="4653582"/>
          </a:xfrm>
          <a:prstGeom prst="rect">
            <a:avLst/>
          </a:prstGeom>
          <a:noFill/>
          <a:ln w="9525">
            <a:noFill/>
            <a:miter lim="800000"/>
            <a:headEnd/>
            <a:tailEnd/>
          </a:ln>
        </p:spPr>
        <p:txBody>
          <a:bodyPr>
            <a:spAutoFit/>
          </a:bodyPr>
          <a:lstStyle/>
          <a:p>
            <a:pPr lvl="1" indent="-465138">
              <a:spcAft>
                <a:spcPts val="900"/>
              </a:spcAft>
            </a:pPr>
            <a:r>
              <a:rPr lang="en-US" sz="2000" dirty="0">
                <a:solidFill>
                  <a:schemeClr val="tx2"/>
                </a:solidFill>
                <a:latin typeface="+mn-lt"/>
              </a:rPr>
              <a:t>Question 1:</a:t>
            </a:r>
            <a:r>
              <a:rPr lang="en-US" sz="2000" dirty="0">
                <a:latin typeface="+mn-lt"/>
              </a:rPr>
              <a:t> </a:t>
            </a:r>
            <a:r>
              <a:rPr lang="en-US" sz="2000" dirty="0" smtClean="0">
                <a:latin typeface="+mn-lt"/>
              </a:rPr>
              <a:t>What is true about DLMS Variable Length Transactions?</a:t>
            </a:r>
          </a:p>
          <a:p>
            <a:pPr lvl="2" indent="-465138">
              <a:spcAft>
                <a:spcPts val="900"/>
              </a:spcAft>
              <a:buFont typeface="+mj-lt"/>
              <a:buAutoNum type="alphaLcParenR"/>
            </a:pPr>
            <a:r>
              <a:rPr lang="en-US" sz="1800" dirty="0" smtClean="0"/>
              <a:t>Can carry </a:t>
            </a:r>
            <a:r>
              <a:rPr lang="en-US" sz="1800" dirty="0"/>
              <a:t>additional data beyond legacy 80 record position MILS transactions</a:t>
            </a:r>
            <a:endParaRPr lang="en-AU" sz="1800" dirty="0"/>
          </a:p>
          <a:p>
            <a:pPr marL="914400" lvl="1" indent="-457200" eaLnBrk="0" hangingPunct="0">
              <a:lnSpc>
                <a:spcPct val="70000"/>
              </a:lnSpc>
              <a:spcBef>
                <a:spcPts val="600"/>
              </a:spcBef>
              <a:spcAft>
                <a:spcPts val="900"/>
              </a:spcAft>
              <a:buFont typeface="+mj-lt"/>
              <a:buAutoNum type="alphaLcParenR" startAt="2"/>
            </a:pPr>
            <a:r>
              <a:rPr lang="en-US" sz="1800" dirty="0" smtClean="0">
                <a:latin typeface="+mn-lt"/>
              </a:rPr>
              <a:t>Uses relational </a:t>
            </a:r>
            <a:r>
              <a:rPr lang="en-US" sz="1800" dirty="0">
                <a:latin typeface="+mn-lt"/>
              </a:rPr>
              <a:t>Fund Code </a:t>
            </a:r>
            <a:r>
              <a:rPr lang="en-US" sz="1800" dirty="0" smtClean="0">
                <a:latin typeface="+mn-lt"/>
              </a:rPr>
              <a:t>Table to ensure consistent financial data</a:t>
            </a:r>
          </a:p>
          <a:p>
            <a:pPr marL="914400" lvl="1" indent="-457200" eaLnBrk="0" hangingPunct="0">
              <a:lnSpc>
                <a:spcPct val="70000"/>
              </a:lnSpc>
              <a:spcBef>
                <a:spcPts val="600"/>
              </a:spcBef>
              <a:spcAft>
                <a:spcPts val="900"/>
              </a:spcAft>
              <a:buFont typeface="+mj-lt"/>
              <a:buAutoNum type="alphaLcParenR" startAt="2"/>
            </a:pPr>
            <a:r>
              <a:rPr lang="en-US" sz="1800" dirty="0" smtClean="0">
                <a:latin typeface="+mn-lt"/>
              </a:rPr>
              <a:t>Enabler for DOD business process improvement &amp; strategic initiatives</a:t>
            </a:r>
          </a:p>
          <a:p>
            <a:pPr marL="914400" lvl="1" indent="-457200" eaLnBrk="0" hangingPunct="0">
              <a:lnSpc>
                <a:spcPct val="70000"/>
              </a:lnSpc>
              <a:spcBef>
                <a:spcPts val="600"/>
              </a:spcBef>
              <a:spcAft>
                <a:spcPts val="600"/>
              </a:spcAft>
              <a:buFontTx/>
              <a:buAutoNum type="alphaLcParenR" startAt="2"/>
            </a:pPr>
            <a:r>
              <a:rPr lang="en-US" sz="1800" dirty="0" smtClean="0">
                <a:latin typeface="+mn-lt"/>
              </a:rPr>
              <a:t>All of the above</a:t>
            </a:r>
          </a:p>
          <a:p>
            <a:pPr lvl="1" eaLnBrk="0" hangingPunct="0">
              <a:lnSpc>
                <a:spcPct val="70000"/>
              </a:lnSpc>
              <a:spcBef>
                <a:spcPts val="600"/>
              </a:spcBef>
            </a:pPr>
            <a:r>
              <a:rPr lang="en-AU" sz="1800" dirty="0" smtClean="0">
                <a:latin typeface="+mn-lt"/>
              </a:rPr>
              <a:t>	</a:t>
            </a:r>
          </a:p>
          <a:p>
            <a:pPr lvl="1" indent="-457200" eaLnBrk="0" hangingPunct="0">
              <a:lnSpc>
                <a:spcPct val="70000"/>
              </a:lnSpc>
              <a:spcBef>
                <a:spcPts val="600"/>
              </a:spcBef>
              <a:spcAft>
                <a:spcPts val="900"/>
              </a:spcAft>
            </a:pPr>
            <a:r>
              <a:rPr lang="en-US" sz="2000" dirty="0" smtClean="0">
                <a:solidFill>
                  <a:schemeClr val="tx2"/>
                </a:solidFill>
                <a:latin typeface="+mn-lt"/>
              </a:rPr>
              <a:t>Question 2:</a:t>
            </a:r>
            <a:r>
              <a:rPr lang="en-US" sz="2000" dirty="0" smtClean="0">
                <a:latin typeface="+mn-lt"/>
              </a:rPr>
              <a:t>  What is true about  Standard Financial Information Structure?</a:t>
            </a:r>
          </a:p>
          <a:p>
            <a:pPr marL="914400" lvl="1" indent="-457200" eaLnBrk="0" hangingPunct="0">
              <a:spcBef>
                <a:spcPts val="0"/>
              </a:spcBef>
              <a:spcAft>
                <a:spcPts val="900"/>
              </a:spcAft>
              <a:buFont typeface="+mj-lt"/>
              <a:buAutoNum type="alphaLcParenR"/>
            </a:pPr>
            <a:r>
              <a:rPr lang="en-US" altLang="en-US" sz="1800" dirty="0" smtClean="0">
                <a:latin typeface="Arial" panose="020B0604020202020204" pitchFamily="34" charset="0"/>
                <a:cs typeface="Arial" panose="020B0604020202020204" pitchFamily="34" charset="0"/>
              </a:rPr>
              <a:t>SFIS </a:t>
            </a:r>
            <a:r>
              <a:rPr lang="en-US" altLang="en-US" sz="1800" dirty="0">
                <a:latin typeface="Arial" panose="020B0604020202020204" pitchFamily="34" charset="0"/>
                <a:cs typeface="Arial" panose="020B0604020202020204" pitchFamily="34" charset="0"/>
              </a:rPr>
              <a:t>is a comprehensive data </a:t>
            </a:r>
            <a:r>
              <a:rPr lang="en-US" altLang="en-US" sz="1800" dirty="0" smtClean="0">
                <a:latin typeface="Arial" panose="020B0604020202020204" pitchFamily="34" charset="0"/>
                <a:cs typeface="Arial" panose="020B0604020202020204" pitchFamily="34" charset="0"/>
              </a:rPr>
              <a:t>structure</a:t>
            </a:r>
          </a:p>
          <a:p>
            <a:pPr marL="914400" lvl="1" indent="-457200" eaLnBrk="0" hangingPunct="0">
              <a:spcBef>
                <a:spcPts val="0"/>
              </a:spcBef>
              <a:spcAft>
                <a:spcPts val="900"/>
              </a:spcAft>
              <a:buFont typeface="+mj-lt"/>
              <a:buAutoNum type="alphaLcParenR"/>
            </a:pPr>
            <a:r>
              <a:rPr lang="en-US" altLang="en-US" sz="1800" dirty="0" smtClean="0">
                <a:latin typeface="Arial" panose="020B0604020202020204" pitchFamily="34" charset="0"/>
                <a:cs typeface="Arial" panose="020B0604020202020204" pitchFamily="34" charset="0"/>
              </a:rPr>
              <a:t>Part </a:t>
            </a:r>
            <a:r>
              <a:rPr lang="en-US" altLang="en-US" sz="1800" dirty="0">
                <a:latin typeface="Arial" panose="020B0604020202020204" pitchFamily="34" charset="0"/>
                <a:cs typeface="Arial" panose="020B0604020202020204" pitchFamily="34" charset="0"/>
              </a:rPr>
              <a:t>of the </a:t>
            </a:r>
            <a:r>
              <a:rPr lang="en-US" altLang="en-US" sz="1800" dirty="0" smtClean="0">
                <a:latin typeface="Arial" panose="020B0604020202020204" pitchFamily="34" charset="0"/>
                <a:cs typeface="Arial" panose="020B0604020202020204" pitchFamily="34" charset="0"/>
              </a:rPr>
              <a:t>DOD </a:t>
            </a:r>
            <a:r>
              <a:rPr lang="en-US" altLang="en-US" sz="1800" dirty="0">
                <a:latin typeface="Arial" panose="020B0604020202020204" pitchFamily="34" charset="0"/>
                <a:cs typeface="Arial" panose="020B0604020202020204" pitchFamily="34" charset="0"/>
              </a:rPr>
              <a:t>Business Enterprise Architecture (</a:t>
            </a:r>
            <a:r>
              <a:rPr lang="en-US" altLang="en-US" sz="1800" dirty="0" smtClean="0">
                <a:latin typeface="Arial" panose="020B0604020202020204" pitchFamily="34" charset="0"/>
                <a:cs typeface="Arial" panose="020B0604020202020204" pitchFamily="34" charset="0"/>
              </a:rPr>
              <a:t>BEA)</a:t>
            </a:r>
          </a:p>
          <a:p>
            <a:pPr marL="914400" lvl="1" indent="-457200" eaLnBrk="0" hangingPunct="0">
              <a:spcBef>
                <a:spcPts val="0"/>
              </a:spcBef>
              <a:spcAft>
                <a:spcPts val="900"/>
              </a:spcAft>
              <a:buFont typeface="+mj-lt"/>
              <a:buAutoNum type="alphaLcParenR"/>
            </a:pPr>
            <a:r>
              <a:rPr lang="en-US" altLang="en-US" sz="1800" dirty="0" smtClean="0">
                <a:latin typeface="Arial" panose="020B0604020202020204" pitchFamily="34" charset="0"/>
                <a:cs typeface="Arial" panose="020B0604020202020204" pitchFamily="34" charset="0"/>
              </a:rPr>
              <a:t>Investment </a:t>
            </a:r>
            <a:r>
              <a:rPr lang="en-US" altLang="en-US" sz="1800" dirty="0">
                <a:latin typeface="Arial" panose="020B0604020202020204" pitchFamily="34" charset="0"/>
                <a:cs typeface="Arial" panose="020B0604020202020204" pitchFamily="34" charset="0"/>
              </a:rPr>
              <a:t>Review Board </a:t>
            </a:r>
            <a:r>
              <a:rPr lang="en-US" altLang="en-US" sz="1800" dirty="0" smtClean="0">
                <a:latin typeface="Arial" panose="020B0604020202020204" pitchFamily="34" charset="0"/>
                <a:cs typeface="Arial" panose="020B0604020202020204" pitchFamily="34" charset="0"/>
              </a:rPr>
              <a:t>compliance requirement for target systems</a:t>
            </a:r>
          </a:p>
          <a:p>
            <a:pPr marL="914400" lvl="1" indent="-457200" eaLnBrk="0" hangingPunct="0">
              <a:spcBef>
                <a:spcPts val="0"/>
              </a:spcBef>
              <a:spcAft>
                <a:spcPts val="0"/>
              </a:spcAft>
              <a:buFont typeface="+mj-lt"/>
              <a:buAutoNum type="alphaLcParenR"/>
            </a:pPr>
            <a:r>
              <a:rPr lang="en-US" altLang="en-US" sz="1800" dirty="0" smtClean="0">
                <a:latin typeface="Arial" panose="020B0604020202020204" pitchFamily="34" charset="0"/>
                <a:cs typeface="Arial" panose="020B0604020202020204" pitchFamily="34" charset="0"/>
              </a:rPr>
              <a:t>All of the above</a:t>
            </a:r>
          </a:p>
        </p:txBody>
      </p:sp>
      <p:sp>
        <p:nvSpPr>
          <p:cNvPr id="4" name="Rectangle 3"/>
          <p:cNvSpPr/>
          <p:nvPr/>
        </p:nvSpPr>
        <p:spPr bwMode="auto">
          <a:xfrm>
            <a:off x="646416" y="2750504"/>
            <a:ext cx="2423200"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646416" y="5125240"/>
            <a:ext cx="2423200"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2408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458200" cy="1143000"/>
          </a:xfrm>
        </p:spPr>
        <p:txBody>
          <a:bodyPr/>
          <a:lstStyle/>
          <a:p>
            <a:r>
              <a:rPr lang="en-US" sz="3600" dirty="0" smtClean="0"/>
              <a:t>Financial Concepts – Essential Data </a:t>
            </a:r>
          </a:p>
        </p:txBody>
      </p:sp>
      <p:sp>
        <p:nvSpPr>
          <p:cNvPr id="12291" name="Rectangle 3"/>
          <p:cNvSpPr>
            <a:spLocks noGrp="1" noChangeArrowheads="1"/>
          </p:cNvSpPr>
          <p:nvPr>
            <p:ph type="body" sz="half" idx="1"/>
          </p:nvPr>
        </p:nvSpPr>
        <p:spPr>
          <a:xfrm>
            <a:off x="381000" y="1143000"/>
            <a:ext cx="8305800" cy="4343400"/>
          </a:xfrm>
        </p:spPr>
        <p:txBody>
          <a:bodyPr/>
          <a:lstStyle/>
          <a:p>
            <a:pPr marL="0" indent="0">
              <a:lnSpc>
                <a:spcPct val="90000"/>
              </a:lnSpc>
              <a:buClr>
                <a:schemeClr val="tx2"/>
              </a:buClr>
            </a:pPr>
            <a:endParaRPr lang="en-US" sz="2800" dirty="0" smtClean="0"/>
          </a:p>
          <a:p>
            <a:pPr marL="457200" lvl="1" indent="-241300">
              <a:lnSpc>
                <a:spcPct val="80000"/>
              </a:lnSpc>
              <a:spcBef>
                <a:spcPts val="1000"/>
              </a:spcBef>
              <a:buClr>
                <a:schemeClr val="tx2"/>
              </a:buClr>
              <a:buSzPct val="150000"/>
              <a:buFontTx/>
              <a:buChar char="•"/>
              <a:defRPr/>
            </a:pPr>
            <a:r>
              <a:rPr lang="en-US" dirty="0"/>
              <a:t>Who is the Customer?</a:t>
            </a:r>
          </a:p>
          <a:p>
            <a:pPr marL="457200" lvl="1" indent="-241300">
              <a:lnSpc>
                <a:spcPct val="80000"/>
              </a:lnSpc>
              <a:spcBef>
                <a:spcPts val="1000"/>
              </a:spcBef>
              <a:buClr>
                <a:schemeClr val="tx2"/>
              </a:buClr>
              <a:buSzPct val="150000"/>
              <a:buFontTx/>
              <a:buChar char="•"/>
              <a:defRPr/>
            </a:pPr>
            <a:r>
              <a:rPr lang="en-US" dirty="0"/>
              <a:t>Who is the Supplier?</a:t>
            </a:r>
          </a:p>
          <a:p>
            <a:pPr marL="457200" lvl="1" indent="-241300">
              <a:lnSpc>
                <a:spcPct val="80000"/>
              </a:lnSpc>
              <a:spcBef>
                <a:spcPts val="1000"/>
              </a:spcBef>
              <a:buClr>
                <a:schemeClr val="tx2"/>
              </a:buClr>
              <a:buSzPct val="150000"/>
              <a:buFontTx/>
              <a:buChar char="•"/>
              <a:defRPr/>
            </a:pPr>
            <a:r>
              <a:rPr lang="en-US" dirty="0"/>
              <a:t>Who gets the Bill?</a:t>
            </a:r>
          </a:p>
          <a:p>
            <a:pPr marL="457200" lvl="1" indent="-241300">
              <a:lnSpc>
                <a:spcPct val="80000"/>
              </a:lnSpc>
              <a:spcBef>
                <a:spcPts val="1000"/>
              </a:spcBef>
              <a:buClr>
                <a:schemeClr val="tx2"/>
              </a:buClr>
              <a:buSzPct val="150000"/>
              <a:buFontTx/>
              <a:buChar char="•"/>
              <a:defRPr/>
            </a:pPr>
            <a:r>
              <a:rPr lang="en-US" dirty="0"/>
              <a:t>What Product/Service was provided?</a:t>
            </a:r>
          </a:p>
          <a:p>
            <a:pPr marL="457200" lvl="1" indent="-241300">
              <a:lnSpc>
                <a:spcPct val="80000"/>
              </a:lnSpc>
              <a:spcBef>
                <a:spcPts val="1000"/>
              </a:spcBef>
              <a:buClr>
                <a:schemeClr val="tx2"/>
              </a:buClr>
              <a:buSzPct val="150000"/>
              <a:buFontTx/>
              <a:buChar char="•"/>
              <a:defRPr/>
            </a:pPr>
            <a:r>
              <a:rPr lang="en-US" dirty="0"/>
              <a:t>What was the value?</a:t>
            </a:r>
          </a:p>
          <a:p>
            <a:pPr marL="457200" lvl="1" indent="-241300">
              <a:lnSpc>
                <a:spcPct val="80000"/>
              </a:lnSpc>
              <a:spcBef>
                <a:spcPts val="1000"/>
              </a:spcBef>
              <a:buClr>
                <a:schemeClr val="tx2"/>
              </a:buClr>
              <a:buSzPct val="150000"/>
              <a:buFontTx/>
              <a:buChar char="•"/>
              <a:defRPr/>
            </a:pPr>
            <a:r>
              <a:rPr lang="en-US" dirty="0"/>
              <a:t>What financial account should be debited?</a:t>
            </a:r>
          </a:p>
          <a:p>
            <a:pPr marL="457200" lvl="1" indent="-241300">
              <a:lnSpc>
                <a:spcPct val="80000"/>
              </a:lnSpc>
              <a:spcBef>
                <a:spcPts val="1000"/>
              </a:spcBef>
              <a:buClr>
                <a:schemeClr val="tx2"/>
              </a:buClr>
              <a:buSzPct val="150000"/>
              <a:buFontTx/>
              <a:buChar char="•"/>
              <a:defRPr/>
            </a:pPr>
            <a:r>
              <a:rPr lang="en-US" dirty="0"/>
              <a:t>What financial account should be credited?</a:t>
            </a:r>
          </a:p>
        </p:txBody>
      </p:sp>
      <p:sp>
        <p:nvSpPr>
          <p:cNvPr id="12292" name="Text Box 4"/>
          <p:cNvSpPr txBox="1">
            <a:spLocks noChangeArrowheads="1"/>
          </p:cNvSpPr>
          <p:nvPr/>
        </p:nvSpPr>
        <p:spPr bwMode="auto">
          <a:xfrm>
            <a:off x="6626225" y="508000"/>
            <a:ext cx="433388" cy="328613"/>
          </a:xfrm>
          <a:prstGeom prst="rect">
            <a:avLst/>
          </a:prstGeom>
          <a:noFill/>
          <a:ln w="9525" algn="ctr">
            <a:noFill/>
            <a:miter lim="800000"/>
            <a:headEnd/>
            <a:tailEnd/>
          </a:ln>
        </p:spPr>
        <p:txBody>
          <a:bodyPr lIns="0" tIns="0" rIns="0" bIns="0">
            <a:spAutoFit/>
          </a:bodyPr>
          <a:lstStyle/>
          <a:p>
            <a:pPr algn="ctr" eaLnBrk="0" hangingPunct="0">
              <a:lnSpc>
                <a:spcPct val="90000"/>
              </a:lnSpc>
              <a:spcBef>
                <a:spcPct val="50000"/>
              </a:spcBef>
            </a:pPr>
            <a:endParaRPr lang="en-US" sz="2400">
              <a:solidFill>
                <a:srgbClr val="04148C"/>
              </a:solidFill>
            </a:endParaRPr>
          </a:p>
        </p:txBody>
      </p:sp>
    </p:spTree>
    <p:extLst>
      <p:ext uri="{BB962C8B-B14F-4D97-AF65-F5344CB8AC3E}">
        <p14:creationId xmlns:p14="http://schemas.microsoft.com/office/powerpoint/2010/main" val="291004002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2600" y="304800"/>
            <a:ext cx="5562600" cy="609600"/>
          </a:xfrm>
        </p:spPr>
        <p:txBody>
          <a:bodyPr/>
          <a:lstStyle/>
          <a:p>
            <a:r>
              <a:rPr lang="en-US" sz="3600" dirty="0" smtClean="0"/>
              <a:t>Module 10 Quiz</a:t>
            </a:r>
          </a:p>
        </p:txBody>
      </p:sp>
      <p:sp>
        <p:nvSpPr>
          <p:cNvPr id="38915" name="Text Box 3"/>
          <p:cNvSpPr txBox="1">
            <a:spLocks noChangeArrowheads="1"/>
          </p:cNvSpPr>
          <p:nvPr/>
        </p:nvSpPr>
        <p:spPr bwMode="auto">
          <a:xfrm>
            <a:off x="152400" y="1080882"/>
            <a:ext cx="8915400" cy="4636654"/>
          </a:xfrm>
          <a:prstGeom prst="rect">
            <a:avLst/>
          </a:prstGeom>
          <a:noFill/>
          <a:ln w="9525">
            <a:noFill/>
            <a:miter lim="800000"/>
            <a:headEnd/>
            <a:tailEnd/>
          </a:ln>
        </p:spPr>
        <p:txBody>
          <a:bodyPr>
            <a:spAutoFit/>
          </a:bodyPr>
          <a:lstStyle/>
          <a:p>
            <a:pPr lvl="1" indent="-465138">
              <a:spcBef>
                <a:spcPts val="1200"/>
              </a:spcBef>
              <a:spcAft>
                <a:spcPts val="900"/>
              </a:spcAft>
            </a:pPr>
            <a:r>
              <a:rPr lang="en-US" sz="2000" dirty="0" smtClean="0">
                <a:solidFill>
                  <a:schemeClr val="tx2"/>
                </a:solidFill>
              </a:rPr>
              <a:t>Question </a:t>
            </a:r>
            <a:r>
              <a:rPr lang="en-US" sz="2000" dirty="0">
                <a:solidFill>
                  <a:schemeClr val="tx2"/>
                </a:solidFill>
              </a:rPr>
              <a:t>3:</a:t>
            </a:r>
            <a:r>
              <a:rPr lang="en-US" sz="2000" dirty="0"/>
              <a:t> Which is </a:t>
            </a:r>
            <a:r>
              <a:rPr lang="en-US" sz="2000" u="sng" dirty="0"/>
              <a:t>not</a:t>
            </a:r>
            <a:r>
              <a:rPr lang="en-US" sz="2000" dirty="0"/>
              <a:t> true of Standard Line of Accounting (SLOA)</a:t>
            </a:r>
          </a:p>
          <a:p>
            <a:pPr lvl="2" indent="-465138">
              <a:spcAft>
                <a:spcPts val="900"/>
              </a:spcAft>
              <a:buFont typeface="+mj-lt"/>
              <a:buAutoNum type="alphaLcParenR"/>
            </a:pPr>
            <a:r>
              <a:rPr lang="en-AU" sz="1800" dirty="0"/>
              <a:t>SLOA data elements are SFIS data elements</a:t>
            </a:r>
          </a:p>
          <a:p>
            <a:pPr lvl="2" indent="-465138">
              <a:spcAft>
                <a:spcPts val="900"/>
              </a:spcAft>
              <a:buFont typeface="+mj-lt"/>
              <a:buAutoNum type="alphaLcParenR"/>
            </a:pPr>
            <a:r>
              <a:rPr lang="en-AU" sz="1800" dirty="0"/>
              <a:t>The SFIS Fund Code to Fund Account Conversion Table contains some SLOA data elements</a:t>
            </a:r>
          </a:p>
          <a:p>
            <a:pPr lvl="2" indent="-465138">
              <a:spcAft>
                <a:spcPts val="900"/>
              </a:spcAft>
              <a:buFont typeface="+mj-lt"/>
              <a:buAutoNum type="alphaLcParenR"/>
            </a:pPr>
            <a:r>
              <a:rPr lang="en-AU" sz="1800" dirty="0"/>
              <a:t>SLOA is directed jointly by </a:t>
            </a:r>
            <a:r>
              <a:rPr lang="en-US" sz="1800" dirty="0"/>
              <a:t>Joint Deputy Chief Management Officer and Under Secretary of Defense (Comptroller) Chief Financial Officer.</a:t>
            </a:r>
          </a:p>
          <a:p>
            <a:pPr lvl="2" indent="-465138">
              <a:buFont typeface="+mj-lt"/>
              <a:buAutoNum type="alphaLcParenR"/>
            </a:pPr>
            <a:r>
              <a:rPr lang="en-US" sz="1800" dirty="0"/>
              <a:t>All SLOA data elements are contained in legacy 80 record position MILS transactions; does not require </a:t>
            </a:r>
            <a:r>
              <a:rPr lang="en-US" sz="1800" dirty="0" smtClean="0"/>
              <a:t>DLMS</a:t>
            </a:r>
            <a:endParaRPr lang="en-US" sz="1800" dirty="0">
              <a:latin typeface="Arial" panose="020B0604020202020204" pitchFamily="34" charset="0"/>
              <a:cs typeface="Arial" panose="020B0604020202020204" pitchFamily="34" charset="0"/>
            </a:endParaRPr>
          </a:p>
          <a:p>
            <a:pPr marL="0" lvl="2" indent="-457200">
              <a:spcAft>
                <a:spcPts val="900"/>
              </a:spcAft>
            </a:pPr>
            <a:endParaRPr lang="en-US" sz="1800" dirty="0" smtClean="0">
              <a:solidFill>
                <a:schemeClr val="tx2"/>
              </a:solidFill>
              <a:latin typeface="Arial" panose="020B0604020202020204" pitchFamily="34" charset="0"/>
              <a:cs typeface="Arial" panose="020B0604020202020204" pitchFamily="34" charset="0"/>
            </a:endParaRPr>
          </a:p>
          <a:p>
            <a:pPr marL="0" lvl="2" indent="-457200">
              <a:spcAft>
                <a:spcPts val="900"/>
              </a:spcAft>
            </a:pPr>
            <a:r>
              <a:rPr lang="en-US" sz="2000" dirty="0" smtClean="0">
                <a:solidFill>
                  <a:schemeClr val="tx2"/>
                </a:solidFill>
              </a:rPr>
              <a:t>Question </a:t>
            </a:r>
            <a:r>
              <a:rPr lang="en-US" sz="2000" dirty="0">
                <a:solidFill>
                  <a:schemeClr val="tx2"/>
                </a:solidFill>
              </a:rPr>
              <a:t>4:</a:t>
            </a:r>
            <a:r>
              <a:rPr lang="en-US" sz="2000" dirty="0"/>
              <a:t>  Where do you get MILS to DLMS Data Conversion Maps?</a:t>
            </a:r>
          </a:p>
          <a:p>
            <a:pPr marL="914400" lvl="1" indent="-457200" eaLnBrk="0" hangingPunct="0">
              <a:lnSpc>
                <a:spcPct val="55000"/>
              </a:lnSpc>
              <a:spcBef>
                <a:spcPct val="40000"/>
              </a:spcBef>
              <a:spcAft>
                <a:spcPts val="900"/>
              </a:spcAft>
              <a:buFontTx/>
              <a:buAutoNum type="alphaLcParenR"/>
            </a:pPr>
            <a:r>
              <a:rPr lang="en-AU" sz="1800" dirty="0"/>
              <a:t>DLMS Web Site</a:t>
            </a:r>
          </a:p>
          <a:p>
            <a:pPr marL="914400" lvl="1" indent="-457200" eaLnBrk="0" hangingPunct="0">
              <a:lnSpc>
                <a:spcPct val="55000"/>
              </a:lnSpc>
              <a:spcBef>
                <a:spcPct val="40000"/>
              </a:spcBef>
              <a:spcAft>
                <a:spcPts val="900"/>
              </a:spcAft>
              <a:buFontTx/>
              <a:buAutoNum type="alphaLcParenR"/>
            </a:pPr>
            <a:r>
              <a:rPr lang="en-US" sz="1800" dirty="0" smtClean="0"/>
              <a:t>DAAS</a:t>
            </a:r>
            <a:endParaRPr lang="en-US" sz="1800" dirty="0"/>
          </a:p>
          <a:p>
            <a:pPr marL="914400" lvl="1" indent="-457200" eaLnBrk="0" hangingPunct="0">
              <a:lnSpc>
                <a:spcPct val="55000"/>
              </a:lnSpc>
              <a:spcBef>
                <a:spcPct val="40000"/>
              </a:spcBef>
              <a:buFontTx/>
              <a:buAutoNum type="alphaLcParenR"/>
            </a:pPr>
            <a:r>
              <a:rPr lang="en-AU" sz="1800" dirty="0" smtClean="0"/>
              <a:t>DISA</a:t>
            </a:r>
          </a:p>
        </p:txBody>
      </p:sp>
      <p:sp>
        <p:nvSpPr>
          <p:cNvPr id="4" name="Rectangle 3"/>
          <p:cNvSpPr/>
          <p:nvPr/>
        </p:nvSpPr>
        <p:spPr bwMode="auto">
          <a:xfrm>
            <a:off x="597952" y="3235144"/>
            <a:ext cx="8469848" cy="581568"/>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646416" y="4979848"/>
            <a:ext cx="2859376"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3248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2600" y="304800"/>
            <a:ext cx="5562600" cy="609600"/>
          </a:xfrm>
        </p:spPr>
        <p:txBody>
          <a:bodyPr/>
          <a:lstStyle/>
          <a:p>
            <a:r>
              <a:rPr lang="en-US" sz="3600" dirty="0" smtClean="0"/>
              <a:t>Module 10 Quiz</a:t>
            </a:r>
          </a:p>
        </p:txBody>
      </p:sp>
      <p:sp>
        <p:nvSpPr>
          <p:cNvPr id="38915" name="Text Box 3"/>
          <p:cNvSpPr txBox="1">
            <a:spLocks noChangeArrowheads="1"/>
          </p:cNvSpPr>
          <p:nvPr/>
        </p:nvSpPr>
        <p:spPr bwMode="auto">
          <a:xfrm>
            <a:off x="152400" y="1080882"/>
            <a:ext cx="8915400" cy="4930581"/>
          </a:xfrm>
          <a:prstGeom prst="rect">
            <a:avLst/>
          </a:prstGeom>
          <a:noFill/>
          <a:ln w="9525">
            <a:noFill/>
            <a:miter lim="800000"/>
            <a:headEnd/>
            <a:tailEnd/>
          </a:ln>
        </p:spPr>
        <p:txBody>
          <a:bodyPr>
            <a:spAutoFit/>
          </a:bodyPr>
          <a:lstStyle/>
          <a:p>
            <a:pPr marL="457200" indent="-457200" eaLnBrk="0" hangingPunct="0">
              <a:lnSpc>
                <a:spcPct val="85000"/>
              </a:lnSpc>
              <a:spcBef>
                <a:spcPct val="50000"/>
              </a:spcBef>
              <a:spcAft>
                <a:spcPts val="900"/>
              </a:spcAft>
            </a:pPr>
            <a:r>
              <a:rPr lang="en-US" sz="2000" dirty="0">
                <a:solidFill>
                  <a:schemeClr val="tx2"/>
                </a:solidFill>
              </a:rPr>
              <a:t>Question 5:</a:t>
            </a:r>
            <a:r>
              <a:rPr lang="en-US" sz="2000" dirty="0"/>
              <a:t>  Where can you find the MILS to DLMS transaction Cross Reference Table?</a:t>
            </a:r>
            <a:r>
              <a:rPr lang="en-AU" sz="2000" dirty="0"/>
              <a:t> </a:t>
            </a:r>
            <a:endParaRPr lang="en-US" sz="1800" dirty="0"/>
          </a:p>
          <a:p>
            <a:pPr marL="914400" lvl="1" indent="-457200" eaLnBrk="0" hangingPunct="0">
              <a:lnSpc>
                <a:spcPct val="70000"/>
              </a:lnSpc>
              <a:spcBef>
                <a:spcPts val="600"/>
              </a:spcBef>
              <a:spcAft>
                <a:spcPts val="900"/>
              </a:spcAft>
              <a:buFontTx/>
              <a:buAutoNum type="alphaLcParenR"/>
            </a:pPr>
            <a:r>
              <a:rPr lang="en-AU" sz="1800" dirty="0" smtClean="0"/>
              <a:t>EBSO </a:t>
            </a:r>
            <a:r>
              <a:rPr lang="en-AU" sz="1800" dirty="0"/>
              <a:t>Web Site</a:t>
            </a:r>
          </a:p>
          <a:p>
            <a:pPr marL="914400" lvl="1" indent="-457200" eaLnBrk="0" hangingPunct="0">
              <a:lnSpc>
                <a:spcPct val="70000"/>
              </a:lnSpc>
              <a:spcBef>
                <a:spcPts val="600"/>
              </a:spcBef>
              <a:spcAft>
                <a:spcPts val="900"/>
              </a:spcAft>
              <a:buFontTx/>
              <a:buAutoNum type="alphaLcParenR"/>
            </a:pPr>
            <a:r>
              <a:rPr lang="en-US" sz="1800" dirty="0"/>
              <a:t>MILSBILLS</a:t>
            </a:r>
          </a:p>
          <a:p>
            <a:pPr marL="914400" lvl="1" indent="-457200" eaLnBrk="0" hangingPunct="0">
              <a:lnSpc>
                <a:spcPct val="70000"/>
              </a:lnSpc>
              <a:spcBef>
                <a:spcPts val="600"/>
              </a:spcBef>
              <a:spcAft>
                <a:spcPts val="900"/>
              </a:spcAft>
              <a:buFontTx/>
              <a:buAutoNum type="alphaLcParenR"/>
            </a:pPr>
            <a:r>
              <a:rPr lang="en-AU" sz="1800" dirty="0"/>
              <a:t>Federal ASC X12 IC</a:t>
            </a:r>
          </a:p>
          <a:p>
            <a:pPr marL="914400" lvl="1" indent="-457200" eaLnBrk="0" hangingPunct="0">
              <a:lnSpc>
                <a:spcPct val="70000"/>
              </a:lnSpc>
              <a:spcBef>
                <a:spcPts val="600"/>
              </a:spcBef>
              <a:buFontTx/>
              <a:buAutoNum type="alphaLcParenR"/>
            </a:pPr>
            <a:r>
              <a:rPr lang="en-AU" sz="1800" dirty="0"/>
              <a:t>DOD Financial Management Regulation </a:t>
            </a:r>
          </a:p>
          <a:p>
            <a:pPr lvl="1" indent="-465138"/>
            <a:endParaRPr lang="en-US" sz="1800" dirty="0" smtClean="0">
              <a:solidFill>
                <a:schemeClr val="tx2"/>
              </a:solidFill>
              <a:latin typeface="+mn-lt"/>
            </a:endParaRPr>
          </a:p>
          <a:p>
            <a:pPr marL="457200" indent="-457200" eaLnBrk="0" hangingPunct="0">
              <a:spcBef>
                <a:spcPts val="600"/>
              </a:spcBef>
              <a:spcAft>
                <a:spcPts val="900"/>
              </a:spcAft>
            </a:pPr>
            <a:r>
              <a:rPr lang="en-US" sz="2000" dirty="0" smtClean="0">
                <a:solidFill>
                  <a:schemeClr val="tx2"/>
                </a:solidFill>
              </a:rPr>
              <a:t>Question 6:</a:t>
            </a:r>
            <a:r>
              <a:rPr lang="en-US" sz="2000" dirty="0" smtClean="0"/>
              <a:t>  </a:t>
            </a:r>
            <a:r>
              <a:rPr lang="en-US" sz="2000" dirty="0" smtClean="0">
                <a:latin typeface="+mn-lt"/>
              </a:rPr>
              <a:t>True or False: The </a:t>
            </a:r>
            <a:r>
              <a:rPr lang="en-US" sz="2000" dirty="0" err="1" smtClean="0">
                <a:latin typeface="+mn-lt"/>
              </a:rPr>
              <a:t>Interfund</a:t>
            </a:r>
            <a:r>
              <a:rPr lang="en-US" sz="2000" dirty="0" smtClean="0">
                <a:latin typeface="+mn-lt"/>
              </a:rPr>
              <a:t> billing process is required for capable trading partners.</a:t>
            </a:r>
          </a:p>
          <a:p>
            <a:pPr lvl="1" eaLnBrk="0" hangingPunct="0">
              <a:lnSpc>
                <a:spcPct val="55000"/>
              </a:lnSpc>
              <a:spcBef>
                <a:spcPct val="40000"/>
              </a:spcBef>
            </a:pPr>
            <a:r>
              <a:rPr lang="en-US" sz="2000" dirty="0"/>
              <a:t>	</a:t>
            </a:r>
            <a:r>
              <a:rPr lang="en-US" sz="1800" dirty="0" smtClean="0"/>
              <a:t>True	False</a:t>
            </a:r>
            <a:endParaRPr lang="en-AU" sz="1800" dirty="0"/>
          </a:p>
          <a:p>
            <a:pPr lvl="1" indent="-465138">
              <a:spcBef>
                <a:spcPts val="0"/>
              </a:spcBef>
              <a:spcAft>
                <a:spcPts val="0"/>
              </a:spcAft>
            </a:pPr>
            <a:endParaRPr lang="en-US" sz="2000" dirty="0">
              <a:solidFill>
                <a:schemeClr val="tx2"/>
              </a:solidFill>
            </a:endParaRPr>
          </a:p>
          <a:p>
            <a:pPr lvl="1" indent="-465138">
              <a:spcBef>
                <a:spcPts val="600"/>
              </a:spcBef>
              <a:spcAft>
                <a:spcPts val="900"/>
              </a:spcAft>
            </a:pPr>
            <a:r>
              <a:rPr lang="en-US" sz="2000" dirty="0" smtClean="0">
                <a:solidFill>
                  <a:schemeClr val="tx2"/>
                </a:solidFill>
                <a:latin typeface="+mn-lt"/>
              </a:rPr>
              <a:t>Question 7:</a:t>
            </a:r>
            <a:r>
              <a:rPr lang="en-US" sz="2000" dirty="0">
                <a:latin typeface="+mn-lt"/>
              </a:rPr>
              <a:t>  </a:t>
            </a:r>
            <a:r>
              <a:rPr lang="en-US" sz="2000" dirty="0" smtClean="0">
                <a:latin typeface="+mn-lt"/>
              </a:rPr>
              <a:t>True </a:t>
            </a:r>
            <a:r>
              <a:rPr lang="en-US" sz="2000" dirty="0">
                <a:latin typeface="+mn-lt"/>
              </a:rPr>
              <a:t>or False:  The vast majority of logistics business events and DLMS transactions have a financial implication</a:t>
            </a:r>
            <a:r>
              <a:rPr lang="en-US" sz="2000" dirty="0" smtClean="0">
                <a:latin typeface="+mn-lt"/>
              </a:rPr>
              <a:t>.</a:t>
            </a:r>
          </a:p>
          <a:p>
            <a:pPr marL="449262" lvl="2"/>
            <a:r>
              <a:rPr lang="en-US" sz="1800" dirty="0"/>
              <a:t>	True	</a:t>
            </a:r>
            <a:r>
              <a:rPr lang="en-US" sz="1800" dirty="0" smtClean="0"/>
              <a:t>False</a:t>
            </a:r>
            <a:endParaRPr lang="en-AU" sz="1800" dirty="0">
              <a:latin typeface="+mn-lt"/>
            </a:endParaRPr>
          </a:p>
        </p:txBody>
      </p:sp>
      <p:sp>
        <p:nvSpPr>
          <p:cNvPr id="4" name="Rectangle 3"/>
          <p:cNvSpPr/>
          <p:nvPr/>
        </p:nvSpPr>
        <p:spPr bwMode="auto">
          <a:xfrm>
            <a:off x="646416" y="1781224"/>
            <a:ext cx="2471664"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1034128" y="4252888"/>
            <a:ext cx="872352"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6" name="Rectangle 5"/>
          <p:cNvSpPr/>
          <p:nvPr/>
        </p:nvSpPr>
        <p:spPr bwMode="auto">
          <a:xfrm>
            <a:off x="985664" y="5658344"/>
            <a:ext cx="872352"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2403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2600" y="304800"/>
            <a:ext cx="5562600" cy="609600"/>
          </a:xfrm>
        </p:spPr>
        <p:txBody>
          <a:bodyPr/>
          <a:lstStyle/>
          <a:p>
            <a:r>
              <a:rPr lang="en-US" sz="3600" dirty="0" smtClean="0"/>
              <a:t>Module 10 Quiz</a:t>
            </a:r>
          </a:p>
        </p:txBody>
      </p:sp>
      <p:sp>
        <p:nvSpPr>
          <p:cNvPr id="38915" name="Text Box 3"/>
          <p:cNvSpPr txBox="1">
            <a:spLocks noChangeArrowheads="1"/>
          </p:cNvSpPr>
          <p:nvPr/>
        </p:nvSpPr>
        <p:spPr bwMode="auto">
          <a:xfrm>
            <a:off x="152400" y="1080882"/>
            <a:ext cx="8915400" cy="4762842"/>
          </a:xfrm>
          <a:prstGeom prst="rect">
            <a:avLst/>
          </a:prstGeom>
          <a:noFill/>
          <a:ln w="9525">
            <a:noFill/>
            <a:miter lim="800000"/>
            <a:headEnd/>
            <a:tailEnd/>
          </a:ln>
        </p:spPr>
        <p:txBody>
          <a:bodyPr>
            <a:spAutoFit/>
          </a:bodyPr>
          <a:lstStyle/>
          <a:p>
            <a:pPr lvl="1" indent="-465138">
              <a:spcBef>
                <a:spcPts val="1200"/>
              </a:spcBef>
              <a:spcAft>
                <a:spcPts val="900"/>
              </a:spcAft>
            </a:pPr>
            <a:r>
              <a:rPr lang="en-US" sz="2000" dirty="0">
                <a:solidFill>
                  <a:schemeClr val="tx2"/>
                </a:solidFill>
              </a:rPr>
              <a:t>Question 8:</a:t>
            </a:r>
            <a:r>
              <a:rPr lang="en-US" sz="2000" dirty="0"/>
              <a:t>  What Signal Codes designate “third party billing” where the bill-to party is identified on the Fund Code to Billed </a:t>
            </a:r>
            <a:r>
              <a:rPr lang="en-US" sz="2000" dirty="0" err="1"/>
              <a:t>DoDAAC</a:t>
            </a:r>
            <a:r>
              <a:rPr lang="en-US" sz="2000" dirty="0"/>
              <a:t> table?</a:t>
            </a:r>
          </a:p>
          <a:p>
            <a:pPr lvl="1" indent="-465138">
              <a:spcAft>
                <a:spcPts val="900"/>
              </a:spcAft>
            </a:pPr>
            <a:r>
              <a:rPr lang="en-US" sz="2000" dirty="0"/>
              <a:t>	a)	</a:t>
            </a:r>
            <a:r>
              <a:rPr lang="en-US" sz="1800" dirty="0"/>
              <a:t>A &amp; J</a:t>
            </a:r>
          </a:p>
          <a:p>
            <a:pPr marL="914400" lvl="1" indent="-457200" eaLnBrk="0" hangingPunct="0">
              <a:lnSpc>
                <a:spcPct val="70000"/>
              </a:lnSpc>
              <a:spcBef>
                <a:spcPts val="600"/>
              </a:spcBef>
              <a:spcAft>
                <a:spcPts val="900"/>
              </a:spcAft>
              <a:buFont typeface="+mj-lt"/>
              <a:buAutoNum type="alphaLcParenR" startAt="2"/>
            </a:pPr>
            <a:r>
              <a:rPr lang="en-US" sz="1800" dirty="0"/>
              <a:t>B &amp; K</a:t>
            </a:r>
          </a:p>
          <a:p>
            <a:pPr marL="914400" lvl="1" indent="-457200" eaLnBrk="0" hangingPunct="0">
              <a:lnSpc>
                <a:spcPct val="70000"/>
              </a:lnSpc>
              <a:spcBef>
                <a:spcPts val="600"/>
              </a:spcBef>
              <a:spcAft>
                <a:spcPts val="900"/>
              </a:spcAft>
              <a:buFontTx/>
              <a:buAutoNum type="alphaLcParenR" startAt="2"/>
            </a:pPr>
            <a:r>
              <a:rPr lang="en-US" sz="1800" dirty="0"/>
              <a:t>C &amp; L</a:t>
            </a:r>
          </a:p>
          <a:p>
            <a:pPr marL="914400" lvl="1" indent="-457200" eaLnBrk="0" hangingPunct="0">
              <a:lnSpc>
                <a:spcPct val="70000"/>
              </a:lnSpc>
              <a:spcBef>
                <a:spcPts val="600"/>
              </a:spcBef>
              <a:buFontTx/>
              <a:buAutoNum type="alphaLcParenR" startAt="2"/>
            </a:pPr>
            <a:r>
              <a:rPr lang="en-US" sz="1800" dirty="0"/>
              <a:t>W &amp; X</a:t>
            </a:r>
          </a:p>
          <a:p>
            <a:pPr marL="449262" lvl="2"/>
            <a:endParaRPr lang="en-US" sz="1800" dirty="0"/>
          </a:p>
          <a:p>
            <a:pPr lvl="1" indent="-465138">
              <a:spcBef>
                <a:spcPts val="600"/>
              </a:spcBef>
              <a:spcAft>
                <a:spcPts val="900"/>
              </a:spcAft>
            </a:pPr>
            <a:r>
              <a:rPr lang="en-US" sz="2000" dirty="0" smtClean="0">
                <a:solidFill>
                  <a:schemeClr val="tx2"/>
                </a:solidFill>
              </a:rPr>
              <a:t>Question </a:t>
            </a:r>
            <a:r>
              <a:rPr lang="en-US" sz="2000" dirty="0">
                <a:solidFill>
                  <a:schemeClr val="tx2"/>
                </a:solidFill>
              </a:rPr>
              <a:t>9</a:t>
            </a:r>
            <a:r>
              <a:rPr lang="en-US" sz="2000" dirty="0" smtClean="0">
                <a:solidFill>
                  <a:schemeClr val="tx2"/>
                </a:solidFill>
              </a:rPr>
              <a:t>:</a:t>
            </a:r>
            <a:r>
              <a:rPr lang="en-US" sz="2000" dirty="0" smtClean="0"/>
              <a:t>  </a:t>
            </a:r>
            <a:r>
              <a:rPr lang="en-US" sz="2000" dirty="0"/>
              <a:t>Which DLMS implementation convention is used to follow </a:t>
            </a:r>
            <a:r>
              <a:rPr lang="en-US" sz="2000" dirty="0" smtClean="0"/>
              <a:t>request a billing adjustment from the billing office?</a:t>
            </a:r>
            <a:endParaRPr lang="en-US" sz="2000" dirty="0"/>
          </a:p>
          <a:p>
            <a:pPr lvl="1" indent="-465138">
              <a:spcAft>
                <a:spcPts val="900"/>
              </a:spcAft>
            </a:pPr>
            <a:r>
              <a:rPr lang="en-US" sz="2000" dirty="0"/>
              <a:t>	a</a:t>
            </a:r>
            <a:r>
              <a:rPr lang="en-US" sz="2000" dirty="0" smtClean="0"/>
              <a:t>)</a:t>
            </a:r>
            <a:r>
              <a:rPr lang="en-US" sz="2000" dirty="0"/>
              <a:t>	</a:t>
            </a:r>
            <a:r>
              <a:rPr lang="en-US" sz="1800" dirty="0" smtClean="0"/>
              <a:t>810L</a:t>
            </a:r>
            <a:endParaRPr lang="en-US" sz="1800" dirty="0"/>
          </a:p>
          <a:p>
            <a:pPr marL="914400" lvl="1" indent="-457200" eaLnBrk="0" hangingPunct="0">
              <a:lnSpc>
                <a:spcPct val="70000"/>
              </a:lnSpc>
              <a:spcBef>
                <a:spcPts val="600"/>
              </a:spcBef>
              <a:spcAft>
                <a:spcPts val="900"/>
              </a:spcAft>
              <a:buFont typeface="+mj-lt"/>
              <a:buAutoNum type="alphaLcParenR" startAt="2"/>
            </a:pPr>
            <a:r>
              <a:rPr lang="en-US" sz="1800" dirty="0" smtClean="0"/>
              <a:t>812R</a:t>
            </a:r>
            <a:endParaRPr lang="en-US" sz="1800" dirty="0"/>
          </a:p>
          <a:p>
            <a:pPr marL="914400" lvl="1" indent="-457200" eaLnBrk="0" hangingPunct="0">
              <a:lnSpc>
                <a:spcPct val="70000"/>
              </a:lnSpc>
              <a:spcBef>
                <a:spcPts val="600"/>
              </a:spcBef>
              <a:buFontTx/>
              <a:buAutoNum type="alphaLcParenR" startAt="2"/>
            </a:pPr>
            <a:r>
              <a:rPr lang="en-US" sz="1800" dirty="0" smtClean="0"/>
              <a:t>812L</a:t>
            </a:r>
            <a:endParaRPr lang="en-US" sz="1800" dirty="0"/>
          </a:p>
        </p:txBody>
      </p:sp>
      <p:sp>
        <p:nvSpPr>
          <p:cNvPr id="4" name="Rectangle 3"/>
          <p:cNvSpPr/>
          <p:nvPr/>
        </p:nvSpPr>
        <p:spPr bwMode="auto">
          <a:xfrm>
            <a:off x="549488" y="2944360"/>
            <a:ext cx="1356992"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646416" y="5076776"/>
            <a:ext cx="1163136"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0966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2600" y="304800"/>
            <a:ext cx="5562600" cy="609600"/>
          </a:xfrm>
        </p:spPr>
        <p:txBody>
          <a:bodyPr/>
          <a:lstStyle/>
          <a:p>
            <a:r>
              <a:rPr lang="en-US" sz="3600" dirty="0" smtClean="0"/>
              <a:t>Module 10 Quiz</a:t>
            </a:r>
          </a:p>
        </p:txBody>
      </p:sp>
      <p:sp>
        <p:nvSpPr>
          <p:cNvPr id="38915" name="Text Box 3"/>
          <p:cNvSpPr txBox="1">
            <a:spLocks noChangeArrowheads="1"/>
          </p:cNvSpPr>
          <p:nvPr/>
        </p:nvSpPr>
        <p:spPr bwMode="auto">
          <a:xfrm>
            <a:off x="113312" y="1054264"/>
            <a:ext cx="8915400" cy="5112169"/>
          </a:xfrm>
          <a:prstGeom prst="rect">
            <a:avLst/>
          </a:prstGeom>
          <a:noFill/>
          <a:ln w="9525">
            <a:noFill/>
            <a:miter lim="800000"/>
            <a:headEnd/>
            <a:tailEnd/>
          </a:ln>
        </p:spPr>
        <p:txBody>
          <a:bodyPr>
            <a:spAutoFit/>
          </a:bodyPr>
          <a:lstStyle/>
          <a:p>
            <a:pPr lvl="1" indent="-465138">
              <a:spcBef>
                <a:spcPts val="1200"/>
              </a:spcBef>
              <a:spcAft>
                <a:spcPts val="900"/>
              </a:spcAft>
            </a:pPr>
            <a:r>
              <a:rPr lang="en-US" sz="2000" dirty="0">
                <a:solidFill>
                  <a:schemeClr val="tx2"/>
                </a:solidFill>
              </a:rPr>
              <a:t>Question 10:</a:t>
            </a:r>
            <a:r>
              <a:rPr lang="en-US" sz="2000" dirty="0"/>
              <a:t>  Which DLM 4000.25, Defense Logistics Management Standards (DLMS) Volume documents the processes and business rules for </a:t>
            </a:r>
            <a:r>
              <a:rPr lang="en-US" sz="2000" dirty="0" err="1"/>
              <a:t>interfund</a:t>
            </a:r>
            <a:r>
              <a:rPr lang="en-US" sz="2000" dirty="0"/>
              <a:t> billing?</a:t>
            </a:r>
          </a:p>
          <a:p>
            <a:pPr lvl="1" indent="-465138">
              <a:spcAft>
                <a:spcPts val="900"/>
              </a:spcAft>
            </a:pPr>
            <a:r>
              <a:rPr lang="en-US" sz="2000" dirty="0"/>
              <a:t>	a)	</a:t>
            </a:r>
            <a:r>
              <a:rPr lang="en-US" sz="1800" dirty="0"/>
              <a:t>DLM 4000.25 Volume1</a:t>
            </a:r>
          </a:p>
          <a:p>
            <a:pPr marL="914400" lvl="1" indent="-457200" eaLnBrk="0" hangingPunct="0">
              <a:lnSpc>
                <a:spcPct val="70000"/>
              </a:lnSpc>
              <a:spcBef>
                <a:spcPts val="600"/>
              </a:spcBef>
              <a:spcAft>
                <a:spcPts val="900"/>
              </a:spcAft>
              <a:buFont typeface="+mj-lt"/>
              <a:buAutoNum type="alphaLcParenR" startAt="2"/>
            </a:pPr>
            <a:r>
              <a:rPr lang="en-US" sz="1800" dirty="0"/>
              <a:t>DLM 4000.25 Volume 2</a:t>
            </a:r>
          </a:p>
          <a:p>
            <a:pPr marL="914400" lvl="1" indent="-457200" eaLnBrk="0" hangingPunct="0">
              <a:lnSpc>
                <a:spcPct val="70000"/>
              </a:lnSpc>
              <a:spcBef>
                <a:spcPts val="600"/>
              </a:spcBef>
              <a:spcAft>
                <a:spcPts val="900"/>
              </a:spcAft>
              <a:buFontTx/>
              <a:buAutoNum type="alphaLcParenR" startAt="2"/>
            </a:pPr>
            <a:r>
              <a:rPr lang="en-US" sz="1800" dirty="0"/>
              <a:t>DLM 4000.25 Volume 4</a:t>
            </a:r>
          </a:p>
          <a:p>
            <a:pPr marL="914400" lvl="1" indent="-457200" eaLnBrk="0" hangingPunct="0">
              <a:lnSpc>
                <a:spcPct val="70000"/>
              </a:lnSpc>
              <a:spcBef>
                <a:spcPts val="600"/>
              </a:spcBef>
              <a:buFontTx/>
              <a:buAutoNum type="alphaLcParenR" startAt="2"/>
            </a:pPr>
            <a:r>
              <a:rPr lang="en-US" sz="1800" dirty="0"/>
              <a:t>DLM 4000.25 Volume 6</a:t>
            </a:r>
          </a:p>
          <a:p>
            <a:pPr marL="449262" lvl="2"/>
            <a:endParaRPr lang="en-US" sz="1800" dirty="0"/>
          </a:p>
          <a:p>
            <a:pPr lvl="1" indent="-465138">
              <a:spcBef>
                <a:spcPts val="600"/>
              </a:spcBef>
              <a:spcAft>
                <a:spcPts val="900"/>
              </a:spcAft>
            </a:pPr>
            <a:r>
              <a:rPr lang="en-US" sz="2000" dirty="0" smtClean="0">
                <a:solidFill>
                  <a:schemeClr val="tx2"/>
                </a:solidFill>
              </a:rPr>
              <a:t>Question 11:</a:t>
            </a:r>
            <a:r>
              <a:rPr lang="en-US" sz="2000" dirty="0" smtClean="0"/>
              <a:t>  Which of the following is responsible for the content of the MILSBILLS procedures and the DLMS ICs 810L, 812L, 812R?</a:t>
            </a:r>
            <a:endParaRPr lang="en-US" sz="1800" dirty="0" smtClean="0"/>
          </a:p>
          <a:p>
            <a:pPr marL="914400" lvl="1" indent="-457200" eaLnBrk="0" hangingPunct="0">
              <a:lnSpc>
                <a:spcPct val="70000"/>
              </a:lnSpc>
              <a:spcBef>
                <a:spcPts val="600"/>
              </a:spcBef>
              <a:spcAft>
                <a:spcPts val="900"/>
              </a:spcAft>
              <a:buFont typeface="+mj-lt"/>
              <a:buAutoNum type="alphaLcParenR"/>
            </a:pPr>
            <a:r>
              <a:rPr lang="en-US" sz="1800" dirty="0" smtClean="0"/>
              <a:t>OUSD(C)</a:t>
            </a:r>
          </a:p>
          <a:p>
            <a:pPr marL="914400" lvl="1" indent="-457200" eaLnBrk="0" hangingPunct="0">
              <a:lnSpc>
                <a:spcPct val="70000"/>
              </a:lnSpc>
              <a:spcBef>
                <a:spcPts val="600"/>
              </a:spcBef>
              <a:spcAft>
                <a:spcPts val="900"/>
              </a:spcAft>
              <a:buFont typeface="+mj-lt"/>
              <a:buAutoNum type="alphaLcParenR"/>
            </a:pPr>
            <a:r>
              <a:rPr lang="en-US" sz="1800" dirty="0" smtClean="0"/>
              <a:t>Enterprise Business Standards Office</a:t>
            </a:r>
            <a:endParaRPr lang="en-US" sz="1800" dirty="0" smtClean="0"/>
          </a:p>
          <a:p>
            <a:pPr marL="914400" lvl="1" indent="-457200" eaLnBrk="0" hangingPunct="0">
              <a:lnSpc>
                <a:spcPct val="70000"/>
              </a:lnSpc>
              <a:spcBef>
                <a:spcPts val="600"/>
              </a:spcBef>
              <a:spcAft>
                <a:spcPts val="900"/>
              </a:spcAft>
              <a:buFont typeface="+mj-lt"/>
              <a:buAutoNum type="alphaLcParenR"/>
            </a:pPr>
            <a:r>
              <a:rPr lang="en-US" sz="1800" dirty="0" smtClean="0"/>
              <a:t>U.S. Treasury Department </a:t>
            </a:r>
          </a:p>
          <a:p>
            <a:pPr marL="914400" lvl="1" indent="-457200" eaLnBrk="0" hangingPunct="0">
              <a:lnSpc>
                <a:spcPct val="70000"/>
              </a:lnSpc>
              <a:spcBef>
                <a:spcPts val="600"/>
              </a:spcBef>
              <a:buFontTx/>
              <a:buAutoNum type="alphaLcParenR"/>
            </a:pPr>
            <a:r>
              <a:rPr lang="en-US" sz="1800" dirty="0" smtClean="0"/>
              <a:t>DLA</a:t>
            </a:r>
            <a:endParaRPr lang="en-US" sz="1800" dirty="0"/>
          </a:p>
        </p:txBody>
      </p:sp>
      <p:sp>
        <p:nvSpPr>
          <p:cNvPr id="4" name="Rectangle 3"/>
          <p:cNvSpPr/>
          <p:nvPr/>
        </p:nvSpPr>
        <p:spPr bwMode="auto">
          <a:xfrm>
            <a:off x="597952" y="2944360"/>
            <a:ext cx="3101696"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549488" y="5028312"/>
            <a:ext cx="6930352"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2585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2600" y="304800"/>
            <a:ext cx="5562600" cy="609600"/>
          </a:xfrm>
        </p:spPr>
        <p:txBody>
          <a:bodyPr/>
          <a:lstStyle/>
          <a:p>
            <a:r>
              <a:rPr lang="en-US" sz="3600" dirty="0" smtClean="0"/>
              <a:t>Module 10 Quiz</a:t>
            </a:r>
          </a:p>
        </p:txBody>
      </p:sp>
      <p:sp>
        <p:nvSpPr>
          <p:cNvPr id="38915" name="Text Box 3"/>
          <p:cNvSpPr txBox="1">
            <a:spLocks noChangeArrowheads="1"/>
          </p:cNvSpPr>
          <p:nvPr/>
        </p:nvSpPr>
        <p:spPr bwMode="auto">
          <a:xfrm>
            <a:off x="113312" y="1080882"/>
            <a:ext cx="8915400" cy="3645613"/>
          </a:xfrm>
          <a:prstGeom prst="rect">
            <a:avLst/>
          </a:prstGeom>
          <a:noFill/>
          <a:ln w="9525">
            <a:noFill/>
            <a:miter lim="800000"/>
            <a:headEnd/>
            <a:tailEnd/>
          </a:ln>
        </p:spPr>
        <p:txBody>
          <a:bodyPr>
            <a:spAutoFit/>
          </a:bodyPr>
          <a:lstStyle/>
          <a:p>
            <a:pPr lvl="1" indent="-465138">
              <a:spcBef>
                <a:spcPts val="1200"/>
              </a:spcBef>
              <a:spcAft>
                <a:spcPts val="900"/>
              </a:spcAft>
            </a:pPr>
            <a:r>
              <a:rPr lang="en-US" sz="2000" dirty="0">
                <a:solidFill>
                  <a:schemeClr val="tx2"/>
                </a:solidFill>
              </a:rPr>
              <a:t>Question 12:</a:t>
            </a:r>
            <a:r>
              <a:rPr lang="en-US" sz="2000" dirty="0"/>
              <a:t>  In the SFIS Fund Code to Fund Account Conversion Table, which is true about a hash (#) symbol in the Fiscal Year Indicator</a:t>
            </a:r>
            <a:endParaRPr lang="en-US" sz="1800" dirty="0"/>
          </a:p>
          <a:p>
            <a:pPr marL="914400" lvl="1" indent="-457200" eaLnBrk="0" hangingPunct="0">
              <a:lnSpc>
                <a:spcPct val="70000"/>
              </a:lnSpc>
              <a:spcBef>
                <a:spcPts val="600"/>
              </a:spcBef>
              <a:spcAft>
                <a:spcPts val="900"/>
              </a:spcAft>
              <a:buFontTx/>
              <a:buAutoNum type="alphaLcParenR"/>
            </a:pPr>
            <a:r>
              <a:rPr lang="en-US" sz="1800" dirty="0"/>
              <a:t>Beginning and ending periods of availability derived from transaction</a:t>
            </a:r>
          </a:p>
          <a:p>
            <a:pPr marL="914400" lvl="1" indent="-457200" eaLnBrk="0" hangingPunct="0">
              <a:lnSpc>
                <a:spcPct val="70000"/>
              </a:lnSpc>
              <a:spcBef>
                <a:spcPts val="600"/>
              </a:spcBef>
              <a:spcAft>
                <a:spcPts val="900"/>
              </a:spcAft>
              <a:buFontTx/>
              <a:buAutoNum type="alphaLcParenR"/>
            </a:pPr>
            <a:r>
              <a:rPr lang="en-US" sz="1800" dirty="0"/>
              <a:t>May be inaccurate for multi-year appropriations</a:t>
            </a:r>
          </a:p>
          <a:p>
            <a:pPr marL="914400" lvl="1" indent="-457200" eaLnBrk="0" hangingPunct="0">
              <a:lnSpc>
                <a:spcPct val="70000"/>
              </a:lnSpc>
              <a:spcBef>
                <a:spcPts val="600"/>
              </a:spcBef>
              <a:spcAft>
                <a:spcPts val="900"/>
              </a:spcAft>
              <a:buFontTx/>
              <a:buAutoNum type="alphaLcParenR"/>
            </a:pPr>
            <a:r>
              <a:rPr lang="en-US" sz="1800" dirty="0"/>
              <a:t>Allows fund codes to be reused each year</a:t>
            </a:r>
          </a:p>
          <a:p>
            <a:pPr marL="914400" lvl="1" indent="-457200" eaLnBrk="0" hangingPunct="0">
              <a:lnSpc>
                <a:spcPct val="70000"/>
              </a:lnSpc>
              <a:spcBef>
                <a:spcPts val="600"/>
              </a:spcBef>
              <a:buFontTx/>
              <a:buAutoNum type="alphaLcParenR"/>
            </a:pPr>
            <a:r>
              <a:rPr lang="en-US" sz="1800" dirty="0"/>
              <a:t>All of the above</a:t>
            </a:r>
          </a:p>
          <a:p>
            <a:pPr lvl="1" indent="-465138">
              <a:spcBef>
                <a:spcPts val="0"/>
              </a:spcBef>
              <a:spcAft>
                <a:spcPts val="0"/>
              </a:spcAft>
            </a:pPr>
            <a:endParaRPr lang="en-US" sz="2000" dirty="0" smtClean="0">
              <a:solidFill>
                <a:schemeClr val="tx2"/>
              </a:solidFill>
            </a:endParaRPr>
          </a:p>
          <a:p>
            <a:pPr lvl="1" indent="-465138">
              <a:spcBef>
                <a:spcPts val="600"/>
              </a:spcBef>
              <a:spcAft>
                <a:spcPts val="900"/>
              </a:spcAft>
            </a:pPr>
            <a:r>
              <a:rPr lang="en-US" sz="2000" dirty="0" smtClean="0">
                <a:solidFill>
                  <a:schemeClr val="tx2"/>
                </a:solidFill>
              </a:rPr>
              <a:t>Question </a:t>
            </a:r>
            <a:r>
              <a:rPr lang="en-US" sz="2000" dirty="0">
                <a:solidFill>
                  <a:schemeClr val="tx2"/>
                </a:solidFill>
              </a:rPr>
              <a:t>13:</a:t>
            </a:r>
            <a:r>
              <a:rPr lang="en-US" sz="2000" dirty="0"/>
              <a:t>  True or False: The SFIS Fund Code to Fund Account Conversion Table maps all the SLOA data elements to a Fund Code.</a:t>
            </a:r>
          </a:p>
          <a:p>
            <a:pPr marL="449262" lvl="2"/>
            <a:r>
              <a:rPr lang="en-US" sz="1800" dirty="0"/>
              <a:t>	True	</a:t>
            </a:r>
            <a:r>
              <a:rPr lang="en-US" sz="1800" dirty="0" smtClean="0"/>
              <a:t>False</a:t>
            </a:r>
            <a:endParaRPr lang="en-AU" sz="1800" dirty="0"/>
          </a:p>
        </p:txBody>
      </p:sp>
      <p:sp>
        <p:nvSpPr>
          <p:cNvPr id="4" name="Rectangle 3"/>
          <p:cNvSpPr/>
          <p:nvPr/>
        </p:nvSpPr>
        <p:spPr bwMode="auto">
          <a:xfrm>
            <a:off x="549488" y="2992824"/>
            <a:ext cx="2374736"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1906480" y="4349816"/>
            <a:ext cx="872352"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811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2600" y="304800"/>
            <a:ext cx="5562600" cy="609600"/>
          </a:xfrm>
        </p:spPr>
        <p:txBody>
          <a:bodyPr/>
          <a:lstStyle/>
          <a:p>
            <a:r>
              <a:rPr lang="en-US" sz="3600" dirty="0" smtClean="0"/>
              <a:t>Module 10 Quiz</a:t>
            </a:r>
          </a:p>
        </p:txBody>
      </p:sp>
      <p:sp>
        <p:nvSpPr>
          <p:cNvPr id="38915" name="Text Box 3"/>
          <p:cNvSpPr txBox="1">
            <a:spLocks noChangeArrowheads="1"/>
          </p:cNvSpPr>
          <p:nvPr/>
        </p:nvSpPr>
        <p:spPr bwMode="auto">
          <a:xfrm>
            <a:off x="113312" y="1080882"/>
            <a:ext cx="8915400" cy="5219891"/>
          </a:xfrm>
          <a:prstGeom prst="rect">
            <a:avLst/>
          </a:prstGeom>
          <a:noFill/>
          <a:ln w="9525">
            <a:noFill/>
            <a:miter lim="800000"/>
            <a:headEnd/>
            <a:tailEnd/>
          </a:ln>
        </p:spPr>
        <p:txBody>
          <a:bodyPr>
            <a:spAutoFit/>
          </a:bodyPr>
          <a:lstStyle/>
          <a:p>
            <a:pPr lvl="1" indent="-465138">
              <a:spcBef>
                <a:spcPts val="1200"/>
              </a:spcBef>
              <a:spcAft>
                <a:spcPts val="900"/>
              </a:spcAft>
            </a:pPr>
            <a:r>
              <a:rPr lang="en-US" sz="2000" dirty="0">
                <a:solidFill>
                  <a:schemeClr val="tx2"/>
                </a:solidFill>
              </a:rPr>
              <a:t>Question 14:</a:t>
            </a:r>
            <a:r>
              <a:rPr lang="en-US" sz="2000" dirty="0"/>
              <a:t>  Which of the following may be the reason for a bill to be rejected during processing at DAAS:</a:t>
            </a:r>
            <a:endParaRPr lang="en-US" sz="1800" dirty="0"/>
          </a:p>
          <a:p>
            <a:pPr marL="914400" lvl="1" indent="-457200" eaLnBrk="0" hangingPunct="0">
              <a:lnSpc>
                <a:spcPct val="70000"/>
              </a:lnSpc>
              <a:spcBef>
                <a:spcPts val="600"/>
              </a:spcBef>
              <a:spcAft>
                <a:spcPts val="900"/>
              </a:spcAft>
              <a:buFont typeface="+mj-lt"/>
              <a:buAutoNum type="alphaLcParenR"/>
            </a:pPr>
            <a:r>
              <a:rPr lang="en-US" sz="1800" dirty="0"/>
              <a:t>An identified bill-to </a:t>
            </a:r>
            <a:r>
              <a:rPr lang="en-US" sz="1800" dirty="0" err="1"/>
              <a:t>DoDAAC</a:t>
            </a:r>
            <a:r>
              <a:rPr lang="en-US" sz="1800" dirty="0"/>
              <a:t> does not exist at DAAS</a:t>
            </a:r>
          </a:p>
          <a:p>
            <a:pPr marL="914400" lvl="1" indent="-457200" eaLnBrk="0" hangingPunct="0">
              <a:lnSpc>
                <a:spcPct val="70000"/>
              </a:lnSpc>
              <a:spcBef>
                <a:spcPts val="600"/>
              </a:spcBef>
              <a:spcAft>
                <a:spcPts val="900"/>
              </a:spcAft>
              <a:buFont typeface="+mj-lt"/>
              <a:buAutoNum type="alphaLcParenR"/>
            </a:pPr>
            <a:r>
              <a:rPr lang="en-US" sz="1800" dirty="0"/>
              <a:t>The sum dollar value of processed detail bills does not equal the summary bill dollar amount</a:t>
            </a:r>
          </a:p>
          <a:p>
            <a:pPr marL="914400" lvl="1" indent="-457200" eaLnBrk="0" hangingPunct="0">
              <a:lnSpc>
                <a:spcPct val="70000"/>
              </a:lnSpc>
              <a:spcBef>
                <a:spcPts val="600"/>
              </a:spcBef>
              <a:spcAft>
                <a:spcPts val="900"/>
              </a:spcAft>
              <a:buFontTx/>
              <a:buAutoNum type="alphaLcParenR"/>
            </a:pPr>
            <a:r>
              <a:rPr lang="en-US" sz="1800" dirty="0"/>
              <a:t>The authority code for an identified bill-to </a:t>
            </a:r>
            <a:r>
              <a:rPr lang="en-US" sz="1800" dirty="0" err="1"/>
              <a:t>DoDAAC</a:t>
            </a:r>
            <a:r>
              <a:rPr lang="en-US" sz="1800" dirty="0"/>
              <a:t> does not allow the activity to receive and process bills</a:t>
            </a:r>
          </a:p>
          <a:p>
            <a:pPr marL="914400" lvl="1" indent="-457200" eaLnBrk="0" hangingPunct="0">
              <a:lnSpc>
                <a:spcPct val="70000"/>
              </a:lnSpc>
              <a:spcBef>
                <a:spcPts val="600"/>
              </a:spcBef>
              <a:buFontTx/>
              <a:buAutoNum type="alphaLcParenR"/>
            </a:pPr>
            <a:r>
              <a:rPr lang="en-US" sz="1800" dirty="0"/>
              <a:t>All of the above</a:t>
            </a:r>
          </a:p>
          <a:p>
            <a:pPr lvl="1" eaLnBrk="0" hangingPunct="0">
              <a:lnSpc>
                <a:spcPct val="70000"/>
              </a:lnSpc>
              <a:spcBef>
                <a:spcPts val="600"/>
              </a:spcBef>
            </a:pPr>
            <a:endParaRPr lang="en-US" sz="1800" dirty="0"/>
          </a:p>
          <a:p>
            <a:pPr lvl="1" indent="-465138">
              <a:spcBef>
                <a:spcPts val="1200"/>
              </a:spcBef>
            </a:pPr>
            <a:r>
              <a:rPr lang="en-US" sz="2000" dirty="0">
                <a:solidFill>
                  <a:schemeClr val="tx2"/>
                </a:solidFill>
              </a:rPr>
              <a:t>Question 15:</a:t>
            </a:r>
            <a:r>
              <a:rPr lang="en-US" sz="2000" dirty="0"/>
              <a:t>  Which is </a:t>
            </a:r>
            <a:r>
              <a:rPr lang="en-US" sz="2000" u="sng" dirty="0"/>
              <a:t>not</a:t>
            </a:r>
            <a:r>
              <a:rPr lang="en-US" sz="2000" dirty="0"/>
              <a:t> true regarding MILSINQ:</a:t>
            </a:r>
          </a:p>
          <a:p>
            <a:pPr lvl="2" indent="-465138">
              <a:spcBef>
                <a:spcPts val="1200"/>
              </a:spcBef>
              <a:buFont typeface="+mj-lt"/>
              <a:buAutoNum type="alphaLcParenR"/>
            </a:pPr>
            <a:r>
              <a:rPr lang="en-US" sz="1800" dirty="0"/>
              <a:t>Display/download bills by billing or bill-to </a:t>
            </a:r>
            <a:r>
              <a:rPr lang="en-US" sz="1800" dirty="0" err="1"/>
              <a:t>DoDAAC</a:t>
            </a:r>
            <a:endParaRPr lang="en-US" sz="1800" dirty="0"/>
          </a:p>
          <a:p>
            <a:pPr lvl="2" indent="-465138">
              <a:spcBef>
                <a:spcPts val="1200"/>
              </a:spcBef>
              <a:buFont typeface="+mj-lt"/>
              <a:buAutoNum type="alphaLcParenR"/>
            </a:pPr>
            <a:r>
              <a:rPr lang="en-US" sz="1800" dirty="0"/>
              <a:t>Display/download rejected bills</a:t>
            </a:r>
          </a:p>
          <a:p>
            <a:pPr lvl="2" indent="-465138">
              <a:spcBef>
                <a:spcPts val="1200"/>
              </a:spcBef>
              <a:buFont typeface="+mj-lt"/>
              <a:buAutoNum type="alphaLcParenR"/>
            </a:pPr>
            <a:r>
              <a:rPr lang="en-US" sz="1800" dirty="0"/>
              <a:t>Retransmit a bill processed through DAAS within the past year</a:t>
            </a:r>
          </a:p>
          <a:p>
            <a:pPr lvl="2" indent="-465138">
              <a:spcBef>
                <a:spcPts val="1200"/>
              </a:spcBef>
              <a:buFont typeface="+mj-lt"/>
              <a:buAutoNum type="alphaLcParenR"/>
            </a:pPr>
            <a:r>
              <a:rPr lang="en-US" sz="1800" dirty="0"/>
              <a:t>Contains three years of </a:t>
            </a:r>
            <a:r>
              <a:rPr lang="en-US" sz="1800" dirty="0" smtClean="0"/>
              <a:t>bills</a:t>
            </a:r>
            <a:endParaRPr lang="en-US" sz="1800" dirty="0"/>
          </a:p>
        </p:txBody>
      </p:sp>
      <p:sp>
        <p:nvSpPr>
          <p:cNvPr id="4" name="Rectangle 3"/>
          <p:cNvSpPr/>
          <p:nvPr/>
        </p:nvSpPr>
        <p:spPr bwMode="auto">
          <a:xfrm>
            <a:off x="549488" y="3380536"/>
            <a:ext cx="2374736"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549488" y="5803736"/>
            <a:ext cx="3780192"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3593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2600" y="304800"/>
            <a:ext cx="5562600" cy="609600"/>
          </a:xfrm>
        </p:spPr>
        <p:txBody>
          <a:bodyPr/>
          <a:lstStyle/>
          <a:p>
            <a:r>
              <a:rPr lang="en-US" sz="3600" dirty="0" smtClean="0"/>
              <a:t>Module 10 Quiz</a:t>
            </a:r>
          </a:p>
        </p:txBody>
      </p:sp>
      <p:sp>
        <p:nvSpPr>
          <p:cNvPr id="38915" name="Text Box 3"/>
          <p:cNvSpPr txBox="1">
            <a:spLocks noChangeArrowheads="1"/>
          </p:cNvSpPr>
          <p:nvPr/>
        </p:nvSpPr>
        <p:spPr bwMode="auto">
          <a:xfrm>
            <a:off x="113312" y="1080882"/>
            <a:ext cx="8915400" cy="3337837"/>
          </a:xfrm>
          <a:prstGeom prst="rect">
            <a:avLst/>
          </a:prstGeom>
          <a:noFill/>
          <a:ln w="9525">
            <a:noFill/>
            <a:miter lim="800000"/>
            <a:headEnd/>
            <a:tailEnd/>
          </a:ln>
        </p:spPr>
        <p:txBody>
          <a:bodyPr>
            <a:spAutoFit/>
          </a:bodyPr>
          <a:lstStyle/>
          <a:p>
            <a:pPr lvl="1" indent="-465138">
              <a:spcBef>
                <a:spcPts val="1200"/>
              </a:spcBef>
              <a:spcAft>
                <a:spcPts val="900"/>
              </a:spcAft>
            </a:pPr>
            <a:r>
              <a:rPr lang="en-US" sz="2000" dirty="0">
                <a:solidFill>
                  <a:schemeClr val="tx2"/>
                </a:solidFill>
              </a:rPr>
              <a:t>Question 16:</a:t>
            </a:r>
            <a:r>
              <a:rPr lang="en-US" sz="2000" dirty="0"/>
              <a:t>  True or False: A single DLMS 810L transaction includes all the detail bills supporting the summary bill.</a:t>
            </a:r>
          </a:p>
          <a:p>
            <a:pPr marL="449262" lvl="2"/>
            <a:r>
              <a:rPr lang="en-US" sz="1800" dirty="0"/>
              <a:t>	True	False</a:t>
            </a:r>
            <a:endParaRPr lang="en-AU" sz="1800" dirty="0"/>
          </a:p>
          <a:p>
            <a:pPr lvl="1" indent="-465138">
              <a:spcBef>
                <a:spcPts val="0"/>
              </a:spcBef>
            </a:pPr>
            <a:endParaRPr lang="en-US" sz="2000" dirty="0" smtClean="0">
              <a:solidFill>
                <a:schemeClr val="tx2"/>
              </a:solidFill>
            </a:endParaRPr>
          </a:p>
          <a:p>
            <a:pPr lvl="1" indent="-465138">
              <a:spcBef>
                <a:spcPts val="600"/>
              </a:spcBef>
              <a:spcAft>
                <a:spcPts val="900"/>
              </a:spcAft>
            </a:pPr>
            <a:r>
              <a:rPr lang="en-US" sz="2000" dirty="0" smtClean="0">
                <a:solidFill>
                  <a:schemeClr val="tx2"/>
                </a:solidFill>
              </a:rPr>
              <a:t>Question 17:</a:t>
            </a:r>
            <a:r>
              <a:rPr lang="en-US" sz="2000" dirty="0" smtClean="0"/>
              <a:t>  Which of the following is </a:t>
            </a:r>
            <a:r>
              <a:rPr lang="en-US" sz="2000" u="sng" dirty="0" smtClean="0"/>
              <a:t>not</a:t>
            </a:r>
            <a:r>
              <a:rPr lang="en-US" sz="2000" dirty="0" smtClean="0"/>
              <a:t> part of a summary bill?</a:t>
            </a:r>
            <a:endParaRPr lang="en-US" sz="1800" dirty="0" smtClean="0"/>
          </a:p>
          <a:p>
            <a:pPr marL="914400" lvl="1" indent="-457200" eaLnBrk="0" hangingPunct="0">
              <a:lnSpc>
                <a:spcPct val="70000"/>
              </a:lnSpc>
              <a:spcBef>
                <a:spcPts val="600"/>
              </a:spcBef>
              <a:spcAft>
                <a:spcPts val="900"/>
              </a:spcAft>
              <a:buFont typeface="+mj-lt"/>
              <a:buAutoNum type="alphaLcParenR"/>
            </a:pPr>
            <a:r>
              <a:rPr lang="en-US" sz="1800" dirty="0" smtClean="0"/>
              <a:t>Fund Code</a:t>
            </a:r>
          </a:p>
          <a:p>
            <a:pPr marL="914400" lvl="1" indent="-457200" eaLnBrk="0" hangingPunct="0">
              <a:lnSpc>
                <a:spcPct val="70000"/>
              </a:lnSpc>
              <a:spcBef>
                <a:spcPts val="600"/>
              </a:spcBef>
              <a:spcAft>
                <a:spcPts val="900"/>
              </a:spcAft>
              <a:buFont typeface="+mj-lt"/>
              <a:buAutoNum type="alphaLcParenR"/>
            </a:pPr>
            <a:r>
              <a:rPr lang="en-US" sz="1800" dirty="0" smtClean="0"/>
              <a:t>Signal Code</a:t>
            </a:r>
            <a:endParaRPr lang="en-US" sz="1800" dirty="0"/>
          </a:p>
          <a:p>
            <a:pPr marL="914400" lvl="1" indent="-457200" eaLnBrk="0" hangingPunct="0">
              <a:lnSpc>
                <a:spcPct val="70000"/>
              </a:lnSpc>
              <a:spcBef>
                <a:spcPts val="600"/>
              </a:spcBef>
              <a:spcAft>
                <a:spcPts val="900"/>
              </a:spcAft>
              <a:buFontTx/>
              <a:buAutoNum type="alphaLcParenR"/>
            </a:pPr>
            <a:r>
              <a:rPr lang="en-US" sz="1800" dirty="0" smtClean="0"/>
              <a:t>Bill Number</a:t>
            </a:r>
          </a:p>
          <a:p>
            <a:pPr marL="914400" lvl="1" indent="-457200" eaLnBrk="0" hangingPunct="0">
              <a:lnSpc>
                <a:spcPct val="70000"/>
              </a:lnSpc>
              <a:spcBef>
                <a:spcPts val="600"/>
              </a:spcBef>
              <a:buFontTx/>
              <a:buAutoNum type="alphaLcParenR"/>
            </a:pPr>
            <a:r>
              <a:rPr lang="en-US" sz="1800" dirty="0" smtClean="0"/>
              <a:t>Requisition Document Number</a:t>
            </a:r>
          </a:p>
        </p:txBody>
      </p:sp>
      <p:sp>
        <p:nvSpPr>
          <p:cNvPr id="4" name="Rectangle 3"/>
          <p:cNvSpPr/>
          <p:nvPr/>
        </p:nvSpPr>
        <p:spPr bwMode="auto">
          <a:xfrm>
            <a:off x="985664" y="1829688"/>
            <a:ext cx="872352"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549488" y="4059032"/>
            <a:ext cx="4021524"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6317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2600" y="304800"/>
            <a:ext cx="5562600" cy="609600"/>
          </a:xfrm>
        </p:spPr>
        <p:txBody>
          <a:bodyPr/>
          <a:lstStyle/>
          <a:p>
            <a:r>
              <a:rPr lang="en-US" sz="3600" dirty="0" smtClean="0"/>
              <a:t>Module 10 Quiz</a:t>
            </a:r>
          </a:p>
        </p:txBody>
      </p:sp>
      <p:sp>
        <p:nvSpPr>
          <p:cNvPr id="38915" name="Text Box 3"/>
          <p:cNvSpPr txBox="1">
            <a:spLocks noChangeArrowheads="1"/>
          </p:cNvSpPr>
          <p:nvPr/>
        </p:nvSpPr>
        <p:spPr bwMode="auto">
          <a:xfrm>
            <a:off x="113312" y="1080882"/>
            <a:ext cx="8915400" cy="4845942"/>
          </a:xfrm>
          <a:prstGeom prst="rect">
            <a:avLst/>
          </a:prstGeom>
          <a:noFill/>
          <a:ln w="9525">
            <a:noFill/>
            <a:miter lim="800000"/>
            <a:headEnd/>
            <a:tailEnd/>
          </a:ln>
        </p:spPr>
        <p:txBody>
          <a:bodyPr>
            <a:spAutoFit/>
          </a:bodyPr>
          <a:lstStyle/>
          <a:p>
            <a:pPr lvl="1" indent="-465138">
              <a:spcBef>
                <a:spcPts val="1200"/>
              </a:spcBef>
              <a:spcAft>
                <a:spcPts val="900"/>
              </a:spcAft>
            </a:pPr>
            <a:r>
              <a:rPr lang="en-US" sz="2000" dirty="0">
                <a:solidFill>
                  <a:schemeClr val="tx2"/>
                </a:solidFill>
              </a:rPr>
              <a:t>Question 18:</a:t>
            </a:r>
            <a:r>
              <a:rPr lang="en-US" sz="2000" dirty="0"/>
              <a:t>  The part of a DLMS 810L transaction that provides the receiver with data to validate the complete bill information and transaction has been received?</a:t>
            </a:r>
          </a:p>
          <a:p>
            <a:pPr marL="914400" lvl="1" indent="-457200" eaLnBrk="0" hangingPunct="0">
              <a:lnSpc>
                <a:spcPct val="70000"/>
              </a:lnSpc>
              <a:spcBef>
                <a:spcPts val="600"/>
              </a:spcBef>
              <a:spcAft>
                <a:spcPts val="900"/>
              </a:spcAft>
              <a:buFont typeface="+mj-lt"/>
              <a:buAutoNum type="alphaLcParenR"/>
            </a:pPr>
            <a:r>
              <a:rPr lang="en-US" sz="2000" dirty="0"/>
              <a:t>Header (Table 1)</a:t>
            </a:r>
          </a:p>
          <a:p>
            <a:pPr marL="914400" lvl="1" indent="-457200" eaLnBrk="0" hangingPunct="0">
              <a:lnSpc>
                <a:spcPct val="70000"/>
              </a:lnSpc>
              <a:spcBef>
                <a:spcPts val="600"/>
              </a:spcBef>
              <a:spcAft>
                <a:spcPts val="900"/>
              </a:spcAft>
              <a:buFont typeface="+mj-lt"/>
              <a:buAutoNum type="alphaLcParenR"/>
            </a:pPr>
            <a:r>
              <a:rPr lang="en-US" sz="2000" dirty="0"/>
              <a:t>Detail (Table 2)</a:t>
            </a:r>
          </a:p>
          <a:p>
            <a:pPr marL="914400" lvl="1" indent="-457200" eaLnBrk="0" hangingPunct="0">
              <a:lnSpc>
                <a:spcPct val="70000"/>
              </a:lnSpc>
              <a:spcBef>
                <a:spcPts val="600"/>
              </a:spcBef>
              <a:buFontTx/>
              <a:buAutoNum type="alphaLcParenR"/>
            </a:pPr>
            <a:r>
              <a:rPr lang="en-US" sz="2000" dirty="0"/>
              <a:t>Summary (Table 3)</a:t>
            </a:r>
          </a:p>
          <a:p>
            <a:pPr lvl="1" eaLnBrk="0" hangingPunct="0">
              <a:lnSpc>
                <a:spcPct val="70000"/>
              </a:lnSpc>
              <a:spcBef>
                <a:spcPts val="600"/>
              </a:spcBef>
            </a:pPr>
            <a:endParaRPr lang="en-US" sz="2000" dirty="0"/>
          </a:p>
          <a:p>
            <a:pPr lvl="1" indent="-465138">
              <a:spcBef>
                <a:spcPts val="1200"/>
              </a:spcBef>
              <a:spcAft>
                <a:spcPts val="900"/>
              </a:spcAft>
            </a:pPr>
            <a:r>
              <a:rPr lang="en-US" sz="2000" dirty="0" smtClean="0">
                <a:solidFill>
                  <a:schemeClr val="tx2"/>
                </a:solidFill>
              </a:rPr>
              <a:t>Question 19:</a:t>
            </a:r>
            <a:r>
              <a:rPr lang="en-US" sz="2000" dirty="0" smtClean="0"/>
              <a:t>  The DAAS resource on the Web for downloading Fund Code table data?</a:t>
            </a:r>
            <a:endParaRPr lang="en-US" sz="1800" dirty="0" smtClean="0"/>
          </a:p>
          <a:p>
            <a:pPr marL="914400" lvl="1" indent="-457200" eaLnBrk="0" hangingPunct="0">
              <a:lnSpc>
                <a:spcPct val="70000"/>
              </a:lnSpc>
              <a:spcBef>
                <a:spcPts val="600"/>
              </a:spcBef>
              <a:spcAft>
                <a:spcPts val="900"/>
              </a:spcAft>
              <a:buFont typeface="+mj-lt"/>
              <a:buAutoNum type="alphaLcParenR"/>
            </a:pPr>
            <a:r>
              <a:rPr lang="en-US" sz="1800" dirty="0" err="1" smtClean="0"/>
              <a:t>eDAASINQ</a:t>
            </a:r>
            <a:endParaRPr lang="en-US" sz="1800" dirty="0" smtClean="0"/>
          </a:p>
          <a:p>
            <a:pPr marL="914400" lvl="1" indent="-457200" eaLnBrk="0" hangingPunct="0">
              <a:lnSpc>
                <a:spcPct val="70000"/>
              </a:lnSpc>
              <a:spcBef>
                <a:spcPts val="600"/>
              </a:spcBef>
              <a:spcAft>
                <a:spcPts val="900"/>
              </a:spcAft>
              <a:buFont typeface="+mj-lt"/>
              <a:buAutoNum type="alphaLcParenR"/>
            </a:pPr>
            <a:r>
              <a:rPr lang="en-US" sz="1800" dirty="0" smtClean="0"/>
              <a:t>LDG</a:t>
            </a:r>
          </a:p>
          <a:p>
            <a:pPr marL="914400" lvl="1" indent="-457200" eaLnBrk="0" hangingPunct="0">
              <a:lnSpc>
                <a:spcPct val="70000"/>
              </a:lnSpc>
              <a:spcBef>
                <a:spcPts val="600"/>
              </a:spcBef>
              <a:spcAft>
                <a:spcPts val="900"/>
              </a:spcAft>
              <a:buFont typeface="+mj-lt"/>
              <a:buAutoNum type="alphaLcParenR"/>
            </a:pPr>
            <a:r>
              <a:rPr lang="en-US" sz="1800" dirty="0" smtClean="0"/>
              <a:t>Logistics Reports</a:t>
            </a:r>
          </a:p>
          <a:p>
            <a:pPr marL="914400" lvl="1" indent="-457200" eaLnBrk="0" hangingPunct="0">
              <a:lnSpc>
                <a:spcPct val="70000"/>
              </a:lnSpc>
              <a:spcBef>
                <a:spcPts val="600"/>
              </a:spcBef>
              <a:buFont typeface="+mj-lt"/>
              <a:buAutoNum type="alphaLcParenR"/>
            </a:pPr>
            <a:r>
              <a:rPr lang="en-US" sz="1800" dirty="0" smtClean="0"/>
              <a:t>MILSINQ</a:t>
            </a:r>
            <a:endParaRPr lang="en-US" sz="1800" dirty="0"/>
          </a:p>
        </p:txBody>
      </p:sp>
      <p:sp>
        <p:nvSpPr>
          <p:cNvPr id="4" name="Rectangle 3"/>
          <p:cNvSpPr/>
          <p:nvPr/>
        </p:nvSpPr>
        <p:spPr bwMode="auto">
          <a:xfrm>
            <a:off x="549488" y="2992824"/>
            <a:ext cx="2956304"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549488" y="5173704"/>
            <a:ext cx="2617056"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0720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2600" y="304800"/>
            <a:ext cx="5562600" cy="609600"/>
          </a:xfrm>
        </p:spPr>
        <p:txBody>
          <a:bodyPr/>
          <a:lstStyle/>
          <a:p>
            <a:r>
              <a:rPr lang="en-US" sz="3600" dirty="0" smtClean="0"/>
              <a:t>Module 10 Quiz</a:t>
            </a:r>
          </a:p>
        </p:txBody>
      </p:sp>
      <p:sp>
        <p:nvSpPr>
          <p:cNvPr id="38915" name="Text Box 3"/>
          <p:cNvSpPr txBox="1">
            <a:spLocks noChangeArrowheads="1"/>
          </p:cNvSpPr>
          <p:nvPr/>
        </p:nvSpPr>
        <p:spPr bwMode="auto">
          <a:xfrm>
            <a:off x="113312" y="1080882"/>
            <a:ext cx="8915400" cy="2466316"/>
          </a:xfrm>
          <a:prstGeom prst="rect">
            <a:avLst/>
          </a:prstGeom>
          <a:noFill/>
          <a:ln w="9525">
            <a:noFill/>
            <a:miter lim="800000"/>
            <a:headEnd/>
            <a:tailEnd/>
          </a:ln>
        </p:spPr>
        <p:txBody>
          <a:bodyPr>
            <a:spAutoFit/>
          </a:bodyPr>
          <a:lstStyle/>
          <a:p>
            <a:pPr lvl="1" indent="-465138">
              <a:spcBef>
                <a:spcPts val="1200"/>
              </a:spcBef>
              <a:spcAft>
                <a:spcPts val="900"/>
              </a:spcAft>
            </a:pPr>
            <a:r>
              <a:rPr lang="en-US" sz="1800" dirty="0" smtClean="0">
                <a:solidFill>
                  <a:schemeClr val="tx2"/>
                </a:solidFill>
              </a:rPr>
              <a:t>Question 20:</a:t>
            </a:r>
            <a:r>
              <a:rPr lang="en-US" sz="1800" dirty="0" smtClean="0"/>
              <a:t>  The maximum number of detail bills associated to a single summary bill?</a:t>
            </a:r>
            <a:endParaRPr lang="en-US" sz="1800" dirty="0"/>
          </a:p>
          <a:p>
            <a:pPr marL="914400" lvl="1" indent="-457200" eaLnBrk="0" hangingPunct="0">
              <a:lnSpc>
                <a:spcPct val="70000"/>
              </a:lnSpc>
              <a:spcBef>
                <a:spcPts val="600"/>
              </a:spcBef>
              <a:spcAft>
                <a:spcPts val="900"/>
              </a:spcAft>
              <a:buFont typeface="+mj-lt"/>
              <a:buAutoNum type="alphaLcParenR"/>
            </a:pPr>
            <a:r>
              <a:rPr lang="en-US" sz="1800" dirty="0" smtClean="0"/>
              <a:t>99</a:t>
            </a:r>
          </a:p>
          <a:p>
            <a:pPr marL="914400" lvl="1" indent="-457200" eaLnBrk="0" hangingPunct="0">
              <a:lnSpc>
                <a:spcPct val="70000"/>
              </a:lnSpc>
              <a:spcBef>
                <a:spcPts val="600"/>
              </a:spcBef>
              <a:spcAft>
                <a:spcPts val="900"/>
              </a:spcAft>
              <a:buFont typeface="+mj-lt"/>
              <a:buAutoNum type="alphaLcParenR"/>
            </a:pPr>
            <a:r>
              <a:rPr lang="en-US" sz="1800" dirty="0" smtClean="0"/>
              <a:t>494</a:t>
            </a:r>
            <a:endParaRPr lang="en-US" sz="1800" dirty="0"/>
          </a:p>
          <a:p>
            <a:pPr marL="914400" lvl="1" indent="-457200" eaLnBrk="0" hangingPunct="0">
              <a:lnSpc>
                <a:spcPct val="70000"/>
              </a:lnSpc>
              <a:spcBef>
                <a:spcPts val="600"/>
              </a:spcBef>
              <a:spcAft>
                <a:spcPts val="900"/>
              </a:spcAft>
              <a:buFont typeface="+mj-lt"/>
              <a:buAutoNum type="alphaLcParenR"/>
            </a:pPr>
            <a:r>
              <a:rPr lang="en-US" sz="1800" dirty="0" smtClean="0"/>
              <a:t>1000</a:t>
            </a:r>
            <a:endParaRPr lang="en-US" sz="1800" dirty="0"/>
          </a:p>
          <a:p>
            <a:pPr marL="914400" lvl="1" indent="-457200" eaLnBrk="0" hangingPunct="0">
              <a:lnSpc>
                <a:spcPct val="70000"/>
              </a:lnSpc>
              <a:spcBef>
                <a:spcPts val="600"/>
              </a:spcBef>
              <a:buFontTx/>
              <a:buAutoNum type="alphaLcParenR"/>
            </a:pPr>
            <a:r>
              <a:rPr lang="en-US" sz="1800" dirty="0" smtClean="0"/>
              <a:t>Unlimited</a:t>
            </a:r>
            <a:endParaRPr lang="en-US" sz="1800" dirty="0"/>
          </a:p>
          <a:p>
            <a:pPr lvl="1" eaLnBrk="0" hangingPunct="0">
              <a:lnSpc>
                <a:spcPct val="70000"/>
              </a:lnSpc>
              <a:spcBef>
                <a:spcPts val="600"/>
              </a:spcBef>
            </a:pPr>
            <a:endParaRPr lang="en-US" sz="1800" dirty="0"/>
          </a:p>
        </p:txBody>
      </p:sp>
      <p:sp>
        <p:nvSpPr>
          <p:cNvPr id="4" name="Rectangle 3"/>
          <p:cNvSpPr/>
          <p:nvPr/>
        </p:nvSpPr>
        <p:spPr bwMode="auto">
          <a:xfrm>
            <a:off x="549488" y="2168936"/>
            <a:ext cx="1066208"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3945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2819400"/>
            <a:ext cx="7467600" cy="1143000"/>
          </a:xfrm>
        </p:spPr>
        <p:txBody>
          <a:bodyPr/>
          <a:lstStyle/>
          <a:p>
            <a:r>
              <a:rPr lang="en-US" dirty="0" smtClean="0"/>
              <a:t>End of Module 10</a:t>
            </a:r>
          </a:p>
        </p:txBody>
      </p:sp>
    </p:spTree>
    <p:extLst>
      <p:ext uri="{BB962C8B-B14F-4D97-AF65-F5344CB8AC3E}">
        <p14:creationId xmlns:p14="http://schemas.microsoft.com/office/powerpoint/2010/main" val="308647553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304800"/>
            <a:ext cx="88392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200" dirty="0"/>
              <a:t>Order Submission and </a:t>
            </a:r>
            <a:r>
              <a:rPr lang="en-US" sz="3200" dirty="0" smtClean="0"/>
              <a:t>Financial Events</a:t>
            </a:r>
            <a:endParaRPr lang="en-US" sz="3200" dirty="0"/>
          </a:p>
        </p:txBody>
      </p:sp>
      <p:sp>
        <p:nvSpPr>
          <p:cNvPr id="9219" name="Rectangle 3"/>
          <p:cNvSpPr>
            <a:spLocks noGrp="1" noChangeArrowheads="1"/>
          </p:cNvSpPr>
          <p:nvPr>
            <p:ph idx="1"/>
          </p:nvPr>
        </p:nvSpPr>
        <p:spPr>
          <a:xfrm>
            <a:off x="381000" y="1295400"/>
            <a:ext cx="8305800" cy="5105400"/>
          </a:xfrm>
        </p:spPr>
        <p:txBody>
          <a:bodyPr/>
          <a:lstStyle/>
          <a:p>
            <a:pPr marL="465138" indent="-465138">
              <a:buClr>
                <a:schemeClr val="tx2"/>
              </a:buClr>
            </a:pPr>
            <a:r>
              <a:rPr lang="en-US" sz="2400" dirty="0" smtClean="0"/>
              <a:t>Many financial events occur during these processes: </a:t>
            </a:r>
          </a:p>
          <a:p>
            <a:pPr marL="457200" lvl="1" indent="-241300">
              <a:lnSpc>
                <a:spcPct val="80000"/>
              </a:lnSpc>
              <a:spcBef>
                <a:spcPts val="1000"/>
              </a:spcBef>
              <a:buClr>
                <a:schemeClr val="tx2"/>
              </a:buClr>
              <a:buSzPct val="150000"/>
              <a:buFontTx/>
              <a:buChar char="•"/>
              <a:defRPr/>
            </a:pPr>
            <a:r>
              <a:rPr lang="en-US" b="0" dirty="0">
                <a:ea typeface="+mn-ea"/>
                <a:cs typeface="+mn-cs"/>
              </a:rPr>
              <a:t>Obligation of the requisition/order</a:t>
            </a:r>
          </a:p>
          <a:p>
            <a:pPr marL="457200" lvl="1" indent="-241300">
              <a:lnSpc>
                <a:spcPct val="80000"/>
              </a:lnSpc>
              <a:spcBef>
                <a:spcPts val="1000"/>
              </a:spcBef>
              <a:buClr>
                <a:schemeClr val="tx2"/>
              </a:buClr>
              <a:buSzPct val="150000"/>
              <a:buFontTx/>
              <a:buChar char="•"/>
              <a:defRPr/>
            </a:pPr>
            <a:r>
              <a:rPr lang="en-US" b="0" dirty="0">
                <a:ea typeface="+mn-ea"/>
                <a:cs typeface="+mn-cs"/>
              </a:rPr>
              <a:t>Seller’s acceptance of the order and the creation of an undelivered order</a:t>
            </a:r>
          </a:p>
          <a:p>
            <a:pPr marL="457200" lvl="1" indent="-241300">
              <a:lnSpc>
                <a:spcPct val="80000"/>
              </a:lnSpc>
              <a:spcBef>
                <a:spcPts val="1000"/>
              </a:spcBef>
              <a:buClr>
                <a:schemeClr val="tx2"/>
              </a:buClr>
              <a:buSzPct val="150000"/>
              <a:buFontTx/>
              <a:buChar char="•"/>
              <a:defRPr/>
            </a:pPr>
            <a:r>
              <a:rPr lang="en-US" b="0" dirty="0">
                <a:ea typeface="+mn-ea"/>
                <a:cs typeface="+mn-cs"/>
              </a:rPr>
              <a:t>Seller’s issue of the materiel</a:t>
            </a:r>
          </a:p>
          <a:p>
            <a:pPr marL="457200" lvl="1" indent="-241300">
              <a:lnSpc>
                <a:spcPct val="80000"/>
              </a:lnSpc>
              <a:spcBef>
                <a:spcPts val="1000"/>
              </a:spcBef>
              <a:buClr>
                <a:schemeClr val="tx2"/>
              </a:buClr>
              <a:buSzPct val="150000"/>
              <a:buFontTx/>
              <a:buChar char="•"/>
              <a:defRPr/>
            </a:pPr>
            <a:r>
              <a:rPr lang="en-US" b="0" dirty="0">
                <a:ea typeface="+mn-ea"/>
                <a:cs typeface="+mn-cs"/>
              </a:rPr>
              <a:t>Buyer’s receipt of the materiel</a:t>
            </a:r>
          </a:p>
          <a:p>
            <a:pPr marL="457200" lvl="1" indent="-241300">
              <a:lnSpc>
                <a:spcPct val="80000"/>
              </a:lnSpc>
              <a:spcBef>
                <a:spcPts val="1000"/>
              </a:spcBef>
              <a:buClr>
                <a:schemeClr val="tx2"/>
              </a:buClr>
              <a:buSzPct val="150000"/>
              <a:buFontTx/>
              <a:buChar char="•"/>
              <a:defRPr/>
            </a:pPr>
            <a:r>
              <a:rPr lang="en-US" b="0" dirty="0">
                <a:ea typeface="+mn-ea"/>
                <a:cs typeface="+mn-cs"/>
              </a:rPr>
              <a:t>Buyer’s acceptance for vendor shipments</a:t>
            </a:r>
          </a:p>
          <a:p>
            <a:pPr marL="457200" lvl="1" indent="-241300">
              <a:lnSpc>
                <a:spcPct val="80000"/>
              </a:lnSpc>
              <a:spcBef>
                <a:spcPts val="1000"/>
              </a:spcBef>
              <a:buClr>
                <a:schemeClr val="tx2"/>
              </a:buClr>
              <a:buSzPct val="150000"/>
              <a:buFontTx/>
              <a:buChar char="•"/>
              <a:defRPr/>
            </a:pPr>
            <a:r>
              <a:rPr lang="en-US" b="0" dirty="0">
                <a:ea typeface="+mn-ea"/>
                <a:cs typeface="+mn-cs"/>
              </a:rPr>
              <a:t>Materiel Receipt Acknowledgement</a:t>
            </a:r>
          </a:p>
          <a:p>
            <a:pPr marL="0" indent="0">
              <a:buClr>
                <a:schemeClr val="tx2"/>
              </a:buClr>
              <a:buSzPct val="150000"/>
            </a:pPr>
            <a:r>
              <a:rPr lang="en-US" sz="2400" dirty="0" smtClean="0"/>
              <a:t/>
            </a:r>
            <a:br>
              <a:rPr lang="en-US" sz="2400" dirty="0" smtClean="0"/>
            </a:br>
            <a:r>
              <a:rPr lang="en-US" sz="2400" dirty="0" smtClean="0"/>
              <a:t>The data needed during the billing process is provided by or derived from transactions used in these and other processes.</a:t>
            </a:r>
          </a:p>
        </p:txBody>
      </p:sp>
    </p:spTree>
    <p:extLst>
      <p:ext uri="{BB962C8B-B14F-4D97-AF65-F5344CB8AC3E}">
        <p14:creationId xmlns:p14="http://schemas.microsoft.com/office/powerpoint/2010/main" val="29770942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4"/>
          <p:cNvSpPr>
            <a:spLocks noGrp="1" noChangeArrowheads="1"/>
          </p:cNvSpPr>
          <p:nvPr>
            <p:ph type="title"/>
          </p:nvPr>
        </p:nvSpPr>
        <p:spPr>
          <a:xfrm>
            <a:off x="533400" y="381000"/>
            <a:ext cx="8077200" cy="685800"/>
          </a:xfrm>
        </p:spPr>
        <p:txBody>
          <a:bodyPr/>
          <a:lstStyle/>
          <a:p>
            <a:r>
              <a:rPr lang="en-US" dirty="0" smtClean="0"/>
              <a:t>DLMS Requisition Cycle</a:t>
            </a:r>
          </a:p>
        </p:txBody>
      </p:sp>
      <p:sp>
        <p:nvSpPr>
          <p:cNvPr id="201733" name="Rectangle 5"/>
          <p:cNvSpPr>
            <a:spLocks noChangeArrowheads="1"/>
          </p:cNvSpPr>
          <p:nvPr/>
        </p:nvSpPr>
        <p:spPr bwMode="auto">
          <a:xfrm>
            <a:off x="685800" y="346075"/>
            <a:ext cx="7772400" cy="609600"/>
          </a:xfrm>
          <a:prstGeom prst="rect">
            <a:avLst/>
          </a:prstGeom>
          <a:noFill/>
          <a:ln w="12700">
            <a:noFill/>
            <a:miter lim="800000"/>
            <a:headEnd/>
            <a:tailEnd/>
          </a:ln>
          <a:effectLst/>
        </p:spPr>
        <p:txBody>
          <a:bodyPr lIns="90488" tIns="44450" rIns="90488" bIns="44450" anchor="ctr"/>
          <a:lstStyle/>
          <a:p>
            <a:pPr>
              <a:lnSpc>
                <a:spcPct val="100000"/>
              </a:lnSpc>
              <a:defRPr/>
            </a:pPr>
            <a:endParaRPr lang="en-US" sz="4400" b="0">
              <a:solidFill>
                <a:schemeClr val="tx2"/>
              </a:solidFill>
              <a:effectLst>
                <a:outerShdw blurRad="38100" dist="38100" dir="2700000" algn="tl">
                  <a:srgbClr val="000000"/>
                </a:outerShdw>
              </a:effectLst>
            </a:endParaRPr>
          </a:p>
        </p:txBody>
      </p:sp>
      <p:grpSp>
        <p:nvGrpSpPr>
          <p:cNvPr id="1039" name="Group 89"/>
          <p:cNvGrpSpPr>
            <a:grpSpLocks/>
          </p:cNvGrpSpPr>
          <p:nvPr/>
        </p:nvGrpSpPr>
        <p:grpSpPr bwMode="auto">
          <a:xfrm>
            <a:off x="304800" y="1447800"/>
            <a:ext cx="2895600" cy="1384300"/>
            <a:chOff x="192" y="912"/>
            <a:chExt cx="1824" cy="872"/>
          </a:xfrm>
        </p:grpSpPr>
        <p:graphicFrame>
          <p:nvGraphicFramePr>
            <p:cNvPr id="1036" name="Object 10">
              <a:hlinkClick r:id="" action="ppaction://ole?verb=0"/>
            </p:cNvPr>
            <p:cNvGraphicFramePr>
              <a:graphicFrameLocks/>
            </p:cNvGraphicFramePr>
            <p:nvPr/>
          </p:nvGraphicFramePr>
          <p:xfrm>
            <a:off x="240" y="912"/>
            <a:ext cx="1776" cy="720"/>
          </p:xfrm>
          <a:graphic>
            <a:graphicData uri="http://schemas.openxmlformats.org/presentationml/2006/ole">
              <mc:AlternateContent xmlns:mc="http://schemas.openxmlformats.org/markup-compatibility/2006">
                <mc:Choice xmlns:v="urn:schemas-microsoft-com:vml" Requires="v">
                  <p:oleObj spid="_x0000_s50569" name="Microsoft ClipArt Gallery" r:id="rId4" imgW="5905500" imgH="1866900" progId="">
                    <p:embed/>
                  </p:oleObj>
                </mc:Choice>
                <mc:Fallback>
                  <p:oleObj name="Microsoft ClipArt Gallery" r:id="rId4" imgW="5905500" imgH="1866900" progId="">
                    <p:embed/>
                    <p:pic>
                      <p:nvPicPr>
                        <p:cNvPr id="0" name="Picture 363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912"/>
                          <a:ext cx="1776"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9" name="Rectangle 12"/>
            <p:cNvSpPr>
              <a:spLocks noChangeArrowheads="1"/>
            </p:cNvSpPr>
            <p:nvPr/>
          </p:nvSpPr>
          <p:spPr bwMode="auto">
            <a:xfrm>
              <a:off x="192" y="1536"/>
              <a:ext cx="945" cy="248"/>
            </a:xfrm>
            <a:prstGeom prst="rect">
              <a:avLst/>
            </a:prstGeom>
            <a:noFill/>
            <a:ln w="12700">
              <a:noFill/>
              <a:miter lim="800000"/>
              <a:headEnd/>
              <a:tailEnd/>
            </a:ln>
          </p:spPr>
          <p:txBody>
            <a:bodyPr wrap="none" lIns="90488" tIns="44450" rIns="90488" bIns="44450">
              <a:spAutoFit/>
            </a:bodyPr>
            <a:lstStyle/>
            <a:p>
              <a:pPr algn="l">
                <a:lnSpc>
                  <a:spcPct val="100000"/>
                </a:lnSpc>
              </a:pPr>
              <a:r>
                <a:rPr lang="en-US" sz="2000" dirty="0">
                  <a:latin typeface="Eras Bold" charset="0"/>
                </a:rPr>
                <a:t>Retail </a:t>
              </a:r>
              <a:r>
                <a:rPr lang="en-US" sz="2000" dirty="0"/>
                <a:t>Base</a:t>
              </a:r>
            </a:p>
          </p:txBody>
        </p:sp>
      </p:grpSp>
      <p:grpSp>
        <p:nvGrpSpPr>
          <p:cNvPr id="3" name="Group 91"/>
          <p:cNvGrpSpPr>
            <a:grpSpLocks/>
          </p:cNvGrpSpPr>
          <p:nvPr/>
        </p:nvGrpSpPr>
        <p:grpSpPr bwMode="auto">
          <a:xfrm>
            <a:off x="6324600" y="1524000"/>
            <a:ext cx="2438400" cy="2298700"/>
            <a:chOff x="3984" y="960"/>
            <a:chExt cx="1536" cy="1448"/>
          </a:xfrm>
        </p:grpSpPr>
        <p:sp>
          <p:nvSpPr>
            <p:cNvPr id="1078" name="Rectangle 10"/>
            <p:cNvSpPr>
              <a:spLocks noChangeArrowheads="1"/>
            </p:cNvSpPr>
            <p:nvPr/>
          </p:nvSpPr>
          <p:spPr bwMode="auto">
            <a:xfrm>
              <a:off x="3984" y="1776"/>
              <a:ext cx="1536" cy="632"/>
            </a:xfrm>
            <a:prstGeom prst="rect">
              <a:avLst/>
            </a:prstGeom>
            <a:noFill/>
            <a:ln w="12700">
              <a:noFill/>
              <a:miter lim="800000"/>
              <a:headEnd/>
              <a:tailEnd/>
            </a:ln>
          </p:spPr>
          <p:txBody>
            <a:bodyPr lIns="90488" tIns="44450" rIns="90488" bIns="44450">
              <a:spAutoFit/>
            </a:bodyPr>
            <a:lstStyle/>
            <a:p>
              <a:pPr>
                <a:lnSpc>
                  <a:spcPct val="100000"/>
                </a:lnSpc>
              </a:pPr>
              <a:r>
                <a:rPr lang="en-US" sz="2000" dirty="0"/>
                <a:t>Defense Finance and Accounting Service</a:t>
              </a:r>
            </a:p>
          </p:txBody>
        </p:sp>
        <p:graphicFrame>
          <p:nvGraphicFramePr>
            <p:cNvPr id="1035" name="Object 9">
              <a:hlinkClick r:id="" action="ppaction://ole?verb=0"/>
            </p:cNvPr>
            <p:cNvGraphicFramePr>
              <a:graphicFrameLocks/>
            </p:cNvGraphicFramePr>
            <p:nvPr/>
          </p:nvGraphicFramePr>
          <p:xfrm>
            <a:off x="4080" y="960"/>
            <a:ext cx="1344" cy="768"/>
          </p:xfrm>
          <a:graphic>
            <a:graphicData uri="http://schemas.openxmlformats.org/presentationml/2006/ole">
              <mc:AlternateContent xmlns:mc="http://schemas.openxmlformats.org/markup-compatibility/2006">
                <mc:Choice xmlns:v="urn:schemas-microsoft-com:vml" Requires="v">
                  <p:oleObj spid="_x0000_s50570" name="Microsoft ClipArt Gallery" r:id="rId6" imgW="5270500" imgH="2425700" progId="">
                    <p:embed/>
                  </p:oleObj>
                </mc:Choice>
                <mc:Fallback>
                  <p:oleObj name="Microsoft ClipArt Gallery" r:id="rId6" imgW="5270500" imgH="2425700" progId="">
                    <p:embed/>
                    <p:pic>
                      <p:nvPicPr>
                        <p:cNvPr id="0" name="Picture 363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0" y="960"/>
                          <a:ext cx="1344"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92"/>
          <p:cNvGrpSpPr>
            <a:grpSpLocks/>
          </p:cNvGrpSpPr>
          <p:nvPr/>
        </p:nvGrpSpPr>
        <p:grpSpPr bwMode="auto">
          <a:xfrm>
            <a:off x="6107854" y="3886201"/>
            <a:ext cx="3189289" cy="2597151"/>
            <a:chOff x="3976" y="2448"/>
            <a:chExt cx="2009" cy="1636"/>
          </a:xfrm>
        </p:grpSpPr>
        <p:sp>
          <p:nvSpPr>
            <p:cNvPr id="1050" name="Rectangle 11"/>
            <p:cNvSpPr>
              <a:spLocks noChangeArrowheads="1"/>
            </p:cNvSpPr>
            <p:nvPr/>
          </p:nvSpPr>
          <p:spPr bwMode="auto">
            <a:xfrm>
              <a:off x="4593" y="3504"/>
              <a:ext cx="1392" cy="580"/>
            </a:xfrm>
            <a:prstGeom prst="rect">
              <a:avLst/>
            </a:prstGeom>
            <a:noFill/>
            <a:ln w="12700">
              <a:noFill/>
              <a:miter lim="800000"/>
              <a:headEnd/>
              <a:tailEnd/>
            </a:ln>
          </p:spPr>
          <p:txBody>
            <a:bodyPr lIns="90488" tIns="44450" rIns="90488" bIns="44450">
              <a:spAutoFit/>
            </a:bodyPr>
            <a:lstStyle/>
            <a:p>
              <a:r>
                <a:rPr lang="en-US" sz="2000" dirty="0"/>
                <a:t>Distribution Depot </a:t>
              </a:r>
            </a:p>
            <a:p>
              <a:r>
                <a:rPr lang="en-US" sz="2000" dirty="0"/>
                <a:t>or Vendor</a:t>
              </a:r>
            </a:p>
          </p:txBody>
        </p:sp>
        <p:grpSp>
          <p:nvGrpSpPr>
            <p:cNvPr id="1051" name="Group 13"/>
            <p:cNvGrpSpPr>
              <a:grpSpLocks/>
            </p:cNvGrpSpPr>
            <p:nvPr/>
          </p:nvGrpSpPr>
          <p:grpSpPr bwMode="auto">
            <a:xfrm>
              <a:off x="4128" y="2448"/>
              <a:ext cx="1435" cy="987"/>
              <a:chOff x="4085" y="2704"/>
              <a:chExt cx="1322" cy="539"/>
            </a:xfrm>
          </p:grpSpPr>
          <p:sp>
            <p:nvSpPr>
              <p:cNvPr id="201742" name="Freeform 14"/>
              <p:cNvSpPr>
                <a:spLocks/>
              </p:cNvSpPr>
              <p:nvPr/>
            </p:nvSpPr>
            <p:spPr bwMode="auto">
              <a:xfrm>
                <a:off x="4085" y="3084"/>
                <a:ext cx="1322" cy="159"/>
              </a:xfrm>
              <a:custGeom>
                <a:avLst/>
                <a:gdLst/>
                <a:ahLst/>
                <a:cxnLst>
                  <a:cxn ang="0">
                    <a:pos x="158" y="0"/>
                  </a:cxn>
                  <a:cxn ang="0">
                    <a:pos x="0" y="158"/>
                  </a:cxn>
                  <a:cxn ang="0">
                    <a:pos x="1321" y="158"/>
                  </a:cxn>
                  <a:cxn ang="0">
                    <a:pos x="1167" y="4"/>
                  </a:cxn>
                  <a:cxn ang="0">
                    <a:pos x="158" y="0"/>
                  </a:cxn>
                </a:cxnLst>
                <a:rect l="0" t="0" r="r" b="b"/>
                <a:pathLst>
                  <a:path w="1322" h="159">
                    <a:moveTo>
                      <a:pt x="158" y="0"/>
                    </a:moveTo>
                    <a:lnTo>
                      <a:pt x="0" y="158"/>
                    </a:lnTo>
                    <a:lnTo>
                      <a:pt x="1321" y="158"/>
                    </a:lnTo>
                    <a:lnTo>
                      <a:pt x="1167" y="4"/>
                    </a:lnTo>
                    <a:lnTo>
                      <a:pt x="158" y="0"/>
                    </a:lnTo>
                  </a:path>
                </a:pathLst>
              </a:custGeom>
              <a:solidFill>
                <a:schemeClr val="tx2"/>
              </a:solidFill>
              <a:ln w="12700" cap="rnd" cmpd="sng">
                <a:solidFill>
                  <a:schemeClr val="tx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1063" name="Group 15"/>
              <p:cNvGrpSpPr>
                <a:grpSpLocks/>
              </p:cNvGrpSpPr>
              <p:nvPr/>
            </p:nvGrpSpPr>
            <p:grpSpPr bwMode="auto">
              <a:xfrm>
                <a:off x="4213" y="2843"/>
                <a:ext cx="1062" cy="238"/>
                <a:chOff x="4213" y="2843"/>
                <a:chExt cx="1062" cy="238"/>
              </a:xfrm>
            </p:grpSpPr>
            <p:sp>
              <p:nvSpPr>
                <p:cNvPr id="201744" name="Rectangle 16"/>
                <p:cNvSpPr>
                  <a:spLocks noChangeArrowheads="1"/>
                </p:cNvSpPr>
                <p:nvPr/>
              </p:nvSpPr>
              <p:spPr bwMode="auto">
                <a:xfrm>
                  <a:off x="4541" y="2843"/>
                  <a:ext cx="170" cy="31"/>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1745" name="Rectangle 17"/>
                <p:cNvSpPr>
                  <a:spLocks noChangeArrowheads="1"/>
                </p:cNvSpPr>
                <p:nvPr/>
              </p:nvSpPr>
              <p:spPr bwMode="auto">
                <a:xfrm>
                  <a:off x="4487" y="2884"/>
                  <a:ext cx="284" cy="22"/>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1746" name="Rectangle 18"/>
                <p:cNvSpPr>
                  <a:spLocks noChangeArrowheads="1"/>
                </p:cNvSpPr>
                <p:nvPr/>
              </p:nvSpPr>
              <p:spPr bwMode="auto">
                <a:xfrm>
                  <a:off x="4250" y="2927"/>
                  <a:ext cx="989" cy="153"/>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1747" name="Rectangle 19"/>
                <p:cNvSpPr>
                  <a:spLocks noChangeArrowheads="1"/>
                </p:cNvSpPr>
                <p:nvPr/>
              </p:nvSpPr>
              <p:spPr bwMode="auto">
                <a:xfrm>
                  <a:off x="4213" y="2914"/>
                  <a:ext cx="1062" cy="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1748" name="Rectangle 20"/>
                <p:cNvSpPr>
                  <a:spLocks noChangeArrowheads="1"/>
                </p:cNvSpPr>
                <p:nvPr/>
              </p:nvSpPr>
              <p:spPr bwMode="auto">
                <a:xfrm>
                  <a:off x="4296"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1749" name="Rectangle 21"/>
                <p:cNvSpPr>
                  <a:spLocks noChangeArrowheads="1"/>
                </p:cNvSpPr>
                <p:nvPr/>
              </p:nvSpPr>
              <p:spPr bwMode="auto">
                <a:xfrm>
                  <a:off x="4415" y="2948"/>
                  <a:ext cx="68"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1750" name="Rectangle 22"/>
                <p:cNvSpPr>
                  <a:spLocks noChangeArrowheads="1"/>
                </p:cNvSpPr>
                <p:nvPr/>
              </p:nvSpPr>
              <p:spPr bwMode="auto">
                <a:xfrm>
                  <a:off x="4533"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1751" name="Rectangle 23"/>
                <p:cNvSpPr>
                  <a:spLocks noChangeArrowheads="1"/>
                </p:cNvSpPr>
                <p:nvPr/>
              </p:nvSpPr>
              <p:spPr bwMode="auto">
                <a:xfrm>
                  <a:off x="4652"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1752" name="Rectangle 24"/>
                <p:cNvSpPr>
                  <a:spLocks noChangeArrowheads="1"/>
                </p:cNvSpPr>
                <p:nvPr/>
              </p:nvSpPr>
              <p:spPr bwMode="auto">
                <a:xfrm>
                  <a:off x="4771"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1753" name="Rectangle 25"/>
                <p:cNvSpPr>
                  <a:spLocks noChangeArrowheads="1"/>
                </p:cNvSpPr>
                <p:nvPr/>
              </p:nvSpPr>
              <p:spPr bwMode="auto">
                <a:xfrm>
                  <a:off x="4890"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1754" name="Rectangle 26"/>
                <p:cNvSpPr>
                  <a:spLocks noChangeArrowheads="1"/>
                </p:cNvSpPr>
                <p:nvPr/>
              </p:nvSpPr>
              <p:spPr bwMode="auto">
                <a:xfrm>
                  <a:off x="5009" y="2948"/>
                  <a:ext cx="68"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1755" name="Rectangle 27"/>
                <p:cNvSpPr>
                  <a:spLocks noChangeArrowheads="1"/>
                </p:cNvSpPr>
                <p:nvPr/>
              </p:nvSpPr>
              <p:spPr bwMode="auto">
                <a:xfrm>
                  <a:off x="5127"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aphicFrame>
            <p:nvGraphicFramePr>
              <p:cNvPr id="1028" name="Object 2">
                <a:hlinkClick r:id="" action="ppaction://ole?verb=0"/>
              </p:cNvPr>
              <p:cNvGraphicFramePr>
                <a:graphicFrameLocks/>
              </p:cNvGraphicFramePr>
              <p:nvPr/>
            </p:nvGraphicFramePr>
            <p:xfrm>
              <a:off x="4282" y="2944"/>
              <a:ext cx="93" cy="175"/>
            </p:xfrm>
            <a:graphic>
              <a:graphicData uri="http://schemas.openxmlformats.org/presentationml/2006/ole">
                <mc:AlternateContent xmlns:mc="http://schemas.openxmlformats.org/markup-compatibility/2006">
                  <mc:Choice xmlns:v="urn:schemas-microsoft-com:vml" Requires="v">
                    <p:oleObj spid="_x0000_s50571" name="Microsoft ClipArt Gallery" r:id="rId8" imgW="2819400" imgH="4559300" progId="">
                      <p:embed/>
                    </p:oleObj>
                  </mc:Choice>
                  <mc:Fallback>
                    <p:oleObj name="Microsoft ClipArt Gallery" r:id="rId8" imgW="2819400" imgH="4559300" progId="">
                      <p:embed/>
                      <p:pic>
                        <p:nvPicPr>
                          <p:cNvPr id="0" name="Picture 363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2"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3">
                <a:hlinkClick r:id="" action="ppaction://ole?verb=0"/>
              </p:cNvPr>
              <p:cNvGraphicFramePr>
                <a:graphicFrameLocks/>
              </p:cNvGraphicFramePr>
              <p:nvPr/>
            </p:nvGraphicFramePr>
            <p:xfrm>
              <a:off x="4401" y="2944"/>
              <a:ext cx="93" cy="175"/>
            </p:xfrm>
            <a:graphic>
              <a:graphicData uri="http://schemas.openxmlformats.org/presentationml/2006/ole">
                <mc:AlternateContent xmlns:mc="http://schemas.openxmlformats.org/markup-compatibility/2006">
                  <mc:Choice xmlns:v="urn:schemas-microsoft-com:vml" Requires="v">
                    <p:oleObj spid="_x0000_s50572" name="Microsoft ClipArt Gallery" r:id="rId10" imgW="2819400" imgH="4559300" progId="">
                      <p:embed/>
                    </p:oleObj>
                  </mc:Choice>
                  <mc:Fallback>
                    <p:oleObj name="Microsoft ClipArt Gallery" r:id="rId10" imgW="2819400" imgH="4559300" progId="">
                      <p:embed/>
                      <p:pic>
                        <p:nvPicPr>
                          <p:cNvPr id="0" name="Picture 363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1"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4">
                <a:hlinkClick r:id="" action="ppaction://ole?verb=0"/>
              </p:cNvPr>
              <p:cNvGraphicFramePr>
                <a:graphicFrameLocks/>
              </p:cNvGraphicFramePr>
              <p:nvPr/>
            </p:nvGraphicFramePr>
            <p:xfrm>
              <a:off x="4520" y="2944"/>
              <a:ext cx="93" cy="175"/>
            </p:xfrm>
            <a:graphic>
              <a:graphicData uri="http://schemas.openxmlformats.org/presentationml/2006/ole">
                <mc:AlternateContent xmlns:mc="http://schemas.openxmlformats.org/markup-compatibility/2006">
                  <mc:Choice xmlns:v="urn:schemas-microsoft-com:vml" Requires="v">
                    <p:oleObj spid="_x0000_s50573" name="Microsoft ClipArt Gallery" r:id="rId11" imgW="2819400" imgH="4559300" progId="">
                      <p:embed/>
                    </p:oleObj>
                  </mc:Choice>
                  <mc:Fallback>
                    <p:oleObj name="Microsoft ClipArt Gallery" r:id="rId11" imgW="2819400" imgH="4559300" progId="">
                      <p:embed/>
                      <p:pic>
                        <p:nvPicPr>
                          <p:cNvPr id="0" name="Picture 363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0"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5">
                <a:hlinkClick r:id="" action="ppaction://ole?verb=0"/>
              </p:cNvPr>
              <p:cNvGraphicFramePr>
                <a:graphicFrameLocks/>
              </p:cNvGraphicFramePr>
              <p:nvPr/>
            </p:nvGraphicFramePr>
            <p:xfrm>
              <a:off x="4757" y="2944"/>
              <a:ext cx="93" cy="175"/>
            </p:xfrm>
            <a:graphic>
              <a:graphicData uri="http://schemas.openxmlformats.org/presentationml/2006/ole">
                <mc:AlternateContent xmlns:mc="http://schemas.openxmlformats.org/markup-compatibility/2006">
                  <mc:Choice xmlns:v="urn:schemas-microsoft-com:vml" Requires="v">
                    <p:oleObj spid="_x0000_s50574" name="Microsoft ClipArt Gallery" r:id="rId12" imgW="2819400" imgH="4559300" progId="">
                      <p:embed/>
                    </p:oleObj>
                  </mc:Choice>
                  <mc:Fallback>
                    <p:oleObj name="Microsoft ClipArt Gallery" r:id="rId12" imgW="2819400" imgH="4559300" progId="">
                      <p:embed/>
                      <p:pic>
                        <p:nvPicPr>
                          <p:cNvPr id="0" name="Picture 363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7"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6">
                <a:hlinkClick r:id="" action="ppaction://ole?verb=0"/>
              </p:cNvPr>
              <p:cNvGraphicFramePr>
                <a:graphicFrameLocks/>
              </p:cNvGraphicFramePr>
              <p:nvPr/>
            </p:nvGraphicFramePr>
            <p:xfrm>
              <a:off x="4995" y="2944"/>
              <a:ext cx="93" cy="175"/>
            </p:xfrm>
            <a:graphic>
              <a:graphicData uri="http://schemas.openxmlformats.org/presentationml/2006/ole">
                <mc:AlternateContent xmlns:mc="http://schemas.openxmlformats.org/markup-compatibility/2006">
                  <mc:Choice xmlns:v="urn:schemas-microsoft-com:vml" Requires="v">
                    <p:oleObj spid="_x0000_s50575" name="Microsoft ClipArt Gallery" r:id="rId13" imgW="2819400" imgH="4559300" progId="">
                      <p:embed/>
                    </p:oleObj>
                  </mc:Choice>
                  <mc:Fallback>
                    <p:oleObj name="Microsoft ClipArt Gallery" r:id="rId13" imgW="2819400" imgH="4559300" progId="">
                      <p:embed/>
                      <p:pic>
                        <p:nvPicPr>
                          <p:cNvPr id="0" name="Picture 363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5"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7">
                <a:hlinkClick r:id="" action="ppaction://ole?verb=0"/>
              </p:cNvPr>
              <p:cNvGraphicFramePr>
                <a:graphicFrameLocks/>
              </p:cNvGraphicFramePr>
              <p:nvPr/>
            </p:nvGraphicFramePr>
            <p:xfrm>
              <a:off x="5114" y="2944"/>
              <a:ext cx="92" cy="175"/>
            </p:xfrm>
            <a:graphic>
              <a:graphicData uri="http://schemas.openxmlformats.org/presentationml/2006/ole">
                <mc:AlternateContent xmlns:mc="http://schemas.openxmlformats.org/markup-compatibility/2006">
                  <mc:Choice xmlns:v="urn:schemas-microsoft-com:vml" Requires="v">
                    <p:oleObj spid="_x0000_s50576" name="Microsoft ClipArt Gallery" r:id="rId14" imgW="2819400" imgH="4559300" progId="">
                      <p:embed/>
                    </p:oleObj>
                  </mc:Choice>
                  <mc:Fallback>
                    <p:oleObj name="Microsoft ClipArt Gallery" r:id="rId14" imgW="2819400" imgH="4559300" progId="">
                      <p:embed/>
                      <p:pic>
                        <p:nvPicPr>
                          <p:cNvPr id="0" name="Picture 363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4" y="2944"/>
                            <a:ext cx="92"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8">
                <a:hlinkClick r:id="" action="ppaction://ole?verb=0"/>
              </p:cNvPr>
              <p:cNvGraphicFramePr>
                <a:graphicFrameLocks/>
              </p:cNvGraphicFramePr>
              <p:nvPr/>
            </p:nvGraphicFramePr>
            <p:xfrm>
              <a:off x="4860" y="3018"/>
              <a:ext cx="215" cy="214"/>
            </p:xfrm>
            <a:graphic>
              <a:graphicData uri="http://schemas.openxmlformats.org/presentationml/2006/ole">
                <mc:AlternateContent xmlns:mc="http://schemas.openxmlformats.org/markup-compatibility/2006">
                  <mc:Choice xmlns:v="urn:schemas-microsoft-com:vml" Requires="v">
                    <p:oleObj spid="_x0000_s50577" name="Microsoft ClipArt Gallery" r:id="rId15" imgW="3378200" imgH="3365500" progId="">
                      <p:embed/>
                    </p:oleObj>
                  </mc:Choice>
                  <mc:Fallback>
                    <p:oleObj name="Microsoft ClipArt Gallery" r:id="rId15" imgW="3378200" imgH="3365500" progId="">
                      <p:embed/>
                      <p:pic>
                        <p:nvPicPr>
                          <p:cNvPr id="0" name="Picture 363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60" y="3018"/>
                            <a:ext cx="21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1763" name="Line 35"/>
              <p:cNvSpPr>
                <a:spLocks noChangeShapeType="1"/>
              </p:cNvSpPr>
              <p:nvPr/>
            </p:nvSpPr>
            <p:spPr bwMode="auto">
              <a:xfrm flipV="1">
                <a:off x="4913" y="2704"/>
                <a:ext cx="0" cy="203"/>
              </a:xfrm>
              <a:prstGeom prst="line">
                <a:avLst/>
              </a:prstGeom>
              <a:noFill/>
              <a:ln w="127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01764" name="Line 36"/>
              <p:cNvSpPr>
                <a:spLocks noChangeShapeType="1"/>
              </p:cNvSpPr>
              <p:nvPr/>
            </p:nvSpPr>
            <p:spPr bwMode="auto">
              <a:xfrm flipV="1">
                <a:off x="4799" y="2812"/>
                <a:ext cx="0" cy="95"/>
              </a:xfrm>
              <a:prstGeom prst="line">
                <a:avLst/>
              </a:prstGeom>
              <a:noFill/>
              <a:ln w="127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grpSp>
          <p:nvGrpSpPr>
            <p:cNvPr id="1052" name="Group 46"/>
            <p:cNvGrpSpPr>
              <a:grpSpLocks/>
            </p:cNvGrpSpPr>
            <p:nvPr/>
          </p:nvGrpSpPr>
          <p:grpSpPr bwMode="auto">
            <a:xfrm>
              <a:off x="3976" y="3552"/>
              <a:ext cx="528" cy="487"/>
              <a:chOff x="1589" y="3564"/>
              <a:chExt cx="372" cy="331"/>
            </a:xfrm>
          </p:grpSpPr>
          <p:sp>
            <p:nvSpPr>
              <p:cNvPr id="201775" name="Rectangle 47"/>
              <p:cNvSpPr>
                <a:spLocks noChangeArrowheads="1"/>
              </p:cNvSpPr>
              <p:nvPr/>
            </p:nvSpPr>
            <p:spPr bwMode="auto">
              <a:xfrm>
                <a:off x="1595" y="3745"/>
                <a:ext cx="141" cy="142"/>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1776" name="Freeform 48"/>
              <p:cNvSpPr>
                <a:spLocks/>
              </p:cNvSpPr>
              <p:nvPr/>
            </p:nvSpPr>
            <p:spPr bwMode="auto">
              <a:xfrm>
                <a:off x="1740" y="3720"/>
                <a:ext cx="44" cy="175"/>
              </a:xfrm>
              <a:custGeom>
                <a:avLst/>
                <a:gdLst/>
                <a:ahLst/>
                <a:cxnLst>
                  <a:cxn ang="0">
                    <a:pos x="0" y="23"/>
                  </a:cxn>
                  <a:cxn ang="0">
                    <a:pos x="0" y="174"/>
                  </a:cxn>
                  <a:cxn ang="0">
                    <a:pos x="43" y="144"/>
                  </a:cxn>
                  <a:cxn ang="0">
                    <a:pos x="43" y="0"/>
                  </a:cxn>
                  <a:cxn ang="0">
                    <a:pos x="0" y="23"/>
                  </a:cxn>
                </a:cxnLst>
                <a:rect l="0" t="0" r="r" b="b"/>
                <a:pathLst>
                  <a:path w="44" h="175">
                    <a:moveTo>
                      <a:pt x="0" y="23"/>
                    </a:moveTo>
                    <a:lnTo>
                      <a:pt x="0" y="174"/>
                    </a:lnTo>
                    <a:lnTo>
                      <a:pt x="43" y="144"/>
                    </a:lnTo>
                    <a:lnTo>
                      <a:pt x="43" y="0"/>
                    </a:lnTo>
                    <a:lnTo>
                      <a:pt x="0" y="23"/>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01777" name="Freeform 49"/>
              <p:cNvSpPr>
                <a:spLocks/>
              </p:cNvSpPr>
              <p:nvPr/>
            </p:nvSpPr>
            <p:spPr bwMode="auto">
              <a:xfrm>
                <a:off x="1589" y="3718"/>
                <a:ext cx="195" cy="26"/>
              </a:xfrm>
              <a:custGeom>
                <a:avLst/>
                <a:gdLst/>
                <a:ahLst/>
                <a:cxnLst>
                  <a:cxn ang="0">
                    <a:pos x="0" y="25"/>
                  </a:cxn>
                  <a:cxn ang="0">
                    <a:pos x="151" y="25"/>
                  </a:cxn>
                  <a:cxn ang="0">
                    <a:pos x="194" y="0"/>
                  </a:cxn>
                  <a:cxn ang="0">
                    <a:pos x="48" y="0"/>
                  </a:cxn>
                  <a:cxn ang="0">
                    <a:pos x="0" y="25"/>
                  </a:cxn>
                </a:cxnLst>
                <a:rect l="0" t="0" r="r" b="b"/>
                <a:pathLst>
                  <a:path w="195" h="26">
                    <a:moveTo>
                      <a:pt x="0" y="25"/>
                    </a:moveTo>
                    <a:lnTo>
                      <a:pt x="151" y="25"/>
                    </a:lnTo>
                    <a:lnTo>
                      <a:pt x="194" y="0"/>
                    </a:lnTo>
                    <a:lnTo>
                      <a:pt x="48" y="0"/>
                    </a:lnTo>
                    <a:lnTo>
                      <a:pt x="0" y="25"/>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01778" name="Rectangle 50"/>
              <p:cNvSpPr>
                <a:spLocks noChangeArrowheads="1"/>
              </p:cNvSpPr>
              <p:nvPr/>
            </p:nvSpPr>
            <p:spPr bwMode="auto">
              <a:xfrm>
                <a:off x="1773" y="3732"/>
                <a:ext cx="141" cy="141"/>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1779" name="Freeform 51"/>
              <p:cNvSpPr>
                <a:spLocks/>
              </p:cNvSpPr>
              <p:nvPr/>
            </p:nvSpPr>
            <p:spPr bwMode="auto">
              <a:xfrm>
                <a:off x="1917" y="3706"/>
                <a:ext cx="44" cy="175"/>
              </a:xfrm>
              <a:custGeom>
                <a:avLst/>
                <a:gdLst/>
                <a:ahLst/>
                <a:cxnLst>
                  <a:cxn ang="0">
                    <a:pos x="0" y="23"/>
                  </a:cxn>
                  <a:cxn ang="0">
                    <a:pos x="0" y="174"/>
                  </a:cxn>
                  <a:cxn ang="0">
                    <a:pos x="43" y="144"/>
                  </a:cxn>
                  <a:cxn ang="0">
                    <a:pos x="43" y="0"/>
                  </a:cxn>
                  <a:cxn ang="0">
                    <a:pos x="0" y="23"/>
                  </a:cxn>
                </a:cxnLst>
                <a:rect l="0" t="0" r="r" b="b"/>
                <a:pathLst>
                  <a:path w="44" h="175">
                    <a:moveTo>
                      <a:pt x="0" y="23"/>
                    </a:moveTo>
                    <a:lnTo>
                      <a:pt x="0" y="174"/>
                    </a:lnTo>
                    <a:lnTo>
                      <a:pt x="43" y="144"/>
                    </a:lnTo>
                    <a:lnTo>
                      <a:pt x="43" y="0"/>
                    </a:lnTo>
                    <a:lnTo>
                      <a:pt x="0" y="23"/>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01780" name="Freeform 52"/>
              <p:cNvSpPr>
                <a:spLocks/>
              </p:cNvSpPr>
              <p:nvPr/>
            </p:nvSpPr>
            <p:spPr bwMode="auto">
              <a:xfrm>
                <a:off x="1764" y="3705"/>
                <a:ext cx="196" cy="25"/>
              </a:xfrm>
              <a:custGeom>
                <a:avLst/>
                <a:gdLst/>
                <a:ahLst/>
                <a:cxnLst>
                  <a:cxn ang="0">
                    <a:pos x="0" y="24"/>
                  </a:cxn>
                  <a:cxn ang="0">
                    <a:pos x="152" y="24"/>
                  </a:cxn>
                  <a:cxn ang="0">
                    <a:pos x="195" y="0"/>
                  </a:cxn>
                  <a:cxn ang="0">
                    <a:pos x="49" y="0"/>
                  </a:cxn>
                  <a:cxn ang="0">
                    <a:pos x="0" y="24"/>
                  </a:cxn>
                </a:cxnLst>
                <a:rect l="0" t="0" r="r" b="b"/>
                <a:pathLst>
                  <a:path w="196" h="25">
                    <a:moveTo>
                      <a:pt x="0" y="24"/>
                    </a:moveTo>
                    <a:lnTo>
                      <a:pt x="152" y="24"/>
                    </a:lnTo>
                    <a:lnTo>
                      <a:pt x="195" y="0"/>
                    </a:lnTo>
                    <a:lnTo>
                      <a:pt x="49" y="0"/>
                    </a:lnTo>
                    <a:lnTo>
                      <a:pt x="0" y="24"/>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01781" name="Rectangle 53"/>
              <p:cNvSpPr>
                <a:spLocks noChangeArrowheads="1"/>
              </p:cNvSpPr>
              <p:nvPr/>
            </p:nvSpPr>
            <p:spPr bwMode="auto">
              <a:xfrm>
                <a:off x="1651" y="3585"/>
                <a:ext cx="140" cy="141"/>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1782" name="Freeform 54"/>
              <p:cNvSpPr>
                <a:spLocks/>
              </p:cNvSpPr>
              <p:nvPr/>
            </p:nvSpPr>
            <p:spPr bwMode="auto">
              <a:xfrm>
                <a:off x="1795" y="3564"/>
                <a:ext cx="44" cy="172"/>
              </a:xfrm>
              <a:custGeom>
                <a:avLst/>
                <a:gdLst/>
                <a:ahLst/>
                <a:cxnLst>
                  <a:cxn ang="0">
                    <a:pos x="0" y="19"/>
                  </a:cxn>
                  <a:cxn ang="0">
                    <a:pos x="0" y="171"/>
                  </a:cxn>
                  <a:cxn ang="0">
                    <a:pos x="43" y="145"/>
                  </a:cxn>
                  <a:cxn ang="0">
                    <a:pos x="43" y="0"/>
                  </a:cxn>
                  <a:cxn ang="0">
                    <a:pos x="0" y="19"/>
                  </a:cxn>
                </a:cxnLst>
                <a:rect l="0" t="0" r="r" b="b"/>
                <a:pathLst>
                  <a:path w="44" h="172">
                    <a:moveTo>
                      <a:pt x="0" y="19"/>
                    </a:moveTo>
                    <a:lnTo>
                      <a:pt x="0" y="171"/>
                    </a:lnTo>
                    <a:lnTo>
                      <a:pt x="43" y="145"/>
                    </a:lnTo>
                    <a:lnTo>
                      <a:pt x="43" y="0"/>
                    </a:lnTo>
                    <a:lnTo>
                      <a:pt x="0" y="19"/>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01783" name="Freeform 55"/>
              <p:cNvSpPr>
                <a:spLocks/>
              </p:cNvSpPr>
              <p:nvPr/>
            </p:nvSpPr>
            <p:spPr bwMode="auto">
              <a:xfrm>
                <a:off x="1642" y="3564"/>
                <a:ext cx="196" cy="20"/>
              </a:xfrm>
              <a:custGeom>
                <a:avLst/>
                <a:gdLst/>
                <a:ahLst/>
                <a:cxnLst>
                  <a:cxn ang="0">
                    <a:pos x="0" y="19"/>
                  </a:cxn>
                  <a:cxn ang="0">
                    <a:pos x="152" y="19"/>
                  </a:cxn>
                  <a:cxn ang="0">
                    <a:pos x="195" y="0"/>
                  </a:cxn>
                  <a:cxn ang="0">
                    <a:pos x="49" y="0"/>
                  </a:cxn>
                  <a:cxn ang="0">
                    <a:pos x="0" y="19"/>
                  </a:cxn>
                </a:cxnLst>
                <a:rect l="0" t="0" r="r" b="b"/>
                <a:pathLst>
                  <a:path w="196" h="20">
                    <a:moveTo>
                      <a:pt x="0" y="19"/>
                    </a:moveTo>
                    <a:lnTo>
                      <a:pt x="152" y="19"/>
                    </a:lnTo>
                    <a:lnTo>
                      <a:pt x="195" y="0"/>
                    </a:lnTo>
                    <a:lnTo>
                      <a:pt x="49" y="0"/>
                    </a:lnTo>
                    <a:lnTo>
                      <a:pt x="0" y="19"/>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grpSp>
      <p:sp>
        <p:nvSpPr>
          <p:cNvPr id="201788" name="Rectangle 60"/>
          <p:cNvSpPr>
            <a:spLocks noChangeArrowheads="1"/>
          </p:cNvSpPr>
          <p:nvPr/>
        </p:nvSpPr>
        <p:spPr bwMode="auto">
          <a:xfrm>
            <a:off x="3124200" y="20574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201794" name="Rectangle 66"/>
          <p:cNvSpPr>
            <a:spLocks noChangeArrowheads="1"/>
          </p:cNvSpPr>
          <p:nvPr/>
        </p:nvSpPr>
        <p:spPr bwMode="auto">
          <a:xfrm>
            <a:off x="1219200" y="5029200"/>
            <a:ext cx="152400" cy="2286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201802" name="Rectangle 74"/>
          <p:cNvSpPr>
            <a:spLocks noChangeArrowheads="1"/>
          </p:cNvSpPr>
          <p:nvPr/>
        </p:nvSpPr>
        <p:spPr bwMode="auto">
          <a:xfrm>
            <a:off x="4876800" y="14478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201811" name="Rectangle 83"/>
          <p:cNvSpPr>
            <a:spLocks noChangeArrowheads="1"/>
          </p:cNvSpPr>
          <p:nvPr/>
        </p:nvSpPr>
        <p:spPr bwMode="auto">
          <a:xfrm>
            <a:off x="4648200" y="62484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1046" name="Rectangle 9"/>
          <p:cNvSpPr>
            <a:spLocks noChangeArrowheads="1"/>
          </p:cNvSpPr>
          <p:nvPr/>
        </p:nvSpPr>
        <p:spPr bwMode="auto">
          <a:xfrm>
            <a:off x="2789238" y="4572000"/>
            <a:ext cx="3044825" cy="698500"/>
          </a:xfrm>
          <a:prstGeom prst="rect">
            <a:avLst/>
          </a:prstGeom>
          <a:noFill/>
          <a:ln w="12700">
            <a:noFill/>
            <a:miter lim="800000"/>
            <a:headEnd/>
            <a:tailEnd/>
          </a:ln>
        </p:spPr>
        <p:txBody>
          <a:bodyPr wrap="none" lIns="90488" tIns="44450" rIns="90488" bIns="44450">
            <a:spAutoFit/>
          </a:bodyPr>
          <a:lstStyle/>
          <a:p>
            <a:pPr>
              <a:lnSpc>
                <a:spcPct val="100000"/>
              </a:lnSpc>
            </a:pPr>
            <a:r>
              <a:rPr lang="en-US" sz="2000" dirty="0"/>
              <a:t>Source of Supply (SOS)</a:t>
            </a:r>
          </a:p>
          <a:p>
            <a:pPr>
              <a:lnSpc>
                <a:spcPct val="100000"/>
              </a:lnSpc>
            </a:pPr>
            <a:r>
              <a:rPr lang="en-US" sz="2000" dirty="0"/>
              <a:t>ICP/IMM</a:t>
            </a:r>
          </a:p>
        </p:txBody>
      </p:sp>
      <p:graphicFrame>
        <p:nvGraphicFramePr>
          <p:cNvPr id="1026" name="Object 0"/>
          <p:cNvGraphicFramePr>
            <a:graphicFrameLocks noChangeAspect="1"/>
          </p:cNvGraphicFramePr>
          <p:nvPr/>
        </p:nvGraphicFramePr>
        <p:xfrm>
          <a:off x="3398838" y="2819400"/>
          <a:ext cx="1828800" cy="1692275"/>
        </p:xfrm>
        <a:graphic>
          <a:graphicData uri="http://schemas.openxmlformats.org/presentationml/2006/ole">
            <mc:AlternateContent xmlns:mc="http://schemas.openxmlformats.org/markup-compatibility/2006">
              <mc:Choice xmlns:v="urn:schemas-microsoft-com:vml" Requires="v">
                <p:oleObj spid="_x0000_s50578" name="Clip" r:id="rId17" imgW="1821485" imgH="1806854" progId="">
                  <p:embed/>
                </p:oleObj>
              </mc:Choice>
              <mc:Fallback>
                <p:oleObj name="Clip" r:id="rId17" imgW="1821485" imgH="1806854" progId="">
                  <p:embed/>
                  <p:pic>
                    <p:nvPicPr>
                      <p:cNvPr id="0" name="Picture 3640"/>
                      <p:cNvPicPr>
                        <a:picLocks noChangeAspect="1" noChangeArrowheads="1"/>
                      </p:cNvPicPr>
                      <p:nvPr/>
                    </p:nvPicPr>
                    <p:blipFill>
                      <a:blip r:embed="rId18">
                        <a:extLst>
                          <a:ext uri="{28A0092B-C50C-407E-A947-70E740481C1C}">
                            <a14:useLocalDpi xmlns:a14="http://schemas.microsoft.com/office/drawing/2010/main" val="0"/>
                          </a:ext>
                        </a:extLst>
                      </a:blip>
                      <a:srcRect l="8195" t="12039" r="8109" b="20474"/>
                      <a:stretch>
                        <a:fillRect/>
                      </a:stretch>
                    </p:blipFill>
                    <p:spPr bwMode="auto">
                      <a:xfrm>
                        <a:off x="3398838" y="2819400"/>
                        <a:ext cx="18288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95"/>
          <p:cNvGrpSpPr>
            <a:grpSpLocks/>
          </p:cNvGrpSpPr>
          <p:nvPr/>
        </p:nvGrpSpPr>
        <p:grpSpPr bwMode="auto">
          <a:xfrm>
            <a:off x="381000" y="5181600"/>
            <a:ext cx="3124200" cy="1201738"/>
            <a:chOff x="240" y="3264"/>
            <a:chExt cx="1968" cy="757"/>
          </a:xfrm>
        </p:grpSpPr>
        <p:graphicFrame>
          <p:nvGraphicFramePr>
            <p:cNvPr id="1027" name="Object 1">
              <a:hlinkClick r:id="" action="ppaction://ole?verb=0"/>
            </p:cNvPr>
            <p:cNvGraphicFramePr>
              <a:graphicFrameLocks/>
            </p:cNvGraphicFramePr>
            <p:nvPr/>
          </p:nvGraphicFramePr>
          <p:xfrm>
            <a:off x="432" y="3264"/>
            <a:ext cx="976" cy="432"/>
          </p:xfrm>
          <a:graphic>
            <a:graphicData uri="http://schemas.openxmlformats.org/presentationml/2006/ole">
              <mc:AlternateContent xmlns:mc="http://schemas.openxmlformats.org/markup-compatibility/2006">
                <mc:Choice xmlns:v="urn:schemas-microsoft-com:vml" Requires="v">
                  <p:oleObj spid="_x0000_s50579" name="Microsoft ClipArt Gallery" r:id="rId19" imgW="7023100" imgH="2108200" progId="">
                    <p:embed/>
                  </p:oleObj>
                </mc:Choice>
                <mc:Fallback>
                  <p:oleObj name="Microsoft ClipArt Gallery" r:id="rId19" imgW="7023100" imgH="2108200" progId="">
                    <p:embed/>
                    <p:pic>
                      <p:nvPicPr>
                        <p:cNvPr id="0" name="Picture 3641"/>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2" y="3264"/>
                          <a:ext cx="97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9" name="Text Box 93"/>
            <p:cNvSpPr txBox="1">
              <a:spLocks noChangeArrowheads="1"/>
            </p:cNvSpPr>
            <p:nvPr/>
          </p:nvSpPr>
          <p:spPr bwMode="auto">
            <a:xfrm>
              <a:off x="240" y="3792"/>
              <a:ext cx="1968" cy="229"/>
            </a:xfrm>
            <a:prstGeom prst="rect">
              <a:avLst/>
            </a:prstGeom>
            <a:noFill/>
            <a:ln w="12700">
              <a:noFill/>
              <a:miter lim="800000"/>
              <a:headEnd/>
              <a:tailEnd/>
            </a:ln>
          </p:spPr>
          <p:txBody>
            <a:bodyPr lIns="90488" tIns="44450" rIns="90488" bIns="44450">
              <a:spAutoFit/>
            </a:bodyPr>
            <a:lstStyle/>
            <a:p>
              <a:pPr algn="l">
                <a:spcBef>
                  <a:spcPct val="50000"/>
                </a:spcBef>
              </a:pPr>
              <a:r>
                <a:rPr lang="en-US" sz="2000" dirty="0"/>
                <a:t>USTRANSCOM</a:t>
              </a:r>
            </a:p>
          </p:txBody>
        </p:sp>
      </p:grpSp>
    </p:spTree>
    <p:extLst>
      <p:ext uri="{BB962C8B-B14F-4D97-AF65-F5344CB8AC3E}">
        <p14:creationId xmlns:p14="http://schemas.microsoft.com/office/powerpoint/2010/main" val="1599200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1500"/>
                            </p:stCondLst>
                            <p:childTnLst>
                              <p:par>
                                <p:cTn id="12" presetID="23" presetClass="entr" presetSubtype="52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fltVal val="0.5"/>
                                          </p:val>
                                        </p:tav>
                                        <p:tav tm="100000">
                                          <p:val>
                                            <p:strVal val="#ppt_y"/>
                                          </p:val>
                                        </p:tav>
                                      </p:tavLst>
                                    </p:anim>
                                  </p:childTnLst>
                                </p:cTn>
                              </p:par>
                            </p:childTnLst>
                          </p:cTn>
                        </p:par>
                        <p:par>
                          <p:cTn id="18" fill="hold">
                            <p:stCondLst>
                              <p:cond delay="2000"/>
                            </p:stCondLst>
                            <p:childTnLst>
                              <p:par>
                                <p:cTn id="19" presetID="23" presetClass="entr" presetSubtype="52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ppt_x</p:attrName>
                                        </p:attrNameLst>
                                      </p:cBhvr>
                                      <p:tavLst>
                                        <p:tav tm="0">
                                          <p:val>
                                            <p:fltVal val="0.5"/>
                                          </p:val>
                                        </p:tav>
                                        <p:tav tm="100000">
                                          <p:val>
                                            <p:strVal val="#ppt_x"/>
                                          </p:val>
                                        </p:tav>
                                      </p:tavLst>
                                    </p:anim>
                                    <p:anim calcmode="lin" valueType="num">
                                      <p:cBhvr>
                                        <p:cTn id="24"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533400" y="381000"/>
            <a:ext cx="8077200" cy="685800"/>
          </a:xfrm>
        </p:spPr>
        <p:txBody>
          <a:bodyPr/>
          <a:lstStyle/>
          <a:p>
            <a:r>
              <a:rPr lang="en-US" dirty="0" smtClean="0"/>
              <a:t>DLMS Requisition Cycle</a:t>
            </a:r>
          </a:p>
        </p:txBody>
      </p:sp>
      <p:sp>
        <p:nvSpPr>
          <p:cNvPr id="309251" name="Rectangle 3"/>
          <p:cNvSpPr>
            <a:spLocks noChangeArrowheads="1"/>
          </p:cNvSpPr>
          <p:nvPr/>
        </p:nvSpPr>
        <p:spPr bwMode="auto">
          <a:xfrm>
            <a:off x="685800" y="346075"/>
            <a:ext cx="7772400" cy="609600"/>
          </a:xfrm>
          <a:prstGeom prst="rect">
            <a:avLst/>
          </a:prstGeom>
          <a:noFill/>
          <a:ln w="12700">
            <a:noFill/>
            <a:miter lim="800000"/>
            <a:headEnd/>
            <a:tailEnd/>
          </a:ln>
          <a:effectLst/>
        </p:spPr>
        <p:txBody>
          <a:bodyPr lIns="90488" tIns="44450" rIns="90488" bIns="44450" anchor="ctr"/>
          <a:lstStyle/>
          <a:p>
            <a:pPr>
              <a:lnSpc>
                <a:spcPct val="100000"/>
              </a:lnSpc>
              <a:defRPr/>
            </a:pPr>
            <a:endParaRPr lang="en-US" sz="4400" b="0">
              <a:solidFill>
                <a:schemeClr val="tx2"/>
              </a:solidFill>
              <a:effectLst>
                <a:outerShdw blurRad="38100" dist="38100" dir="2700000" algn="tl">
                  <a:srgbClr val="000000"/>
                </a:outerShdw>
              </a:effectLst>
            </a:endParaRPr>
          </a:p>
        </p:txBody>
      </p:sp>
      <p:graphicFrame>
        <p:nvGraphicFramePr>
          <p:cNvPr id="2050" name="Object 0">
            <a:hlinkClick r:id="" action="ppaction://ole?verb=0"/>
          </p:cNvPr>
          <p:cNvGraphicFramePr>
            <a:graphicFrameLocks/>
          </p:cNvGraphicFramePr>
          <p:nvPr/>
        </p:nvGraphicFramePr>
        <p:xfrm>
          <a:off x="533400" y="1447800"/>
          <a:ext cx="2470150" cy="828675"/>
        </p:xfrm>
        <a:graphic>
          <a:graphicData uri="http://schemas.openxmlformats.org/presentationml/2006/ole">
            <mc:AlternateContent xmlns:mc="http://schemas.openxmlformats.org/markup-compatibility/2006">
              <mc:Choice xmlns:v="urn:schemas-microsoft-com:vml" Requires="v">
                <p:oleObj spid="_x0000_s51222" name="Microsoft ClipArt Gallery" r:id="rId4" imgW="5905500" imgH="1866900" progId="">
                  <p:embed/>
                </p:oleObj>
              </mc:Choice>
              <mc:Fallback>
                <p:oleObj name="Microsoft ClipArt Gallery" r:id="rId4" imgW="5905500" imgH="1866900" progId="">
                  <p:embed/>
                  <p:pic>
                    <p:nvPicPr>
                      <p:cNvPr id="0" name="Picture 89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47800"/>
                        <a:ext cx="24701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3200400" y="3505200"/>
            <a:ext cx="663575" cy="363538"/>
          </a:xfrm>
          <a:prstGeom prst="rect">
            <a:avLst/>
          </a:prstGeom>
          <a:noFill/>
          <a:ln w="12700">
            <a:noFill/>
            <a:miter lim="800000"/>
            <a:headEnd/>
            <a:tailEnd/>
          </a:ln>
        </p:spPr>
        <p:txBody>
          <a:bodyPr wrap="none" lIns="90488" tIns="44450" rIns="90488" bIns="44450">
            <a:spAutoFit/>
          </a:bodyPr>
          <a:lstStyle/>
          <a:p>
            <a:pPr algn="l">
              <a:lnSpc>
                <a:spcPct val="100000"/>
              </a:lnSpc>
            </a:pPr>
            <a:r>
              <a:rPr lang="en-US" sz="1800" dirty="0"/>
              <a:t>SOS</a:t>
            </a:r>
          </a:p>
        </p:txBody>
      </p:sp>
      <p:sp>
        <p:nvSpPr>
          <p:cNvPr id="2055" name="Rectangle 7"/>
          <p:cNvSpPr>
            <a:spLocks noChangeArrowheads="1"/>
          </p:cNvSpPr>
          <p:nvPr/>
        </p:nvSpPr>
        <p:spPr bwMode="auto">
          <a:xfrm>
            <a:off x="304800" y="2057400"/>
            <a:ext cx="1414463" cy="363538"/>
          </a:xfrm>
          <a:prstGeom prst="rect">
            <a:avLst/>
          </a:prstGeom>
          <a:noFill/>
          <a:ln w="12700">
            <a:noFill/>
            <a:miter lim="800000"/>
            <a:headEnd/>
            <a:tailEnd/>
          </a:ln>
        </p:spPr>
        <p:txBody>
          <a:bodyPr wrap="none" lIns="90488" tIns="44450" rIns="90488" bIns="44450">
            <a:spAutoFit/>
          </a:bodyPr>
          <a:lstStyle/>
          <a:p>
            <a:pPr algn="l">
              <a:lnSpc>
                <a:spcPct val="100000"/>
              </a:lnSpc>
            </a:pPr>
            <a:r>
              <a:rPr lang="en-US" sz="1800" dirty="0"/>
              <a:t>Retail Base</a:t>
            </a:r>
          </a:p>
        </p:txBody>
      </p:sp>
      <p:sp>
        <p:nvSpPr>
          <p:cNvPr id="309280" name="Rectangle 32"/>
          <p:cNvSpPr>
            <a:spLocks noChangeArrowheads="1"/>
          </p:cNvSpPr>
          <p:nvPr/>
        </p:nvSpPr>
        <p:spPr bwMode="auto">
          <a:xfrm>
            <a:off x="3489996" y="2358916"/>
            <a:ext cx="182807" cy="311367"/>
          </a:xfrm>
          <a:prstGeom prst="rect">
            <a:avLst/>
          </a:prstGeom>
          <a:noFill/>
          <a:ln w="12700">
            <a:noFill/>
            <a:miter lim="800000"/>
            <a:headEnd/>
            <a:tailEnd/>
          </a:ln>
          <a:effectLst/>
        </p:spPr>
        <p:txBody>
          <a:bodyPr wrap="none" lIns="90488" tIns="44450" rIns="90488" bIns="44450" anchor="ctr">
            <a:spAutoFit/>
          </a:bodyPr>
          <a:lstStyle/>
          <a:p>
            <a:pPr>
              <a:defRPr/>
            </a:pPr>
            <a:endParaRPr lang="en-US">
              <a:solidFill>
                <a:srgbClr val="00B050"/>
              </a:solidFill>
              <a:effectLst>
                <a:outerShdw blurRad="38100" dist="38100" dir="2700000" algn="tl">
                  <a:srgbClr val="000000">
                    <a:alpha val="43137"/>
                  </a:srgbClr>
                </a:outerShdw>
              </a:effectLst>
            </a:endParaRPr>
          </a:p>
        </p:txBody>
      </p:sp>
      <p:grpSp>
        <p:nvGrpSpPr>
          <p:cNvPr id="2" name="Group 33"/>
          <p:cNvGrpSpPr>
            <a:grpSpLocks/>
          </p:cNvGrpSpPr>
          <p:nvPr/>
        </p:nvGrpSpPr>
        <p:grpSpPr bwMode="auto">
          <a:xfrm>
            <a:off x="2971800" y="1371600"/>
            <a:ext cx="1752600" cy="1624013"/>
            <a:chOff x="1872" y="864"/>
            <a:chExt cx="1104" cy="1023"/>
          </a:xfrm>
        </p:grpSpPr>
        <p:sp>
          <p:nvSpPr>
            <p:cNvPr id="309282" name="Arc 34"/>
            <p:cNvSpPr>
              <a:spLocks/>
            </p:cNvSpPr>
            <p:nvPr/>
          </p:nvSpPr>
          <p:spPr bwMode="auto">
            <a:xfrm>
              <a:off x="2046" y="1207"/>
              <a:ext cx="680" cy="6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00B050"/>
              </a:solidFill>
              <a:round/>
              <a:headEnd/>
              <a:tailEnd type="triangle" w="med" len="med"/>
            </a:ln>
            <a:effectLst/>
          </p:spPr>
          <p:txBody>
            <a:bodyPr/>
            <a:lstStyle/>
            <a:p>
              <a:pPr>
                <a:defRPr/>
              </a:pPr>
              <a:endParaRPr lang="en-US">
                <a:solidFill>
                  <a:srgbClr val="00B050"/>
                </a:solidFill>
                <a:effectLst>
                  <a:outerShdw blurRad="38100" dist="38100" dir="2700000" algn="tl">
                    <a:srgbClr val="000000">
                      <a:alpha val="43137"/>
                    </a:srgbClr>
                  </a:outerShdw>
                </a:effectLst>
              </a:endParaRPr>
            </a:p>
          </p:txBody>
        </p:sp>
        <p:sp>
          <p:nvSpPr>
            <p:cNvPr id="2064" name="Rectangle 35"/>
            <p:cNvSpPr>
              <a:spLocks noChangeArrowheads="1"/>
            </p:cNvSpPr>
            <p:nvPr/>
          </p:nvSpPr>
          <p:spPr bwMode="auto">
            <a:xfrm>
              <a:off x="1872" y="864"/>
              <a:ext cx="1104" cy="196"/>
            </a:xfrm>
            <a:prstGeom prst="rect">
              <a:avLst/>
            </a:prstGeom>
            <a:noFill/>
            <a:ln w="19050">
              <a:solidFill>
                <a:srgbClr val="00B050"/>
              </a:solidFill>
              <a:miter lim="800000"/>
              <a:headEnd/>
              <a:tailEnd/>
            </a:ln>
          </p:spPr>
          <p:txBody>
            <a:bodyPr lIns="90488" tIns="44450" rIns="90488" bIns="44450">
              <a:spAutoFit/>
            </a:bodyPr>
            <a:lstStyle/>
            <a:p>
              <a:pPr algn="l"/>
              <a:r>
                <a:rPr lang="en-US" dirty="0">
                  <a:solidFill>
                    <a:srgbClr val="00B050"/>
                  </a:solidFill>
                  <a:latin typeface="+mn-lt"/>
                </a:rPr>
                <a:t>1.  Requisition</a:t>
              </a:r>
            </a:p>
          </p:txBody>
        </p:sp>
      </p:grpSp>
      <p:sp>
        <p:nvSpPr>
          <p:cNvPr id="309284" name="Rectangle 36"/>
          <p:cNvSpPr>
            <a:spLocks noChangeArrowheads="1"/>
          </p:cNvSpPr>
          <p:nvPr/>
        </p:nvSpPr>
        <p:spPr bwMode="auto">
          <a:xfrm>
            <a:off x="1219200" y="5029200"/>
            <a:ext cx="152400" cy="2286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309285" name="Rectangle 37"/>
          <p:cNvSpPr>
            <a:spLocks noChangeArrowheads="1"/>
          </p:cNvSpPr>
          <p:nvPr/>
        </p:nvSpPr>
        <p:spPr bwMode="auto">
          <a:xfrm>
            <a:off x="5257800" y="31242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309286" name="Rectangle 38"/>
          <p:cNvSpPr>
            <a:spLocks noChangeArrowheads="1"/>
          </p:cNvSpPr>
          <p:nvPr/>
        </p:nvSpPr>
        <p:spPr bwMode="auto">
          <a:xfrm>
            <a:off x="5242596" y="1749316"/>
            <a:ext cx="182807" cy="311367"/>
          </a:xfrm>
          <a:prstGeom prst="rect">
            <a:avLst/>
          </a:prstGeom>
          <a:noFill/>
          <a:ln w="12700">
            <a:noFill/>
            <a:miter lim="800000"/>
            <a:headEnd/>
            <a:tailEnd/>
          </a:ln>
          <a:effectLst/>
        </p:spPr>
        <p:txBody>
          <a:bodyPr wrap="none" lIns="90488" tIns="44450" rIns="90488" bIns="44450" anchor="ctr">
            <a:spAutoFit/>
          </a:bodyPr>
          <a:lstStyle/>
          <a:p>
            <a:pPr>
              <a:defRPr/>
            </a:pPr>
            <a:endParaRPr lang="en-US">
              <a:solidFill>
                <a:srgbClr val="00B050"/>
              </a:solidFill>
              <a:effectLst>
                <a:outerShdw blurRad="38100" dist="38100" dir="2700000" algn="tl">
                  <a:srgbClr val="000000">
                    <a:alpha val="43137"/>
                  </a:srgbClr>
                </a:outerShdw>
              </a:effectLst>
            </a:endParaRPr>
          </a:p>
        </p:txBody>
      </p:sp>
      <p:sp>
        <p:nvSpPr>
          <p:cNvPr id="309287" name="Rectangle 39"/>
          <p:cNvSpPr>
            <a:spLocks noChangeArrowheads="1"/>
          </p:cNvSpPr>
          <p:nvPr/>
        </p:nvSpPr>
        <p:spPr bwMode="auto">
          <a:xfrm>
            <a:off x="4648200" y="62484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aphicFrame>
        <p:nvGraphicFramePr>
          <p:cNvPr id="2051" name="Object 1"/>
          <p:cNvGraphicFramePr>
            <a:graphicFrameLocks noChangeAspect="1"/>
          </p:cNvGraphicFramePr>
          <p:nvPr/>
        </p:nvGraphicFramePr>
        <p:xfrm>
          <a:off x="3886200" y="3048000"/>
          <a:ext cx="1295400" cy="968375"/>
        </p:xfrm>
        <a:graphic>
          <a:graphicData uri="http://schemas.openxmlformats.org/presentationml/2006/ole">
            <mc:AlternateContent xmlns:mc="http://schemas.openxmlformats.org/markup-compatibility/2006">
              <mc:Choice xmlns:v="urn:schemas-microsoft-com:vml" Requires="v">
                <p:oleObj spid="_x0000_s51223" name="Clip" r:id="rId6" imgW="1821485" imgH="1806854" progId="">
                  <p:embed/>
                </p:oleObj>
              </mc:Choice>
              <mc:Fallback>
                <p:oleObj name="Clip" r:id="rId6" imgW="1821485" imgH="1806854" progId="">
                  <p:embed/>
                  <p:pic>
                    <p:nvPicPr>
                      <p:cNvPr id="0" name="Picture 893"/>
                      <p:cNvPicPr>
                        <a:picLocks noChangeAspect="1" noChangeArrowheads="1"/>
                      </p:cNvPicPr>
                      <p:nvPr/>
                    </p:nvPicPr>
                    <p:blipFill>
                      <a:blip r:embed="rId7">
                        <a:extLst>
                          <a:ext uri="{28A0092B-C50C-407E-A947-70E740481C1C}">
                            <a14:useLocalDpi xmlns:a14="http://schemas.microsoft.com/office/drawing/2010/main" val="0"/>
                          </a:ext>
                        </a:extLst>
                      </a:blip>
                      <a:srcRect l="8195" t="12039" r="8109" b="20474"/>
                      <a:stretch>
                        <a:fillRect/>
                      </a:stretch>
                    </p:blipFill>
                    <p:spPr bwMode="auto">
                      <a:xfrm>
                        <a:off x="3886200" y="3048000"/>
                        <a:ext cx="12954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bwMode="auto">
          <a:xfrm>
            <a:off x="4235254" y="1752600"/>
            <a:ext cx="1582741" cy="369332"/>
          </a:xfrm>
          <a:prstGeom prst="rect">
            <a:avLst/>
          </a:prstGeom>
          <a:noFill/>
          <a:ln w="9525" algn="ctr">
            <a:noFill/>
            <a:miter lim="800000"/>
            <a:headEnd/>
            <a:tailEnd/>
          </a:ln>
        </p:spPr>
        <p:txBody>
          <a:bodyPr wrap="none" rtlCol="0">
            <a:spAutoFit/>
          </a:bodyPr>
          <a:lstStyle/>
          <a:p>
            <a:pPr>
              <a:spcBef>
                <a:spcPts val="0"/>
              </a:spcBef>
            </a:pPr>
            <a:r>
              <a:rPr lang="en-US" sz="2000" dirty="0" smtClean="0">
                <a:solidFill>
                  <a:srgbClr val="00B050"/>
                </a:solidFill>
                <a:latin typeface="+mn-lt"/>
                <a:cs typeface="Arial" charset="0"/>
              </a:rPr>
              <a:t>DLMS 511R</a:t>
            </a:r>
            <a:endParaRPr lang="en-US" sz="2000" dirty="0">
              <a:solidFill>
                <a:srgbClr val="00B050"/>
              </a:solidFill>
              <a:latin typeface="+mn-lt"/>
              <a:cs typeface="Arial" charset="0"/>
            </a:endParaRPr>
          </a:p>
        </p:txBody>
      </p:sp>
      <p:sp>
        <p:nvSpPr>
          <p:cNvPr id="17" name="TextBox 16"/>
          <p:cNvSpPr txBox="1"/>
          <p:nvPr/>
        </p:nvSpPr>
        <p:spPr bwMode="auto">
          <a:xfrm>
            <a:off x="4830255" y="2057400"/>
            <a:ext cx="3517694" cy="707886"/>
          </a:xfrm>
          <a:prstGeom prst="rect">
            <a:avLst/>
          </a:prstGeom>
          <a:noFill/>
          <a:ln w="9525" algn="ctr">
            <a:noFill/>
            <a:miter lim="800000"/>
            <a:headEnd/>
            <a:tailEnd/>
          </a:ln>
        </p:spPr>
        <p:txBody>
          <a:bodyPr wrap="none" rtlCol="0">
            <a:spAutoFit/>
          </a:bodyPr>
          <a:lstStyle/>
          <a:p>
            <a:pPr>
              <a:spcBef>
                <a:spcPts val="0"/>
              </a:spcBef>
            </a:pPr>
            <a:r>
              <a:rPr lang="en-US" sz="2000" dirty="0" smtClean="0">
                <a:solidFill>
                  <a:srgbClr val="00B050"/>
                </a:solidFill>
                <a:latin typeface="+mn-lt"/>
                <a:cs typeface="Arial" charset="0"/>
              </a:rPr>
              <a:t>MILS/DICs  A0_, A3_, A4_ &amp;</a:t>
            </a:r>
          </a:p>
          <a:p>
            <a:pPr>
              <a:spcBef>
                <a:spcPts val="0"/>
              </a:spcBef>
            </a:pPr>
            <a:r>
              <a:rPr lang="en-US" sz="2000" dirty="0" smtClean="0">
                <a:solidFill>
                  <a:srgbClr val="00B050"/>
                </a:solidFill>
                <a:latin typeface="+mn-lt"/>
                <a:cs typeface="Arial" charset="0"/>
              </a:rPr>
              <a:t> C0_, CH_, CQ_, YRZ</a:t>
            </a:r>
            <a:endParaRPr lang="en-US" sz="2000" dirty="0">
              <a:solidFill>
                <a:srgbClr val="00B050"/>
              </a:solidFill>
              <a:latin typeface="+mn-lt"/>
              <a:cs typeface="Arial" charset="0"/>
            </a:endParaRPr>
          </a:p>
        </p:txBody>
      </p:sp>
    </p:spTree>
    <p:extLst>
      <p:ext uri="{BB962C8B-B14F-4D97-AF65-F5344CB8AC3E}">
        <p14:creationId xmlns:p14="http://schemas.microsoft.com/office/powerpoint/2010/main" val="899849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Rectangle 2"/>
          <p:cNvSpPr>
            <a:spLocks noGrp="1" noChangeArrowheads="1"/>
          </p:cNvSpPr>
          <p:nvPr>
            <p:ph type="title"/>
          </p:nvPr>
        </p:nvSpPr>
        <p:spPr>
          <a:xfrm>
            <a:off x="533400" y="381000"/>
            <a:ext cx="8077200" cy="685800"/>
          </a:xfrm>
        </p:spPr>
        <p:txBody>
          <a:bodyPr/>
          <a:lstStyle/>
          <a:p>
            <a:r>
              <a:rPr lang="en-US" smtClean="0"/>
              <a:t>DLMS Requisition Cycle</a:t>
            </a:r>
            <a:endParaRPr lang="en-US" b="0" smtClean="0"/>
          </a:p>
        </p:txBody>
      </p:sp>
      <p:sp>
        <p:nvSpPr>
          <p:cNvPr id="311299" name="Rectangle 3"/>
          <p:cNvSpPr>
            <a:spLocks noChangeArrowheads="1"/>
          </p:cNvSpPr>
          <p:nvPr/>
        </p:nvSpPr>
        <p:spPr bwMode="auto">
          <a:xfrm>
            <a:off x="685800" y="346075"/>
            <a:ext cx="7772400" cy="609600"/>
          </a:xfrm>
          <a:prstGeom prst="rect">
            <a:avLst/>
          </a:prstGeom>
          <a:noFill/>
          <a:ln w="12700">
            <a:noFill/>
            <a:miter lim="800000"/>
            <a:headEnd/>
            <a:tailEnd/>
          </a:ln>
          <a:effectLst/>
        </p:spPr>
        <p:txBody>
          <a:bodyPr lIns="90488" tIns="44450" rIns="90488" bIns="44450" anchor="ctr"/>
          <a:lstStyle/>
          <a:p>
            <a:pPr>
              <a:lnSpc>
                <a:spcPct val="100000"/>
              </a:lnSpc>
              <a:defRPr/>
            </a:pPr>
            <a:endParaRPr lang="en-US" sz="4400" b="0">
              <a:solidFill>
                <a:schemeClr val="tx2"/>
              </a:solidFill>
              <a:effectLst>
                <a:outerShdw blurRad="38100" dist="38100" dir="2700000" algn="tl">
                  <a:srgbClr val="000000"/>
                </a:outerShdw>
              </a:effectLst>
            </a:endParaRPr>
          </a:p>
        </p:txBody>
      </p:sp>
      <p:graphicFrame>
        <p:nvGraphicFramePr>
          <p:cNvPr id="3074" name="Object 4">
            <a:hlinkClick r:id="" action="ppaction://ole?verb=0"/>
          </p:cNvPr>
          <p:cNvGraphicFramePr>
            <a:graphicFrameLocks/>
          </p:cNvGraphicFramePr>
          <p:nvPr/>
        </p:nvGraphicFramePr>
        <p:xfrm>
          <a:off x="533400" y="1447800"/>
          <a:ext cx="2470150" cy="828675"/>
        </p:xfrm>
        <a:graphic>
          <a:graphicData uri="http://schemas.openxmlformats.org/presentationml/2006/ole">
            <mc:AlternateContent xmlns:mc="http://schemas.openxmlformats.org/markup-compatibility/2006">
              <mc:Choice xmlns:v="urn:schemas-microsoft-com:vml" Requires="v">
                <p:oleObj spid="_x0000_s48720" name="Microsoft ClipArt Gallery" r:id="rId4" imgW="5905500" imgH="1866900" progId="">
                  <p:embed/>
                </p:oleObj>
              </mc:Choice>
              <mc:Fallback>
                <p:oleObj name="Microsoft ClipArt Gallery" r:id="rId4" imgW="5905500" imgH="1866900" progId="">
                  <p:embed/>
                  <p:pic>
                    <p:nvPicPr>
                      <p:cNvPr id="0" name="Picture 29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47800"/>
                        <a:ext cx="24701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5" name="Rectangle 5"/>
          <p:cNvSpPr>
            <a:spLocks noChangeArrowheads="1"/>
          </p:cNvSpPr>
          <p:nvPr/>
        </p:nvSpPr>
        <p:spPr bwMode="auto">
          <a:xfrm>
            <a:off x="3200400" y="3505200"/>
            <a:ext cx="663575" cy="363538"/>
          </a:xfrm>
          <a:prstGeom prst="rect">
            <a:avLst/>
          </a:prstGeom>
          <a:noFill/>
          <a:ln w="12700">
            <a:noFill/>
            <a:miter lim="800000"/>
            <a:headEnd/>
            <a:tailEnd/>
          </a:ln>
        </p:spPr>
        <p:txBody>
          <a:bodyPr wrap="none" lIns="90488" tIns="44450" rIns="90488" bIns="44450">
            <a:spAutoFit/>
          </a:bodyPr>
          <a:lstStyle/>
          <a:p>
            <a:pPr algn="l">
              <a:lnSpc>
                <a:spcPct val="100000"/>
              </a:lnSpc>
            </a:pPr>
            <a:r>
              <a:rPr lang="en-US" sz="1800" dirty="0"/>
              <a:t>SOS</a:t>
            </a:r>
          </a:p>
        </p:txBody>
      </p:sp>
      <p:sp>
        <p:nvSpPr>
          <p:cNvPr id="3086" name="Rectangle 6"/>
          <p:cNvSpPr>
            <a:spLocks noChangeArrowheads="1"/>
          </p:cNvSpPr>
          <p:nvPr/>
        </p:nvSpPr>
        <p:spPr bwMode="auto">
          <a:xfrm>
            <a:off x="6586721" y="5153025"/>
            <a:ext cx="2260235" cy="588366"/>
          </a:xfrm>
          <a:prstGeom prst="rect">
            <a:avLst/>
          </a:prstGeom>
          <a:noFill/>
          <a:ln w="12700">
            <a:noFill/>
            <a:miter lim="800000"/>
            <a:headEnd/>
            <a:tailEnd/>
          </a:ln>
        </p:spPr>
        <p:txBody>
          <a:bodyPr wrap="none" lIns="90488" tIns="44450" rIns="90488" bIns="44450">
            <a:spAutoFit/>
          </a:bodyPr>
          <a:lstStyle/>
          <a:p>
            <a:r>
              <a:rPr lang="en-US" sz="1800" dirty="0">
                <a:latin typeface="+mn-lt"/>
              </a:rPr>
              <a:t>Distribution Depot </a:t>
            </a:r>
          </a:p>
          <a:p>
            <a:r>
              <a:rPr lang="en-US" sz="1800" dirty="0">
                <a:latin typeface="+mn-lt"/>
              </a:rPr>
              <a:t>or Vendor</a:t>
            </a:r>
          </a:p>
        </p:txBody>
      </p:sp>
      <p:sp>
        <p:nvSpPr>
          <p:cNvPr id="3087" name="Rectangle 7"/>
          <p:cNvSpPr>
            <a:spLocks noChangeArrowheads="1"/>
          </p:cNvSpPr>
          <p:nvPr/>
        </p:nvSpPr>
        <p:spPr bwMode="auto">
          <a:xfrm>
            <a:off x="304800" y="2057400"/>
            <a:ext cx="1414463" cy="363538"/>
          </a:xfrm>
          <a:prstGeom prst="rect">
            <a:avLst/>
          </a:prstGeom>
          <a:noFill/>
          <a:ln w="12700">
            <a:noFill/>
            <a:miter lim="800000"/>
            <a:headEnd/>
            <a:tailEnd/>
          </a:ln>
        </p:spPr>
        <p:txBody>
          <a:bodyPr wrap="none" lIns="90488" tIns="44450" rIns="90488" bIns="44450">
            <a:spAutoFit/>
          </a:bodyPr>
          <a:lstStyle/>
          <a:p>
            <a:pPr algn="l">
              <a:lnSpc>
                <a:spcPct val="100000"/>
              </a:lnSpc>
            </a:pPr>
            <a:r>
              <a:rPr lang="en-US" sz="1800" dirty="0"/>
              <a:t>Retail Base</a:t>
            </a:r>
          </a:p>
        </p:txBody>
      </p:sp>
      <p:grpSp>
        <p:nvGrpSpPr>
          <p:cNvPr id="3088" name="Group 8"/>
          <p:cNvGrpSpPr>
            <a:grpSpLocks/>
          </p:cNvGrpSpPr>
          <p:nvPr/>
        </p:nvGrpSpPr>
        <p:grpSpPr bwMode="auto">
          <a:xfrm>
            <a:off x="6484938" y="4292600"/>
            <a:ext cx="2098675" cy="855663"/>
            <a:chOff x="4085" y="2704"/>
            <a:chExt cx="1322" cy="539"/>
          </a:xfrm>
        </p:grpSpPr>
        <p:sp>
          <p:nvSpPr>
            <p:cNvPr id="311305" name="Freeform 9"/>
            <p:cNvSpPr>
              <a:spLocks/>
            </p:cNvSpPr>
            <p:nvPr/>
          </p:nvSpPr>
          <p:spPr bwMode="auto">
            <a:xfrm>
              <a:off x="4085" y="3084"/>
              <a:ext cx="1322" cy="159"/>
            </a:xfrm>
            <a:custGeom>
              <a:avLst/>
              <a:gdLst/>
              <a:ahLst/>
              <a:cxnLst>
                <a:cxn ang="0">
                  <a:pos x="158" y="0"/>
                </a:cxn>
                <a:cxn ang="0">
                  <a:pos x="0" y="158"/>
                </a:cxn>
                <a:cxn ang="0">
                  <a:pos x="1321" y="158"/>
                </a:cxn>
                <a:cxn ang="0">
                  <a:pos x="1167" y="4"/>
                </a:cxn>
                <a:cxn ang="0">
                  <a:pos x="158" y="0"/>
                </a:cxn>
              </a:cxnLst>
              <a:rect l="0" t="0" r="r" b="b"/>
              <a:pathLst>
                <a:path w="1322" h="159">
                  <a:moveTo>
                    <a:pt x="158" y="0"/>
                  </a:moveTo>
                  <a:lnTo>
                    <a:pt x="0" y="158"/>
                  </a:lnTo>
                  <a:lnTo>
                    <a:pt x="1321" y="158"/>
                  </a:lnTo>
                  <a:lnTo>
                    <a:pt x="1167" y="4"/>
                  </a:lnTo>
                  <a:lnTo>
                    <a:pt x="158" y="0"/>
                  </a:lnTo>
                </a:path>
              </a:pathLst>
            </a:custGeom>
            <a:solidFill>
              <a:schemeClr val="tx2"/>
            </a:solidFill>
            <a:ln w="12700" cap="rnd" cmpd="sng">
              <a:solidFill>
                <a:schemeClr val="tx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3122" name="Group 10"/>
            <p:cNvGrpSpPr>
              <a:grpSpLocks/>
            </p:cNvGrpSpPr>
            <p:nvPr/>
          </p:nvGrpSpPr>
          <p:grpSpPr bwMode="auto">
            <a:xfrm>
              <a:off x="4213" y="2843"/>
              <a:ext cx="1062" cy="238"/>
              <a:chOff x="4213" y="2843"/>
              <a:chExt cx="1062" cy="238"/>
            </a:xfrm>
          </p:grpSpPr>
          <p:sp>
            <p:nvSpPr>
              <p:cNvPr id="311307" name="Rectangle 11"/>
              <p:cNvSpPr>
                <a:spLocks noChangeArrowheads="1"/>
              </p:cNvSpPr>
              <p:nvPr/>
            </p:nvSpPr>
            <p:spPr bwMode="auto">
              <a:xfrm>
                <a:off x="4541" y="2843"/>
                <a:ext cx="169" cy="31"/>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1308" name="Rectangle 12"/>
              <p:cNvSpPr>
                <a:spLocks noChangeArrowheads="1"/>
              </p:cNvSpPr>
              <p:nvPr/>
            </p:nvSpPr>
            <p:spPr bwMode="auto">
              <a:xfrm>
                <a:off x="4487" y="2884"/>
                <a:ext cx="283" cy="22"/>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1309" name="Rectangle 13"/>
              <p:cNvSpPr>
                <a:spLocks noChangeArrowheads="1"/>
              </p:cNvSpPr>
              <p:nvPr/>
            </p:nvSpPr>
            <p:spPr bwMode="auto">
              <a:xfrm>
                <a:off x="4250" y="2927"/>
                <a:ext cx="988" cy="154"/>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1310" name="Rectangle 14"/>
              <p:cNvSpPr>
                <a:spLocks noChangeArrowheads="1"/>
              </p:cNvSpPr>
              <p:nvPr/>
            </p:nvSpPr>
            <p:spPr bwMode="auto">
              <a:xfrm>
                <a:off x="4213" y="2914"/>
                <a:ext cx="1062" cy="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1311" name="Rectangle 15"/>
              <p:cNvSpPr>
                <a:spLocks noChangeArrowheads="1"/>
              </p:cNvSpPr>
              <p:nvPr/>
            </p:nvSpPr>
            <p:spPr bwMode="auto">
              <a:xfrm>
                <a:off x="4296"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1312" name="Rectangle 16"/>
              <p:cNvSpPr>
                <a:spLocks noChangeArrowheads="1"/>
              </p:cNvSpPr>
              <p:nvPr/>
            </p:nvSpPr>
            <p:spPr bwMode="auto">
              <a:xfrm>
                <a:off x="4415" y="2948"/>
                <a:ext cx="68"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1313" name="Rectangle 17"/>
              <p:cNvSpPr>
                <a:spLocks noChangeArrowheads="1"/>
              </p:cNvSpPr>
              <p:nvPr/>
            </p:nvSpPr>
            <p:spPr bwMode="auto">
              <a:xfrm>
                <a:off x="4533"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1314" name="Rectangle 18"/>
              <p:cNvSpPr>
                <a:spLocks noChangeArrowheads="1"/>
              </p:cNvSpPr>
              <p:nvPr/>
            </p:nvSpPr>
            <p:spPr bwMode="auto">
              <a:xfrm>
                <a:off x="4652"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1315" name="Rectangle 19"/>
              <p:cNvSpPr>
                <a:spLocks noChangeArrowheads="1"/>
              </p:cNvSpPr>
              <p:nvPr/>
            </p:nvSpPr>
            <p:spPr bwMode="auto">
              <a:xfrm>
                <a:off x="4771"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1316" name="Rectangle 20"/>
              <p:cNvSpPr>
                <a:spLocks noChangeArrowheads="1"/>
              </p:cNvSpPr>
              <p:nvPr/>
            </p:nvSpPr>
            <p:spPr bwMode="auto">
              <a:xfrm>
                <a:off x="4890"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1317" name="Rectangle 21"/>
              <p:cNvSpPr>
                <a:spLocks noChangeArrowheads="1"/>
              </p:cNvSpPr>
              <p:nvPr/>
            </p:nvSpPr>
            <p:spPr bwMode="auto">
              <a:xfrm>
                <a:off x="5009" y="2948"/>
                <a:ext cx="68"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1318" name="Rectangle 22"/>
              <p:cNvSpPr>
                <a:spLocks noChangeArrowheads="1"/>
              </p:cNvSpPr>
              <p:nvPr/>
            </p:nvSpPr>
            <p:spPr bwMode="auto">
              <a:xfrm>
                <a:off x="5127"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aphicFrame>
          <p:nvGraphicFramePr>
            <p:cNvPr id="3076" name="Object 23">
              <a:hlinkClick r:id="" action="ppaction://ole?verb=0"/>
            </p:cNvPr>
            <p:cNvGraphicFramePr>
              <a:graphicFrameLocks/>
            </p:cNvGraphicFramePr>
            <p:nvPr/>
          </p:nvGraphicFramePr>
          <p:xfrm>
            <a:off x="4282" y="2944"/>
            <a:ext cx="93" cy="175"/>
          </p:xfrm>
          <a:graphic>
            <a:graphicData uri="http://schemas.openxmlformats.org/presentationml/2006/ole">
              <mc:AlternateContent xmlns:mc="http://schemas.openxmlformats.org/markup-compatibility/2006">
                <mc:Choice xmlns:v="urn:schemas-microsoft-com:vml" Requires="v">
                  <p:oleObj spid="_x0000_s48721" name="Microsoft ClipArt Gallery" r:id="rId6" imgW="2819400" imgH="4559300" progId="">
                    <p:embed/>
                  </p:oleObj>
                </mc:Choice>
                <mc:Fallback>
                  <p:oleObj name="Microsoft ClipArt Gallery" r:id="rId6" imgW="2819400" imgH="4559300" progId="">
                    <p:embed/>
                    <p:pic>
                      <p:nvPicPr>
                        <p:cNvPr id="0" name="Picture 297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2"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24">
              <a:hlinkClick r:id="" action="ppaction://ole?verb=0"/>
            </p:cNvPr>
            <p:cNvGraphicFramePr>
              <a:graphicFrameLocks/>
            </p:cNvGraphicFramePr>
            <p:nvPr/>
          </p:nvGraphicFramePr>
          <p:xfrm>
            <a:off x="4401" y="2944"/>
            <a:ext cx="93" cy="175"/>
          </p:xfrm>
          <a:graphic>
            <a:graphicData uri="http://schemas.openxmlformats.org/presentationml/2006/ole">
              <mc:AlternateContent xmlns:mc="http://schemas.openxmlformats.org/markup-compatibility/2006">
                <mc:Choice xmlns:v="urn:schemas-microsoft-com:vml" Requires="v">
                  <p:oleObj spid="_x0000_s48722" name="Microsoft ClipArt Gallery" r:id="rId8" imgW="2819400" imgH="4559300" progId="">
                    <p:embed/>
                  </p:oleObj>
                </mc:Choice>
                <mc:Fallback>
                  <p:oleObj name="Microsoft ClipArt Gallery" r:id="rId8" imgW="2819400" imgH="4559300" progId="">
                    <p:embed/>
                    <p:pic>
                      <p:nvPicPr>
                        <p:cNvPr id="0" name="Picture 297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1"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25">
              <a:hlinkClick r:id="" action="ppaction://ole?verb=0"/>
            </p:cNvPr>
            <p:cNvGraphicFramePr>
              <a:graphicFrameLocks/>
            </p:cNvGraphicFramePr>
            <p:nvPr/>
          </p:nvGraphicFramePr>
          <p:xfrm>
            <a:off x="4520" y="2944"/>
            <a:ext cx="93" cy="175"/>
          </p:xfrm>
          <a:graphic>
            <a:graphicData uri="http://schemas.openxmlformats.org/presentationml/2006/ole">
              <mc:AlternateContent xmlns:mc="http://schemas.openxmlformats.org/markup-compatibility/2006">
                <mc:Choice xmlns:v="urn:schemas-microsoft-com:vml" Requires="v">
                  <p:oleObj spid="_x0000_s48723" name="Microsoft ClipArt Gallery" r:id="rId9" imgW="2819400" imgH="4559300" progId="">
                    <p:embed/>
                  </p:oleObj>
                </mc:Choice>
                <mc:Fallback>
                  <p:oleObj name="Microsoft ClipArt Gallery" r:id="rId9" imgW="2819400" imgH="4559300" progId="">
                    <p:embed/>
                    <p:pic>
                      <p:nvPicPr>
                        <p:cNvPr id="0" name="Picture 297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0"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26">
              <a:hlinkClick r:id="" action="ppaction://ole?verb=0"/>
            </p:cNvPr>
            <p:cNvGraphicFramePr>
              <a:graphicFrameLocks/>
            </p:cNvGraphicFramePr>
            <p:nvPr/>
          </p:nvGraphicFramePr>
          <p:xfrm>
            <a:off x="4757" y="2944"/>
            <a:ext cx="93" cy="175"/>
          </p:xfrm>
          <a:graphic>
            <a:graphicData uri="http://schemas.openxmlformats.org/presentationml/2006/ole">
              <mc:AlternateContent xmlns:mc="http://schemas.openxmlformats.org/markup-compatibility/2006">
                <mc:Choice xmlns:v="urn:schemas-microsoft-com:vml" Requires="v">
                  <p:oleObj spid="_x0000_s48724" name="Microsoft ClipArt Gallery" r:id="rId10" imgW="2819400" imgH="4559300" progId="">
                    <p:embed/>
                  </p:oleObj>
                </mc:Choice>
                <mc:Fallback>
                  <p:oleObj name="Microsoft ClipArt Gallery" r:id="rId10" imgW="2819400" imgH="4559300" progId="">
                    <p:embed/>
                    <p:pic>
                      <p:nvPicPr>
                        <p:cNvPr id="0" name="Picture 297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7"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27">
              <a:hlinkClick r:id="" action="ppaction://ole?verb=0"/>
            </p:cNvPr>
            <p:cNvGraphicFramePr>
              <a:graphicFrameLocks/>
            </p:cNvGraphicFramePr>
            <p:nvPr/>
          </p:nvGraphicFramePr>
          <p:xfrm>
            <a:off x="4995" y="2944"/>
            <a:ext cx="93" cy="175"/>
          </p:xfrm>
          <a:graphic>
            <a:graphicData uri="http://schemas.openxmlformats.org/presentationml/2006/ole">
              <mc:AlternateContent xmlns:mc="http://schemas.openxmlformats.org/markup-compatibility/2006">
                <mc:Choice xmlns:v="urn:schemas-microsoft-com:vml" Requires="v">
                  <p:oleObj spid="_x0000_s48725" name="Microsoft ClipArt Gallery" r:id="rId11" imgW="2819400" imgH="4559300" progId="">
                    <p:embed/>
                  </p:oleObj>
                </mc:Choice>
                <mc:Fallback>
                  <p:oleObj name="Microsoft ClipArt Gallery" r:id="rId11" imgW="2819400" imgH="4559300" progId="">
                    <p:embed/>
                    <p:pic>
                      <p:nvPicPr>
                        <p:cNvPr id="0" name="Picture 297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5"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28">
              <a:hlinkClick r:id="" action="ppaction://ole?verb=0"/>
            </p:cNvPr>
            <p:cNvGraphicFramePr>
              <a:graphicFrameLocks/>
            </p:cNvGraphicFramePr>
            <p:nvPr/>
          </p:nvGraphicFramePr>
          <p:xfrm>
            <a:off x="5114" y="2944"/>
            <a:ext cx="92" cy="175"/>
          </p:xfrm>
          <a:graphic>
            <a:graphicData uri="http://schemas.openxmlformats.org/presentationml/2006/ole">
              <mc:AlternateContent xmlns:mc="http://schemas.openxmlformats.org/markup-compatibility/2006">
                <mc:Choice xmlns:v="urn:schemas-microsoft-com:vml" Requires="v">
                  <p:oleObj spid="_x0000_s48726" name="Microsoft ClipArt Gallery" r:id="rId12" imgW="2819400" imgH="4559300" progId="">
                    <p:embed/>
                  </p:oleObj>
                </mc:Choice>
                <mc:Fallback>
                  <p:oleObj name="Microsoft ClipArt Gallery" r:id="rId12" imgW="2819400" imgH="4559300" progId="">
                    <p:embed/>
                    <p:pic>
                      <p:nvPicPr>
                        <p:cNvPr id="0" name="Picture 297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4" y="2944"/>
                          <a:ext cx="92"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29">
              <a:hlinkClick r:id="" action="ppaction://ole?verb=0"/>
            </p:cNvPr>
            <p:cNvGraphicFramePr>
              <a:graphicFrameLocks/>
            </p:cNvGraphicFramePr>
            <p:nvPr/>
          </p:nvGraphicFramePr>
          <p:xfrm>
            <a:off x="4860" y="3018"/>
            <a:ext cx="215" cy="214"/>
          </p:xfrm>
          <a:graphic>
            <a:graphicData uri="http://schemas.openxmlformats.org/presentationml/2006/ole">
              <mc:AlternateContent xmlns:mc="http://schemas.openxmlformats.org/markup-compatibility/2006">
                <mc:Choice xmlns:v="urn:schemas-microsoft-com:vml" Requires="v">
                  <p:oleObj spid="_x0000_s48727" name="Microsoft ClipArt Gallery" r:id="rId13" imgW="3378200" imgH="3365500" progId="">
                    <p:embed/>
                  </p:oleObj>
                </mc:Choice>
                <mc:Fallback>
                  <p:oleObj name="Microsoft ClipArt Gallery" r:id="rId13" imgW="3378200" imgH="3365500" progId="">
                    <p:embed/>
                    <p:pic>
                      <p:nvPicPr>
                        <p:cNvPr id="0" name="Picture 297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60" y="3018"/>
                          <a:ext cx="21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26" name="Line 30"/>
            <p:cNvSpPr>
              <a:spLocks noChangeShapeType="1"/>
            </p:cNvSpPr>
            <p:nvPr/>
          </p:nvSpPr>
          <p:spPr bwMode="auto">
            <a:xfrm flipV="1">
              <a:off x="4913" y="2704"/>
              <a:ext cx="0" cy="203"/>
            </a:xfrm>
            <a:prstGeom prst="line">
              <a:avLst/>
            </a:prstGeom>
            <a:noFill/>
            <a:ln w="127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311327" name="Line 31"/>
            <p:cNvSpPr>
              <a:spLocks noChangeShapeType="1"/>
            </p:cNvSpPr>
            <p:nvPr/>
          </p:nvSpPr>
          <p:spPr bwMode="auto">
            <a:xfrm flipV="1">
              <a:off x="4799" y="2812"/>
              <a:ext cx="0" cy="95"/>
            </a:xfrm>
            <a:prstGeom prst="line">
              <a:avLst/>
            </a:prstGeom>
            <a:noFill/>
            <a:ln w="127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311328" name="Rectangle 32"/>
          <p:cNvSpPr>
            <a:spLocks noChangeArrowheads="1"/>
          </p:cNvSpPr>
          <p:nvPr/>
        </p:nvSpPr>
        <p:spPr bwMode="auto">
          <a:xfrm>
            <a:off x="3124200" y="20574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311329" name="Rectangle 33"/>
          <p:cNvSpPr>
            <a:spLocks noChangeArrowheads="1"/>
          </p:cNvSpPr>
          <p:nvPr/>
        </p:nvSpPr>
        <p:spPr bwMode="auto">
          <a:xfrm>
            <a:off x="1219200" y="5029200"/>
            <a:ext cx="152400" cy="2286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311330" name="Rectangle 34"/>
          <p:cNvSpPr>
            <a:spLocks noChangeArrowheads="1"/>
          </p:cNvSpPr>
          <p:nvPr/>
        </p:nvSpPr>
        <p:spPr bwMode="auto">
          <a:xfrm>
            <a:off x="5257800" y="31242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pSp>
        <p:nvGrpSpPr>
          <p:cNvPr id="4" name="Group 35"/>
          <p:cNvGrpSpPr>
            <a:grpSpLocks/>
          </p:cNvGrpSpPr>
          <p:nvPr/>
        </p:nvGrpSpPr>
        <p:grpSpPr bwMode="auto">
          <a:xfrm>
            <a:off x="5341937" y="2819400"/>
            <a:ext cx="3352799" cy="1641475"/>
            <a:chOff x="3365" y="1776"/>
            <a:chExt cx="2112" cy="1034"/>
          </a:xfrm>
        </p:grpSpPr>
        <p:sp>
          <p:nvSpPr>
            <p:cNvPr id="311332" name="Arc 36"/>
            <p:cNvSpPr>
              <a:spLocks/>
            </p:cNvSpPr>
            <p:nvPr/>
          </p:nvSpPr>
          <p:spPr bwMode="auto">
            <a:xfrm>
              <a:off x="3365" y="2112"/>
              <a:ext cx="1147" cy="69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00B050"/>
              </a:solidFill>
              <a:round/>
              <a:headEnd/>
              <a:tailEnd type="triangle" w="med" len="med"/>
            </a:ln>
            <a:effectLst/>
          </p:spPr>
          <p:txBody>
            <a:bodyPr/>
            <a:lstStyle/>
            <a:p>
              <a:pPr>
                <a:defRPr/>
              </a:pPr>
              <a:endParaRPr lang="en-US">
                <a:solidFill>
                  <a:srgbClr val="00B050"/>
                </a:solidFill>
                <a:effectLst>
                  <a:outerShdw blurRad="38100" dist="38100" dir="2700000" algn="tl">
                    <a:srgbClr val="000000">
                      <a:alpha val="43137"/>
                    </a:srgbClr>
                  </a:outerShdw>
                </a:effectLst>
              </a:endParaRPr>
            </a:p>
          </p:txBody>
        </p:sp>
        <p:sp>
          <p:nvSpPr>
            <p:cNvPr id="3120" name="Rectangle 37"/>
            <p:cNvSpPr>
              <a:spLocks noChangeArrowheads="1"/>
            </p:cNvSpPr>
            <p:nvPr/>
          </p:nvSpPr>
          <p:spPr bwMode="auto">
            <a:xfrm>
              <a:off x="4128" y="1776"/>
              <a:ext cx="1349" cy="406"/>
            </a:xfrm>
            <a:prstGeom prst="rect">
              <a:avLst/>
            </a:prstGeom>
            <a:noFill/>
            <a:ln w="19050">
              <a:solidFill>
                <a:srgbClr val="00B050"/>
              </a:solidFill>
              <a:miter lim="800000"/>
              <a:headEnd/>
              <a:tailEnd/>
            </a:ln>
          </p:spPr>
          <p:txBody>
            <a:bodyPr wrap="square" lIns="90488" tIns="44450" rIns="90488" bIns="44450">
              <a:spAutoFit/>
            </a:bodyPr>
            <a:lstStyle/>
            <a:p>
              <a:pPr algn="l"/>
              <a:r>
                <a:rPr lang="en-US" sz="1800" dirty="0">
                  <a:solidFill>
                    <a:srgbClr val="00B050"/>
                  </a:solidFill>
                  <a:latin typeface="+mn-lt"/>
                </a:rPr>
                <a:t>2b. Material Release </a:t>
              </a:r>
              <a:r>
                <a:rPr lang="en-US" sz="1800" dirty="0" smtClean="0">
                  <a:solidFill>
                    <a:srgbClr val="00B050"/>
                  </a:solidFill>
                  <a:latin typeface="+mn-lt"/>
                </a:rPr>
                <a:t>Order</a:t>
              </a:r>
              <a:r>
                <a:rPr lang="en-US" sz="1800" b="0" dirty="0" smtClean="0">
                  <a:solidFill>
                    <a:srgbClr val="00B050"/>
                  </a:solidFill>
                  <a:latin typeface="+mn-lt"/>
                </a:rPr>
                <a:t> </a:t>
              </a:r>
              <a:endParaRPr lang="en-US" sz="1800" b="0" dirty="0">
                <a:solidFill>
                  <a:srgbClr val="00B050"/>
                </a:solidFill>
                <a:latin typeface="+mn-lt"/>
              </a:endParaRPr>
            </a:p>
          </p:txBody>
        </p:sp>
      </p:grpSp>
      <p:sp>
        <p:nvSpPr>
          <p:cNvPr id="311334" name="Rectangle 38"/>
          <p:cNvSpPr>
            <a:spLocks noChangeArrowheads="1"/>
          </p:cNvSpPr>
          <p:nvPr/>
        </p:nvSpPr>
        <p:spPr bwMode="auto">
          <a:xfrm>
            <a:off x="4876800" y="14478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pSp>
        <p:nvGrpSpPr>
          <p:cNvPr id="5" name="Group 39"/>
          <p:cNvGrpSpPr>
            <a:grpSpLocks/>
          </p:cNvGrpSpPr>
          <p:nvPr/>
        </p:nvGrpSpPr>
        <p:grpSpPr bwMode="auto">
          <a:xfrm>
            <a:off x="1524000" y="1905000"/>
            <a:ext cx="4291013" cy="2532063"/>
            <a:chOff x="960" y="1200"/>
            <a:chExt cx="2703" cy="1595"/>
          </a:xfrm>
        </p:grpSpPr>
        <p:sp>
          <p:nvSpPr>
            <p:cNvPr id="3118" name="Rectangle 42"/>
            <p:cNvSpPr>
              <a:spLocks noChangeArrowheads="1"/>
            </p:cNvSpPr>
            <p:nvPr/>
          </p:nvSpPr>
          <p:spPr bwMode="auto">
            <a:xfrm>
              <a:off x="1832" y="2581"/>
              <a:ext cx="1384" cy="214"/>
            </a:xfrm>
            <a:prstGeom prst="rect">
              <a:avLst/>
            </a:prstGeom>
            <a:noFill/>
            <a:ln w="19050">
              <a:solidFill>
                <a:srgbClr val="00B050"/>
              </a:solidFill>
              <a:miter lim="800000"/>
              <a:headEnd/>
              <a:tailEnd/>
            </a:ln>
          </p:spPr>
          <p:txBody>
            <a:bodyPr wrap="square" lIns="90488" tIns="44450" rIns="90488" bIns="44450">
              <a:spAutoFit/>
            </a:bodyPr>
            <a:lstStyle/>
            <a:p>
              <a:pPr algn="l"/>
              <a:r>
                <a:rPr lang="en-US" sz="1800" dirty="0">
                  <a:solidFill>
                    <a:srgbClr val="00B050"/>
                  </a:solidFill>
                  <a:latin typeface="+mn-lt"/>
                </a:rPr>
                <a:t>2a. Supply Status </a:t>
              </a:r>
            </a:p>
          </p:txBody>
        </p:sp>
        <p:sp>
          <p:nvSpPr>
            <p:cNvPr id="311339" name="Arc 43"/>
            <p:cNvSpPr>
              <a:spLocks/>
            </p:cNvSpPr>
            <p:nvPr/>
          </p:nvSpPr>
          <p:spPr bwMode="auto">
            <a:xfrm rot="-649435">
              <a:off x="960" y="1200"/>
              <a:ext cx="2703" cy="1357"/>
            </a:xfrm>
            <a:custGeom>
              <a:avLst/>
              <a:gdLst>
                <a:gd name="G0" fmla="+- 21600 0 0"/>
                <a:gd name="G1" fmla="+- 1577 0 0"/>
                <a:gd name="G2" fmla="+- 21600 0 0"/>
                <a:gd name="T0" fmla="*/ 10412 w 21600"/>
                <a:gd name="T1" fmla="*/ 20054 h 20054"/>
                <a:gd name="T2" fmla="*/ 58 w 21600"/>
                <a:gd name="T3" fmla="*/ 0 h 20054"/>
                <a:gd name="T4" fmla="*/ 21600 w 21600"/>
                <a:gd name="T5" fmla="*/ 1577 h 20054"/>
              </a:gdLst>
              <a:ahLst/>
              <a:cxnLst>
                <a:cxn ang="0">
                  <a:pos x="T0" y="T1"/>
                </a:cxn>
                <a:cxn ang="0">
                  <a:pos x="T2" y="T3"/>
                </a:cxn>
                <a:cxn ang="0">
                  <a:pos x="T4" y="T5"/>
                </a:cxn>
              </a:cxnLst>
              <a:rect l="0" t="0" r="r" b="b"/>
              <a:pathLst>
                <a:path w="21600" h="20054" fill="none" extrusionOk="0">
                  <a:moveTo>
                    <a:pt x="10412" y="20053"/>
                  </a:moveTo>
                  <a:cubicBezTo>
                    <a:pt x="3948" y="16140"/>
                    <a:pt x="0" y="9133"/>
                    <a:pt x="0" y="1577"/>
                  </a:cubicBezTo>
                  <a:cubicBezTo>
                    <a:pt x="-1" y="1050"/>
                    <a:pt x="19" y="524"/>
                    <a:pt x="57" y="-1"/>
                  </a:cubicBezTo>
                </a:path>
                <a:path w="21600" h="20054" stroke="0" extrusionOk="0">
                  <a:moveTo>
                    <a:pt x="10412" y="20053"/>
                  </a:moveTo>
                  <a:cubicBezTo>
                    <a:pt x="3948" y="16140"/>
                    <a:pt x="0" y="9133"/>
                    <a:pt x="0" y="1577"/>
                  </a:cubicBezTo>
                  <a:cubicBezTo>
                    <a:pt x="-1" y="1050"/>
                    <a:pt x="19" y="524"/>
                    <a:pt x="57" y="-1"/>
                  </a:cubicBezTo>
                  <a:lnTo>
                    <a:pt x="21600" y="1577"/>
                  </a:lnTo>
                  <a:close/>
                </a:path>
              </a:pathLst>
            </a:custGeom>
            <a:noFill/>
            <a:ln w="38100" cap="rnd">
              <a:solidFill>
                <a:srgbClr val="00B050"/>
              </a:solidFill>
              <a:round/>
              <a:headEnd/>
              <a:tailEnd type="triangle" w="med" len="med"/>
            </a:ln>
            <a:effectLst/>
          </p:spPr>
          <p:txBody>
            <a:bodyPr/>
            <a:lstStyle/>
            <a:p>
              <a:pPr>
                <a:defRPr/>
              </a:pPr>
              <a:endParaRPr lang="en-US" dirty="0">
                <a:solidFill>
                  <a:srgbClr val="00B050"/>
                </a:solidFill>
                <a:effectLst>
                  <a:outerShdw blurRad="38100" dist="38100" dir="2700000" algn="tl">
                    <a:srgbClr val="000000">
                      <a:alpha val="43137"/>
                    </a:srgbClr>
                  </a:outerShdw>
                </a:effectLst>
              </a:endParaRPr>
            </a:p>
          </p:txBody>
        </p:sp>
      </p:grpSp>
      <p:sp>
        <p:nvSpPr>
          <p:cNvPr id="311340" name="Rectangle 44"/>
          <p:cNvSpPr>
            <a:spLocks noChangeArrowheads="1"/>
          </p:cNvSpPr>
          <p:nvPr/>
        </p:nvSpPr>
        <p:spPr bwMode="auto">
          <a:xfrm>
            <a:off x="4648200" y="62484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aphicFrame>
        <p:nvGraphicFramePr>
          <p:cNvPr id="3075" name="Object 45"/>
          <p:cNvGraphicFramePr>
            <a:graphicFrameLocks noChangeAspect="1"/>
          </p:cNvGraphicFramePr>
          <p:nvPr/>
        </p:nvGraphicFramePr>
        <p:xfrm>
          <a:off x="3886200" y="3048000"/>
          <a:ext cx="1295400" cy="968375"/>
        </p:xfrm>
        <a:graphic>
          <a:graphicData uri="http://schemas.openxmlformats.org/presentationml/2006/ole">
            <mc:AlternateContent xmlns:mc="http://schemas.openxmlformats.org/markup-compatibility/2006">
              <mc:Choice xmlns:v="urn:schemas-microsoft-com:vml" Requires="v">
                <p:oleObj spid="_x0000_s48728" name="Clip" r:id="rId15" imgW="1821485" imgH="1806854" progId="">
                  <p:embed/>
                </p:oleObj>
              </mc:Choice>
              <mc:Fallback>
                <p:oleObj name="Clip" r:id="rId15" imgW="1821485" imgH="1806854" progId="">
                  <p:embed/>
                  <p:pic>
                    <p:nvPicPr>
                      <p:cNvPr id="0" name="Picture 2979"/>
                      <p:cNvPicPr>
                        <a:picLocks noChangeAspect="1" noChangeArrowheads="1"/>
                      </p:cNvPicPr>
                      <p:nvPr/>
                    </p:nvPicPr>
                    <p:blipFill>
                      <a:blip r:embed="rId16">
                        <a:extLst>
                          <a:ext uri="{28A0092B-C50C-407E-A947-70E740481C1C}">
                            <a14:useLocalDpi xmlns:a14="http://schemas.microsoft.com/office/drawing/2010/main" val="0"/>
                          </a:ext>
                        </a:extLst>
                      </a:blip>
                      <a:srcRect l="8195" t="12039" r="8109" b="20474"/>
                      <a:stretch>
                        <a:fillRect/>
                      </a:stretch>
                    </p:blipFill>
                    <p:spPr bwMode="auto">
                      <a:xfrm>
                        <a:off x="3886200" y="3048000"/>
                        <a:ext cx="12954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97" name="Group 47"/>
          <p:cNvGrpSpPr>
            <a:grpSpLocks/>
          </p:cNvGrpSpPr>
          <p:nvPr/>
        </p:nvGrpSpPr>
        <p:grpSpPr bwMode="auto">
          <a:xfrm>
            <a:off x="2971800" y="1371600"/>
            <a:ext cx="1752600" cy="1624013"/>
            <a:chOff x="1872" y="864"/>
            <a:chExt cx="1104" cy="1023"/>
          </a:xfrm>
        </p:grpSpPr>
        <p:sp>
          <p:nvSpPr>
            <p:cNvPr id="311344" name="Arc 48"/>
            <p:cNvSpPr>
              <a:spLocks/>
            </p:cNvSpPr>
            <p:nvPr/>
          </p:nvSpPr>
          <p:spPr bwMode="auto">
            <a:xfrm>
              <a:off x="2046" y="1207"/>
              <a:ext cx="680" cy="6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14" name="Rectangle 49"/>
            <p:cNvSpPr>
              <a:spLocks noChangeArrowheads="1"/>
            </p:cNvSpPr>
            <p:nvPr/>
          </p:nvSpPr>
          <p:spPr bwMode="auto">
            <a:xfrm>
              <a:off x="1872" y="864"/>
              <a:ext cx="1104" cy="214"/>
            </a:xfrm>
            <a:prstGeom prst="rect">
              <a:avLst/>
            </a:prstGeom>
            <a:noFill/>
            <a:ln w="19050">
              <a:solidFill>
                <a:schemeClr val="tx1"/>
              </a:solidFill>
              <a:miter lim="800000"/>
              <a:headEnd/>
              <a:tailEnd/>
            </a:ln>
          </p:spPr>
          <p:txBody>
            <a:bodyPr lIns="90488" tIns="44450" rIns="90488" bIns="44450">
              <a:spAutoFit/>
            </a:bodyPr>
            <a:lstStyle/>
            <a:p>
              <a:pPr algn="l"/>
              <a:r>
                <a:rPr lang="en-US" sz="1800" dirty="0"/>
                <a:t>1.  Requisition</a:t>
              </a:r>
            </a:p>
          </p:txBody>
        </p:sp>
      </p:grpSp>
      <p:grpSp>
        <p:nvGrpSpPr>
          <p:cNvPr id="3098" name="Group 50"/>
          <p:cNvGrpSpPr>
            <a:grpSpLocks/>
          </p:cNvGrpSpPr>
          <p:nvPr/>
        </p:nvGrpSpPr>
        <p:grpSpPr bwMode="auto">
          <a:xfrm>
            <a:off x="8153400" y="5703887"/>
            <a:ext cx="595313" cy="773113"/>
            <a:chOff x="1392" y="3408"/>
            <a:chExt cx="374" cy="487"/>
          </a:xfrm>
        </p:grpSpPr>
        <p:sp>
          <p:nvSpPr>
            <p:cNvPr id="311347" name="Freeform 51"/>
            <p:cNvSpPr>
              <a:spLocks/>
            </p:cNvSpPr>
            <p:nvPr/>
          </p:nvSpPr>
          <p:spPr bwMode="auto">
            <a:xfrm>
              <a:off x="1392" y="3635"/>
              <a:ext cx="198" cy="38"/>
            </a:xfrm>
            <a:custGeom>
              <a:avLst/>
              <a:gdLst/>
              <a:ahLst/>
              <a:cxnLst>
                <a:cxn ang="0">
                  <a:pos x="0" y="25"/>
                </a:cxn>
                <a:cxn ang="0">
                  <a:pos x="151" y="25"/>
                </a:cxn>
                <a:cxn ang="0">
                  <a:pos x="194" y="0"/>
                </a:cxn>
                <a:cxn ang="0">
                  <a:pos x="48" y="0"/>
                </a:cxn>
                <a:cxn ang="0">
                  <a:pos x="0" y="25"/>
                </a:cxn>
              </a:cxnLst>
              <a:rect l="0" t="0" r="r" b="b"/>
              <a:pathLst>
                <a:path w="195" h="26">
                  <a:moveTo>
                    <a:pt x="0" y="25"/>
                  </a:moveTo>
                  <a:lnTo>
                    <a:pt x="151" y="25"/>
                  </a:lnTo>
                  <a:lnTo>
                    <a:pt x="194" y="0"/>
                  </a:lnTo>
                  <a:lnTo>
                    <a:pt x="48" y="0"/>
                  </a:lnTo>
                  <a:lnTo>
                    <a:pt x="0" y="25"/>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3100" name="Group 52"/>
            <p:cNvGrpSpPr>
              <a:grpSpLocks/>
            </p:cNvGrpSpPr>
            <p:nvPr/>
          </p:nvGrpSpPr>
          <p:grpSpPr bwMode="auto">
            <a:xfrm>
              <a:off x="1392" y="3408"/>
              <a:ext cx="374" cy="487"/>
              <a:chOff x="1394" y="3408"/>
              <a:chExt cx="374" cy="487"/>
            </a:xfrm>
          </p:grpSpPr>
          <p:sp>
            <p:nvSpPr>
              <p:cNvPr id="311349" name="Freeform 53"/>
              <p:cNvSpPr>
                <a:spLocks/>
              </p:cNvSpPr>
              <p:nvPr/>
            </p:nvSpPr>
            <p:spPr bwMode="auto">
              <a:xfrm>
                <a:off x="1545" y="3638"/>
                <a:ext cx="46" cy="257"/>
              </a:xfrm>
              <a:custGeom>
                <a:avLst/>
                <a:gdLst/>
                <a:ahLst/>
                <a:cxnLst>
                  <a:cxn ang="0">
                    <a:pos x="0" y="23"/>
                  </a:cxn>
                  <a:cxn ang="0">
                    <a:pos x="0" y="174"/>
                  </a:cxn>
                  <a:cxn ang="0">
                    <a:pos x="43" y="144"/>
                  </a:cxn>
                  <a:cxn ang="0">
                    <a:pos x="43" y="0"/>
                  </a:cxn>
                  <a:cxn ang="0">
                    <a:pos x="0" y="23"/>
                  </a:cxn>
                </a:cxnLst>
                <a:rect l="0" t="0" r="r" b="b"/>
                <a:pathLst>
                  <a:path w="44" h="175">
                    <a:moveTo>
                      <a:pt x="0" y="23"/>
                    </a:moveTo>
                    <a:lnTo>
                      <a:pt x="0" y="174"/>
                    </a:lnTo>
                    <a:lnTo>
                      <a:pt x="43" y="144"/>
                    </a:lnTo>
                    <a:lnTo>
                      <a:pt x="43" y="0"/>
                    </a:lnTo>
                    <a:lnTo>
                      <a:pt x="0" y="23"/>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3102" name="Group 54"/>
              <p:cNvGrpSpPr>
                <a:grpSpLocks/>
              </p:cNvGrpSpPr>
              <p:nvPr/>
            </p:nvGrpSpPr>
            <p:grpSpPr bwMode="auto">
              <a:xfrm>
                <a:off x="1394" y="3408"/>
                <a:ext cx="374" cy="475"/>
                <a:chOff x="1394" y="3408"/>
                <a:chExt cx="374" cy="475"/>
              </a:xfrm>
            </p:grpSpPr>
            <p:sp>
              <p:nvSpPr>
                <p:cNvPr id="311351" name="Freeform 55"/>
                <p:cNvSpPr>
                  <a:spLocks/>
                </p:cNvSpPr>
                <p:nvPr/>
              </p:nvSpPr>
              <p:spPr bwMode="auto">
                <a:xfrm>
                  <a:off x="1569" y="3615"/>
                  <a:ext cx="199" cy="37"/>
                </a:xfrm>
                <a:custGeom>
                  <a:avLst/>
                  <a:gdLst/>
                  <a:ahLst/>
                  <a:cxnLst>
                    <a:cxn ang="0">
                      <a:pos x="0" y="24"/>
                    </a:cxn>
                    <a:cxn ang="0">
                      <a:pos x="152" y="24"/>
                    </a:cxn>
                    <a:cxn ang="0">
                      <a:pos x="195" y="0"/>
                    </a:cxn>
                    <a:cxn ang="0">
                      <a:pos x="49" y="0"/>
                    </a:cxn>
                    <a:cxn ang="0">
                      <a:pos x="0" y="24"/>
                    </a:cxn>
                  </a:cxnLst>
                  <a:rect l="0" t="0" r="r" b="b"/>
                  <a:pathLst>
                    <a:path w="196" h="25">
                      <a:moveTo>
                        <a:pt x="0" y="24"/>
                      </a:moveTo>
                      <a:lnTo>
                        <a:pt x="152" y="24"/>
                      </a:lnTo>
                      <a:lnTo>
                        <a:pt x="195" y="0"/>
                      </a:lnTo>
                      <a:lnTo>
                        <a:pt x="49" y="0"/>
                      </a:lnTo>
                      <a:lnTo>
                        <a:pt x="0" y="24"/>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3104" name="Group 56"/>
                <p:cNvGrpSpPr>
                  <a:grpSpLocks/>
                </p:cNvGrpSpPr>
                <p:nvPr/>
              </p:nvGrpSpPr>
              <p:grpSpPr bwMode="auto">
                <a:xfrm>
                  <a:off x="1394" y="3408"/>
                  <a:ext cx="374" cy="475"/>
                  <a:chOff x="1394" y="3408"/>
                  <a:chExt cx="374" cy="475"/>
                </a:xfrm>
              </p:grpSpPr>
              <p:grpSp>
                <p:nvGrpSpPr>
                  <p:cNvPr id="3106" name="Group 57"/>
                  <p:cNvGrpSpPr>
                    <a:grpSpLocks/>
                  </p:cNvGrpSpPr>
                  <p:nvPr/>
                </p:nvGrpSpPr>
                <p:grpSpPr bwMode="auto">
                  <a:xfrm>
                    <a:off x="1394" y="3439"/>
                    <a:ext cx="321" cy="444"/>
                    <a:chOff x="1394" y="3439"/>
                    <a:chExt cx="321" cy="444"/>
                  </a:xfrm>
                </p:grpSpPr>
                <p:sp>
                  <p:nvSpPr>
                    <p:cNvPr id="311354" name="Rectangle 58"/>
                    <p:cNvSpPr>
                      <a:spLocks noChangeArrowheads="1"/>
                    </p:cNvSpPr>
                    <p:nvPr/>
                  </p:nvSpPr>
                  <p:spPr bwMode="auto">
                    <a:xfrm>
                      <a:off x="1394" y="3674"/>
                      <a:ext cx="143" cy="209"/>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1355" name="Rectangle 59"/>
                    <p:cNvSpPr>
                      <a:spLocks noChangeArrowheads="1"/>
                    </p:cNvSpPr>
                    <p:nvPr/>
                  </p:nvSpPr>
                  <p:spPr bwMode="auto">
                    <a:xfrm>
                      <a:off x="1573" y="3655"/>
                      <a:ext cx="143" cy="208"/>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1356" name="Rectangle 60"/>
                    <p:cNvSpPr>
                      <a:spLocks noChangeArrowheads="1"/>
                    </p:cNvSpPr>
                    <p:nvPr/>
                  </p:nvSpPr>
                  <p:spPr bwMode="auto">
                    <a:xfrm>
                      <a:off x="1449" y="3439"/>
                      <a:ext cx="143" cy="207"/>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3107" name="Group 61"/>
                  <p:cNvGrpSpPr>
                    <a:grpSpLocks/>
                  </p:cNvGrpSpPr>
                  <p:nvPr/>
                </p:nvGrpSpPr>
                <p:grpSpPr bwMode="auto">
                  <a:xfrm>
                    <a:off x="1600" y="3408"/>
                    <a:ext cx="168" cy="466"/>
                    <a:chOff x="1600" y="3408"/>
                    <a:chExt cx="168" cy="466"/>
                  </a:xfrm>
                </p:grpSpPr>
                <p:sp>
                  <p:nvSpPr>
                    <p:cNvPr id="311358" name="Freeform 62"/>
                    <p:cNvSpPr>
                      <a:spLocks/>
                    </p:cNvSpPr>
                    <p:nvPr/>
                  </p:nvSpPr>
                  <p:spPr bwMode="auto">
                    <a:xfrm>
                      <a:off x="1723" y="3617"/>
                      <a:ext cx="45" cy="257"/>
                    </a:xfrm>
                    <a:custGeom>
                      <a:avLst/>
                      <a:gdLst/>
                      <a:ahLst/>
                      <a:cxnLst>
                        <a:cxn ang="0">
                          <a:pos x="0" y="23"/>
                        </a:cxn>
                        <a:cxn ang="0">
                          <a:pos x="0" y="174"/>
                        </a:cxn>
                        <a:cxn ang="0">
                          <a:pos x="43" y="144"/>
                        </a:cxn>
                        <a:cxn ang="0">
                          <a:pos x="43" y="0"/>
                        </a:cxn>
                        <a:cxn ang="0">
                          <a:pos x="0" y="23"/>
                        </a:cxn>
                      </a:cxnLst>
                      <a:rect l="0" t="0" r="r" b="b"/>
                      <a:pathLst>
                        <a:path w="44" h="175">
                          <a:moveTo>
                            <a:pt x="0" y="23"/>
                          </a:moveTo>
                          <a:lnTo>
                            <a:pt x="0" y="174"/>
                          </a:lnTo>
                          <a:lnTo>
                            <a:pt x="43" y="144"/>
                          </a:lnTo>
                          <a:lnTo>
                            <a:pt x="43" y="0"/>
                          </a:lnTo>
                          <a:lnTo>
                            <a:pt x="0" y="23"/>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1359" name="Freeform 63"/>
                    <p:cNvSpPr>
                      <a:spLocks/>
                    </p:cNvSpPr>
                    <p:nvPr/>
                  </p:nvSpPr>
                  <p:spPr bwMode="auto">
                    <a:xfrm>
                      <a:off x="1600" y="3408"/>
                      <a:ext cx="44" cy="253"/>
                    </a:xfrm>
                    <a:custGeom>
                      <a:avLst/>
                      <a:gdLst/>
                      <a:ahLst/>
                      <a:cxnLst>
                        <a:cxn ang="0">
                          <a:pos x="0" y="19"/>
                        </a:cxn>
                        <a:cxn ang="0">
                          <a:pos x="0" y="171"/>
                        </a:cxn>
                        <a:cxn ang="0">
                          <a:pos x="43" y="145"/>
                        </a:cxn>
                        <a:cxn ang="0">
                          <a:pos x="43" y="0"/>
                        </a:cxn>
                        <a:cxn ang="0">
                          <a:pos x="0" y="19"/>
                        </a:cxn>
                      </a:cxnLst>
                      <a:rect l="0" t="0" r="r" b="b"/>
                      <a:pathLst>
                        <a:path w="44" h="172">
                          <a:moveTo>
                            <a:pt x="0" y="19"/>
                          </a:moveTo>
                          <a:lnTo>
                            <a:pt x="0" y="171"/>
                          </a:lnTo>
                          <a:lnTo>
                            <a:pt x="43" y="145"/>
                          </a:lnTo>
                          <a:lnTo>
                            <a:pt x="43" y="0"/>
                          </a:lnTo>
                          <a:lnTo>
                            <a:pt x="0" y="19"/>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grpSp>
            <p:sp>
              <p:nvSpPr>
                <p:cNvPr id="311360" name="Freeform 64"/>
                <p:cNvSpPr>
                  <a:spLocks/>
                </p:cNvSpPr>
                <p:nvPr/>
              </p:nvSpPr>
              <p:spPr bwMode="auto">
                <a:xfrm>
                  <a:off x="1446" y="3408"/>
                  <a:ext cx="198" cy="29"/>
                </a:xfrm>
                <a:custGeom>
                  <a:avLst/>
                  <a:gdLst/>
                  <a:ahLst/>
                  <a:cxnLst>
                    <a:cxn ang="0">
                      <a:pos x="0" y="19"/>
                    </a:cxn>
                    <a:cxn ang="0">
                      <a:pos x="152" y="19"/>
                    </a:cxn>
                    <a:cxn ang="0">
                      <a:pos x="195" y="0"/>
                    </a:cxn>
                    <a:cxn ang="0">
                      <a:pos x="49" y="0"/>
                    </a:cxn>
                    <a:cxn ang="0">
                      <a:pos x="0" y="19"/>
                    </a:cxn>
                  </a:cxnLst>
                  <a:rect l="0" t="0" r="r" b="b"/>
                  <a:pathLst>
                    <a:path w="196" h="20">
                      <a:moveTo>
                        <a:pt x="0" y="19"/>
                      </a:moveTo>
                      <a:lnTo>
                        <a:pt x="152" y="19"/>
                      </a:lnTo>
                      <a:lnTo>
                        <a:pt x="195" y="0"/>
                      </a:lnTo>
                      <a:lnTo>
                        <a:pt x="49" y="0"/>
                      </a:lnTo>
                      <a:lnTo>
                        <a:pt x="0" y="19"/>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grpSp>
      </p:grpSp>
      <p:sp>
        <p:nvSpPr>
          <p:cNvPr id="64" name="TextBox 63"/>
          <p:cNvSpPr txBox="1"/>
          <p:nvPr/>
        </p:nvSpPr>
        <p:spPr bwMode="auto">
          <a:xfrm>
            <a:off x="6813199" y="1981200"/>
            <a:ext cx="1596911" cy="369332"/>
          </a:xfrm>
          <a:prstGeom prst="rect">
            <a:avLst/>
          </a:prstGeom>
          <a:noFill/>
          <a:ln w="9525" algn="ctr">
            <a:noFill/>
            <a:miter lim="800000"/>
            <a:headEnd/>
            <a:tailEnd/>
          </a:ln>
        </p:spPr>
        <p:txBody>
          <a:bodyPr wrap="none" rtlCol="0">
            <a:spAutoFit/>
          </a:bodyPr>
          <a:lstStyle/>
          <a:p>
            <a:pPr>
              <a:spcBef>
                <a:spcPts val="0"/>
              </a:spcBef>
            </a:pPr>
            <a:r>
              <a:rPr lang="en-US" sz="2000" dirty="0" smtClean="0">
                <a:solidFill>
                  <a:srgbClr val="00B050"/>
                </a:solidFill>
                <a:latin typeface="+mn-lt"/>
                <a:cs typeface="Arial" charset="0"/>
              </a:rPr>
              <a:t>DLMS 940R</a:t>
            </a:r>
            <a:endParaRPr lang="en-US" sz="2000" dirty="0">
              <a:solidFill>
                <a:srgbClr val="00B050"/>
              </a:solidFill>
              <a:latin typeface="+mn-lt"/>
              <a:cs typeface="Arial" charset="0"/>
            </a:endParaRPr>
          </a:p>
        </p:txBody>
      </p:sp>
      <p:sp>
        <p:nvSpPr>
          <p:cNvPr id="65" name="TextBox 64"/>
          <p:cNvSpPr txBox="1"/>
          <p:nvPr/>
        </p:nvSpPr>
        <p:spPr bwMode="auto">
          <a:xfrm>
            <a:off x="6946792" y="2286000"/>
            <a:ext cx="1302087" cy="369332"/>
          </a:xfrm>
          <a:prstGeom prst="rect">
            <a:avLst/>
          </a:prstGeom>
          <a:noFill/>
          <a:ln w="9525" algn="ctr">
            <a:noFill/>
            <a:miter lim="800000"/>
            <a:headEnd/>
            <a:tailEnd/>
          </a:ln>
        </p:spPr>
        <p:txBody>
          <a:bodyPr wrap="none" rtlCol="0">
            <a:spAutoFit/>
          </a:bodyPr>
          <a:lstStyle/>
          <a:p>
            <a:pPr>
              <a:spcBef>
                <a:spcPts val="0"/>
              </a:spcBef>
            </a:pPr>
            <a:r>
              <a:rPr lang="en-US" sz="2000" dirty="0" smtClean="0">
                <a:solidFill>
                  <a:srgbClr val="00B050"/>
                </a:solidFill>
                <a:latin typeface="+mn-lt"/>
                <a:cs typeface="Arial" charset="0"/>
              </a:rPr>
              <a:t>DICs A5_</a:t>
            </a:r>
            <a:endParaRPr lang="en-US" sz="2000" dirty="0">
              <a:solidFill>
                <a:srgbClr val="00B050"/>
              </a:solidFill>
              <a:latin typeface="+mn-lt"/>
              <a:cs typeface="Arial" charset="0"/>
            </a:endParaRPr>
          </a:p>
        </p:txBody>
      </p:sp>
      <p:sp>
        <p:nvSpPr>
          <p:cNvPr id="66" name="TextBox 65"/>
          <p:cNvSpPr txBox="1"/>
          <p:nvPr/>
        </p:nvSpPr>
        <p:spPr bwMode="auto">
          <a:xfrm>
            <a:off x="2635021" y="4659868"/>
            <a:ext cx="1582484" cy="369332"/>
          </a:xfrm>
          <a:prstGeom prst="rect">
            <a:avLst/>
          </a:prstGeom>
          <a:noFill/>
          <a:ln w="9525" algn="ctr">
            <a:noFill/>
            <a:miter lim="800000"/>
            <a:headEnd/>
            <a:tailEnd/>
          </a:ln>
        </p:spPr>
        <p:txBody>
          <a:bodyPr wrap="none" rtlCol="0">
            <a:spAutoFit/>
          </a:bodyPr>
          <a:lstStyle/>
          <a:p>
            <a:pPr>
              <a:spcBef>
                <a:spcPts val="0"/>
              </a:spcBef>
            </a:pPr>
            <a:r>
              <a:rPr lang="en-US" sz="2000" dirty="0" smtClean="0">
                <a:solidFill>
                  <a:srgbClr val="00B050"/>
                </a:solidFill>
                <a:latin typeface="+mn-lt"/>
                <a:cs typeface="Arial" charset="0"/>
              </a:rPr>
              <a:t>DLMS 870S</a:t>
            </a:r>
            <a:endParaRPr lang="en-US" sz="2000" dirty="0">
              <a:solidFill>
                <a:srgbClr val="00B050"/>
              </a:solidFill>
              <a:latin typeface="+mn-lt"/>
              <a:cs typeface="Arial" charset="0"/>
            </a:endParaRPr>
          </a:p>
        </p:txBody>
      </p:sp>
      <p:sp>
        <p:nvSpPr>
          <p:cNvPr id="68" name="TextBox 67"/>
          <p:cNvSpPr txBox="1"/>
          <p:nvPr/>
        </p:nvSpPr>
        <p:spPr bwMode="auto">
          <a:xfrm>
            <a:off x="2823232" y="4953000"/>
            <a:ext cx="1330942" cy="369332"/>
          </a:xfrm>
          <a:prstGeom prst="rect">
            <a:avLst/>
          </a:prstGeom>
          <a:noFill/>
          <a:ln w="9525" algn="ctr">
            <a:noFill/>
            <a:miter lim="800000"/>
            <a:headEnd/>
            <a:tailEnd/>
          </a:ln>
        </p:spPr>
        <p:txBody>
          <a:bodyPr wrap="none" rtlCol="0">
            <a:spAutoFit/>
          </a:bodyPr>
          <a:lstStyle/>
          <a:p>
            <a:pPr>
              <a:spcBef>
                <a:spcPts val="0"/>
              </a:spcBef>
            </a:pPr>
            <a:r>
              <a:rPr lang="en-US" sz="2000" dirty="0" smtClean="0">
                <a:solidFill>
                  <a:srgbClr val="00B050"/>
                </a:solidFill>
                <a:latin typeface="+mn-lt"/>
                <a:cs typeface="Arial" charset="0"/>
              </a:rPr>
              <a:t>DICs AE_</a:t>
            </a:r>
            <a:endParaRPr lang="en-US" sz="2000" dirty="0">
              <a:solidFill>
                <a:srgbClr val="00B050"/>
              </a:solidFill>
              <a:latin typeface="+mn-lt"/>
              <a:cs typeface="Arial" charset="0"/>
            </a:endParaRPr>
          </a:p>
        </p:txBody>
      </p:sp>
    </p:spTree>
    <p:extLst>
      <p:ext uri="{BB962C8B-B14F-4D97-AF65-F5344CB8AC3E}">
        <p14:creationId xmlns:p14="http://schemas.microsoft.com/office/powerpoint/2010/main" val="2915053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tangle 2"/>
          <p:cNvSpPr>
            <a:spLocks noGrp="1" noChangeArrowheads="1"/>
          </p:cNvSpPr>
          <p:nvPr>
            <p:ph type="title"/>
          </p:nvPr>
        </p:nvSpPr>
        <p:spPr>
          <a:xfrm>
            <a:off x="533400" y="381000"/>
            <a:ext cx="8077200" cy="685800"/>
          </a:xfrm>
        </p:spPr>
        <p:txBody>
          <a:bodyPr/>
          <a:lstStyle/>
          <a:p>
            <a:r>
              <a:rPr lang="en-US" smtClean="0"/>
              <a:t>DLMS Requisition Cycle</a:t>
            </a:r>
          </a:p>
        </p:txBody>
      </p:sp>
      <p:sp>
        <p:nvSpPr>
          <p:cNvPr id="312323" name="Rectangle 3"/>
          <p:cNvSpPr>
            <a:spLocks noChangeArrowheads="1"/>
          </p:cNvSpPr>
          <p:nvPr/>
        </p:nvSpPr>
        <p:spPr bwMode="auto">
          <a:xfrm>
            <a:off x="685800" y="346075"/>
            <a:ext cx="7772400" cy="609600"/>
          </a:xfrm>
          <a:prstGeom prst="rect">
            <a:avLst/>
          </a:prstGeom>
          <a:noFill/>
          <a:ln w="12700">
            <a:noFill/>
            <a:miter lim="800000"/>
            <a:headEnd/>
            <a:tailEnd/>
          </a:ln>
          <a:effectLst/>
        </p:spPr>
        <p:txBody>
          <a:bodyPr lIns="90488" tIns="44450" rIns="90488" bIns="44450" anchor="ctr"/>
          <a:lstStyle/>
          <a:p>
            <a:pPr>
              <a:lnSpc>
                <a:spcPct val="100000"/>
              </a:lnSpc>
              <a:defRPr/>
            </a:pPr>
            <a:endParaRPr lang="en-US" sz="4400" b="0">
              <a:solidFill>
                <a:schemeClr val="tx2"/>
              </a:solidFill>
              <a:effectLst>
                <a:outerShdw blurRad="38100" dist="38100" dir="2700000" algn="tl">
                  <a:srgbClr val="000000"/>
                </a:outerShdw>
              </a:effectLst>
            </a:endParaRPr>
          </a:p>
        </p:txBody>
      </p:sp>
      <p:graphicFrame>
        <p:nvGraphicFramePr>
          <p:cNvPr id="4098" name="Object 4">
            <a:hlinkClick r:id="" action="ppaction://ole?verb=0"/>
          </p:cNvPr>
          <p:cNvGraphicFramePr>
            <a:graphicFrameLocks/>
          </p:cNvGraphicFramePr>
          <p:nvPr/>
        </p:nvGraphicFramePr>
        <p:xfrm>
          <a:off x="533400" y="1447800"/>
          <a:ext cx="2470150" cy="828675"/>
        </p:xfrm>
        <a:graphic>
          <a:graphicData uri="http://schemas.openxmlformats.org/presentationml/2006/ole">
            <mc:AlternateContent xmlns:mc="http://schemas.openxmlformats.org/markup-compatibility/2006">
              <mc:Choice xmlns:v="urn:schemas-microsoft-com:vml" Requires="v">
                <p:oleObj spid="_x0000_s47732" name="Microsoft ClipArt Gallery" r:id="rId4" imgW="5905500" imgH="1866900" progId="">
                  <p:embed/>
                </p:oleObj>
              </mc:Choice>
              <mc:Fallback>
                <p:oleObj name="Microsoft ClipArt Gallery" r:id="rId4" imgW="5905500" imgH="1866900" progId="">
                  <p:embed/>
                  <p:pic>
                    <p:nvPicPr>
                      <p:cNvPr id="0" name="Picture 299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47800"/>
                        <a:ext cx="24701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9" name="Rectangle 5"/>
          <p:cNvSpPr>
            <a:spLocks noChangeArrowheads="1"/>
          </p:cNvSpPr>
          <p:nvPr/>
        </p:nvSpPr>
        <p:spPr bwMode="auto">
          <a:xfrm>
            <a:off x="3200400" y="3505200"/>
            <a:ext cx="663575" cy="363538"/>
          </a:xfrm>
          <a:prstGeom prst="rect">
            <a:avLst/>
          </a:prstGeom>
          <a:noFill/>
          <a:ln w="12700">
            <a:noFill/>
            <a:miter lim="800000"/>
            <a:headEnd/>
            <a:tailEnd/>
          </a:ln>
        </p:spPr>
        <p:txBody>
          <a:bodyPr wrap="none" lIns="90488" tIns="44450" rIns="90488" bIns="44450">
            <a:spAutoFit/>
          </a:bodyPr>
          <a:lstStyle/>
          <a:p>
            <a:pPr algn="l">
              <a:lnSpc>
                <a:spcPct val="100000"/>
              </a:lnSpc>
            </a:pPr>
            <a:r>
              <a:rPr lang="en-US" sz="1800" dirty="0"/>
              <a:t>SOS</a:t>
            </a:r>
          </a:p>
        </p:txBody>
      </p:sp>
      <p:sp>
        <p:nvSpPr>
          <p:cNvPr id="4110" name="Rectangle 6"/>
          <p:cNvSpPr>
            <a:spLocks noChangeArrowheads="1"/>
          </p:cNvSpPr>
          <p:nvPr/>
        </p:nvSpPr>
        <p:spPr bwMode="auto">
          <a:xfrm>
            <a:off x="6586720" y="5153025"/>
            <a:ext cx="2260236" cy="588366"/>
          </a:xfrm>
          <a:prstGeom prst="rect">
            <a:avLst/>
          </a:prstGeom>
          <a:noFill/>
          <a:ln w="12700">
            <a:noFill/>
            <a:miter lim="800000"/>
            <a:headEnd/>
            <a:tailEnd/>
          </a:ln>
        </p:spPr>
        <p:txBody>
          <a:bodyPr wrap="none" lIns="90488" tIns="44450" rIns="90488" bIns="44450">
            <a:spAutoFit/>
          </a:bodyPr>
          <a:lstStyle/>
          <a:p>
            <a:r>
              <a:rPr lang="en-US" sz="1800" dirty="0"/>
              <a:t>Distribution Depot </a:t>
            </a:r>
          </a:p>
          <a:p>
            <a:r>
              <a:rPr lang="en-US" sz="1800" dirty="0"/>
              <a:t>or Vendor</a:t>
            </a:r>
          </a:p>
        </p:txBody>
      </p:sp>
      <p:sp>
        <p:nvSpPr>
          <p:cNvPr id="4111" name="Rectangle 7"/>
          <p:cNvSpPr>
            <a:spLocks noChangeArrowheads="1"/>
          </p:cNvSpPr>
          <p:nvPr/>
        </p:nvSpPr>
        <p:spPr bwMode="auto">
          <a:xfrm>
            <a:off x="304800" y="2057400"/>
            <a:ext cx="1414463" cy="363538"/>
          </a:xfrm>
          <a:prstGeom prst="rect">
            <a:avLst/>
          </a:prstGeom>
          <a:noFill/>
          <a:ln w="12700">
            <a:noFill/>
            <a:miter lim="800000"/>
            <a:headEnd/>
            <a:tailEnd/>
          </a:ln>
        </p:spPr>
        <p:txBody>
          <a:bodyPr wrap="none" lIns="90488" tIns="44450" rIns="90488" bIns="44450">
            <a:spAutoFit/>
          </a:bodyPr>
          <a:lstStyle/>
          <a:p>
            <a:pPr algn="l">
              <a:lnSpc>
                <a:spcPct val="100000"/>
              </a:lnSpc>
            </a:pPr>
            <a:r>
              <a:rPr lang="en-US" sz="1800" dirty="0"/>
              <a:t>Retail Base</a:t>
            </a:r>
          </a:p>
        </p:txBody>
      </p:sp>
      <p:grpSp>
        <p:nvGrpSpPr>
          <p:cNvPr id="4112" name="Group 8"/>
          <p:cNvGrpSpPr>
            <a:grpSpLocks/>
          </p:cNvGrpSpPr>
          <p:nvPr/>
        </p:nvGrpSpPr>
        <p:grpSpPr bwMode="auto">
          <a:xfrm>
            <a:off x="6484938" y="4292600"/>
            <a:ext cx="2098675" cy="855663"/>
            <a:chOff x="4085" y="2704"/>
            <a:chExt cx="1322" cy="539"/>
          </a:xfrm>
        </p:grpSpPr>
        <p:sp>
          <p:nvSpPr>
            <p:cNvPr id="312329" name="Freeform 9"/>
            <p:cNvSpPr>
              <a:spLocks/>
            </p:cNvSpPr>
            <p:nvPr/>
          </p:nvSpPr>
          <p:spPr bwMode="auto">
            <a:xfrm>
              <a:off x="4085" y="3084"/>
              <a:ext cx="1322" cy="159"/>
            </a:xfrm>
            <a:custGeom>
              <a:avLst/>
              <a:gdLst/>
              <a:ahLst/>
              <a:cxnLst>
                <a:cxn ang="0">
                  <a:pos x="158" y="0"/>
                </a:cxn>
                <a:cxn ang="0">
                  <a:pos x="0" y="158"/>
                </a:cxn>
                <a:cxn ang="0">
                  <a:pos x="1321" y="158"/>
                </a:cxn>
                <a:cxn ang="0">
                  <a:pos x="1167" y="4"/>
                </a:cxn>
                <a:cxn ang="0">
                  <a:pos x="158" y="0"/>
                </a:cxn>
              </a:cxnLst>
              <a:rect l="0" t="0" r="r" b="b"/>
              <a:pathLst>
                <a:path w="1322" h="159">
                  <a:moveTo>
                    <a:pt x="158" y="0"/>
                  </a:moveTo>
                  <a:lnTo>
                    <a:pt x="0" y="158"/>
                  </a:lnTo>
                  <a:lnTo>
                    <a:pt x="1321" y="158"/>
                  </a:lnTo>
                  <a:lnTo>
                    <a:pt x="1167" y="4"/>
                  </a:lnTo>
                  <a:lnTo>
                    <a:pt x="158" y="0"/>
                  </a:lnTo>
                </a:path>
              </a:pathLst>
            </a:custGeom>
            <a:solidFill>
              <a:schemeClr val="tx2"/>
            </a:solidFill>
            <a:ln w="12700" cap="rnd" cmpd="sng">
              <a:solidFill>
                <a:schemeClr val="tx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4150" name="Group 10"/>
            <p:cNvGrpSpPr>
              <a:grpSpLocks/>
            </p:cNvGrpSpPr>
            <p:nvPr/>
          </p:nvGrpSpPr>
          <p:grpSpPr bwMode="auto">
            <a:xfrm>
              <a:off x="4213" y="2843"/>
              <a:ext cx="1062" cy="238"/>
              <a:chOff x="4213" y="2843"/>
              <a:chExt cx="1062" cy="238"/>
            </a:xfrm>
          </p:grpSpPr>
          <p:sp>
            <p:nvSpPr>
              <p:cNvPr id="312331" name="Rectangle 11"/>
              <p:cNvSpPr>
                <a:spLocks noChangeArrowheads="1"/>
              </p:cNvSpPr>
              <p:nvPr/>
            </p:nvSpPr>
            <p:spPr bwMode="auto">
              <a:xfrm>
                <a:off x="4541" y="2843"/>
                <a:ext cx="169" cy="31"/>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2332" name="Rectangle 12"/>
              <p:cNvSpPr>
                <a:spLocks noChangeArrowheads="1"/>
              </p:cNvSpPr>
              <p:nvPr/>
            </p:nvSpPr>
            <p:spPr bwMode="auto">
              <a:xfrm>
                <a:off x="4487" y="2884"/>
                <a:ext cx="283" cy="22"/>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2333" name="Rectangle 13"/>
              <p:cNvSpPr>
                <a:spLocks noChangeArrowheads="1"/>
              </p:cNvSpPr>
              <p:nvPr/>
            </p:nvSpPr>
            <p:spPr bwMode="auto">
              <a:xfrm>
                <a:off x="4250" y="2927"/>
                <a:ext cx="988" cy="154"/>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2334" name="Rectangle 14"/>
              <p:cNvSpPr>
                <a:spLocks noChangeArrowheads="1"/>
              </p:cNvSpPr>
              <p:nvPr/>
            </p:nvSpPr>
            <p:spPr bwMode="auto">
              <a:xfrm>
                <a:off x="4213" y="2914"/>
                <a:ext cx="1062" cy="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2335" name="Rectangle 15"/>
              <p:cNvSpPr>
                <a:spLocks noChangeArrowheads="1"/>
              </p:cNvSpPr>
              <p:nvPr/>
            </p:nvSpPr>
            <p:spPr bwMode="auto">
              <a:xfrm>
                <a:off x="4296"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2336" name="Rectangle 16"/>
              <p:cNvSpPr>
                <a:spLocks noChangeArrowheads="1"/>
              </p:cNvSpPr>
              <p:nvPr/>
            </p:nvSpPr>
            <p:spPr bwMode="auto">
              <a:xfrm>
                <a:off x="4415" y="2948"/>
                <a:ext cx="68"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2337" name="Rectangle 17"/>
              <p:cNvSpPr>
                <a:spLocks noChangeArrowheads="1"/>
              </p:cNvSpPr>
              <p:nvPr/>
            </p:nvSpPr>
            <p:spPr bwMode="auto">
              <a:xfrm>
                <a:off x="4533"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2338" name="Rectangle 18"/>
              <p:cNvSpPr>
                <a:spLocks noChangeArrowheads="1"/>
              </p:cNvSpPr>
              <p:nvPr/>
            </p:nvSpPr>
            <p:spPr bwMode="auto">
              <a:xfrm>
                <a:off x="4652"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2339" name="Rectangle 19"/>
              <p:cNvSpPr>
                <a:spLocks noChangeArrowheads="1"/>
              </p:cNvSpPr>
              <p:nvPr/>
            </p:nvSpPr>
            <p:spPr bwMode="auto">
              <a:xfrm>
                <a:off x="4771"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2340" name="Rectangle 20"/>
              <p:cNvSpPr>
                <a:spLocks noChangeArrowheads="1"/>
              </p:cNvSpPr>
              <p:nvPr/>
            </p:nvSpPr>
            <p:spPr bwMode="auto">
              <a:xfrm>
                <a:off x="4890"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2341" name="Rectangle 21"/>
              <p:cNvSpPr>
                <a:spLocks noChangeArrowheads="1"/>
              </p:cNvSpPr>
              <p:nvPr/>
            </p:nvSpPr>
            <p:spPr bwMode="auto">
              <a:xfrm>
                <a:off x="5009" y="2948"/>
                <a:ext cx="68"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2342" name="Rectangle 22"/>
              <p:cNvSpPr>
                <a:spLocks noChangeArrowheads="1"/>
              </p:cNvSpPr>
              <p:nvPr/>
            </p:nvSpPr>
            <p:spPr bwMode="auto">
              <a:xfrm>
                <a:off x="5127"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aphicFrame>
          <p:nvGraphicFramePr>
            <p:cNvPr id="4100" name="Object 23">
              <a:hlinkClick r:id="" action="ppaction://ole?verb=0"/>
            </p:cNvPr>
            <p:cNvGraphicFramePr>
              <a:graphicFrameLocks/>
            </p:cNvGraphicFramePr>
            <p:nvPr/>
          </p:nvGraphicFramePr>
          <p:xfrm>
            <a:off x="4282" y="2944"/>
            <a:ext cx="93" cy="175"/>
          </p:xfrm>
          <a:graphic>
            <a:graphicData uri="http://schemas.openxmlformats.org/presentationml/2006/ole">
              <mc:AlternateContent xmlns:mc="http://schemas.openxmlformats.org/markup-compatibility/2006">
                <mc:Choice xmlns:v="urn:schemas-microsoft-com:vml" Requires="v">
                  <p:oleObj spid="_x0000_s47733" name="Microsoft ClipArt Gallery" r:id="rId6" imgW="2819400" imgH="4559300" progId="">
                    <p:embed/>
                  </p:oleObj>
                </mc:Choice>
                <mc:Fallback>
                  <p:oleObj name="Microsoft ClipArt Gallery" r:id="rId6" imgW="2819400" imgH="4559300" progId="">
                    <p:embed/>
                    <p:pic>
                      <p:nvPicPr>
                        <p:cNvPr id="0" name="Picture 299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2"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24">
              <a:hlinkClick r:id="" action="ppaction://ole?verb=0"/>
            </p:cNvPr>
            <p:cNvGraphicFramePr>
              <a:graphicFrameLocks/>
            </p:cNvGraphicFramePr>
            <p:nvPr/>
          </p:nvGraphicFramePr>
          <p:xfrm>
            <a:off x="4401" y="2944"/>
            <a:ext cx="93" cy="175"/>
          </p:xfrm>
          <a:graphic>
            <a:graphicData uri="http://schemas.openxmlformats.org/presentationml/2006/ole">
              <mc:AlternateContent xmlns:mc="http://schemas.openxmlformats.org/markup-compatibility/2006">
                <mc:Choice xmlns:v="urn:schemas-microsoft-com:vml" Requires="v">
                  <p:oleObj spid="_x0000_s47734" name="Microsoft ClipArt Gallery" r:id="rId8" imgW="2819400" imgH="4559300" progId="">
                    <p:embed/>
                  </p:oleObj>
                </mc:Choice>
                <mc:Fallback>
                  <p:oleObj name="Microsoft ClipArt Gallery" r:id="rId8" imgW="2819400" imgH="4559300" progId="">
                    <p:embed/>
                    <p:pic>
                      <p:nvPicPr>
                        <p:cNvPr id="0" name="Picture 300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1"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25">
              <a:hlinkClick r:id="" action="ppaction://ole?verb=0"/>
            </p:cNvPr>
            <p:cNvGraphicFramePr>
              <a:graphicFrameLocks/>
            </p:cNvGraphicFramePr>
            <p:nvPr/>
          </p:nvGraphicFramePr>
          <p:xfrm>
            <a:off x="4520" y="2944"/>
            <a:ext cx="93" cy="175"/>
          </p:xfrm>
          <a:graphic>
            <a:graphicData uri="http://schemas.openxmlformats.org/presentationml/2006/ole">
              <mc:AlternateContent xmlns:mc="http://schemas.openxmlformats.org/markup-compatibility/2006">
                <mc:Choice xmlns:v="urn:schemas-microsoft-com:vml" Requires="v">
                  <p:oleObj spid="_x0000_s47735" name="Microsoft ClipArt Gallery" r:id="rId9" imgW="2819400" imgH="4559300" progId="">
                    <p:embed/>
                  </p:oleObj>
                </mc:Choice>
                <mc:Fallback>
                  <p:oleObj name="Microsoft ClipArt Gallery" r:id="rId9" imgW="2819400" imgH="4559300" progId="">
                    <p:embed/>
                    <p:pic>
                      <p:nvPicPr>
                        <p:cNvPr id="0" name="Picture 300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0"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26">
              <a:hlinkClick r:id="" action="ppaction://ole?verb=0"/>
            </p:cNvPr>
            <p:cNvGraphicFramePr>
              <a:graphicFrameLocks/>
            </p:cNvGraphicFramePr>
            <p:nvPr/>
          </p:nvGraphicFramePr>
          <p:xfrm>
            <a:off x="4757" y="2944"/>
            <a:ext cx="93" cy="175"/>
          </p:xfrm>
          <a:graphic>
            <a:graphicData uri="http://schemas.openxmlformats.org/presentationml/2006/ole">
              <mc:AlternateContent xmlns:mc="http://schemas.openxmlformats.org/markup-compatibility/2006">
                <mc:Choice xmlns:v="urn:schemas-microsoft-com:vml" Requires="v">
                  <p:oleObj spid="_x0000_s47736" name="Microsoft ClipArt Gallery" r:id="rId10" imgW="2819400" imgH="4559300" progId="">
                    <p:embed/>
                  </p:oleObj>
                </mc:Choice>
                <mc:Fallback>
                  <p:oleObj name="Microsoft ClipArt Gallery" r:id="rId10" imgW="2819400" imgH="4559300" progId="">
                    <p:embed/>
                    <p:pic>
                      <p:nvPicPr>
                        <p:cNvPr id="0" name="Picture 300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7"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27">
              <a:hlinkClick r:id="" action="ppaction://ole?verb=0"/>
            </p:cNvPr>
            <p:cNvGraphicFramePr>
              <a:graphicFrameLocks/>
            </p:cNvGraphicFramePr>
            <p:nvPr/>
          </p:nvGraphicFramePr>
          <p:xfrm>
            <a:off x="4995" y="2944"/>
            <a:ext cx="93" cy="175"/>
          </p:xfrm>
          <a:graphic>
            <a:graphicData uri="http://schemas.openxmlformats.org/presentationml/2006/ole">
              <mc:AlternateContent xmlns:mc="http://schemas.openxmlformats.org/markup-compatibility/2006">
                <mc:Choice xmlns:v="urn:schemas-microsoft-com:vml" Requires="v">
                  <p:oleObj spid="_x0000_s47737" name="Microsoft ClipArt Gallery" r:id="rId11" imgW="2819400" imgH="4559300" progId="">
                    <p:embed/>
                  </p:oleObj>
                </mc:Choice>
                <mc:Fallback>
                  <p:oleObj name="Microsoft ClipArt Gallery" r:id="rId11" imgW="2819400" imgH="4559300" progId="">
                    <p:embed/>
                    <p:pic>
                      <p:nvPicPr>
                        <p:cNvPr id="0" name="Picture 300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5"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28">
              <a:hlinkClick r:id="" action="ppaction://ole?verb=0"/>
            </p:cNvPr>
            <p:cNvGraphicFramePr>
              <a:graphicFrameLocks/>
            </p:cNvGraphicFramePr>
            <p:nvPr/>
          </p:nvGraphicFramePr>
          <p:xfrm>
            <a:off x="5114" y="2944"/>
            <a:ext cx="92" cy="175"/>
          </p:xfrm>
          <a:graphic>
            <a:graphicData uri="http://schemas.openxmlformats.org/presentationml/2006/ole">
              <mc:AlternateContent xmlns:mc="http://schemas.openxmlformats.org/markup-compatibility/2006">
                <mc:Choice xmlns:v="urn:schemas-microsoft-com:vml" Requires="v">
                  <p:oleObj spid="_x0000_s47738" name="Microsoft ClipArt Gallery" r:id="rId12" imgW="2819400" imgH="4559300" progId="">
                    <p:embed/>
                  </p:oleObj>
                </mc:Choice>
                <mc:Fallback>
                  <p:oleObj name="Microsoft ClipArt Gallery" r:id="rId12" imgW="2819400" imgH="4559300" progId="">
                    <p:embed/>
                    <p:pic>
                      <p:nvPicPr>
                        <p:cNvPr id="0" name="Picture 300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4" y="2944"/>
                          <a:ext cx="92"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29">
              <a:hlinkClick r:id="" action="ppaction://ole?verb=0"/>
            </p:cNvPr>
            <p:cNvGraphicFramePr>
              <a:graphicFrameLocks/>
            </p:cNvGraphicFramePr>
            <p:nvPr/>
          </p:nvGraphicFramePr>
          <p:xfrm>
            <a:off x="4860" y="3018"/>
            <a:ext cx="215" cy="214"/>
          </p:xfrm>
          <a:graphic>
            <a:graphicData uri="http://schemas.openxmlformats.org/presentationml/2006/ole">
              <mc:AlternateContent xmlns:mc="http://schemas.openxmlformats.org/markup-compatibility/2006">
                <mc:Choice xmlns:v="urn:schemas-microsoft-com:vml" Requires="v">
                  <p:oleObj spid="_x0000_s47739" name="Microsoft ClipArt Gallery" r:id="rId13" imgW="3378200" imgH="3365500" progId="">
                    <p:embed/>
                  </p:oleObj>
                </mc:Choice>
                <mc:Fallback>
                  <p:oleObj name="Microsoft ClipArt Gallery" r:id="rId13" imgW="3378200" imgH="3365500" progId="">
                    <p:embed/>
                    <p:pic>
                      <p:nvPicPr>
                        <p:cNvPr id="0" name="Picture 300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60" y="3018"/>
                          <a:ext cx="21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2350" name="Line 30"/>
            <p:cNvSpPr>
              <a:spLocks noChangeShapeType="1"/>
            </p:cNvSpPr>
            <p:nvPr/>
          </p:nvSpPr>
          <p:spPr bwMode="auto">
            <a:xfrm flipV="1">
              <a:off x="4913" y="2704"/>
              <a:ext cx="0" cy="203"/>
            </a:xfrm>
            <a:prstGeom prst="line">
              <a:avLst/>
            </a:prstGeom>
            <a:noFill/>
            <a:ln w="127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312351" name="Line 31"/>
            <p:cNvSpPr>
              <a:spLocks noChangeShapeType="1"/>
            </p:cNvSpPr>
            <p:nvPr/>
          </p:nvSpPr>
          <p:spPr bwMode="auto">
            <a:xfrm flipV="1">
              <a:off x="4799" y="2812"/>
              <a:ext cx="0" cy="95"/>
            </a:xfrm>
            <a:prstGeom prst="line">
              <a:avLst/>
            </a:prstGeom>
            <a:noFill/>
            <a:ln w="127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grpSp>
        <p:nvGrpSpPr>
          <p:cNvPr id="2" name="Group 1"/>
          <p:cNvGrpSpPr/>
          <p:nvPr/>
        </p:nvGrpSpPr>
        <p:grpSpPr>
          <a:xfrm>
            <a:off x="152400" y="2361953"/>
            <a:ext cx="6469024" cy="3290384"/>
            <a:chOff x="152400" y="2361953"/>
            <a:chExt cx="6469024" cy="3290384"/>
          </a:xfrm>
        </p:grpSpPr>
        <p:sp>
          <p:nvSpPr>
            <p:cNvPr id="312353" name="Arc 33"/>
            <p:cNvSpPr>
              <a:spLocks/>
            </p:cNvSpPr>
            <p:nvPr/>
          </p:nvSpPr>
          <p:spPr bwMode="auto">
            <a:xfrm rot="21583266">
              <a:off x="1067597" y="2361953"/>
              <a:ext cx="5553827" cy="3290384"/>
            </a:xfrm>
            <a:custGeom>
              <a:avLst/>
              <a:gdLst>
                <a:gd name="G0" fmla="+- 21600 0 0"/>
                <a:gd name="G1" fmla="+- 4958 0 0"/>
                <a:gd name="G2" fmla="+- 21600 0 0"/>
                <a:gd name="T0" fmla="*/ 25725 w 25725"/>
                <a:gd name="T1" fmla="*/ 26161 h 26558"/>
                <a:gd name="T2" fmla="*/ 577 w 25725"/>
                <a:gd name="T3" fmla="*/ 0 h 26558"/>
                <a:gd name="T4" fmla="*/ 21600 w 25725"/>
                <a:gd name="T5" fmla="*/ 4958 h 26558"/>
              </a:gdLst>
              <a:ahLst/>
              <a:cxnLst>
                <a:cxn ang="0">
                  <a:pos x="T0" y="T1"/>
                </a:cxn>
                <a:cxn ang="0">
                  <a:pos x="T2" y="T3"/>
                </a:cxn>
                <a:cxn ang="0">
                  <a:pos x="T4" y="T5"/>
                </a:cxn>
              </a:cxnLst>
              <a:rect l="0" t="0" r="r" b="b"/>
              <a:pathLst>
                <a:path w="25725" h="26558" fill="none" extrusionOk="0">
                  <a:moveTo>
                    <a:pt x="25724" y="26160"/>
                  </a:moveTo>
                  <a:cubicBezTo>
                    <a:pt x="24365" y="26424"/>
                    <a:pt x="22984" y="26557"/>
                    <a:pt x="21600" y="26558"/>
                  </a:cubicBezTo>
                  <a:cubicBezTo>
                    <a:pt x="9670" y="26558"/>
                    <a:pt x="0" y="16887"/>
                    <a:pt x="0" y="4958"/>
                  </a:cubicBezTo>
                  <a:cubicBezTo>
                    <a:pt x="-1" y="3288"/>
                    <a:pt x="193" y="1624"/>
                    <a:pt x="576" y="-1"/>
                  </a:cubicBezTo>
                </a:path>
                <a:path w="25725" h="26558" stroke="0" extrusionOk="0">
                  <a:moveTo>
                    <a:pt x="25724" y="26160"/>
                  </a:moveTo>
                  <a:cubicBezTo>
                    <a:pt x="24365" y="26424"/>
                    <a:pt x="22984" y="26557"/>
                    <a:pt x="21600" y="26558"/>
                  </a:cubicBezTo>
                  <a:cubicBezTo>
                    <a:pt x="9670" y="26558"/>
                    <a:pt x="0" y="16887"/>
                    <a:pt x="0" y="4958"/>
                  </a:cubicBezTo>
                  <a:cubicBezTo>
                    <a:pt x="-1" y="3288"/>
                    <a:pt x="193" y="1624"/>
                    <a:pt x="576" y="-1"/>
                  </a:cubicBezTo>
                  <a:lnTo>
                    <a:pt x="21600" y="4958"/>
                  </a:lnTo>
                  <a:close/>
                </a:path>
              </a:pathLst>
            </a:custGeom>
            <a:noFill/>
            <a:ln w="38100" cap="rnd">
              <a:solidFill>
                <a:srgbClr val="00B050"/>
              </a:solidFill>
              <a:round/>
              <a:headEnd/>
              <a:tailEnd type="triangle" w="med" len="med"/>
            </a:ln>
            <a:effectLst/>
          </p:spPr>
          <p:txBody>
            <a:bodyPr/>
            <a:lstStyle/>
            <a:p>
              <a:pPr>
                <a:defRPr/>
              </a:pPr>
              <a:endParaRPr lang="en-US" dirty="0">
                <a:solidFill>
                  <a:srgbClr val="00B050"/>
                </a:solidFill>
                <a:effectLst>
                  <a:outerShdw blurRad="38100" dist="38100" dir="2700000" algn="tl">
                    <a:srgbClr val="000000">
                      <a:alpha val="43137"/>
                    </a:srgbClr>
                  </a:outerShdw>
                </a:effectLst>
              </a:endParaRPr>
            </a:p>
          </p:txBody>
        </p:sp>
        <p:sp>
          <p:nvSpPr>
            <p:cNvPr id="4148" name="Rectangle 34"/>
            <p:cNvSpPr>
              <a:spLocks noChangeArrowheads="1"/>
            </p:cNvSpPr>
            <p:nvPr/>
          </p:nvSpPr>
          <p:spPr bwMode="auto">
            <a:xfrm>
              <a:off x="152400" y="4724400"/>
              <a:ext cx="2210351" cy="311367"/>
            </a:xfrm>
            <a:prstGeom prst="rect">
              <a:avLst/>
            </a:prstGeom>
            <a:noFill/>
            <a:ln w="19050">
              <a:solidFill>
                <a:srgbClr val="00FF99"/>
              </a:solidFill>
              <a:miter lim="800000"/>
              <a:headEnd/>
              <a:tailEnd/>
            </a:ln>
          </p:spPr>
          <p:txBody>
            <a:bodyPr lIns="90488" tIns="44450" rIns="90488" bIns="44450">
              <a:spAutoFit/>
            </a:bodyPr>
            <a:lstStyle/>
            <a:p>
              <a:pPr algn="l"/>
              <a:r>
                <a:rPr lang="en-US">
                  <a:solidFill>
                    <a:srgbClr val="00B050"/>
                  </a:solidFill>
                </a:rPr>
                <a:t>3b. Shipment Status</a:t>
              </a:r>
              <a:r>
                <a:rPr lang="en-US" b="0">
                  <a:solidFill>
                    <a:srgbClr val="00B050"/>
                  </a:solidFill>
                  <a:latin typeface="Arial Narrow" pitchFamily="34" charset="0"/>
                </a:rPr>
                <a:t> </a:t>
              </a:r>
            </a:p>
          </p:txBody>
        </p:sp>
      </p:grpSp>
      <p:sp>
        <p:nvSpPr>
          <p:cNvPr id="312355" name="Rectangle 35"/>
          <p:cNvSpPr>
            <a:spLocks noChangeArrowheads="1"/>
          </p:cNvSpPr>
          <p:nvPr/>
        </p:nvSpPr>
        <p:spPr bwMode="auto">
          <a:xfrm>
            <a:off x="3124200" y="20574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312356" name="Rectangle 36"/>
          <p:cNvSpPr>
            <a:spLocks noChangeArrowheads="1"/>
          </p:cNvSpPr>
          <p:nvPr/>
        </p:nvSpPr>
        <p:spPr bwMode="auto">
          <a:xfrm>
            <a:off x="1219200" y="5029200"/>
            <a:ext cx="152400" cy="2286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pSp>
        <p:nvGrpSpPr>
          <p:cNvPr id="5" name="Group 37"/>
          <p:cNvGrpSpPr>
            <a:grpSpLocks/>
          </p:cNvGrpSpPr>
          <p:nvPr/>
        </p:nvGrpSpPr>
        <p:grpSpPr bwMode="auto">
          <a:xfrm>
            <a:off x="4881562" y="3867150"/>
            <a:ext cx="1822514" cy="1314450"/>
            <a:chOff x="3074" y="2436"/>
            <a:chExt cx="1149" cy="828"/>
          </a:xfrm>
        </p:grpSpPr>
        <p:sp>
          <p:nvSpPr>
            <p:cNvPr id="312358" name="Arc 38"/>
            <p:cNvSpPr>
              <a:spLocks/>
            </p:cNvSpPr>
            <p:nvPr/>
          </p:nvSpPr>
          <p:spPr bwMode="auto">
            <a:xfrm>
              <a:off x="3074" y="2436"/>
              <a:ext cx="832" cy="828"/>
            </a:xfrm>
            <a:custGeom>
              <a:avLst/>
              <a:gdLst>
                <a:gd name="G0" fmla="+- 20521 0 0"/>
                <a:gd name="G1" fmla="+- 0 0 0"/>
                <a:gd name="G2" fmla="+- 21600 0 0"/>
                <a:gd name="T0" fmla="*/ 25203 w 25203"/>
                <a:gd name="T1" fmla="*/ 21086 h 21600"/>
                <a:gd name="T2" fmla="*/ 0 w 25203"/>
                <a:gd name="T3" fmla="*/ 6741 h 21600"/>
                <a:gd name="T4" fmla="*/ 20521 w 25203"/>
                <a:gd name="T5" fmla="*/ 0 h 21600"/>
              </a:gdLst>
              <a:ahLst/>
              <a:cxnLst>
                <a:cxn ang="0">
                  <a:pos x="T0" y="T1"/>
                </a:cxn>
                <a:cxn ang="0">
                  <a:pos x="T2" y="T3"/>
                </a:cxn>
                <a:cxn ang="0">
                  <a:pos x="T4" y="T5"/>
                </a:cxn>
              </a:cxnLst>
              <a:rect l="0" t="0" r="r" b="b"/>
              <a:pathLst>
                <a:path w="25203" h="21600" fill="none" extrusionOk="0">
                  <a:moveTo>
                    <a:pt x="25203" y="21086"/>
                  </a:moveTo>
                  <a:cubicBezTo>
                    <a:pt x="23665" y="21427"/>
                    <a:pt x="22095" y="21599"/>
                    <a:pt x="20521" y="21600"/>
                  </a:cubicBezTo>
                  <a:cubicBezTo>
                    <a:pt x="11189" y="21600"/>
                    <a:pt x="2912" y="15606"/>
                    <a:pt x="-1" y="6741"/>
                  </a:cubicBezTo>
                </a:path>
                <a:path w="25203" h="21600" stroke="0" extrusionOk="0">
                  <a:moveTo>
                    <a:pt x="25203" y="21086"/>
                  </a:moveTo>
                  <a:cubicBezTo>
                    <a:pt x="23665" y="21427"/>
                    <a:pt x="22095" y="21599"/>
                    <a:pt x="20521" y="21600"/>
                  </a:cubicBezTo>
                  <a:cubicBezTo>
                    <a:pt x="11189" y="21600"/>
                    <a:pt x="2912" y="15606"/>
                    <a:pt x="-1" y="6741"/>
                  </a:cubicBezTo>
                  <a:lnTo>
                    <a:pt x="20521" y="0"/>
                  </a:lnTo>
                  <a:close/>
                </a:path>
              </a:pathLst>
            </a:custGeom>
            <a:noFill/>
            <a:ln w="38100" cap="rnd">
              <a:solidFill>
                <a:srgbClr val="00B050"/>
              </a:solidFill>
              <a:round/>
              <a:headEnd/>
              <a:tailEnd type="triangle" w="med" len="med"/>
            </a:ln>
            <a:effectLst/>
          </p:spPr>
          <p:txBody>
            <a:bodyPr/>
            <a:lstStyle/>
            <a:p>
              <a:pPr>
                <a:defRPr/>
              </a:pPr>
              <a:endParaRPr lang="en-US">
                <a:solidFill>
                  <a:srgbClr val="00B050"/>
                </a:solidFill>
                <a:effectLst>
                  <a:outerShdw blurRad="38100" dist="38100" dir="2700000" algn="tl">
                    <a:srgbClr val="000000">
                      <a:alpha val="43137"/>
                    </a:srgbClr>
                  </a:outerShdw>
                </a:effectLst>
              </a:endParaRPr>
            </a:p>
          </p:txBody>
        </p:sp>
        <p:sp>
          <p:nvSpPr>
            <p:cNvPr id="4146" name="Rectangle 39"/>
            <p:cNvSpPr>
              <a:spLocks noChangeArrowheads="1"/>
            </p:cNvSpPr>
            <p:nvPr/>
          </p:nvSpPr>
          <p:spPr bwMode="auto">
            <a:xfrm>
              <a:off x="3311" y="2496"/>
              <a:ext cx="912" cy="475"/>
            </a:xfrm>
            <a:prstGeom prst="rect">
              <a:avLst/>
            </a:prstGeom>
            <a:noFill/>
            <a:ln w="19050">
              <a:solidFill>
                <a:srgbClr val="00B050"/>
              </a:solidFill>
              <a:miter lim="800000"/>
              <a:headEnd/>
              <a:tailEnd/>
            </a:ln>
          </p:spPr>
          <p:txBody>
            <a:bodyPr lIns="90488" tIns="44450" rIns="90488" bIns="44450">
              <a:spAutoFit/>
            </a:bodyPr>
            <a:lstStyle/>
            <a:p>
              <a:pPr algn="l"/>
              <a:r>
                <a:rPr lang="en-US" dirty="0">
                  <a:solidFill>
                    <a:srgbClr val="00B050"/>
                  </a:solidFill>
                </a:rPr>
                <a:t>3a. Material Release </a:t>
              </a:r>
              <a:r>
                <a:rPr lang="en-US" dirty="0" smtClean="0">
                  <a:solidFill>
                    <a:srgbClr val="00B050"/>
                  </a:solidFill>
                </a:rPr>
                <a:t>Confirmation</a:t>
              </a:r>
              <a:endParaRPr lang="en-US" dirty="0">
                <a:solidFill>
                  <a:srgbClr val="00B050"/>
                </a:solidFill>
              </a:endParaRPr>
            </a:p>
          </p:txBody>
        </p:sp>
      </p:grpSp>
      <p:sp>
        <p:nvSpPr>
          <p:cNvPr id="312360" name="Rectangle 40"/>
          <p:cNvSpPr>
            <a:spLocks noChangeArrowheads="1"/>
          </p:cNvSpPr>
          <p:nvPr/>
        </p:nvSpPr>
        <p:spPr bwMode="auto">
          <a:xfrm>
            <a:off x="5257800" y="31242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312361" name="Arc 41"/>
          <p:cNvSpPr>
            <a:spLocks/>
          </p:cNvSpPr>
          <p:nvPr/>
        </p:nvSpPr>
        <p:spPr bwMode="auto">
          <a:xfrm>
            <a:off x="5341938" y="3352800"/>
            <a:ext cx="1820862" cy="11080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4119" name="Rectangle 42"/>
          <p:cNvSpPr>
            <a:spLocks noChangeArrowheads="1"/>
          </p:cNvSpPr>
          <p:nvPr/>
        </p:nvSpPr>
        <p:spPr bwMode="auto">
          <a:xfrm>
            <a:off x="6629400" y="3276600"/>
            <a:ext cx="1290638" cy="322263"/>
          </a:xfrm>
          <a:prstGeom prst="rect">
            <a:avLst/>
          </a:prstGeom>
          <a:noFill/>
          <a:ln w="12700">
            <a:solidFill>
              <a:schemeClr val="tx1"/>
            </a:solidFill>
            <a:miter lim="800000"/>
            <a:headEnd/>
            <a:tailEnd/>
          </a:ln>
        </p:spPr>
        <p:txBody>
          <a:bodyPr lIns="90488" tIns="44450" rIns="90488" bIns="44450">
            <a:spAutoFit/>
          </a:bodyPr>
          <a:lstStyle/>
          <a:p>
            <a:pPr algn="l"/>
            <a:r>
              <a:rPr lang="en-US" dirty="0"/>
              <a:t>2b. MRO</a:t>
            </a:r>
            <a:r>
              <a:rPr lang="en-US" b="0" dirty="0">
                <a:latin typeface="Arial Narrow" pitchFamily="34" charset="0"/>
              </a:rPr>
              <a:t> </a:t>
            </a:r>
          </a:p>
        </p:txBody>
      </p:sp>
      <p:sp>
        <p:nvSpPr>
          <p:cNvPr id="312363" name="Rectangle 43"/>
          <p:cNvSpPr>
            <a:spLocks noChangeArrowheads="1"/>
          </p:cNvSpPr>
          <p:nvPr/>
        </p:nvSpPr>
        <p:spPr bwMode="auto">
          <a:xfrm>
            <a:off x="4876800" y="14478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pSp>
        <p:nvGrpSpPr>
          <p:cNvPr id="4121" name="Group 44"/>
          <p:cNvGrpSpPr>
            <a:grpSpLocks/>
          </p:cNvGrpSpPr>
          <p:nvPr/>
        </p:nvGrpSpPr>
        <p:grpSpPr bwMode="auto">
          <a:xfrm>
            <a:off x="2514600" y="4114800"/>
            <a:ext cx="2057400" cy="309563"/>
            <a:chOff x="624" y="2736"/>
            <a:chExt cx="1305" cy="195"/>
          </a:xfrm>
        </p:grpSpPr>
        <p:sp>
          <p:nvSpPr>
            <p:cNvPr id="312365" name="Rectangle 45"/>
            <p:cNvSpPr>
              <a:spLocks noChangeArrowheads="1"/>
            </p:cNvSpPr>
            <p:nvPr/>
          </p:nvSpPr>
          <p:spPr bwMode="auto">
            <a:xfrm>
              <a:off x="624" y="2736"/>
              <a:ext cx="1296" cy="192"/>
            </a:xfrm>
            <a:prstGeom prst="rect">
              <a:avLst/>
            </a:prstGeom>
            <a:no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4144" name="Rectangle 46"/>
            <p:cNvSpPr>
              <a:spLocks noChangeArrowheads="1"/>
            </p:cNvSpPr>
            <p:nvPr/>
          </p:nvSpPr>
          <p:spPr bwMode="auto">
            <a:xfrm>
              <a:off x="624" y="2736"/>
              <a:ext cx="1305" cy="195"/>
            </a:xfrm>
            <a:prstGeom prst="rect">
              <a:avLst/>
            </a:prstGeom>
            <a:noFill/>
            <a:ln w="12700">
              <a:noFill/>
              <a:miter lim="800000"/>
              <a:headEnd/>
              <a:tailEnd/>
            </a:ln>
          </p:spPr>
          <p:txBody>
            <a:bodyPr lIns="90488" tIns="44450" rIns="90488" bIns="44450">
              <a:spAutoFit/>
            </a:bodyPr>
            <a:lstStyle/>
            <a:p>
              <a:pPr algn="l"/>
              <a:r>
                <a:rPr lang="en-US" dirty="0">
                  <a:latin typeface="+mn-lt"/>
                </a:rPr>
                <a:t>2a. Supply Status </a:t>
              </a:r>
            </a:p>
          </p:txBody>
        </p:sp>
      </p:grpSp>
      <p:sp>
        <p:nvSpPr>
          <p:cNvPr id="312367" name="Arc 47"/>
          <p:cNvSpPr>
            <a:spLocks/>
          </p:cNvSpPr>
          <p:nvPr/>
        </p:nvSpPr>
        <p:spPr bwMode="auto">
          <a:xfrm rot="-649435">
            <a:off x="1524000" y="1905000"/>
            <a:ext cx="4291013" cy="2154238"/>
          </a:xfrm>
          <a:custGeom>
            <a:avLst/>
            <a:gdLst>
              <a:gd name="G0" fmla="+- 21600 0 0"/>
              <a:gd name="G1" fmla="+- 1577 0 0"/>
              <a:gd name="G2" fmla="+- 21600 0 0"/>
              <a:gd name="T0" fmla="*/ 10412 w 21600"/>
              <a:gd name="T1" fmla="*/ 20054 h 20054"/>
              <a:gd name="T2" fmla="*/ 58 w 21600"/>
              <a:gd name="T3" fmla="*/ 0 h 20054"/>
              <a:gd name="T4" fmla="*/ 21600 w 21600"/>
              <a:gd name="T5" fmla="*/ 1577 h 20054"/>
            </a:gdLst>
            <a:ahLst/>
            <a:cxnLst>
              <a:cxn ang="0">
                <a:pos x="T0" y="T1"/>
              </a:cxn>
              <a:cxn ang="0">
                <a:pos x="T2" y="T3"/>
              </a:cxn>
              <a:cxn ang="0">
                <a:pos x="T4" y="T5"/>
              </a:cxn>
            </a:cxnLst>
            <a:rect l="0" t="0" r="r" b="b"/>
            <a:pathLst>
              <a:path w="21600" h="20054" fill="none" extrusionOk="0">
                <a:moveTo>
                  <a:pt x="10412" y="20053"/>
                </a:moveTo>
                <a:cubicBezTo>
                  <a:pt x="3948" y="16140"/>
                  <a:pt x="0" y="9133"/>
                  <a:pt x="0" y="1577"/>
                </a:cubicBezTo>
                <a:cubicBezTo>
                  <a:pt x="-1" y="1050"/>
                  <a:pt x="19" y="524"/>
                  <a:pt x="57" y="-1"/>
                </a:cubicBezTo>
              </a:path>
              <a:path w="21600" h="20054" stroke="0" extrusionOk="0">
                <a:moveTo>
                  <a:pt x="10412" y="20053"/>
                </a:moveTo>
                <a:cubicBezTo>
                  <a:pt x="3948" y="16140"/>
                  <a:pt x="0" y="9133"/>
                  <a:pt x="0" y="1577"/>
                </a:cubicBezTo>
                <a:cubicBezTo>
                  <a:pt x="-1" y="1050"/>
                  <a:pt x="19" y="524"/>
                  <a:pt x="57" y="-1"/>
                </a:cubicBezTo>
                <a:lnTo>
                  <a:pt x="21600" y="1577"/>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2368" name="Rectangle 48"/>
          <p:cNvSpPr>
            <a:spLocks noChangeArrowheads="1"/>
          </p:cNvSpPr>
          <p:nvPr/>
        </p:nvSpPr>
        <p:spPr bwMode="auto">
          <a:xfrm>
            <a:off x="4648200" y="62484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aphicFrame>
        <p:nvGraphicFramePr>
          <p:cNvPr id="4099" name="Object 49"/>
          <p:cNvGraphicFramePr>
            <a:graphicFrameLocks noChangeAspect="1"/>
          </p:cNvGraphicFramePr>
          <p:nvPr/>
        </p:nvGraphicFramePr>
        <p:xfrm>
          <a:off x="3886200" y="3048000"/>
          <a:ext cx="1295400" cy="968375"/>
        </p:xfrm>
        <a:graphic>
          <a:graphicData uri="http://schemas.openxmlformats.org/presentationml/2006/ole">
            <mc:AlternateContent xmlns:mc="http://schemas.openxmlformats.org/markup-compatibility/2006">
              <mc:Choice xmlns:v="urn:schemas-microsoft-com:vml" Requires="v">
                <p:oleObj spid="_x0000_s47740" name="Clip" r:id="rId15" imgW="1821485" imgH="1806854" progId="">
                  <p:embed/>
                </p:oleObj>
              </mc:Choice>
              <mc:Fallback>
                <p:oleObj name="Clip" r:id="rId15" imgW="1821485" imgH="1806854" progId="">
                  <p:embed/>
                  <p:pic>
                    <p:nvPicPr>
                      <p:cNvPr id="0" name="Picture 3006"/>
                      <p:cNvPicPr>
                        <a:picLocks noChangeAspect="1" noChangeArrowheads="1"/>
                      </p:cNvPicPr>
                      <p:nvPr/>
                    </p:nvPicPr>
                    <p:blipFill>
                      <a:blip r:embed="rId16">
                        <a:extLst>
                          <a:ext uri="{28A0092B-C50C-407E-A947-70E740481C1C}">
                            <a14:useLocalDpi xmlns:a14="http://schemas.microsoft.com/office/drawing/2010/main" val="0"/>
                          </a:ext>
                        </a:extLst>
                      </a:blip>
                      <a:srcRect l="8195" t="12039" r="8109" b="20474"/>
                      <a:stretch>
                        <a:fillRect/>
                      </a:stretch>
                    </p:blipFill>
                    <p:spPr bwMode="auto">
                      <a:xfrm>
                        <a:off x="3886200" y="3048000"/>
                        <a:ext cx="12954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125" name="Group 51"/>
          <p:cNvGrpSpPr>
            <a:grpSpLocks/>
          </p:cNvGrpSpPr>
          <p:nvPr/>
        </p:nvGrpSpPr>
        <p:grpSpPr bwMode="auto">
          <a:xfrm>
            <a:off x="2971800" y="1371600"/>
            <a:ext cx="1752600" cy="1624013"/>
            <a:chOff x="1872" y="864"/>
            <a:chExt cx="1104" cy="1023"/>
          </a:xfrm>
        </p:grpSpPr>
        <p:sp>
          <p:nvSpPr>
            <p:cNvPr id="312372" name="Arc 52"/>
            <p:cNvSpPr>
              <a:spLocks/>
            </p:cNvSpPr>
            <p:nvPr/>
          </p:nvSpPr>
          <p:spPr bwMode="auto">
            <a:xfrm>
              <a:off x="2046" y="1207"/>
              <a:ext cx="680" cy="6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4142" name="Rectangle 53"/>
            <p:cNvSpPr>
              <a:spLocks noChangeArrowheads="1"/>
            </p:cNvSpPr>
            <p:nvPr/>
          </p:nvSpPr>
          <p:spPr bwMode="auto">
            <a:xfrm>
              <a:off x="1872" y="864"/>
              <a:ext cx="1104" cy="207"/>
            </a:xfrm>
            <a:prstGeom prst="rect">
              <a:avLst/>
            </a:prstGeom>
            <a:noFill/>
            <a:ln w="19050">
              <a:solidFill>
                <a:schemeClr val="tx1"/>
              </a:solidFill>
              <a:miter lim="800000"/>
              <a:headEnd/>
              <a:tailEnd/>
            </a:ln>
          </p:spPr>
          <p:txBody>
            <a:bodyPr lIns="90488" tIns="44450" rIns="90488" bIns="44450">
              <a:spAutoFit/>
            </a:bodyPr>
            <a:lstStyle/>
            <a:p>
              <a:pPr algn="l"/>
              <a:r>
                <a:rPr lang="en-US" dirty="0"/>
                <a:t>1.  Requisition</a:t>
              </a:r>
            </a:p>
          </p:txBody>
        </p:sp>
      </p:grpSp>
      <p:grpSp>
        <p:nvGrpSpPr>
          <p:cNvPr id="4126" name="Group 54"/>
          <p:cNvGrpSpPr>
            <a:grpSpLocks/>
          </p:cNvGrpSpPr>
          <p:nvPr/>
        </p:nvGrpSpPr>
        <p:grpSpPr bwMode="auto">
          <a:xfrm>
            <a:off x="8305800" y="5638800"/>
            <a:ext cx="595313" cy="773113"/>
            <a:chOff x="1392" y="3408"/>
            <a:chExt cx="374" cy="487"/>
          </a:xfrm>
        </p:grpSpPr>
        <p:sp>
          <p:nvSpPr>
            <p:cNvPr id="312375" name="Freeform 55"/>
            <p:cNvSpPr>
              <a:spLocks/>
            </p:cNvSpPr>
            <p:nvPr/>
          </p:nvSpPr>
          <p:spPr bwMode="auto">
            <a:xfrm>
              <a:off x="1392" y="3635"/>
              <a:ext cx="198" cy="38"/>
            </a:xfrm>
            <a:custGeom>
              <a:avLst/>
              <a:gdLst/>
              <a:ahLst/>
              <a:cxnLst>
                <a:cxn ang="0">
                  <a:pos x="0" y="25"/>
                </a:cxn>
                <a:cxn ang="0">
                  <a:pos x="151" y="25"/>
                </a:cxn>
                <a:cxn ang="0">
                  <a:pos x="194" y="0"/>
                </a:cxn>
                <a:cxn ang="0">
                  <a:pos x="48" y="0"/>
                </a:cxn>
                <a:cxn ang="0">
                  <a:pos x="0" y="25"/>
                </a:cxn>
              </a:cxnLst>
              <a:rect l="0" t="0" r="r" b="b"/>
              <a:pathLst>
                <a:path w="195" h="26">
                  <a:moveTo>
                    <a:pt x="0" y="25"/>
                  </a:moveTo>
                  <a:lnTo>
                    <a:pt x="151" y="25"/>
                  </a:lnTo>
                  <a:lnTo>
                    <a:pt x="194" y="0"/>
                  </a:lnTo>
                  <a:lnTo>
                    <a:pt x="48" y="0"/>
                  </a:lnTo>
                  <a:lnTo>
                    <a:pt x="0" y="25"/>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4128" name="Group 56"/>
            <p:cNvGrpSpPr>
              <a:grpSpLocks/>
            </p:cNvGrpSpPr>
            <p:nvPr/>
          </p:nvGrpSpPr>
          <p:grpSpPr bwMode="auto">
            <a:xfrm>
              <a:off x="1392" y="3408"/>
              <a:ext cx="374" cy="487"/>
              <a:chOff x="1394" y="3408"/>
              <a:chExt cx="374" cy="487"/>
            </a:xfrm>
          </p:grpSpPr>
          <p:sp>
            <p:nvSpPr>
              <p:cNvPr id="312377" name="Freeform 57"/>
              <p:cNvSpPr>
                <a:spLocks/>
              </p:cNvSpPr>
              <p:nvPr/>
            </p:nvSpPr>
            <p:spPr bwMode="auto">
              <a:xfrm>
                <a:off x="1545" y="3638"/>
                <a:ext cx="46" cy="257"/>
              </a:xfrm>
              <a:custGeom>
                <a:avLst/>
                <a:gdLst/>
                <a:ahLst/>
                <a:cxnLst>
                  <a:cxn ang="0">
                    <a:pos x="0" y="23"/>
                  </a:cxn>
                  <a:cxn ang="0">
                    <a:pos x="0" y="174"/>
                  </a:cxn>
                  <a:cxn ang="0">
                    <a:pos x="43" y="144"/>
                  </a:cxn>
                  <a:cxn ang="0">
                    <a:pos x="43" y="0"/>
                  </a:cxn>
                  <a:cxn ang="0">
                    <a:pos x="0" y="23"/>
                  </a:cxn>
                </a:cxnLst>
                <a:rect l="0" t="0" r="r" b="b"/>
                <a:pathLst>
                  <a:path w="44" h="175">
                    <a:moveTo>
                      <a:pt x="0" y="23"/>
                    </a:moveTo>
                    <a:lnTo>
                      <a:pt x="0" y="174"/>
                    </a:lnTo>
                    <a:lnTo>
                      <a:pt x="43" y="144"/>
                    </a:lnTo>
                    <a:lnTo>
                      <a:pt x="43" y="0"/>
                    </a:lnTo>
                    <a:lnTo>
                      <a:pt x="0" y="23"/>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4130" name="Group 58"/>
              <p:cNvGrpSpPr>
                <a:grpSpLocks/>
              </p:cNvGrpSpPr>
              <p:nvPr/>
            </p:nvGrpSpPr>
            <p:grpSpPr bwMode="auto">
              <a:xfrm>
                <a:off x="1394" y="3408"/>
                <a:ext cx="374" cy="475"/>
                <a:chOff x="1394" y="3408"/>
                <a:chExt cx="374" cy="475"/>
              </a:xfrm>
            </p:grpSpPr>
            <p:sp>
              <p:nvSpPr>
                <p:cNvPr id="312379" name="Freeform 59"/>
                <p:cNvSpPr>
                  <a:spLocks/>
                </p:cNvSpPr>
                <p:nvPr/>
              </p:nvSpPr>
              <p:spPr bwMode="auto">
                <a:xfrm>
                  <a:off x="1569" y="3615"/>
                  <a:ext cx="199" cy="37"/>
                </a:xfrm>
                <a:custGeom>
                  <a:avLst/>
                  <a:gdLst/>
                  <a:ahLst/>
                  <a:cxnLst>
                    <a:cxn ang="0">
                      <a:pos x="0" y="24"/>
                    </a:cxn>
                    <a:cxn ang="0">
                      <a:pos x="152" y="24"/>
                    </a:cxn>
                    <a:cxn ang="0">
                      <a:pos x="195" y="0"/>
                    </a:cxn>
                    <a:cxn ang="0">
                      <a:pos x="49" y="0"/>
                    </a:cxn>
                    <a:cxn ang="0">
                      <a:pos x="0" y="24"/>
                    </a:cxn>
                  </a:cxnLst>
                  <a:rect l="0" t="0" r="r" b="b"/>
                  <a:pathLst>
                    <a:path w="196" h="25">
                      <a:moveTo>
                        <a:pt x="0" y="24"/>
                      </a:moveTo>
                      <a:lnTo>
                        <a:pt x="152" y="24"/>
                      </a:lnTo>
                      <a:lnTo>
                        <a:pt x="195" y="0"/>
                      </a:lnTo>
                      <a:lnTo>
                        <a:pt x="49" y="0"/>
                      </a:lnTo>
                      <a:lnTo>
                        <a:pt x="0" y="24"/>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4132" name="Group 60"/>
                <p:cNvGrpSpPr>
                  <a:grpSpLocks/>
                </p:cNvGrpSpPr>
                <p:nvPr/>
              </p:nvGrpSpPr>
              <p:grpSpPr bwMode="auto">
                <a:xfrm>
                  <a:off x="1394" y="3408"/>
                  <a:ext cx="374" cy="475"/>
                  <a:chOff x="1394" y="3408"/>
                  <a:chExt cx="374" cy="475"/>
                </a:xfrm>
              </p:grpSpPr>
              <p:grpSp>
                <p:nvGrpSpPr>
                  <p:cNvPr id="4134" name="Group 61"/>
                  <p:cNvGrpSpPr>
                    <a:grpSpLocks/>
                  </p:cNvGrpSpPr>
                  <p:nvPr/>
                </p:nvGrpSpPr>
                <p:grpSpPr bwMode="auto">
                  <a:xfrm>
                    <a:off x="1394" y="3439"/>
                    <a:ext cx="321" cy="444"/>
                    <a:chOff x="1394" y="3439"/>
                    <a:chExt cx="321" cy="444"/>
                  </a:xfrm>
                </p:grpSpPr>
                <p:sp>
                  <p:nvSpPr>
                    <p:cNvPr id="312382" name="Rectangle 62"/>
                    <p:cNvSpPr>
                      <a:spLocks noChangeArrowheads="1"/>
                    </p:cNvSpPr>
                    <p:nvPr/>
                  </p:nvSpPr>
                  <p:spPr bwMode="auto">
                    <a:xfrm>
                      <a:off x="1394" y="3674"/>
                      <a:ext cx="143" cy="209"/>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2383" name="Rectangle 63"/>
                    <p:cNvSpPr>
                      <a:spLocks noChangeArrowheads="1"/>
                    </p:cNvSpPr>
                    <p:nvPr/>
                  </p:nvSpPr>
                  <p:spPr bwMode="auto">
                    <a:xfrm>
                      <a:off x="1573" y="3655"/>
                      <a:ext cx="143" cy="208"/>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2384" name="Rectangle 64"/>
                    <p:cNvSpPr>
                      <a:spLocks noChangeArrowheads="1"/>
                    </p:cNvSpPr>
                    <p:nvPr/>
                  </p:nvSpPr>
                  <p:spPr bwMode="auto">
                    <a:xfrm>
                      <a:off x="1449" y="3439"/>
                      <a:ext cx="143" cy="207"/>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4135" name="Group 65"/>
                  <p:cNvGrpSpPr>
                    <a:grpSpLocks/>
                  </p:cNvGrpSpPr>
                  <p:nvPr/>
                </p:nvGrpSpPr>
                <p:grpSpPr bwMode="auto">
                  <a:xfrm>
                    <a:off x="1600" y="3408"/>
                    <a:ext cx="168" cy="466"/>
                    <a:chOff x="1600" y="3408"/>
                    <a:chExt cx="168" cy="466"/>
                  </a:xfrm>
                </p:grpSpPr>
                <p:sp>
                  <p:nvSpPr>
                    <p:cNvPr id="312386" name="Freeform 66"/>
                    <p:cNvSpPr>
                      <a:spLocks/>
                    </p:cNvSpPr>
                    <p:nvPr/>
                  </p:nvSpPr>
                  <p:spPr bwMode="auto">
                    <a:xfrm>
                      <a:off x="1723" y="3617"/>
                      <a:ext cx="45" cy="257"/>
                    </a:xfrm>
                    <a:custGeom>
                      <a:avLst/>
                      <a:gdLst/>
                      <a:ahLst/>
                      <a:cxnLst>
                        <a:cxn ang="0">
                          <a:pos x="0" y="23"/>
                        </a:cxn>
                        <a:cxn ang="0">
                          <a:pos x="0" y="174"/>
                        </a:cxn>
                        <a:cxn ang="0">
                          <a:pos x="43" y="144"/>
                        </a:cxn>
                        <a:cxn ang="0">
                          <a:pos x="43" y="0"/>
                        </a:cxn>
                        <a:cxn ang="0">
                          <a:pos x="0" y="23"/>
                        </a:cxn>
                      </a:cxnLst>
                      <a:rect l="0" t="0" r="r" b="b"/>
                      <a:pathLst>
                        <a:path w="44" h="175">
                          <a:moveTo>
                            <a:pt x="0" y="23"/>
                          </a:moveTo>
                          <a:lnTo>
                            <a:pt x="0" y="174"/>
                          </a:lnTo>
                          <a:lnTo>
                            <a:pt x="43" y="144"/>
                          </a:lnTo>
                          <a:lnTo>
                            <a:pt x="43" y="0"/>
                          </a:lnTo>
                          <a:lnTo>
                            <a:pt x="0" y="23"/>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2387" name="Freeform 67"/>
                    <p:cNvSpPr>
                      <a:spLocks/>
                    </p:cNvSpPr>
                    <p:nvPr/>
                  </p:nvSpPr>
                  <p:spPr bwMode="auto">
                    <a:xfrm>
                      <a:off x="1600" y="3408"/>
                      <a:ext cx="44" cy="253"/>
                    </a:xfrm>
                    <a:custGeom>
                      <a:avLst/>
                      <a:gdLst/>
                      <a:ahLst/>
                      <a:cxnLst>
                        <a:cxn ang="0">
                          <a:pos x="0" y="19"/>
                        </a:cxn>
                        <a:cxn ang="0">
                          <a:pos x="0" y="171"/>
                        </a:cxn>
                        <a:cxn ang="0">
                          <a:pos x="43" y="145"/>
                        </a:cxn>
                        <a:cxn ang="0">
                          <a:pos x="43" y="0"/>
                        </a:cxn>
                        <a:cxn ang="0">
                          <a:pos x="0" y="19"/>
                        </a:cxn>
                      </a:cxnLst>
                      <a:rect l="0" t="0" r="r" b="b"/>
                      <a:pathLst>
                        <a:path w="44" h="172">
                          <a:moveTo>
                            <a:pt x="0" y="19"/>
                          </a:moveTo>
                          <a:lnTo>
                            <a:pt x="0" y="171"/>
                          </a:lnTo>
                          <a:lnTo>
                            <a:pt x="43" y="145"/>
                          </a:lnTo>
                          <a:lnTo>
                            <a:pt x="43" y="0"/>
                          </a:lnTo>
                          <a:lnTo>
                            <a:pt x="0" y="19"/>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grpSp>
            <p:sp>
              <p:nvSpPr>
                <p:cNvPr id="312388" name="Freeform 68"/>
                <p:cNvSpPr>
                  <a:spLocks/>
                </p:cNvSpPr>
                <p:nvPr/>
              </p:nvSpPr>
              <p:spPr bwMode="auto">
                <a:xfrm>
                  <a:off x="1446" y="3408"/>
                  <a:ext cx="198" cy="29"/>
                </a:xfrm>
                <a:custGeom>
                  <a:avLst/>
                  <a:gdLst/>
                  <a:ahLst/>
                  <a:cxnLst>
                    <a:cxn ang="0">
                      <a:pos x="0" y="19"/>
                    </a:cxn>
                    <a:cxn ang="0">
                      <a:pos x="152" y="19"/>
                    </a:cxn>
                    <a:cxn ang="0">
                      <a:pos x="195" y="0"/>
                    </a:cxn>
                    <a:cxn ang="0">
                      <a:pos x="49" y="0"/>
                    </a:cxn>
                    <a:cxn ang="0">
                      <a:pos x="0" y="19"/>
                    </a:cxn>
                  </a:cxnLst>
                  <a:rect l="0" t="0" r="r" b="b"/>
                  <a:pathLst>
                    <a:path w="196" h="20">
                      <a:moveTo>
                        <a:pt x="0" y="19"/>
                      </a:moveTo>
                      <a:lnTo>
                        <a:pt x="152" y="19"/>
                      </a:lnTo>
                      <a:lnTo>
                        <a:pt x="195" y="0"/>
                      </a:lnTo>
                      <a:lnTo>
                        <a:pt x="49" y="0"/>
                      </a:lnTo>
                      <a:lnTo>
                        <a:pt x="0" y="19"/>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grpSp>
      </p:grpSp>
      <p:sp>
        <p:nvSpPr>
          <p:cNvPr id="67" name="TextBox 66"/>
          <p:cNvSpPr txBox="1"/>
          <p:nvPr/>
        </p:nvSpPr>
        <p:spPr bwMode="auto">
          <a:xfrm>
            <a:off x="495811" y="5181600"/>
            <a:ext cx="1582484" cy="369332"/>
          </a:xfrm>
          <a:prstGeom prst="rect">
            <a:avLst/>
          </a:prstGeom>
          <a:noFill/>
          <a:ln w="9525" algn="ctr">
            <a:noFill/>
            <a:miter lim="800000"/>
            <a:headEnd/>
            <a:tailEnd/>
          </a:ln>
        </p:spPr>
        <p:txBody>
          <a:bodyPr wrap="none" rtlCol="0">
            <a:spAutoFit/>
          </a:bodyPr>
          <a:lstStyle/>
          <a:p>
            <a:pPr>
              <a:spcBef>
                <a:spcPts val="0"/>
              </a:spcBef>
            </a:pPr>
            <a:r>
              <a:rPr lang="en-US" sz="2000" dirty="0" smtClean="0">
                <a:solidFill>
                  <a:srgbClr val="00B050"/>
                </a:solidFill>
                <a:latin typeface="+mn-lt"/>
                <a:cs typeface="Arial" charset="0"/>
              </a:rPr>
              <a:t>DLMS 856S</a:t>
            </a:r>
            <a:endParaRPr lang="en-US" sz="2000" dirty="0">
              <a:solidFill>
                <a:srgbClr val="00B050"/>
              </a:solidFill>
              <a:latin typeface="+mn-lt"/>
              <a:cs typeface="Arial" charset="0"/>
            </a:endParaRPr>
          </a:p>
        </p:txBody>
      </p:sp>
      <p:sp>
        <p:nvSpPr>
          <p:cNvPr id="68" name="TextBox 67"/>
          <p:cNvSpPr txBox="1"/>
          <p:nvPr/>
        </p:nvSpPr>
        <p:spPr bwMode="auto">
          <a:xfrm>
            <a:off x="671943" y="5486400"/>
            <a:ext cx="1330941" cy="369332"/>
          </a:xfrm>
          <a:prstGeom prst="rect">
            <a:avLst/>
          </a:prstGeom>
          <a:noFill/>
          <a:ln w="9525" algn="ctr">
            <a:noFill/>
            <a:miter lim="800000"/>
            <a:headEnd/>
            <a:tailEnd/>
          </a:ln>
        </p:spPr>
        <p:txBody>
          <a:bodyPr wrap="none" rtlCol="0">
            <a:spAutoFit/>
          </a:bodyPr>
          <a:lstStyle/>
          <a:p>
            <a:pPr>
              <a:spcBef>
                <a:spcPts val="0"/>
              </a:spcBef>
            </a:pPr>
            <a:r>
              <a:rPr lang="en-US" sz="2000" dirty="0" smtClean="0">
                <a:solidFill>
                  <a:srgbClr val="00B050"/>
                </a:solidFill>
                <a:latin typeface="+mn-lt"/>
                <a:cs typeface="Arial" charset="0"/>
              </a:rPr>
              <a:t>DICs AS_</a:t>
            </a:r>
            <a:endParaRPr lang="en-US" sz="2000" dirty="0">
              <a:solidFill>
                <a:srgbClr val="00B050"/>
              </a:solidFill>
              <a:latin typeface="+mn-lt"/>
              <a:cs typeface="Arial" charset="0"/>
            </a:endParaRPr>
          </a:p>
        </p:txBody>
      </p:sp>
      <p:sp>
        <p:nvSpPr>
          <p:cNvPr id="69" name="TextBox 68"/>
          <p:cNvSpPr txBox="1"/>
          <p:nvPr/>
        </p:nvSpPr>
        <p:spPr bwMode="auto">
          <a:xfrm>
            <a:off x="3676046" y="4648200"/>
            <a:ext cx="1657954" cy="369332"/>
          </a:xfrm>
          <a:prstGeom prst="rect">
            <a:avLst/>
          </a:prstGeom>
          <a:noFill/>
          <a:ln w="9525" algn="ctr">
            <a:noFill/>
            <a:miter lim="800000"/>
            <a:headEnd/>
            <a:tailEnd/>
          </a:ln>
        </p:spPr>
        <p:txBody>
          <a:bodyPr wrap="none" rtlCol="0">
            <a:spAutoFit/>
          </a:bodyPr>
          <a:lstStyle/>
          <a:p>
            <a:pPr>
              <a:spcBef>
                <a:spcPts val="0"/>
              </a:spcBef>
            </a:pPr>
            <a:r>
              <a:rPr lang="en-US" sz="2000" dirty="0" smtClean="0">
                <a:solidFill>
                  <a:srgbClr val="00B050"/>
                </a:solidFill>
                <a:latin typeface="+mn-lt"/>
                <a:cs typeface="Arial" charset="0"/>
              </a:rPr>
              <a:t>DLMS 945A </a:t>
            </a:r>
            <a:endParaRPr lang="en-US" sz="2000" dirty="0">
              <a:solidFill>
                <a:srgbClr val="00B050"/>
              </a:solidFill>
              <a:latin typeface="+mn-lt"/>
              <a:cs typeface="Arial" charset="0"/>
            </a:endParaRPr>
          </a:p>
        </p:txBody>
      </p:sp>
      <p:sp>
        <p:nvSpPr>
          <p:cNvPr id="70" name="TextBox 69"/>
          <p:cNvSpPr txBox="1"/>
          <p:nvPr/>
        </p:nvSpPr>
        <p:spPr bwMode="auto">
          <a:xfrm>
            <a:off x="3835357" y="4964668"/>
            <a:ext cx="1345368" cy="369332"/>
          </a:xfrm>
          <a:prstGeom prst="rect">
            <a:avLst/>
          </a:prstGeom>
          <a:noFill/>
          <a:ln w="9525" algn="ctr">
            <a:noFill/>
            <a:miter lim="800000"/>
            <a:headEnd/>
            <a:tailEnd/>
          </a:ln>
        </p:spPr>
        <p:txBody>
          <a:bodyPr wrap="none" rtlCol="0">
            <a:spAutoFit/>
          </a:bodyPr>
          <a:lstStyle/>
          <a:p>
            <a:pPr>
              <a:spcBef>
                <a:spcPts val="0"/>
              </a:spcBef>
            </a:pPr>
            <a:r>
              <a:rPr lang="en-US" sz="2000" dirty="0" smtClean="0">
                <a:solidFill>
                  <a:srgbClr val="00B050"/>
                </a:solidFill>
                <a:latin typeface="+mn-lt"/>
                <a:cs typeface="Arial" charset="0"/>
              </a:rPr>
              <a:t>DICs AR_</a:t>
            </a:r>
            <a:endParaRPr lang="en-US" sz="2000" dirty="0">
              <a:solidFill>
                <a:srgbClr val="00B050"/>
              </a:solidFill>
              <a:latin typeface="+mn-lt"/>
              <a:cs typeface="Arial" charset="0"/>
            </a:endParaRPr>
          </a:p>
        </p:txBody>
      </p:sp>
    </p:spTree>
    <p:extLst>
      <p:ext uri="{BB962C8B-B14F-4D97-AF65-F5344CB8AC3E}">
        <p14:creationId xmlns:p14="http://schemas.microsoft.com/office/powerpoint/2010/main" val="53442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838200"/>
          </a:xfrm>
        </p:spPr>
        <p:txBody>
          <a:bodyPr/>
          <a:lstStyle/>
          <a:p>
            <a:r>
              <a:rPr lang="en-US" sz="4000" dirty="0" smtClean="0"/>
              <a:t>DLMS Training Catalog</a:t>
            </a:r>
            <a:endParaRPr lang="en-US" dirty="0" smtClean="0"/>
          </a:p>
        </p:txBody>
      </p:sp>
      <p:sp>
        <p:nvSpPr>
          <p:cNvPr id="5" name="Rectangle 4"/>
          <p:cNvSpPr>
            <a:spLocks noGrp="1" noChangeArrowheads="1"/>
          </p:cNvSpPr>
          <p:nvPr/>
        </p:nvSpPr>
        <p:spPr bwMode="auto">
          <a:xfrm>
            <a:off x="114300" y="1219200"/>
            <a:ext cx="8915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b="1">
                <a:solidFill>
                  <a:srgbClr val="000000"/>
                </a:solidFill>
                <a:latin typeface="+mn-lt"/>
                <a:ea typeface="+mn-ea"/>
                <a:cs typeface="+mn-cs"/>
              </a:defRPr>
            </a:lvl1pPr>
            <a:lvl2pPr marL="742950" indent="-285750" algn="l" rtl="0" eaLnBrk="0" fontAlgn="base" hangingPunct="0">
              <a:spcBef>
                <a:spcPct val="35000"/>
              </a:spcBef>
              <a:spcAft>
                <a:spcPct val="0"/>
              </a:spcAft>
              <a:buSzPct val="70000"/>
              <a:buFont typeface="Wingdings" pitchFamily="2" charset="2"/>
              <a:buChar char="l"/>
              <a:defRPr sz="2800" b="1">
                <a:solidFill>
                  <a:srgbClr val="000000"/>
                </a:solidFill>
                <a:latin typeface="+mn-lt"/>
              </a:defRPr>
            </a:lvl2pPr>
            <a:lvl3pPr marL="1143000" indent="-228600" algn="l" rtl="0" eaLnBrk="0" fontAlgn="base" hangingPunct="0">
              <a:spcBef>
                <a:spcPct val="35000"/>
              </a:spcBef>
              <a:spcAft>
                <a:spcPct val="0"/>
              </a:spcAft>
              <a:buFont typeface="Wingdings" pitchFamily="2" charset="2"/>
              <a:buChar char="ü"/>
              <a:defRPr sz="2400" b="1">
                <a:solidFill>
                  <a:srgbClr val="000000"/>
                </a:solidFill>
                <a:latin typeface="+mn-lt"/>
              </a:defRPr>
            </a:lvl3pPr>
            <a:lvl4pPr marL="1600200" indent="-228600" algn="l" rtl="0" eaLnBrk="0" fontAlgn="base" hangingPunct="0">
              <a:spcBef>
                <a:spcPct val="35000"/>
              </a:spcBef>
              <a:spcAft>
                <a:spcPct val="0"/>
              </a:spcAft>
              <a:buFont typeface="Wingdings" pitchFamily="2" charset="2"/>
              <a:buChar char="Ø"/>
              <a:defRPr sz="2000" b="1">
                <a:solidFill>
                  <a:srgbClr val="000000"/>
                </a:solidFill>
                <a:latin typeface="+mn-lt"/>
              </a:defRPr>
            </a:lvl4pPr>
            <a:lvl5pPr marL="2057400" indent="-228600" algn="l" rtl="0" eaLnBrk="0" fontAlgn="base" hangingPunct="0">
              <a:spcBef>
                <a:spcPct val="35000"/>
              </a:spcBef>
              <a:spcAft>
                <a:spcPct val="0"/>
              </a:spcAft>
              <a:buChar char="–"/>
              <a:defRPr sz="2000" b="1">
                <a:solidFill>
                  <a:srgbClr val="000000"/>
                </a:solidFill>
                <a:latin typeface="+mn-lt"/>
              </a:defRPr>
            </a:lvl5pPr>
            <a:lvl6pPr marL="2514600" indent="-228600" algn="l" rtl="0" eaLnBrk="0" fontAlgn="base" hangingPunct="0">
              <a:spcBef>
                <a:spcPct val="35000"/>
              </a:spcBef>
              <a:spcAft>
                <a:spcPct val="0"/>
              </a:spcAft>
              <a:buClr>
                <a:srgbClr val="FFFF00"/>
              </a:buClr>
              <a:buChar char="–"/>
              <a:defRPr sz="2000" b="1">
                <a:solidFill>
                  <a:schemeClr val="tx1"/>
                </a:solidFill>
                <a:latin typeface="+mn-lt"/>
              </a:defRPr>
            </a:lvl6pPr>
            <a:lvl7pPr marL="2971800" indent="-228600" algn="l" rtl="0" eaLnBrk="0" fontAlgn="base" hangingPunct="0">
              <a:spcBef>
                <a:spcPct val="35000"/>
              </a:spcBef>
              <a:spcAft>
                <a:spcPct val="0"/>
              </a:spcAft>
              <a:buClr>
                <a:srgbClr val="FFFF00"/>
              </a:buClr>
              <a:buChar char="–"/>
              <a:defRPr sz="2000" b="1">
                <a:solidFill>
                  <a:schemeClr val="tx1"/>
                </a:solidFill>
                <a:latin typeface="+mn-lt"/>
              </a:defRPr>
            </a:lvl7pPr>
            <a:lvl8pPr marL="3429000" indent="-228600" algn="l" rtl="0" eaLnBrk="0" fontAlgn="base" hangingPunct="0">
              <a:spcBef>
                <a:spcPct val="35000"/>
              </a:spcBef>
              <a:spcAft>
                <a:spcPct val="0"/>
              </a:spcAft>
              <a:buClr>
                <a:srgbClr val="FFFF00"/>
              </a:buClr>
              <a:buChar char="–"/>
              <a:defRPr sz="2000" b="1">
                <a:solidFill>
                  <a:schemeClr val="tx1"/>
                </a:solidFill>
                <a:latin typeface="+mn-lt"/>
              </a:defRPr>
            </a:lvl8pPr>
            <a:lvl9pPr marL="3886200" indent="-228600" algn="l" rtl="0" eaLnBrk="0" fontAlgn="base" hangingPunct="0">
              <a:spcBef>
                <a:spcPct val="35000"/>
              </a:spcBef>
              <a:spcAft>
                <a:spcPct val="0"/>
              </a:spcAft>
              <a:buClr>
                <a:srgbClr val="FFFF00"/>
              </a:buClr>
              <a:buChar char="–"/>
              <a:defRPr sz="2000" b="1">
                <a:solidFill>
                  <a:schemeClr val="tx1"/>
                </a:solidFill>
                <a:latin typeface="+mn-lt"/>
              </a:defRPr>
            </a:lvl9pPr>
          </a:lstStyle>
          <a:p>
            <a:pPr marL="1482725" indent="-1482725">
              <a:lnSpc>
                <a:spcPct val="90000"/>
              </a:lnSpc>
              <a:buSzPct val="70000"/>
              <a:buFont typeface="Wingdings" pitchFamily="2" charset="2"/>
              <a:buNone/>
              <a:tabLst>
                <a:tab pos="1482725" algn="l"/>
              </a:tabLst>
            </a:pPr>
            <a:r>
              <a:rPr lang="en-US" sz="2000" dirty="0" smtClean="0">
                <a:solidFill>
                  <a:schemeClr val="tx1"/>
                </a:solidFill>
              </a:rPr>
              <a:t>Module 1 - 	Introduction to the DLMS</a:t>
            </a:r>
          </a:p>
          <a:p>
            <a:pPr marL="1482725" indent="-1482725">
              <a:lnSpc>
                <a:spcPct val="90000"/>
              </a:lnSpc>
              <a:buSzPct val="70000"/>
              <a:buFont typeface="Wingdings" pitchFamily="2" charset="2"/>
              <a:buNone/>
              <a:tabLst>
                <a:tab pos="1482725" algn="l"/>
              </a:tabLst>
            </a:pPr>
            <a:endParaRPr lang="en-US" sz="400" dirty="0" smtClean="0">
              <a:solidFill>
                <a:srgbClr val="7030A0"/>
              </a:solidFill>
            </a:endParaRPr>
          </a:p>
          <a:p>
            <a:pPr marL="1482725" indent="-1482725">
              <a:lnSpc>
                <a:spcPct val="90000"/>
              </a:lnSpc>
              <a:buSzPct val="70000"/>
              <a:buFont typeface="Wingdings" pitchFamily="2" charset="2"/>
              <a:buNone/>
              <a:tabLst>
                <a:tab pos="1482725" algn="l"/>
              </a:tabLst>
            </a:pPr>
            <a:r>
              <a:rPr lang="en-US" sz="2000" dirty="0" smtClean="0">
                <a:solidFill>
                  <a:schemeClr val="tx1"/>
                </a:solidFill>
              </a:rPr>
              <a:t>Module 2 -	Electronic Data Interchange (EDI) Basics and ASC X12 EDI Definitions and Concepts</a:t>
            </a:r>
          </a:p>
          <a:p>
            <a:pPr marL="1482725" indent="-1482725">
              <a:lnSpc>
                <a:spcPct val="90000"/>
              </a:lnSpc>
              <a:buSzPct val="70000"/>
              <a:buFont typeface="Wingdings" pitchFamily="2" charset="2"/>
              <a:buNone/>
              <a:tabLst>
                <a:tab pos="1482725" algn="l"/>
              </a:tabLst>
            </a:pPr>
            <a:endParaRPr lang="en-US" sz="400" dirty="0" smtClean="0"/>
          </a:p>
          <a:p>
            <a:pPr marL="1482725" indent="-1482725">
              <a:lnSpc>
                <a:spcPct val="90000"/>
              </a:lnSpc>
              <a:buSzPct val="70000"/>
              <a:buFont typeface="Wingdings" pitchFamily="2" charset="2"/>
              <a:buNone/>
              <a:tabLst>
                <a:tab pos="1482725" algn="l"/>
              </a:tabLst>
            </a:pPr>
            <a:r>
              <a:rPr lang="en-US" sz="2000" dirty="0">
                <a:solidFill>
                  <a:schemeClr val="tx1"/>
                </a:solidFill>
              </a:rPr>
              <a:t>Module </a:t>
            </a:r>
            <a:r>
              <a:rPr lang="en-US" sz="2000" dirty="0" smtClean="0">
                <a:solidFill>
                  <a:schemeClr val="tx1"/>
                </a:solidFill>
              </a:rPr>
              <a:t>3 -	DLMS Functionality &amp; </a:t>
            </a:r>
            <a:r>
              <a:rPr lang="en-US" sz="2000" dirty="0">
                <a:solidFill>
                  <a:schemeClr val="tx1"/>
                </a:solidFill>
              </a:rPr>
              <a:t>Transaction </a:t>
            </a:r>
            <a:r>
              <a:rPr lang="en-US" sz="2000" dirty="0" smtClean="0">
                <a:solidFill>
                  <a:schemeClr val="tx1"/>
                </a:solidFill>
              </a:rPr>
              <a:t>Life-Cycle</a:t>
            </a:r>
          </a:p>
          <a:p>
            <a:pPr marL="1482725" indent="-1482725">
              <a:lnSpc>
                <a:spcPct val="90000"/>
              </a:lnSpc>
              <a:buSzPct val="70000"/>
              <a:buFont typeface="Wingdings" pitchFamily="2" charset="2"/>
              <a:buNone/>
              <a:tabLst>
                <a:tab pos="1482725" algn="l"/>
              </a:tabLst>
            </a:pPr>
            <a:endParaRPr lang="en-US" sz="400" dirty="0" smtClean="0">
              <a:solidFill>
                <a:schemeClr val="tx1"/>
              </a:solidFill>
            </a:endParaRPr>
          </a:p>
          <a:p>
            <a:pPr marL="1482725" indent="-1482725">
              <a:lnSpc>
                <a:spcPct val="90000"/>
              </a:lnSpc>
              <a:buSzPct val="70000"/>
              <a:buFont typeface="Wingdings" pitchFamily="2" charset="2"/>
              <a:buNone/>
              <a:tabLst>
                <a:tab pos="1482725" algn="l"/>
              </a:tabLst>
            </a:pPr>
            <a:r>
              <a:rPr lang="en-US" sz="2000" dirty="0" smtClean="0">
                <a:solidFill>
                  <a:schemeClr val="tx1"/>
                </a:solidFill>
              </a:rPr>
              <a:t>Module 4 -	</a:t>
            </a:r>
            <a:r>
              <a:rPr lang="en-US" sz="2000" dirty="0">
                <a:solidFill>
                  <a:schemeClr val="tx1"/>
                </a:solidFill>
              </a:rPr>
              <a:t>DLMS Implementation Convention Content</a:t>
            </a:r>
            <a:endParaRPr lang="en-US" sz="2000" dirty="0" smtClean="0">
              <a:solidFill>
                <a:schemeClr val="tx1"/>
              </a:solidFill>
            </a:endParaRPr>
          </a:p>
          <a:p>
            <a:pPr marL="1482725" indent="-1482725">
              <a:lnSpc>
                <a:spcPct val="90000"/>
              </a:lnSpc>
              <a:buSzPct val="70000"/>
              <a:buFont typeface="Wingdings" pitchFamily="2" charset="2"/>
              <a:buNone/>
              <a:tabLst>
                <a:tab pos="1482725" algn="l"/>
              </a:tabLst>
            </a:pPr>
            <a:endParaRPr lang="en-US" sz="400" dirty="0" smtClean="0"/>
          </a:p>
          <a:p>
            <a:pPr marL="1482725" indent="-1482725">
              <a:lnSpc>
                <a:spcPct val="90000"/>
              </a:lnSpc>
              <a:buSzPct val="70000"/>
              <a:buFont typeface="Wingdings" pitchFamily="2" charset="2"/>
              <a:buNone/>
              <a:tabLst>
                <a:tab pos="1482725" algn="l"/>
              </a:tabLst>
            </a:pPr>
            <a:r>
              <a:rPr lang="en-US" sz="2000" dirty="0" smtClean="0">
                <a:solidFill>
                  <a:schemeClr val="tx1"/>
                </a:solidFill>
              </a:rPr>
              <a:t>Module 5  -	IUID &amp; RFID - Emerging Technologies</a:t>
            </a:r>
          </a:p>
          <a:p>
            <a:pPr marL="1482725" indent="-1482725">
              <a:lnSpc>
                <a:spcPct val="90000"/>
              </a:lnSpc>
              <a:buSzPct val="70000"/>
              <a:buFont typeface="Wingdings" pitchFamily="2" charset="2"/>
              <a:buNone/>
              <a:tabLst>
                <a:tab pos="1482725" algn="l"/>
              </a:tabLst>
            </a:pPr>
            <a:endParaRPr lang="en-US" sz="400" dirty="0" smtClean="0">
              <a:solidFill>
                <a:schemeClr val="tx1"/>
              </a:solidFill>
            </a:endParaRPr>
          </a:p>
          <a:p>
            <a:pPr marL="1482725" indent="-1482725">
              <a:lnSpc>
                <a:spcPct val="90000"/>
              </a:lnSpc>
              <a:buSzPct val="70000"/>
              <a:tabLst>
                <a:tab pos="1482725" algn="l"/>
              </a:tabLst>
            </a:pPr>
            <a:r>
              <a:rPr lang="en-US" sz="2000" dirty="0" smtClean="0">
                <a:solidFill>
                  <a:schemeClr val="tx1"/>
                </a:solidFill>
              </a:rPr>
              <a:t>Module 6 -	Creating/Reengineering DOD Logistics Business Processes</a:t>
            </a:r>
          </a:p>
          <a:p>
            <a:pPr marL="1482725" indent="-1482725">
              <a:lnSpc>
                <a:spcPct val="90000"/>
              </a:lnSpc>
              <a:buSzPct val="70000"/>
              <a:tabLst>
                <a:tab pos="1482725" algn="l"/>
              </a:tabLst>
            </a:pPr>
            <a:endParaRPr lang="en-US" sz="400" dirty="0" smtClean="0"/>
          </a:p>
          <a:p>
            <a:pPr marL="1482725" indent="-1482725">
              <a:lnSpc>
                <a:spcPct val="90000"/>
              </a:lnSpc>
              <a:buSzPct val="70000"/>
              <a:tabLst>
                <a:tab pos="1482725" algn="l"/>
              </a:tabLst>
            </a:pPr>
            <a:r>
              <a:rPr lang="en-US" sz="2000" dirty="0" smtClean="0"/>
              <a:t>Module </a:t>
            </a:r>
            <a:r>
              <a:rPr lang="en-US" sz="2000" dirty="0"/>
              <a:t>7 -  </a:t>
            </a:r>
            <a:r>
              <a:rPr lang="en-US" sz="2000" dirty="0" smtClean="0"/>
              <a:t>	Enterprise </a:t>
            </a:r>
            <a:r>
              <a:rPr lang="en-US" sz="2000" dirty="0"/>
              <a:t>Interoperability </a:t>
            </a:r>
            <a:r>
              <a:rPr lang="en-US" sz="2000" dirty="0" smtClean="0"/>
              <a:t>Tools</a:t>
            </a:r>
            <a:endParaRPr lang="en-US" sz="2000" dirty="0" smtClean="0">
              <a:solidFill>
                <a:schemeClr val="accent4"/>
              </a:solidFill>
            </a:endParaRPr>
          </a:p>
          <a:p>
            <a:pPr marL="1482725" indent="-1482725">
              <a:lnSpc>
                <a:spcPct val="90000"/>
              </a:lnSpc>
              <a:buSzPct val="70000"/>
              <a:tabLst>
                <a:tab pos="1482725" algn="l"/>
              </a:tabLst>
            </a:pPr>
            <a:endParaRPr lang="en-US" sz="400" dirty="0"/>
          </a:p>
          <a:p>
            <a:pPr marL="1482725" indent="-1482725">
              <a:lnSpc>
                <a:spcPct val="90000"/>
              </a:lnSpc>
              <a:buSzPct val="70000"/>
              <a:buFont typeface="Wingdings" pitchFamily="2" charset="2"/>
              <a:buNone/>
              <a:tabLst>
                <a:tab pos="1482725" algn="l"/>
              </a:tabLst>
            </a:pPr>
            <a:r>
              <a:rPr lang="en-US" sz="400" dirty="0">
                <a:solidFill>
                  <a:schemeClr val="tx1"/>
                </a:solidFill>
              </a:rPr>
              <a:t>	</a:t>
            </a:r>
          </a:p>
          <a:p>
            <a:pPr marL="1482725" indent="-1482725">
              <a:lnSpc>
                <a:spcPct val="90000"/>
              </a:lnSpc>
              <a:buSzPct val="70000"/>
              <a:buFont typeface="Wingdings" pitchFamily="2" charset="2"/>
              <a:buNone/>
              <a:tabLst>
                <a:tab pos="1482725" algn="l"/>
              </a:tabLst>
            </a:pPr>
            <a:r>
              <a:rPr lang="en-US" sz="2000" dirty="0">
                <a:solidFill>
                  <a:schemeClr val="tx1"/>
                </a:solidFill>
              </a:rPr>
              <a:t>Module 8</a:t>
            </a:r>
            <a:r>
              <a:rPr lang="en-US" sz="2000" dirty="0" smtClean="0">
                <a:solidFill>
                  <a:schemeClr val="tx1"/>
                </a:solidFill>
              </a:rPr>
              <a:t> </a:t>
            </a:r>
            <a:r>
              <a:rPr lang="en-US" sz="2000" dirty="0">
                <a:solidFill>
                  <a:schemeClr val="tx1"/>
                </a:solidFill>
              </a:rPr>
              <a:t>-	</a:t>
            </a:r>
            <a:r>
              <a:rPr lang="en-US" sz="2000" dirty="0" smtClean="0">
                <a:solidFill>
                  <a:schemeClr val="tx1"/>
                </a:solidFill>
              </a:rPr>
              <a:t>DOD </a:t>
            </a:r>
            <a:r>
              <a:rPr lang="en-US" sz="2000" dirty="0">
                <a:solidFill>
                  <a:schemeClr val="tx1"/>
                </a:solidFill>
              </a:rPr>
              <a:t>Activity Address Directory (</a:t>
            </a:r>
            <a:r>
              <a:rPr lang="en-US" sz="2000" dirty="0" err="1">
                <a:solidFill>
                  <a:schemeClr val="tx1"/>
                </a:solidFill>
              </a:rPr>
              <a:t>DoDAAD</a:t>
            </a:r>
            <a:r>
              <a:rPr lang="en-US" sz="2000" dirty="0" smtClean="0">
                <a:solidFill>
                  <a:schemeClr val="tx1"/>
                </a:solidFill>
              </a:rPr>
              <a:t>)</a:t>
            </a:r>
          </a:p>
          <a:p>
            <a:pPr marL="1482725" indent="-1482725">
              <a:lnSpc>
                <a:spcPct val="90000"/>
              </a:lnSpc>
              <a:buSzPct val="70000"/>
              <a:tabLst>
                <a:tab pos="1482725" algn="l"/>
              </a:tabLst>
            </a:pPr>
            <a:r>
              <a:rPr lang="en-US" sz="2000" dirty="0"/>
              <a:t>Module 9</a:t>
            </a:r>
            <a:r>
              <a:rPr lang="en-US" sz="2000" dirty="0" smtClean="0"/>
              <a:t> </a:t>
            </a:r>
            <a:r>
              <a:rPr lang="en-US" sz="2000" dirty="0"/>
              <a:t>-	Supply Discrepancy Reporting (SDR</a:t>
            </a:r>
            <a:r>
              <a:rPr lang="en-US" sz="2000" dirty="0" smtClean="0"/>
              <a:t>)</a:t>
            </a:r>
            <a:endParaRPr lang="en-US" sz="2000" dirty="0" smtClean="0">
              <a:solidFill>
                <a:schemeClr val="tx1"/>
              </a:solidFill>
            </a:endParaRPr>
          </a:p>
          <a:p>
            <a:pPr marL="1482725" indent="-1482725">
              <a:lnSpc>
                <a:spcPct val="90000"/>
              </a:lnSpc>
              <a:buSzPct val="70000"/>
              <a:buFont typeface="Wingdings" pitchFamily="2" charset="2"/>
              <a:buNone/>
              <a:tabLst>
                <a:tab pos="1482725" algn="l"/>
              </a:tabLst>
            </a:pPr>
            <a:r>
              <a:rPr lang="en-US" sz="2000" dirty="0">
                <a:solidFill>
                  <a:schemeClr val="accent4"/>
                </a:solidFill>
              </a:rPr>
              <a:t>Module </a:t>
            </a:r>
            <a:r>
              <a:rPr lang="en-US" sz="2000" dirty="0" smtClean="0">
                <a:solidFill>
                  <a:schemeClr val="accent4"/>
                </a:solidFill>
              </a:rPr>
              <a:t>10 </a:t>
            </a:r>
            <a:r>
              <a:rPr lang="en-US" sz="2000" dirty="0">
                <a:solidFill>
                  <a:schemeClr val="accent4"/>
                </a:solidFill>
              </a:rPr>
              <a:t>-   DLMS Functional Financial Transaction (standalone)</a:t>
            </a:r>
            <a:endParaRPr lang="en-US" sz="2000" dirty="0">
              <a:solidFill>
                <a:schemeClr val="tx1"/>
              </a:solidFill>
            </a:endParaRPr>
          </a:p>
          <a:p>
            <a:pPr marL="1482725" indent="-1482725">
              <a:lnSpc>
                <a:spcPct val="90000"/>
              </a:lnSpc>
              <a:buSzPct val="70000"/>
              <a:buFont typeface="Wingdings" pitchFamily="2" charset="2"/>
              <a:buNone/>
              <a:tabLst>
                <a:tab pos="1482725" algn="l"/>
              </a:tabLst>
            </a:pPr>
            <a:r>
              <a:rPr lang="en-US" sz="400" dirty="0">
                <a:solidFill>
                  <a:schemeClr val="tx1"/>
                </a:solidFill>
              </a:rPr>
              <a:t>	</a:t>
            </a:r>
          </a:p>
          <a:p>
            <a:pPr marL="1482725" indent="-1482725">
              <a:lnSpc>
                <a:spcPct val="90000"/>
              </a:lnSpc>
              <a:buSzPct val="70000"/>
              <a:tabLst>
                <a:tab pos="1482725" algn="l"/>
              </a:tabLst>
            </a:pPr>
            <a:r>
              <a:rPr lang="en-US" sz="2000" dirty="0" smtClean="0"/>
              <a:t>Module 11 </a:t>
            </a:r>
            <a:r>
              <a:rPr lang="en-US" sz="2000" dirty="0"/>
              <a:t>- 	Creating/Reengineering DOD Logistics (standalone</a:t>
            </a:r>
            <a:r>
              <a:rPr lang="en-US" sz="2000" dirty="0" smtClean="0"/>
              <a:t>)</a:t>
            </a:r>
            <a:endParaRPr lang="en-US" sz="2400" dirty="0" smtClean="0">
              <a:solidFill>
                <a:srgbClr val="7030A0"/>
              </a:solidFill>
              <a:latin typeface="Arial Narrow" pitchFamily="34" charset="0"/>
            </a:endParaRPr>
          </a:p>
          <a:p>
            <a:pPr>
              <a:lnSpc>
                <a:spcPct val="90000"/>
              </a:lnSpc>
              <a:buSzPct val="70000"/>
              <a:tabLst>
                <a:tab pos="2165350" algn="l"/>
              </a:tabLst>
            </a:pPr>
            <a:endParaRPr lang="en-US" sz="2400" dirty="0" smtClean="0">
              <a:latin typeface="Arial Narrow" pitchFamily="34" charset="0"/>
            </a:endParaRPr>
          </a:p>
        </p:txBody>
      </p:sp>
      <p:sp>
        <p:nvSpPr>
          <p:cNvPr id="4" name="Rectangle 3"/>
          <p:cNvSpPr/>
          <p:nvPr/>
        </p:nvSpPr>
        <p:spPr>
          <a:xfrm flipH="1">
            <a:off x="501024" y="6094520"/>
            <a:ext cx="8190416" cy="36236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ysClr val="windowText" lastClr="000000"/>
                </a:solidFill>
                <a:latin typeface="Arial" charset="0"/>
                <a:cs typeface="Arial" charset="0"/>
              </a:rPr>
              <a:t>See</a:t>
            </a:r>
            <a:r>
              <a:rPr lang="en-US" altLang="en-US" dirty="0">
                <a:latin typeface="Arial" charset="0"/>
                <a:cs typeface="Arial" charset="0"/>
              </a:rPr>
              <a:t> </a:t>
            </a:r>
            <a:r>
              <a:rPr lang="en-US" altLang="en-US" dirty="0" smtClean="0">
                <a:hlinkClick r:id="rId3"/>
              </a:rPr>
              <a:t>www.dla.mil/does/DLMS</a:t>
            </a:r>
            <a:r>
              <a:rPr lang="en-US" altLang="en-US" dirty="0" smtClean="0"/>
              <a:t> </a:t>
            </a:r>
            <a:endParaRPr lang="en-US" dirty="0"/>
          </a:p>
        </p:txBody>
      </p:sp>
    </p:spTree>
    <p:extLst>
      <p:ext uri="{BB962C8B-B14F-4D97-AF65-F5344CB8AC3E}">
        <p14:creationId xmlns:p14="http://schemas.microsoft.com/office/powerpoint/2010/main" val="2120673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Arc 2"/>
          <p:cNvSpPr>
            <a:spLocks/>
          </p:cNvSpPr>
          <p:nvPr/>
        </p:nvSpPr>
        <p:spPr bwMode="auto">
          <a:xfrm>
            <a:off x="4945063" y="3397250"/>
            <a:ext cx="2039937" cy="1141413"/>
          </a:xfrm>
          <a:custGeom>
            <a:avLst/>
            <a:gdLst>
              <a:gd name="G0" fmla="+- 0 0 0"/>
              <a:gd name="G1" fmla="+- 21257 0 0"/>
              <a:gd name="G2" fmla="+- 21600 0 0"/>
              <a:gd name="T0" fmla="*/ 3832 w 21600"/>
              <a:gd name="T1" fmla="*/ 0 h 21257"/>
              <a:gd name="T2" fmla="*/ 21600 w 21600"/>
              <a:gd name="T3" fmla="*/ 21257 h 21257"/>
              <a:gd name="T4" fmla="*/ 0 w 21600"/>
              <a:gd name="T5" fmla="*/ 21257 h 21257"/>
            </a:gdLst>
            <a:ahLst/>
            <a:cxnLst>
              <a:cxn ang="0">
                <a:pos x="T0" y="T1"/>
              </a:cxn>
              <a:cxn ang="0">
                <a:pos x="T2" y="T3"/>
              </a:cxn>
              <a:cxn ang="0">
                <a:pos x="T4" y="T5"/>
              </a:cxn>
            </a:cxnLst>
            <a:rect l="0" t="0" r="r" b="b"/>
            <a:pathLst>
              <a:path w="21600" h="21257" fill="none" extrusionOk="0">
                <a:moveTo>
                  <a:pt x="3832" y="-1"/>
                </a:moveTo>
                <a:cubicBezTo>
                  <a:pt x="14117" y="1853"/>
                  <a:pt x="21600" y="10805"/>
                  <a:pt x="21600" y="21257"/>
                </a:cubicBezTo>
              </a:path>
              <a:path w="21600" h="21257" stroke="0" extrusionOk="0">
                <a:moveTo>
                  <a:pt x="3832" y="-1"/>
                </a:moveTo>
                <a:cubicBezTo>
                  <a:pt x="14117" y="1853"/>
                  <a:pt x="21600" y="10805"/>
                  <a:pt x="21600" y="21257"/>
                </a:cubicBezTo>
                <a:lnTo>
                  <a:pt x="0" y="21257"/>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3347" name="Arc 3"/>
          <p:cNvSpPr>
            <a:spLocks/>
          </p:cNvSpPr>
          <p:nvPr/>
        </p:nvSpPr>
        <p:spPr bwMode="auto">
          <a:xfrm>
            <a:off x="1066800" y="2438400"/>
            <a:ext cx="5110163" cy="2820988"/>
          </a:xfrm>
          <a:custGeom>
            <a:avLst/>
            <a:gdLst>
              <a:gd name="G0" fmla="+- 21600 0 0"/>
              <a:gd name="G1" fmla="+- 2917 0 0"/>
              <a:gd name="G2" fmla="+- 21600 0 0"/>
              <a:gd name="T0" fmla="*/ 25725 w 25725"/>
              <a:gd name="T1" fmla="*/ 24120 h 24517"/>
              <a:gd name="T2" fmla="*/ 198 w 25725"/>
              <a:gd name="T3" fmla="*/ 0 h 24517"/>
              <a:gd name="T4" fmla="*/ 21600 w 25725"/>
              <a:gd name="T5" fmla="*/ 2917 h 24517"/>
            </a:gdLst>
            <a:ahLst/>
            <a:cxnLst>
              <a:cxn ang="0">
                <a:pos x="T0" y="T1"/>
              </a:cxn>
              <a:cxn ang="0">
                <a:pos x="T2" y="T3"/>
              </a:cxn>
              <a:cxn ang="0">
                <a:pos x="T4" y="T5"/>
              </a:cxn>
            </a:cxnLst>
            <a:rect l="0" t="0" r="r" b="b"/>
            <a:pathLst>
              <a:path w="25725" h="24517" fill="none" extrusionOk="0">
                <a:moveTo>
                  <a:pt x="25724" y="24119"/>
                </a:moveTo>
                <a:cubicBezTo>
                  <a:pt x="24365" y="24383"/>
                  <a:pt x="22984" y="24516"/>
                  <a:pt x="21600" y="24517"/>
                </a:cubicBezTo>
                <a:cubicBezTo>
                  <a:pt x="9670" y="24517"/>
                  <a:pt x="0" y="14846"/>
                  <a:pt x="0" y="2917"/>
                </a:cubicBezTo>
                <a:cubicBezTo>
                  <a:pt x="-1" y="1941"/>
                  <a:pt x="66" y="966"/>
                  <a:pt x="197" y="-1"/>
                </a:cubicBezTo>
              </a:path>
              <a:path w="25725" h="24517" stroke="0" extrusionOk="0">
                <a:moveTo>
                  <a:pt x="25724" y="24119"/>
                </a:moveTo>
                <a:cubicBezTo>
                  <a:pt x="24365" y="24383"/>
                  <a:pt x="22984" y="24516"/>
                  <a:pt x="21600" y="24517"/>
                </a:cubicBezTo>
                <a:cubicBezTo>
                  <a:pt x="9670" y="24517"/>
                  <a:pt x="0" y="14846"/>
                  <a:pt x="0" y="2917"/>
                </a:cubicBezTo>
                <a:cubicBezTo>
                  <a:pt x="-1" y="1941"/>
                  <a:pt x="66" y="966"/>
                  <a:pt x="197" y="-1"/>
                </a:cubicBezTo>
                <a:lnTo>
                  <a:pt x="21600" y="2917"/>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5134" name="Rectangle 4"/>
          <p:cNvSpPr>
            <a:spLocks noGrp="1" noChangeArrowheads="1"/>
          </p:cNvSpPr>
          <p:nvPr>
            <p:ph type="title"/>
          </p:nvPr>
        </p:nvSpPr>
        <p:spPr>
          <a:xfrm>
            <a:off x="533400" y="381000"/>
            <a:ext cx="8077200" cy="685800"/>
          </a:xfrm>
        </p:spPr>
        <p:txBody>
          <a:bodyPr/>
          <a:lstStyle/>
          <a:p>
            <a:r>
              <a:rPr lang="en-US" dirty="0" smtClean="0"/>
              <a:t>DLMS Requisition Cycle</a:t>
            </a:r>
          </a:p>
        </p:txBody>
      </p:sp>
      <p:sp>
        <p:nvSpPr>
          <p:cNvPr id="313349" name="Rectangle 5"/>
          <p:cNvSpPr>
            <a:spLocks noChangeArrowheads="1"/>
          </p:cNvSpPr>
          <p:nvPr/>
        </p:nvSpPr>
        <p:spPr bwMode="auto">
          <a:xfrm>
            <a:off x="685800" y="346075"/>
            <a:ext cx="7772400" cy="609600"/>
          </a:xfrm>
          <a:prstGeom prst="rect">
            <a:avLst/>
          </a:prstGeom>
          <a:noFill/>
          <a:ln w="12700">
            <a:noFill/>
            <a:miter lim="800000"/>
            <a:headEnd/>
            <a:tailEnd/>
          </a:ln>
          <a:effectLst/>
        </p:spPr>
        <p:txBody>
          <a:bodyPr lIns="90488" tIns="44450" rIns="90488" bIns="44450" anchor="ctr"/>
          <a:lstStyle/>
          <a:p>
            <a:pPr>
              <a:lnSpc>
                <a:spcPct val="100000"/>
              </a:lnSpc>
              <a:defRPr/>
            </a:pPr>
            <a:endParaRPr lang="en-US" sz="4400" b="0">
              <a:solidFill>
                <a:schemeClr val="tx2"/>
              </a:solidFill>
              <a:effectLst>
                <a:outerShdw blurRad="38100" dist="38100" dir="2700000" algn="tl">
                  <a:srgbClr val="000000"/>
                </a:outerShdw>
              </a:effectLst>
            </a:endParaRPr>
          </a:p>
        </p:txBody>
      </p:sp>
      <p:graphicFrame>
        <p:nvGraphicFramePr>
          <p:cNvPr id="5122" name="Object 6">
            <a:hlinkClick r:id="" action="ppaction://ole?verb=0"/>
          </p:cNvPr>
          <p:cNvGraphicFramePr>
            <a:graphicFrameLocks/>
          </p:cNvGraphicFramePr>
          <p:nvPr/>
        </p:nvGraphicFramePr>
        <p:xfrm>
          <a:off x="533400" y="1447800"/>
          <a:ext cx="2470150" cy="828675"/>
        </p:xfrm>
        <a:graphic>
          <a:graphicData uri="http://schemas.openxmlformats.org/presentationml/2006/ole">
            <mc:AlternateContent xmlns:mc="http://schemas.openxmlformats.org/markup-compatibility/2006">
              <mc:Choice xmlns:v="urn:schemas-microsoft-com:vml" Requires="v">
                <p:oleObj spid="_x0000_s44027" name="Microsoft ClipArt Gallery" r:id="rId4" imgW="5905500" imgH="1866900" progId="">
                  <p:embed/>
                </p:oleObj>
              </mc:Choice>
              <mc:Fallback>
                <p:oleObj name="Microsoft ClipArt Gallery" r:id="rId4" imgW="5905500" imgH="1866900" progId="">
                  <p:embed/>
                  <p:pic>
                    <p:nvPicPr>
                      <p:cNvPr id="0" name="Picture 33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47800"/>
                        <a:ext cx="24701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6" name="Rectangle 7"/>
          <p:cNvSpPr>
            <a:spLocks noChangeArrowheads="1"/>
          </p:cNvSpPr>
          <p:nvPr/>
        </p:nvSpPr>
        <p:spPr bwMode="auto">
          <a:xfrm>
            <a:off x="3429000" y="3657600"/>
            <a:ext cx="663575" cy="363538"/>
          </a:xfrm>
          <a:prstGeom prst="rect">
            <a:avLst/>
          </a:prstGeom>
          <a:noFill/>
          <a:ln w="12700">
            <a:noFill/>
            <a:miter lim="800000"/>
            <a:headEnd/>
            <a:tailEnd/>
          </a:ln>
        </p:spPr>
        <p:txBody>
          <a:bodyPr wrap="none" lIns="90488" tIns="44450" rIns="90488" bIns="44450">
            <a:spAutoFit/>
          </a:bodyPr>
          <a:lstStyle/>
          <a:p>
            <a:pPr algn="l">
              <a:lnSpc>
                <a:spcPct val="100000"/>
              </a:lnSpc>
            </a:pPr>
            <a:r>
              <a:rPr lang="en-US" sz="1800"/>
              <a:t>SOS</a:t>
            </a:r>
          </a:p>
        </p:txBody>
      </p:sp>
      <p:sp>
        <p:nvSpPr>
          <p:cNvPr id="5137" name="Rectangle 8"/>
          <p:cNvSpPr>
            <a:spLocks noChangeArrowheads="1"/>
          </p:cNvSpPr>
          <p:nvPr/>
        </p:nvSpPr>
        <p:spPr bwMode="auto">
          <a:xfrm>
            <a:off x="6710363" y="5153025"/>
            <a:ext cx="2012950" cy="577850"/>
          </a:xfrm>
          <a:prstGeom prst="rect">
            <a:avLst/>
          </a:prstGeom>
          <a:noFill/>
          <a:ln w="12700">
            <a:noFill/>
            <a:miter lim="800000"/>
            <a:headEnd/>
            <a:tailEnd/>
          </a:ln>
        </p:spPr>
        <p:txBody>
          <a:bodyPr wrap="none" lIns="90488" tIns="44450" rIns="90488" bIns="44450">
            <a:spAutoFit/>
          </a:bodyPr>
          <a:lstStyle/>
          <a:p>
            <a:pPr>
              <a:lnSpc>
                <a:spcPct val="100000"/>
              </a:lnSpc>
            </a:pPr>
            <a:r>
              <a:rPr lang="en-US" dirty="0"/>
              <a:t>Distribution Depot </a:t>
            </a:r>
          </a:p>
          <a:p>
            <a:pPr>
              <a:lnSpc>
                <a:spcPct val="100000"/>
              </a:lnSpc>
            </a:pPr>
            <a:r>
              <a:rPr lang="en-US" dirty="0"/>
              <a:t>or Vendor</a:t>
            </a:r>
          </a:p>
        </p:txBody>
      </p:sp>
      <p:sp>
        <p:nvSpPr>
          <p:cNvPr id="5138" name="Rectangle 9"/>
          <p:cNvSpPr>
            <a:spLocks noChangeArrowheads="1"/>
          </p:cNvSpPr>
          <p:nvPr/>
        </p:nvSpPr>
        <p:spPr bwMode="auto">
          <a:xfrm>
            <a:off x="304800" y="2133600"/>
            <a:ext cx="1414463" cy="363538"/>
          </a:xfrm>
          <a:prstGeom prst="rect">
            <a:avLst/>
          </a:prstGeom>
          <a:noFill/>
          <a:ln w="12700">
            <a:noFill/>
            <a:miter lim="800000"/>
            <a:headEnd/>
            <a:tailEnd/>
          </a:ln>
        </p:spPr>
        <p:txBody>
          <a:bodyPr wrap="none" lIns="90488" tIns="44450" rIns="90488" bIns="44450">
            <a:spAutoFit/>
          </a:bodyPr>
          <a:lstStyle/>
          <a:p>
            <a:pPr algn="l">
              <a:lnSpc>
                <a:spcPct val="100000"/>
              </a:lnSpc>
            </a:pPr>
            <a:r>
              <a:rPr lang="en-US" sz="1800"/>
              <a:t>Retail Base</a:t>
            </a:r>
          </a:p>
        </p:txBody>
      </p:sp>
      <p:grpSp>
        <p:nvGrpSpPr>
          <p:cNvPr id="5139" name="Group 10"/>
          <p:cNvGrpSpPr>
            <a:grpSpLocks/>
          </p:cNvGrpSpPr>
          <p:nvPr/>
        </p:nvGrpSpPr>
        <p:grpSpPr bwMode="auto">
          <a:xfrm>
            <a:off x="6484938" y="4292600"/>
            <a:ext cx="2098675" cy="855663"/>
            <a:chOff x="4085" y="2704"/>
            <a:chExt cx="1322" cy="539"/>
          </a:xfrm>
        </p:grpSpPr>
        <p:sp>
          <p:nvSpPr>
            <p:cNvPr id="313355" name="Freeform 11"/>
            <p:cNvSpPr>
              <a:spLocks/>
            </p:cNvSpPr>
            <p:nvPr/>
          </p:nvSpPr>
          <p:spPr bwMode="auto">
            <a:xfrm>
              <a:off x="4085" y="3084"/>
              <a:ext cx="1322" cy="159"/>
            </a:xfrm>
            <a:custGeom>
              <a:avLst/>
              <a:gdLst/>
              <a:ahLst/>
              <a:cxnLst>
                <a:cxn ang="0">
                  <a:pos x="158" y="0"/>
                </a:cxn>
                <a:cxn ang="0">
                  <a:pos x="0" y="158"/>
                </a:cxn>
                <a:cxn ang="0">
                  <a:pos x="1321" y="158"/>
                </a:cxn>
                <a:cxn ang="0">
                  <a:pos x="1167" y="4"/>
                </a:cxn>
                <a:cxn ang="0">
                  <a:pos x="158" y="0"/>
                </a:cxn>
              </a:cxnLst>
              <a:rect l="0" t="0" r="r" b="b"/>
              <a:pathLst>
                <a:path w="1322" h="159">
                  <a:moveTo>
                    <a:pt x="158" y="0"/>
                  </a:moveTo>
                  <a:lnTo>
                    <a:pt x="0" y="158"/>
                  </a:lnTo>
                  <a:lnTo>
                    <a:pt x="1321" y="158"/>
                  </a:lnTo>
                  <a:lnTo>
                    <a:pt x="1167" y="4"/>
                  </a:lnTo>
                  <a:lnTo>
                    <a:pt x="158" y="0"/>
                  </a:lnTo>
                </a:path>
              </a:pathLst>
            </a:custGeom>
            <a:solidFill>
              <a:schemeClr val="tx2"/>
            </a:solidFill>
            <a:ln w="12700" cap="rnd" cmpd="sng">
              <a:solidFill>
                <a:schemeClr val="tx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5184" name="Group 12"/>
            <p:cNvGrpSpPr>
              <a:grpSpLocks/>
            </p:cNvGrpSpPr>
            <p:nvPr/>
          </p:nvGrpSpPr>
          <p:grpSpPr bwMode="auto">
            <a:xfrm>
              <a:off x="4213" y="2843"/>
              <a:ext cx="1062" cy="238"/>
              <a:chOff x="4213" y="2843"/>
              <a:chExt cx="1062" cy="238"/>
            </a:xfrm>
          </p:grpSpPr>
          <p:sp>
            <p:nvSpPr>
              <p:cNvPr id="313357" name="Rectangle 13"/>
              <p:cNvSpPr>
                <a:spLocks noChangeArrowheads="1"/>
              </p:cNvSpPr>
              <p:nvPr/>
            </p:nvSpPr>
            <p:spPr bwMode="auto">
              <a:xfrm>
                <a:off x="4541" y="2843"/>
                <a:ext cx="169" cy="31"/>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3358" name="Rectangle 14"/>
              <p:cNvSpPr>
                <a:spLocks noChangeArrowheads="1"/>
              </p:cNvSpPr>
              <p:nvPr/>
            </p:nvSpPr>
            <p:spPr bwMode="auto">
              <a:xfrm>
                <a:off x="4487" y="2884"/>
                <a:ext cx="283" cy="22"/>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3359" name="Rectangle 15"/>
              <p:cNvSpPr>
                <a:spLocks noChangeArrowheads="1"/>
              </p:cNvSpPr>
              <p:nvPr/>
            </p:nvSpPr>
            <p:spPr bwMode="auto">
              <a:xfrm>
                <a:off x="4250" y="2927"/>
                <a:ext cx="988" cy="154"/>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3360" name="Rectangle 16"/>
              <p:cNvSpPr>
                <a:spLocks noChangeArrowheads="1"/>
              </p:cNvSpPr>
              <p:nvPr/>
            </p:nvSpPr>
            <p:spPr bwMode="auto">
              <a:xfrm>
                <a:off x="4213" y="2914"/>
                <a:ext cx="1062" cy="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3361" name="Rectangle 17"/>
              <p:cNvSpPr>
                <a:spLocks noChangeArrowheads="1"/>
              </p:cNvSpPr>
              <p:nvPr/>
            </p:nvSpPr>
            <p:spPr bwMode="auto">
              <a:xfrm>
                <a:off x="4296"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3362" name="Rectangle 18"/>
              <p:cNvSpPr>
                <a:spLocks noChangeArrowheads="1"/>
              </p:cNvSpPr>
              <p:nvPr/>
            </p:nvSpPr>
            <p:spPr bwMode="auto">
              <a:xfrm>
                <a:off x="4415" y="2948"/>
                <a:ext cx="68"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3363" name="Rectangle 19"/>
              <p:cNvSpPr>
                <a:spLocks noChangeArrowheads="1"/>
              </p:cNvSpPr>
              <p:nvPr/>
            </p:nvSpPr>
            <p:spPr bwMode="auto">
              <a:xfrm>
                <a:off x="4533"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3364" name="Rectangle 20"/>
              <p:cNvSpPr>
                <a:spLocks noChangeArrowheads="1"/>
              </p:cNvSpPr>
              <p:nvPr/>
            </p:nvSpPr>
            <p:spPr bwMode="auto">
              <a:xfrm>
                <a:off x="4652"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3365" name="Rectangle 21"/>
              <p:cNvSpPr>
                <a:spLocks noChangeArrowheads="1"/>
              </p:cNvSpPr>
              <p:nvPr/>
            </p:nvSpPr>
            <p:spPr bwMode="auto">
              <a:xfrm>
                <a:off x="4771"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3366" name="Rectangle 22"/>
              <p:cNvSpPr>
                <a:spLocks noChangeArrowheads="1"/>
              </p:cNvSpPr>
              <p:nvPr/>
            </p:nvSpPr>
            <p:spPr bwMode="auto">
              <a:xfrm>
                <a:off x="4890"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3367" name="Rectangle 23"/>
              <p:cNvSpPr>
                <a:spLocks noChangeArrowheads="1"/>
              </p:cNvSpPr>
              <p:nvPr/>
            </p:nvSpPr>
            <p:spPr bwMode="auto">
              <a:xfrm>
                <a:off x="5009" y="2948"/>
                <a:ext cx="68"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3368" name="Rectangle 24"/>
              <p:cNvSpPr>
                <a:spLocks noChangeArrowheads="1"/>
              </p:cNvSpPr>
              <p:nvPr/>
            </p:nvSpPr>
            <p:spPr bwMode="auto">
              <a:xfrm>
                <a:off x="5127"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aphicFrame>
          <p:nvGraphicFramePr>
            <p:cNvPr id="5125" name="Object 25">
              <a:hlinkClick r:id="" action="ppaction://ole?verb=0"/>
            </p:cNvPr>
            <p:cNvGraphicFramePr>
              <a:graphicFrameLocks/>
            </p:cNvGraphicFramePr>
            <p:nvPr/>
          </p:nvGraphicFramePr>
          <p:xfrm>
            <a:off x="4282" y="2944"/>
            <a:ext cx="93" cy="175"/>
          </p:xfrm>
          <a:graphic>
            <a:graphicData uri="http://schemas.openxmlformats.org/presentationml/2006/ole">
              <mc:AlternateContent xmlns:mc="http://schemas.openxmlformats.org/markup-compatibility/2006">
                <mc:Choice xmlns:v="urn:schemas-microsoft-com:vml" Requires="v">
                  <p:oleObj spid="_x0000_s44028" name="Microsoft ClipArt Gallery" r:id="rId6" imgW="2819400" imgH="4559300" progId="">
                    <p:embed/>
                  </p:oleObj>
                </mc:Choice>
                <mc:Fallback>
                  <p:oleObj name="Microsoft ClipArt Gallery" r:id="rId6" imgW="2819400" imgH="4559300" progId="">
                    <p:embed/>
                    <p:pic>
                      <p:nvPicPr>
                        <p:cNvPr id="0" name="Picture 33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2"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26">
              <a:hlinkClick r:id="" action="ppaction://ole?verb=0"/>
            </p:cNvPr>
            <p:cNvGraphicFramePr>
              <a:graphicFrameLocks/>
            </p:cNvGraphicFramePr>
            <p:nvPr/>
          </p:nvGraphicFramePr>
          <p:xfrm>
            <a:off x="4401" y="2944"/>
            <a:ext cx="93" cy="175"/>
          </p:xfrm>
          <a:graphic>
            <a:graphicData uri="http://schemas.openxmlformats.org/presentationml/2006/ole">
              <mc:AlternateContent xmlns:mc="http://schemas.openxmlformats.org/markup-compatibility/2006">
                <mc:Choice xmlns:v="urn:schemas-microsoft-com:vml" Requires="v">
                  <p:oleObj spid="_x0000_s44029" name="Microsoft ClipArt Gallery" r:id="rId8" imgW="2819400" imgH="4559300" progId="">
                    <p:embed/>
                  </p:oleObj>
                </mc:Choice>
                <mc:Fallback>
                  <p:oleObj name="Microsoft ClipArt Gallery" r:id="rId8" imgW="2819400" imgH="4559300" progId="">
                    <p:embed/>
                    <p:pic>
                      <p:nvPicPr>
                        <p:cNvPr id="0" name="Picture 33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1"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27">
              <a:hlinkClick r:id="" action="ppaction://ole?verb=0"/>
            </p:cNvPr>
            <p:cNvGraphicFramePr>
              <a:graphicFrameLocks/>
            </p:cNvGraphicFramePr>
            <p:nvPr/>
          </p:nvGraphicFramePr>
          <p:xfrm>
            <a:off x="4520" y="2944"/>
            <a:ext cx="93" cy="175"/>
          </p:xfrm>
          <a:graphic>
            <a:graphicData uri="http://schemas.openxmlformats.org/presentationml/2006/ole">
              <mc:AlternateContent xmlns:mc="http://schemas.openxmlformats.org/markup-compatibility/2006">
                <mc:Choice xmlns:v="urn:schemas-microsoft-com:vml" Requires="v">
                  <p:oleObj spid="_x0000_s44030" name="Microsoft ClipArt Gallery" r:id="rId9" imgW="2819400" imgH="4559300" progId="">
                    <p:embed/>
                  </p:oleObj>
                </mc:Choice>
                <mc:Fallback>
                  <p:oleObj name="Microsoft ClipArt Gallery" r:id="rId9" imgW="2819400" imgH="4559300" progId="">
                    <p:embed/>
                    <p:pic>
                      <p:nvPicPr>
                        <p:cNvPr id="0" name="Picture 33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0"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28">
              <a:hlinkClick r:id="" action="ppaction://ole?verb=0"/>
            </p:cNvPr>
            <p:cNvGraphicFramePr>
              <a:graphicFrameLocks/>
            </p:cNvGraphicFramePr>
            <p:nvPr/>
          </p:nvGraphicFramePr>
          <p:xfrm>
            <a:off x="4757" y="2944"/>
            <a:ext cx="93" cy="175"/>
          </p:xfrm>
          <a:graphic>
            <a:graphicData uri="http://schemas.openxmlformats.org/presentationml/2006/ole">
              <mc:AlternateContent xmlns:mc="http://schemas.openxmlformats.org/markup-compatibility/2006">
                <mc:Choice xmlns:v="urn:schemas-microsoft-com:vml" Requires="v">
                  <p:oleObj spid="_x0000_s44031" name="Microsoft ClipArt Gallery" r:id="rId10" imgW="2819400" imgH="4559300" progId="">
                    <p:embed/>
                  </p:oleObj>
                </mc:Choice>
                <mc:Fallback>
                  <p:oleObj name="Microsoft ClipArt Gallery" r:id="rId10" imgW="2819400" imgH="4559300" progId="">
                    <p:embed/>
                    <p:pic>
                      <p:nvPicPr>
                        <p:cNvPr id="0" name="Picture 331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7"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9" name="Object 29">
              <a:hlinkClick r:id="" action="ppaction://ole?verb=0"/>
            </p:cNvPr>
            <p:cNvGraphicFramePr>
              <a:graphicFrameLocks/>
            </p:cNvGraphicFramePr>
            <p:nvPr/>
          </p:nvGraphicFramePr>
          <p:xfrm>
            <a:off x="4995" y="2944"/>
            <a:ext cx="93" cy="175"/>
          </p:xfrm>
          <a:graphic>
            <a:graphicData uri="http://schemas.openxmlformats.org/presentationml/2006/ole">
              <mc:AlternateContent xmlns:mc="http://schemas.openxmlformats.org/markup-compatibility/2006">
                <mc:Choice xmlns:v="urn:schemas-microsoft-com:vml" Requires="v">
                  <p:oleObj spid="_x0000_s53248" name="Microsoft ClipArt Gallery" r:id="rId11" imgW="2819400" imgH="4559300" progId="">
                    <p:embed/>
                  </p:oleObj>
                </mc:Choice>
                <mc:Fallback>
                  <p:oleObj name="Microsoft ClipArt Gallery" r:id="rId11" imgW="2819400" imgH="4559300" progId="">
                    <p:embed/>
                    <p:pic>
                      <p:nvPicPr>
                        <p:cNvPr id="0" name="Picture 33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5"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0" name="Object 30">
              <a:hlinkClick r:id="" action="ppaction://ole?verb=0"/>
            </p:cNvPr>
            <p:cNvGraphicFramePr>
              <a:graphicFrameLocks/>
            </p:cNvGraphicFramePr>
            <p:nvPr/>
          </p:nvGraphicFramePr>
          <p:xfrm>
            <a:off x="5114" y="2944"/>
            <a:ext cx="92" cy="175"/>
          </p:xfrm>
          <a:graphic>
            <a:graphicData uri="http://schemas.openxmlformats.org/presentationml/2006/ole">
              <mc:AlternateContent xmlns:mc="http://schemas.openxmlformats.org/markup-compatibility/2006">
                <mc:Choice xmlns:v="urn:schemas-microsoft-com:vml" Requires="v">
                  <p:oleObj spid="_x0000_s53249" name="Microsoft ClipArt Gallery" r:id="rId12" imgW="2819400" imgH="4559300" progId="">
                    <p:embed/>
                  </p:oleObj>
                </mc:Choice>
                <mc:Fallback>
                  <p:oleObj name="Microsoft ClipArt Gallery" r:id="rId12" imgW="2819400" imgH="4559300" progId="">
                    <p:embed/>
                    <p:pic>
                      <p:nvPicPr>
                        <p:cNvPr id="0" name="Picture 33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4" y="2944"/>
                          <a:ext cx="92"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1" name="Object 31">
              <a:hlinkClick r:id="" action="ppaction://ole?verb=0"/>
            </p:cNvPr>
            <p:cNvGraphicFramePr>
              <a:graphicFrameLocks/>
            </p:cNvGraphicFramePr>
            <p:nvPr/>
          </p:nvGraphicFramePr>
          <p:xfrm>
            <a:off x="4860" y="3018"/>
            <a:ext cx="215" cy="214"/>
          </p:xfrm>
          <a:graphic>
            <a:graphicData uri="http://schemas.openxmlformats.org/presentationml/2006/ole">
              <mc:AlternateContent xmlns:mc="http://schemas.openxmlformats.org/markup-compatibility/2006">
                <mc:Choice xmlns:v="urn:schemas-microsoft-com:vml" Requires="v">
                  <p:oleObj spid="_x0000_s53250" name="Microsoft ClipArt Gallery" r:id="rId13" imgW="3378200" imgH="3365500" progId="">
                    <p:embed/>
                  </p:oleObj>
                </mc:Choice>
                <mc:Fallback>
                  <p:oleObj name="Microsoft ClipArt Gallery" r:id="rId13" imgW="3378200" imgH="3365500" progId="">
                    <p:embed/>
                    <p:pic>
                      <p:nvPicPr>
                        <p:cNvPr id="0" name="Picture 331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60" y="3018"/>
                          <a:ext cx="21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3376" name="Line 32"/>
            <p:cNvSpPr>
              <a:spLocks noChangeShapeType="1"/>
            </p:cNvSpPr>
            <p:nvPr/>
          </p:nvSpPr>
          <p:spPr bwMode="auto">
            <a:xfrm flipV="1">
              <a:off x="4913" y="2704"/>
              <a:ext cx="0" cy="203"/>
            </a:xfrm>
            <a:prstGeom prst="line">
              <a:avLst/>
            </a:prstGeom>
            <a:noFill/>
            <a:ln w="127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313377" name="Line 33"/>
            <p:cNvSpPr>
              <a:spLocks noChangeShapeType="1"/>
            </p:cNvSpPr>
            <p:nvPr/>
          </p:nvSpPr>
          <p:spPr bwMode="auto">
            <a:xfrm flipV="1">
              <a:off x="4799" y="2812"/>
              <a:ext cx="0" cy="95"/>
            </a:xfrm>
            <a:prstGeom prst="line">
              <a:avLst/>
            </a:prstGeom>
            <a:noFill/>
            <a:ln w="127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313378" name="Arc 34"/>
          <p:cNvSpPr>
            <a:spLocks/>
          </p:cNvSpPr>
          <p:nvPr/>
        </p:nvSpPr>
        <p:spPr bwMode="auto">
          <a:xfrm>
            <a:off x="5105400" y="3657600"/>
            <a:ext cx="1001713" cy="1314450"/>
          </a:xfrm>
          <a:custGeom>
            <a:avLst/>
            <a:gdLst>
              <a:gd name="G0" fmla="+- 19087 0 0"/>
              <a:gd name="G1" fmla="+- 0 0 0"/>
              <a:gd name="G2" fmla="+- 21600 0 0"/>
              <a:gd name="T0" fmla="*/ 19087 w 19087"/>
              <a:gd name="T1" fmla="*/ 21600 h 21600"/>
              <a:gd name="T2" fmla="*/ 0 w 19087"/>
              <a:gd name="T3" fmla="*/ 10112 h 21600"/>
              <a:gd name="T4" fmla="*/ 19087 w 19087"/>
              <a:gd name="T5" fmla="*/ 0 h 21600"/>
            </a:gdLst>
            <a:ahLst/>
            <a:cxnLst>
              <a:cxn ang="0">
                <a:pos x="T0" y="T1"/>
              </a:cxn>
              <a:cxn ang="0">
                <a:pos x="T2" y="T3"/>
              </a:cxn>
              <a:cxn ang="0">
                <a:pos x="T4" y="T5"/>
              </a:cxn>
            </a:cxnLst>
            <a:rect l="0" t="0" r="r" b="b"/>
            <a:pathLst>
              <a:path w="19087" h="21600" fill="none" extrusionOk="0">
                <a:moveTo>
                  <a:pt x="19087" y="21600"/>
                </a:moveTo>
                <a:cubicBezTo>
                  <a:pt x="11088" y="21600"/>
                  <a:pt x="3744" y="17179"/>
                  <a:pt x="0" y="10111"/>
                </a:cubicBezTo>
              </a:path>
              <a:path w="19087" h="21600" stroke="0" extrusionOk="0">
                <a:moveTo>
                  <a:pt x="19087" y="21600"/>
                </a:moveTo>
                <a:cubicBezTo>
                  <a:pt x="11088" y="21600"/>
                  <a:pt x="3744" y="17179"/>
                  <a:pt x="0" y="10111"/>
                </a:cubicBezTo>
                <a:lnTo>
                  <a:pt x="19087" y="0"/>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5141" name="Group 35"/>
          <p:cNvGrpSpPr>
            <a:grpSpLocks/>
          </p:cNvGrpSpPr>
          <p:nvPr/>
        </p:nvGrpSpPr>
        <p:grpSpPr bwMode="auto">
          <a:xfrm>
            <a:off x="381000" y="4800600"/>
            <a:ext cx="2286000" cy="309563"/>
            <a:chOff x="624" y="2736"/>
            <a:chExt cx="1305" cy="195"/>
          </a:xfrm>
        </p:grpSpPr>
        <p:sp>
          <p:nvSpPr>
            <p:cNvPr id="313380" name="Rectangle 36"/>
            <p:cNvSpPr>
              <a:spLocks noChangeArrowheads="1"/>
            </p:cNvSpPr>
            <p:nvPr/>
          </p:nvSpPr>
          <p:spPr bwMode="auto">
            <a:xfrm>
              <a:off x="624" y="2736"/>
              <a:ext cx="1296" cy="192"/>
            </a:xfrm>
            <a:prstGeom prst="rect">
              <a:avLst/>
            </a:prstGeom>
            <a:no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182" name="Rectangle 37"/>
            <p:cNvSpPr>
              <a:spLocks noChangeArrowheads="1"/>
            </p:cNvSpPr>
            <p:nvPr/>
          </p:nvSpPr>
          <p:spPr bwMode="auto">
            <a:xfrm>
              <a:off x="624" y="2736"/>
              <a:ext cx="1305" cy="195"/>
            </a:xfrm>
            <a:prstGeom prst="rect">
              <a:avLst/>
            </a:prstGeom>
            <a:noFill/>
            <a:ln w="12700">
              <a:noFill/>
              <a:miter lim="800000"/>
              <a:headEnd/>
              <a:tailEnd/>
            </a:ln>
          </p:spPr>
          <p:txBody>
            <a:bodyPr lIns="90488" tIns="44450" rIns="90488" bIns="44450">
              <a:spAutoFit/>
            </a:bodyPr>
            <a:lstStyle/>
            <a:p>
              <a:pPr algn="l"/>
              <a:r>
                <a:rPr lang="en-US" dirty="0"/>
                <a:t>3b.  Shipment Status</a:t>
              </a:r>
              <a:r>
                <a:rPr lang="en-US" b="0" dirty="0">
                  <a:latin typeface="Arial Narrow" pitchFamily="34" charset="0"/>
                </a:rPr>
                <a:t> </a:t>
              </a:r>
            </a:p>
          </p:txBody>
        </p:sp>
      </p:grpSp>
      <p:sp>
        <p:nvSpPr>
          <p:cNvPr id="313382" name="Rectangle 38"/>
          <p:cNvSpPr>
            <a:spLocks noChangeArrowheads="1"/>
          </p:cNvSpPr>
          <p:nvPr/>
        </p:nvSpPr>
        <p:spPr bwMode="auto">
          <a:xfrm>
            <a:off x="3124200" y="20574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313383" name="Rectangle 39"/>
          <p:cNvSpPr>
            <a:spLocks noChangeArrowheads="1"/>
          </p:cNvSpPr>
          <p:nvPr/>
        </p:nvSpPr>
        <p:spPr bwMode="auto">
          <a:xfrm>
            <a:off x="1219200" y="5029200"/>
            <a:ext cx="152400" cy="2286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pSp>
        <p:nvGrpSpPr>
          <p:cNvPr id="5144" name="Group 40"/>
          <p:cNvGrpSpPr>
            <a:grpSpLocks/>
          </p:cNvGrpSpPr>
          <p:nvPr/>
        </p:nvGrpSpPr>
        <p:grpSpPr bwMode="auto">
          <a:xfrm>
            <a:off x="5334000" y="4267200"/>
            <a:ext cx="1371600" cy="309563"/>
            <a:chOff x="816" y="3168"/>
            <a:chExt cx="2352" cy="195"/>
          </a:xfrm>
        </p:grpSpPr>
        <p:sp>
          <p:nvSpPr>
            <p:cNvPr id="5179" name="Rectangle 41"/>
            <p:cNvSpPr>
              <a:spLocks noChangeArrowheads="1"/>
            </p:cNvSpPr>
            <p:nvPr/>
          </p:nvSpPr>
          <p:spPr bwMode="auto">
            <a:xfrm>
              <a:off x="816" y="3168"/>
              <a:ext cx="2352" cy="195"/>
            </a:xfrm>
            <a:prstGeom prst="rect">
              <a:avLst/>
            </a:prstGeom>
            <a:noFill/>
            <a:ln w="12700">
              <a:noFill/>
              <a:miter lim="800000"/>
              <a:headEnd/>
              <a:tailEnd/>
            </a:ln>
          </p:spPr>
          <p:txBody>
            <a:bodyPr lIns="90488" tIns="44450" rIns="90488" bIns="44450">
              <a:spAutoFit/>
            </a:bodyPr>
            <a:lstStyle/>
            <a:p>
              <a:pPr algn="l"/>
              <a:r>
                <a:rPr lang="en-US"/>
                <a:t>3a.  MRC</a:t>
              </a:r>
            </a:p>
          </p:txBody>
        </p:sp>
        <p:sp>
          <p:nvSpPr>
            <p:cNvPr id="313386" name="Rectangle 42"/>
            <p:cNvSpPr>
              <a:spLocks noChangeArrowheads="1"/>
            </p:cNvSpPr>
            <p:nvPr/>
          </p:nvSpPr>
          <p:spPr bwMode="auto">
            <a:xfrm>
              <a:off x="816" y="3168"/>
              <a:ext cx="2257" cy="192"/>
            </a:xfrm>
            <a:prstGeom prst="rect">
              <a:avLst/>
            </a:prstGeom>
            <a:noFill/>
            <a:ln w="12700">
              <a:solidFill>
                <a:schemeClr val="tx1"/>
              </a:solid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pSp>
      <p:sp>
        <p:nvSpPr>
          <p:cNvPr id="313387" name="Rectangle 43"/>
          <p:cNvSpPr>
            <a:spLocks noChangeArrowheads="1"/>
          </p:cNvSpPr>
          <p:nvPr/>
        </p:nvSpPr>
        <p:spPr bwMode="auto">
          <a:xfrm>
            <a:off x="5257800" y="31242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pSp>
        <p:nvGrpSpPr>
          <p:cNvPr id="5146" name="Group 44"/>
          <p:cNvGrpSpPr>
            <a:grpSpLocks/>
          </p:cNvGrpSpPr>
          <p:nvPr/>
        </p:nvGrpSpPr>
        <p:grpSpPr bwMode="auto">
          <a:xfrm>
            <a:off x="6400800" y="3429000"/>
            <a:ext cx="1447800" cy="309563"/>
            <a:chOff x="3360" y="1968"/>
            <a:chExt cx="1968" cy="215"/>
          </a:xfrm>
        </p:grpSpPr>
        <p:sp>
          <p:nvSpPr>
            <p:cNvPr id="5177" name="Rectangle 45"/>
            <p:cNvSpPr>
              <a:spLocks noChangeArrowheads="1"/>
            </p:cNvSpPr>
            <p:nvPr/>
          </p:nvSpPr>
          <p:spPr bwMode="auto">
            <a:xfrm>
              <a:off x="3360" y="1968"/>
              <a:ext cx="1968" cy="215"/>
            </a:xfrm>
            <a:prstGeom prst="rect">
              <a:avLst/>
            </a:prstGeom>
            <a:noFill/>
            <a:ln w="12700">
              <a:noFill/>
              <a:miter lim="800000"/>
              <a:headEnd/>
              <a:tailEnd/>
            </a:ln>
          </p:spPr>
          <p:txBody>
            <a:bodyPr lIns="90488" tIns="44450" rIns="90488" bIns="44450">
              <a:spAutoFit/>
            </a:bodyPr>
            <a:lstStyle/>
            <a:p>
              <a:pPr algn="l"/>
              <a:r>
                <a:rPr lang="en-US" dirty="0"/>
                <a:t>2b.  MRO</a:t>
              </a:r>
              <a:r>
                <a:rPr lang="en-US" b="0" dirty="0"/>
                <a:t> </a:t>
              </a:r>
            </a:p>
          </p:txBody>
        </p:sp>
        <p:sp>
          <p:nvSpPr>
            <p:cNvPr id="313390" name="Rectangle 46"/>
            <p:cNvSpPr>
              <a:spLocks noChangeArrowheads="1"/>
            </p:cNvSpPr>
            <p:nvPr/>
          </p:nvSpPr>
          <p:spPr bwMode="auto">
            <a:xfrm>
              <a:off x="3360" y="1968"/>
              <a:ext cx="1584" cy="192"/>
            </a:xfrm>
            <a:prstGeom prst="rect">
              <a:avLst/>
            </a:prstGeom>
            <a:noFill/>
            <a:ln w="12700">
              <a:solidFill>
                <a:schemeClr val="tx1"/>
              </a:solid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pSp>
      <p:sp>
        <p:nvSpPr>
          <p:cNvPr id="313391" name="Rectangle 47"/>
          <p:cNvSpPr>
            <a:spLocks noChangeArrowheads="1"/>
          </p:cNvSpPr>
          <p:nvPr/>
        </p:nvSpPr>
        <p:spPr bwMode="auto">
          <a:xfrm>
            <a:off x="4876800" y="14478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pSp>
        <p:nvGrpSpPr>
          <p:cNvPr id="5148" name="Group 48"/>
          <p:cNvGrpSpPr>
            <a:grpSpLocks/>
          </p:cNvGrpSpPr>
          <p:nvPr/>
        </p:nvGrpSpPr>
        <p:grpSpPr bwMode="auto">
          <a:xfrm>
            <a:off x="1828800" y="2057400"/>
            <a:ext cx="4291013" cy="2519363"/>
            <a:chOff x="1152" y="1296"/>
            <a:chExt cx="2703" cy="1587"/>
          </a:xfrm>
        </p:grpSpPr>
        <p:grpSp>
          <p:nvGrpSpPr>
            <p:cNvPr id="5173" name="Group 49"/>
            <p:cNvGrpSpPr>
              <a:grpSpLocks/>
            </p:cNvGrpSpPr>
            <p:nvPr/>
          </p:nvGrpSpPr>
          <p:grpSpPr bwMode="auto">
            <a:xfrm>
              <a:off x="1680" y="2688"/>
              <a:ext cx="1296" cy="195"/>
              <a:chOff x="624" y="2736"/>
              <a:chExt cx="1305" cy="195"/>
            </a:xfrm>
          </p:grpSpPr>
          <p:sp>
            <p:nvSpPr>
              <p:cNvPr id="313394" name="Rectangle 50"/>
              <p:cNvSpPr>
                <a:spLocks noChangeArrowheads="1"/>
              </p:cNvSpPr>
              <p:nvPr/>
            </p:nvSpPr>
            <p:spPr bwMode="auto">
              <a:xfrm>
                <a:off x="624" y="2736"/>
                <a:ext cx="1296" cy="192"/>
              </a:xfrm>
              <a:prstGeom prst="rect">
                <a:avLst/>
              </a:prstGeom>
              <a:no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176" name="Rectangle 51"/>
              <p:cNvSpPr>
                <a:spLocks noChangeArrowheads="1"/>
              </p:cNvSpPr>
              <p:nvPr/>
            </p:nvSpPr>
            <p:spPr bwMode="auto">
              <a:xfrm>
                <a:off x="624" y="2736"/>
                <a:ext cx="1305" cy="195"/>
              </a:xfrm>
              <a:prstGeom prst="rect">
                <a:avLst/>
              </a:prstGeom>
              <a:noFill/>
              <a:ln w="12700">
                <a:noFill/>
                <a:miter lim="800000"/>
                <a:headEnd/>
                <a:tailEnd/>
              </a:ln>
            </p:spPr>
            <p:txBody>
              <a:bodyPr lIns="90488" tIns="44450" rIns="90488" bIns="44450">
                <a:spAutoFit/>
              </a:bodyPr>
              <a:lstStyle/>
              <a:p>
                <a:pPr algn="l"/>
                <a:r>
                  <a:rPr lang="en-US" dirty="0"/>
                  <a:t>2a.  Supply Status</a:t>
                </a:r>
                <a:r>
                  <a:rPr lang="en-US" b="0" dirty="0">
                    <a:latin typeface="Arial Narrow" pitchFamily="34" charset="0"/>
                  </a:rPr>
                  <a:t> </a:t>
                </a:r>
              </a:p>
            </p:txBody>
          </p:sp>
        </p:grpSp>
        <p:sp>
          <p:nvSpPr>
            <p:cNvPr id="313396" name="Arc 52"/>
            <p:cNvSpPr>
              <a:spLocks/>
            </p:cNvSpPr>
            <p:nvPr/>
          </p:nvSpPr>
          <p:spPr bwMode="auto">
            <a:xfrm rot="-487684">
              <a:off x="1152" y="1296"/>
              <a:ext cx="2703" cy="1357"/>
            </a:xfrm>
            <a:custGeom>
              <a:avLst/>
              <a:gdLst>
                <a:gd name="G0" fmla="+- 21600 0 0"/>
                <a:gd name="G1" fmla="+- 1577 0 0"/>
                <a:gd name="G2" fmla="+- 21600 0 0"/>
                <a:gd name="T0" fmla="*/ 10412 w 21600"/>
                <a:gd name="T1" fmla="*/ 20054 h 20054"/>
                <a:gd name="T2" fmla="*/ 58 w 21600"/>
                <a:gd name="T3" fmla="*/ 0 h 20054"/>
                <a:gd name="T4" fmla="*/ 21600 w 21600"/>
                <a:gd name="T5" fmla="*/ 1577 h 20054"/>
              </a:gdLst>
              <a:ahLst/>
              <a:cxnLst>
                <a:cxn ang="0">
                  <a:pos x="T0" y="T1"/>
                </a:cxn>
                <a:cxn ang="0">
                  <a:pos x="T2" y="T3"/>
                </a:cxn>
                <a:cxn ang="0">
                  <a:pos x="T4" y="T5"/>
                </a:cxn>
              </a:cxnLst>
              <a:rect l="0" t="0" r="r" b="b"/>
              <a:pathLst>
                <a:path w="21600" h="20054" fill="none" extrusionOk="0">
                  <a:moveTo>
                    <a:pt x="10412" y="20053"/>
                  </a:moveTo>
                  <a:cubicBezTo>
                    <a:pt x="3948" y="16140"/>
                    <a:pt x="0" y="9133"/>
                    <a:pt x="0" y="1577"/>
                  </a:cubicBezTo>
                  <a:cubicBezTo>
                    <a:pt x="-1" y="1050"/>
                    <a:pt x="19" y="524"/>
                    <a:pt x="57" y="-1"/>
                  </a:cubicBezTo>
                </a:path>
                <a:path w="21600" h="20054" stroke="0" extrusionOk="0">
                  <a:moveTo>
                    <a:pt x="10412" y="20053"/>
                  </a:moveTo>
                  <a:cubicBezTo>
                    <a:pt x="3948" y="16140"/>
                    <a:pt x="0" y="9133"/>
                    <a:pt x="0" y="1577"/>
                  </a:cubicBezTo>
                  <a:cubicBezTo>
                    <a:pt x="-1" y="1050"/>
                    <a:pt x="19" y="524"/>
                    <a:pt x="57" y="-1"/>
                  </a:cubicBezTo>
                  <a:lnTo>
                    <a:pt x="21600" y="1577"/>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grpSp>
      <p:sp>
        <p:nvSpPr>
          <p:cNvPr id="313397" name="Rectangle 53"/>
          <p:cNvSpPr>
            <a:spLocks noChangeArrowheads="1"/>
          </p:cNvSpPr>
          <p:nvPr/>
        </p:nvSpPr>
        <p:spPr bwMode="auto">
          <a:xfrm>
            <a:off x="4648200" y="6172200"/>
            <a:ext cx="1524000" cy="990600"/>
          </a:xfrm>
          <a:prstGeom prst="rect">
            <a:avLst/>
          </a:prstGeom>
          <a:noFill/>
          <a:ln w="12700">
            <a:noFill/>
            <a:miter lim="800000"/>
            <a:headEnd/>
            <a:tailEnd/>
          </a:ln>
          <a:effectLst/>
        </p:spPr>
        <p:txBody>
          <a:bodyPr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aphicFrame>
        <p:nvGraphicFramePr>
          <p:cNvPr id="5123" name="Object 54">
            <a:hlinkClick r:id="" action="ppaction://ole?verb=0"/>
          </p:cNvPr>
          <p:cNvGraphicFramePr>
            <a:graphicFrameLocks/>
          </p:cNvGraphicFramePr>
          <p:nvPr/>
        </p:nvGraphicFramePr>
        <p:xfrm>
          <a:off x="685800" y="5562600"/>
          <a:ext cx="1447800" cy="609600"/>
        </p:xfrm>
        <a:graphic>
          <a:graphicData uri="http://schemas.openxmlformats.org/presentationml/2006/ole">
            <mc:AlternateContent xmlns:mc="http://schemas.openxmlformats.org/markup-compatibility/2006">
              <mc:Choice xmlns:v="urn:schemas-microsoft-com:vml" Requires="v">
                <p:oleObj spid="_x0000_s53251" name="Microsoft ClipArt Gallery" r:id="rId15" imgW="7023100" imgH="2108200" progId="">
                  <p:embed/>
                </p:oleObj>
              </mc:Choice>
              <mc:Fallback>
                <p:oleObj name="Microsoft ClipArt Gallery" r:id="rId15" imgW="7023100" imgH="2108200" progId="">
                  <p:embed/>
                  <p:pic>
                    <p:nvPicPr>
                      <p:cNvPr id="0" name="Picture 331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 y="5562600"/>
                        <a:ext cx="144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
          <p:cNvGrpSpPr/>
          <p:nvPr/>
        </p:nvGrpSpPr>
        <p:grpSpPr>
          <a:xfrm>
            <a:off x="2667000" y="5334000"/>
            <a:ext cx="4714875" cy="1127125"/>
            <a:chOff x="2667000" y="5334000"/>
            <a:chExt cx="4714875" cy="1127125"/>
          </a:xfrm>
        </p:grpSpPr>
        <p:sp>
          <p:nvSpPr>
            <p:cNvPr id="313400" name="Rectangle 56"/>
            <p:cNvSpPr>
              <a:spLocks noChangeArrowheads="1"/>
            </p:cNvSpPr>
            <p:nvPr/>
          </p:nvSpPr>
          <p:spPr bwMode="auto">
            <a:xfrm>
              <a:off x="3354388" y="6127750"/>
              <a:ext cx="4027487" cy="333375"/>
            </a:xfrm>
            <a:prstGeom prst="rect">
              <a:avLst/>
            </a:prstGeom>
            <a:noFill/>
            <a:ln w="12700">
              <a:noFill/>
              <a:miter lim="800000"/>
              <a:headEnd/>
              <a:tailEnd/>
            </a:ln>
            <a:effectLst/>
          </p:spPr>
          <p:txBody>
            <a:bodyPr lIns="90488" tIns="44450" rIns="90488" bIns="44450">
              <a:spAutoFit/>
            </a:bodyPr>
            <a:lstStyle/>
            <a:p>
              <a:pPr algn="l">
                <a:lnSpc>
                  <a:spcPct val="100000"/>
                </a:lnSpc>
                <a:defRPr/>
              </a:pPr>
              <a:r>
                <a:rPr lang="en-US" dirty="0">
                  <a:solidFill>
                    <a:srgbClr val="00B050"/>
                  </a:solidFill>
                </a:rPr>
                <a:t>     4. Movement Document Transaction</a:t>
              </a:r>
              <a:r>
                <a:rPr lang="en-US" dirty="0">
                  <a:solidFill>
                    <a:srgbClr val="00B050"/>
                  </a:solidFill>
                  <a:effectLst>
                    <a:outerShdw blurRad="38100" dist="38100" dir="2700000" algn="tl">
                      <a:srgbClr val="000000"/>
                    </a:outerShdw>
                  </a:effectLst>
                </a:rPr>
                <a:t> </a:t>
              </a:r>
            </a:p>
          </p:txBody>
        </p:sp>
        <p:sp>
          <p:nvSpPr>
            <p:cNvPr id="313401" name="Freeform 57"/>
            <p:cNvSpPr>
              <a:spLocks/>
            </p:cNvSpPr>
            <p:nvPr/>
          </p:nvSpPr>
          <p:spPr bwMode="auto">
            <a:xfrm>
              <a:off x="2667000" y="5334000"/>
              <a:ext cx="3810000" cy="917575"/>
            </a:xfrm>
            <a:custGeom>
              <a:avLst/>
              <a:gdLst/>
              <a:ahLst/>
              <a:cxnLst>
                <a:cxn ang="0">
                  <a:pos x="34" y="143"/>
                </a:cxn>
                <a:cxn ang="0">
                  <a:pos x="177" y="0"/>
                </a:cxn>
                <a:cxn ang="0">
                  <a:pos x="177" y="108"/>
                </a:cxn>
                <a:cxn ang="0">
                  <a:pos x="2125" y="108"/>
                </a:cxn>
                <a:cxn ang="0">
                  <a:pos x="2125" y="251"/>
                </a:cxn>
                <a:cxn ang="0">
                  <a:pos x="177" y="251"/>
                </a:cxn>
                <a:cxn ang="0">
                  <a:pos x="177" y="360"/>
                </a:cxn>
                <a:cxn ang="0">
                  <a:pos x="11" y="194"/>
                </a:cxn>
                <a:cxn ang="0">
                  <a:pos x="0" y="183"/>
                </a:cxn>
                <a:cxn ang="0">
                  <a:pos x="34" y="143"/>
                </a:cxn>
              </a:cxnLst>
              <a:rect l="0" t="0" r="r" b="b"/>
              <a:pathLst>
                <a:path w="2126" h="361">
                  <a:moveTo>
                    <a:pt x="34" y="143"/>
                  </a:moveTo>
                  <a:lnTo>
                    <a:pt x="177" y="0"/>
                  </a:lnTo>
                  <a:lnTo>
                    <a:pt x="177" y="108"/>
                  </a:lnTo>
                  <a:lnTo>
                    <a:pt x="2125" y="108"/>
                  </a:lnTo>
                  <a:lnTo>
                    <a:pt x="2125" y="251"/>
                  </a:lnTo>
                  <a:lnTo>
                    <a:pt x="177" y="251"/>
                  </a:lnTo>
                  <a:lnTo>
                    <a:pt x="177" y="360"/>
                  </a:lnTo>
                  <a:lnTo>
                    <a:pt x="11" y="194"/>
                  </a:lnTo>
                  <a:lnTo>
                    <a:pt x="0" y="183"/>
                  </a:lnTo>
                  <a:lnTo>
                    <a:pt x="34" y="143"/>
                  </a:lnTo>
                </a:path>
              </a:pathLst>
            </a:custGeom>
            <a:noFill/>
            <a:ln w="28575" cap="rnd" cmpd="sng">
              <a:solidFill>
                <a:srgbClr val="00B050"/>
              </a:solidFill>
              <a:prstDash val="solid"/>
              <a:round/>
              <a:headEnd type="none" w="med" len="med"/>
              <a:tailEnd type="none" w="med" len="med"/>
            </a:ln>
            <a:effectLst/>
          </p:spPr>
          <p:txBody>
            <a:bodyPr/>
            <a:lstStyle/>
            <a:p>
              <a:pPr>
                <a:defRPr/>
              </a:pPr>
              <a:endParaRPr lang="en-US">
                <a:solidFill>
                  <a:srgbClr val="00B050"/>
                </a:solidFill>
                <a:effectLst>
                  <a:outerShdw blurRad="38100" dist="38100" dir="2700000" algn="tl">
                    <a:srgbClr val="000000">
                      <a:alpha val="43137"/>
                    </a:srgbClr>
                  </a:outerShdw>
                </a:effectLst>
              </a:endParaRPr>
            </a:p>
          </p:txBody>
        </p:sp>
        <p:sp>
          <p:nvSpPr>
            <p:cNvPr id="5152" name="Rectangle 58"/>
            <p:cNvSpPr>
              <a:spLocks noChangeArrowheads="1"/>
            </p:cNvSpPr>
            <p:nvPr/>
          </p:nvSpPr>
          <p:spPr bwMode="auto">
            <a:xfrm>
              <a:off x="4000500" y="5638800"/>
              <a:ext cx="2010167" cy="335989"/>
            </a:xfrm>
            <a:prstGeom prst="rect">
              <a:avLst/>
            </a:prstGeom>
            <a:noFill/>
            <a:ln w="12700">
              <a:noFill/>
              <a:miter lim="800000"/>
              <a:headEnd/>
              <a:tailEnd/>
            </a:ln>
          </p:spPr>
          <p:txBody>
            <a:bodyPr wrap="none" lIns="90488" tIns="44450" rIns="90488" bIns="44450">
              <a:spAutoFit/>
            </a:bodyPr>
            <a:lstStyle/>
            <a:p>
              <a:pPr algn="l">
                <a:lnSpc>
                  <a:spcPct val="100000"/>
                </a:lnSpc>
              </a:pPr>
              <a:r>
                <a:rPr lang="en-US" dirty="0">
                  <a:solidFill>
                    <a:srgbClr val="00B050"/>
                  </a:solidFill>
                </a:rPr>
                <a:t> </a:t>
              </a:r>
              <a:r>
                <a:rPr lang="en-US" dirty="0" smtClean="0">
                  <a:solidFill>
                    <a:srgbClr val="00B050"/>
                  </a:solidFill>
                </a:rPr>
                <a:t>Materiel </a:t>
              </a:r>
              <a:r>
                <a:rPr lang="en-US" dirty="0">
                  <a:solidFill>
                    <a:srgbClr val="00B050"/>
                  </a:solidFill>
                </a:rPr>
                <a:t>Shipment</a:t>
              </a:r>
            </a:p>
          </p:txBody>
        </p:sp>
        <p:sp>
          <p:nvSpPr>
            <p:cNvPr id="313403" name="Rectangle 59"/>
            <p:cNvSpPr>
              <a:spLocks noChangeArrowheads="1"/>
            </p:cNvSpPr>
            <p:nvPr/>
          </p:nvSpPr>
          <p:spPr bwMode="auto">
            <a:xfrm>
              <a:off x="3267075" y="6130023"/>
              <a:ext cx="4114800" cy="311367"/>
            </a:xfrm>
            <a:prstGeom prst="rect">
              <a:avLst/>
            </a:prstGeom>
            <a:noFill/>
            <a:ln w="28575">
              <a:solidFill>
                <a:srgbClr val="00B050"/>
              </a:solidFill>
              <a:miter lim="800000"/>
              <a:headEnd/>
              <a:tailEnd/>
            </a:ln>
            <a:effectLst/>
          </p:spPr>
          <p:txBody>
            <a:bodyPr lIns="90488" tIns="44450" rIns="90488" bIns="44450" anchor="ctr">
              <a:spAutoFit/>
            </a:bodyPr>
            <a:lstStyle/>
            <a:p>
              <a:pPr>
                <a:defRPr/>
              </a:pPr>
              <a:endParaRPr lang="en-US">
                <a:solidFill>
                  <a:srgbClr val="00B050"/>
                </a:solidFill>
                <a:effectLst>
                  <a:outerShdw blurRad="38100" dist="38100" dir="2700000" algn="tl">
                    <a:srgbClr val="000000"/>
                  </a:outerShdw>
                </a:effectLst>
              </a:endParaRPr>
            </a:p>
          </p:txBody>
        </p:sp>
      </p:grpSp>
      <p:graphicFrame>
        <p:nvGraphicFramePr>
          <p:cNvPr id="5124" name="Object 60"/>
          <p:cNvGraphicFramePr>
            <a:graphicFrameLocks noChangeAspect="1"/>
          </p:cNvGraphicFramePr>
          <p:nvPr/>
        </p:nvGraphicFramePr>
        <p:xfrm>
          <a:off x="4114800" y="3200400"/>
          <a:ext cx="1066800" cy="1001713"/>
        </p:xfrm>
        <a:graphic>
          <a:graphicData uri="http://schemas.openxmlformats.org/presentationml/2006/ole">
            <mc:AlternateContent xmlns:mc="http://schemas.openxmlformats.org/markup-compatibility/2006">
              <mc:Choice xmlns:v="urn:schemas-microsoft-com:vml" Requires="v">
                <p:oleObj spid="_x0000_s53252" name="Clip" r:id="rId17" imgW="1821485" imgH="1806854" progId="">
                  <p:embed/>
                </p:oleObj>
              </mc:Choice>
              <mc:Fallback>
                <p:oleObj name="Clip" r:id="rId17" imgW="1821485" imgH="1806854" progId="">
                  <p:embed/>
                  <p:pic>
                    <p:nvPicPr>
                      <p:cNvPr id="0" name="Picture 3320"/>
                      <p:cNvPicPr>
                        <a:picLocks noChangeAspect="1" noChangeArrowheads="1"/>
                      </p:cNvPicPr>
                      <p:nvPr/>
                    </p:nvPicPr>
                    <p:blipFill>
                      <a:blip r:embed="rId18">
                        <a:extLst>
                          <a:ext uri="{28A0092B-C50C-407E-A947-70E740481C1C}">
                            <a14:useLocalDpi xmlns:a14="http://schemas.microsoft.com/office/drawing/2010/main" val="0"/>
                          </a:ext>
                        </a:extLst>
                      </a:blip>
                      <a:srcRect l="8195" t="12039" r="8109" b="20474"/>
                      <a:stretch>
                        <a:fillRect/>
                      </a:stretch>
                    </p:blipFill>
                    <p:spPr bwMode="auto">
                      <a:xfrm>
                        <a:off x="4114800" y="3200400"/>
                        <a:ext cx="1066800"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55" name="Group 62"/>
          <p:cNvGrpSpPr>
            <a:grpSpLocks/>
          </p:cNvGrpSpPr>
          <p:nvPr/>
        </p:nvGrpSpPr>
        <p:grpSpPr bwMode="auto">
          <a:xfrm>
            <a:off x="8305800" y="5638800"/>
            <a:ext cx="595313" cy="773113"/>
            <a:chOff x="1392" y="3408"/>
            <a:chExt cx="374" cy="487"/>
          </a:xfrm>
        </p:grpSpPr>
        <p:sp>
          <p:nvSpPr>
            <p:cNvPr id="313407" name="Freeform 63"/>
            <p:cNvSpPr>
              <a:spLocks/>
            </p:cNvSpPr>
            <p:nvPr/>
          </p:nvSpPr>
          <p:spPr bwMode="auto">
            <a:xfrm>
              <a:off x="1392" y="3635"/>
              <a:ext cx="198" cy="38"/>
            </a:xfrm>
            <a:custGeom>
              <a:avLst/>
              <a:gdLst/>
              <a:ahLst/>
              <a:cxnLst>
                <a:cxn ang="0">
                  <a:pos x="0" y="25"/>
                </a:cxn>
                <a:cxn ang="0">
                  <a:pos x="151" y="25"/>
                </a:cxn>
                <a:cxn ang="0">
                  <a:pos x="194" y="0"/>
                </a:cxn>
                <a:cxn ang="0">
                  <a:pos x="48" y="0"/>
                </a:cxn>
                <a:cxn ang="0">
                  <a:pos x="0" y="25"/>
                </a:cxn>
              </a:cxnLst>
              <a:rect l="0" t="0" r="r" b="b"/>
              <a:pathLst>
                <a:path w="195" h="26">
                  <a:moveTo>
                    <a:pt x="0" y="25"/>
                  </a:moveTo>
                  <a:lnTo>
                    <a:pt x="151" y="25"/>
                  </a:lnTo>
                  <a:lnTo>
                    <a:pt x="194" y="0"/>
                  </a:lnTo>
                  <a:lnTo>
                    <a:pt x="48" y="0"/>
                  </a:lnTo>
                  <a:lnTo>
                    <a:pt x="0" y="25"/>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5160" name="Group 64"/>
            <p:cNvGrpSpPr>
              <a:grpSpLocks/>
            </p:cNvGrpSpPr>
            <p:nvPr/>
          </p:nvGrpSpPr>
          <p:grpSpPr bwMode="auto">
            <a:xfrm>
              <a:off x="1392" y="3408"/>
              <a:ext cx="374" cy="487"/>
              <a:chOff x="1394" y="3408"/>
              <a:chExt cx="374" cy="487"/>
            </a:xfrm>
          </p:grpSpPr>
          <p:sp>
            <p:nvSpPr>
              <p:cNvPr id="313409" name="Freeform 65"/>
              <p:cNvSpPr>
                <a:spLocks/>
              </p:cNvSpPr>
              <p:nvPr/>
            </p:nvSpPr>
            <p:spPr bwMode="auto">
              <a:xfrm>
                <a:off x="1545" y="3638"/>
                <a:ext cx="46" cy="257"/>
              </a:xfrm>
              <a:custGeom>
                <a:avLst/>
                <a:gdLst/>
                <a:ahLst/>
                <a:cxnLst>
                  <a:cxn ang="0">
                    <a:pos x="0" y="23"/>
                  </a:cxn>
                  <a:cxn ang="0">
                    <a:pos x="0" y="174"/>
                  </a:cxn>
                  <a:cxn ang="0">
                    <a:pos x="43" y="144"/>
                  </a:cxn>
                  <a:cxn ang="0">
                    <a:pos x="43" y="0"/>
                  </a:cxn>
                  <a:cxn ang="0">
                    <a:pos x="0" y="23"/>
                  </a:cxn>
                </a:cxnLst>
                <a:rect l="0" t="0" r="r" b="b"/>
                <a:pathLst>
                  <a:path w="44" h="175">
                    <a:moveTo>
                      <a:pt x="0" y="23"/>
                    </a:moveTo>
                    <a:lnTo>
                      <a:pt x="0" y="174"/>
                    </a:lnTo>
                    <a:lnTo>
                      <a:pt x="43" y="144"/>
                    </a:lnTo>
                    <a:lnTo>
                      <a:pt x="43" y="0"/>
                    </a:lnTo>
                    <a:lnTo>
                      <a:pt x="0" y="23"/>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5162" name="Group 66"/>
              <p:cNvGrpSpPr>
                <a:grpSpLocks/>
              </p:cNvGrpSpPr>
              <p:nvPr/>
            </p:nvGrpSpPr>
            <p:grpSpPr bwMode="auto">
              <a:xfrm>
                <a:off x="1394" y="3408"/>
                <a:ext cx="374" cy="475"/>
                <a:chOff x="1394" y="3408"/>
                <a:chExt cx="374" cy="475"/>
              </a:xfrm>
            </p:grpSpPr>
            <p:sp>
              <p:nvSpPr>
                <p:cNvPr id="313411" name="Freeform 67"/>
                <p:cNvSpPr>
                  <a:spLocks/>
                </p:cNvSpPr>
                <p:nvPr/>
              </p:nvSpPr>
              <p:spPr bwMode="auto">
                <a:xfrm>
                  <a:off x="1569" y="3615"/>
                  <a:ext cx="199" cy="37"/>
                </a:xfrm>
                <a:custGeom>
                  <a:avLst/>
                  <a:gdLst/>
                  <a:ahLst/>
                  <a:cxnLst>
                    <a:cxn ang="0">
                      <a:pos x="0" y="24"/>
                    </a:cxn>
                    <a:cxn ang="0">
                      <a:pos x="152" y="24"/>
                    </a:cxn>
                    <a:cxn ang="0">
                      <a:pos x="195" y="0"/>
                    </a:cxn>
                    <a:cxn ang="0">
                      <a:pos x="49" y="0"/>
                    </a:cxn>
                    <a:cxn ang="0">
                      <a:pos x="0" y="24"/>
                    </a:cxn>
                  </a:cxnLst>
                  <a:rect l="0" t="0" r="r" b="b"/>
                  <a:pathLst>
                    <a:path w="196" h="25">
                      <a:moveTo>
                        <a:pt x="0" y="24"/>
                      </a:moveTo>
                      <a:lnTo>
                        <a:pt x="152" y="24"/>
                      </a:lnTo>
                      <a:lnTo>
                        <a:pt x="195" y="0"/>
                      </a:lnTo>
                      <a:lnTo>
                        <a:pt x="49" y="0"/>
                      </a:lnTo>
                      <a:lnTo>
                        <a:pt x="0" y="24"/>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5164" name="Group 68"/>
                <p:cNvGrpSpPr>
                  <a:grpSpLocks/>
                </p:cNvGrpSpPr>
                <p:nvPr/>
              </p:nvGrpSpPr>
              <p:grpSpPr bwMode="auto">
                <a:xfrm>
                  <a:off x="1394" y="3408"/>
                  <a:ext cx="374" cy="475"/>
                  <a:chOff x="1394" y="3408"/>
                  <a:chExt cx="374" cy="475"/>
                </a:xfrm>
              </p:grpSpPr>
              <p:grpSp>
                <p:nvGrpSpPr>
                  <p:cNvPr id="5166" name="Group 69"/>
                  <p:cNvGrpSpPr>
                    <a:grpSpLocks/>
                  </p:cNvGrpSpPr>
                  <p:nvPr/>
                </p:nvGrpSpPr>
                <p:grpSpPr bwMode="auto">
                  <a:xfrm>
                    <a:off x="1394" y="3439"/>
                    <a:ext cx="321" cy="444"/>
                    <a:chOff x="1394" y="3439"/>
                    <a:chExt cx="321" cy="444"/>
                  </a:xfrm>
                </p:grpSpPr>
                <p:sp>
                  <p:nvSpPr>
                    <p:cNvPr id="313414" name="Rectangle 70"/>
                    <p:cNvSpPr>
                      <a:spLocks noChangeArrowheads="1"/>
                    </p:cNvSpPr>
                    <p:nvPr/>
                  </p:nvSpPr>
                  <p:spPr bwMode="auto">
                    <a:xfrm>
                      <a:off x="1394" y="3674"/>
                      <a:ext cx="143" cy="209"/>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3415" name="Rectangle 71"/>
                    <p:cNvSpPr>
                      <a:spLocks noChangeArrowheads="1"/>
                    </p:cNvSpPr>
                    <p:nvPr/>
                  </p:nvSpPr>
                  <p:spPr bwMode="auto">
                    <a:xfrm>
                      <a:off x="1573" y="3655"/>
                      <a:ext cx="143" cy="208"/>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3416" name="Rectangle 72"/>
                    <p:cNvSpPr>
                      <a:spLocks noChangeArrowheads="1"/>
                    </p:cNvSpPr>
                    <p:nvPr/>
                  </p:nvSpPr>
                  <p:spPr bwMode="auto">
                    <a:xfrm>
                      <a:off x="1449" y="3439"/>
                      <a:ext cx="143" cy="207"/>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5167" name="Group 73"/>
                  <p:cNvGrpSpPr>
                    <a:grpSpLocks/>
                  </p:cNvGrpSpPr>
                  <p:nvPr/>
                </p:nvGrpSpPr>
                <p:grpSpPr bwMode="auto">
                  <a:xfrm>
                    <a:off x="1600" y="3408"/>
                    <a:ext cx="168" cy="466"/>
                    <a:chOff x="1600" y="3408"/>
                    <a:chExt cx="168" cy="466"/>
                  </a:xfrm>
                </p:grpSpPr>
                <p:sp>
                  <p:nvSpPr>
                    <p:cNvPr id="313418" name="Freeform 74"/>
                    <p:cNvSpPr>
                      <a:spLocks/>
                    </p:cNvSpPr>
                    <p:nvPr/>
                  </p:nvSpPr>
                  <p:spPr bwMode="auto">
                    <a:xfrm>
                      <a:off x="1723" y="3617"/>
                      <a:ext cx="45" cy="257"/>
                    </a:xfrm>
                    <a:custGeom>
                      <a:avLst/>
                      <a:gdLst/>
                      <a:ahLst/>
                      <a:cxnLst>
                        <a:cxn ang="0">
                          <a:pos x="0" y="23"/>
                        </a:cxn>
                        <a:cxn ang="0">
                          <a:pos x="0" y="174"/>
                        </a:cxn>
                        <a:cxn ang="0">
                          <a:pos x="43" y="144"/>
                        </a:cxn>
                        <a:cxn ang="0">
                          <a:pos x="43" y="0"/>
                        </a:cxn>
                        <a:cxn ang="0">
                          <a:pos x="0" y="23"/>
                        </a:cxn>
                      </a:cxnLst>
                      <a:rect l="0" t="0" r="r" b="b"/>
                      <a:pathLst>
                        <a:path w="44" h="175">
                          <a:moveTo>
                            <a:pt x="0" y="23"/>
                          </a:moveTo>
                          <a:lnTo>
                            <a:pt x="0" y="174"/>
                          </a:lnTo>
                          <a:lnTo>
                            <a:pt x="43" y="144"/>
                          </a:lnTo>
                          <a:lnTo>
                            <a:pt x="43" y="0"/>
                          </a:lnTo>
                          <a:lnTo>
                            <a:pt x="0" y="23"/>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3419" name="Freeform 75"/>
                    <p:cNvSpPr>
                      <a:spLocks/>
                    </p:cNvSpPr>
                    <p:nvPr/>
                  </p:nvSpPr>
                  <p:spPr bwMode="auto">
                    <a:xfrm>
                      <a:off x="1600" y="3408"/>
                      <a:ext cx="44" cy="253"/>
                    </a:xfrm>
                    <a:custGeom>
                      <a:avLst/>
                      <a:gdLst/>
                      <a:ahLst/>
                      <a:cxnLst>
                        <a:cxn ang="0">
                          <a:pos x="0" y="19"/>
                        </a:cxn>
                        <a:cxn ang="0">
                          <a:pos x="0" y="171"/>
                        </a:cxn>
                        <a:cxn ang="0">
                          <a:pos x="43" y="145"/>
                        </a:cxn>
                        <a:cxn ang="0">
                          <a:pos x="43" y="0"/>
                        </a:cxn>
                        <a:cxn ang="0">
                          <a:pos x="0" y="19"/>
                        </a:cxn>
                      </a:cxnLst>
                      <a:rect l="0" t="0" r="r" b="b"/>
                      <a:pathLst>
                        <a:path w="44" h="172">
                          <a:moveTo>
                            <a:pt x="0" y="19"/>
                          </a:moveTo>
                          <a:lnTo>
                            <a:pt x="0" y="171"/>
                          </a:lnTo>
                          <a:lnTo>
                            <a:pt x="43" y="145"/>
                          </a:lnTo>
                          <a:lnTo>
                            <a:pt x="43" y="0"/>
                          </a:lnTo>
                          <a:lnTo>
                            <a:pt x="0" y="19"/>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grpSp>
            <p:sp>
              <p:nvSpPr>
                <p:cNvPr id="313420" name="Freeform 76"/>
                <p:cNvSpPr>
                  <a:spLocks/>
                </p:cNvSpPr>
                <p:nvPr/>
              </p:nvSpPr>
              <p:spPr bwMode="auto">
                <a:xfrm>
                  <a:off x="1446" y="3408"/>
                  <a:ext cx="198" cy="29"/>
                </a:xfrm>
                <a:custGeom>
                  <a:avLst/>
                  <a:gdLst/>
                  <a:ahLst/>
                  <a:cxnLst>
                    <a:cxn ang="0">
                      <a:pos x="0" y="19"/>
                    </a:cxn>
                    <a:cxn ang="0">
                      <a:pos x="152" y="19"/>
                    </a:cxn>
                    <a:cxn ang="0">
                      <a:pos x="195" y="0"/>
                    </a:cxn>
                    <a:cxn ang="0">
                      <a:pos x="49" y="0"/>
                    </a:cxn>
                    <a:cxn ang="0">
                      <a:pos x="0" y="19"/>
                    </a:cxn>
                  </a:cxnLst>
                  <a:rect l="0" t="0" r="r" b="b"/>
                  <a:pathLst>
                    <a:path w="196" h="20">
                      <a:moveTo>
                        <a:pt x="0" y="19"/>
                      </a:moveTo>
                      <a:lnTo>
                        <a:pt x="152" y="19"/>
                      </a:lnTo>
                      <a:lnTo>
                        <a:pt x="195" y="0"/>
                      </a:lnTo>
                      <a:lnTo>
                        <a:pt x="49" y="0"/>
                      </a:lnTo>
                      <a:lnTo>
                        <a:pt x="0" y="19"/>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grpSp>
      </p:grpSp>
      <p:grpSp>
        <p:nvGrpSpPr>
          <p:cNvPr id="5156" name="Group 77"/>
          <p:cNvGrpSpPr>
            <a:grpSpLocks/>
          </p:cNvGrpSpPr>
          <p:nvPr/>
        </p:nvGrpSpPr>
        <p:grpSpPr bwMode="auto">
          <a:xfrm>
            <a:off x="2971800" y="1371600"/>
            <a:ext cx="1752600" cy="1624013"/>
            <a:chOff x="1872" y="864"/>
            <a:chExt cx="1104" cy="1023"/>
          </a:xfrm>
        </p:grpSpPr>
        <p:sp>
          <p:nvSpPr>
            <p:cNvPr id="313422" name="Arc 78"/>
            <p:cNvSpPr>
              <a:spLocks/>
            </p:cNvSpPr>
            <p:nvPr/>
          </p:nvSpPr>
          <p:spPr bwMode="auto">
            <a:xfrm>
              <a:off x="2046" y="1207"/>
              <a:ext cx="680" cy="6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5158" name="Rectangle 79"/>
            <p:cNvSpPr>
              <a:spLocks noChangeArrowheads="1"/>
            </p:cNvSpPr>
            <p:nvPr/>
          </p:nvSpPr>
          <p:spPr bwMode="auto">
            <a:xfrm>
              <a:off x="1872" y="864"/>
              <a:ext cx="1104" cy="207"/>
            </a:xfrm>
            <a:prstGeom prst="rect">
              <a:avLst/>
            </a:prstGeom>
            <a:noFill/>
            <a:ln w="19050">
              <a:solidFill>
                <a:schemeClr val="tx1"/>
              </a:solidFill>
              <a:miter lim="800000"/>
              <a:headEnd/>
              <a:tailEnd/>
            </a:ln>
          </p:spPr>
          <p:txBody>
            <a:bodyPr lIns="90488" tIns="44450" rIns="90488" bIns="44450">
              <a:spAutoFit/>
            </a:bodyPr>
            <a:lstStyle/>
            <a:p>
              <a:pPr algn="l"/>
              <a:r>
                <a:rPr lang="en-US" dirty="0"/>
                <a:t>1.  Requisition</a:t>
              </a:r>
            </a:p>
          </p:txBody>
        </p:sp>
      </p:grpSp>
    </p:spTree>
    <p:extLst>
      <p:ext uri="{BB962C8B-B14F-4D97-AF65-F5344CB8AC3E}">
        <p14:creationId xmlns:p14="http://schemas.microsoft.com/office/powerpoint/2010/main" val="728128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Arc 2"/>
          <p:cNvSpPr>
            <a:spLocks/>
          </p:cNvSpPr>
          <p:nvPr/>
        </p:nvSpPr>
        <p:spPr bwMode="auto">
          <a:xfrm>
            <a:off x="4945063" y="3417888"/>
            <a:ext cx="2039937" cy="1120775"/>
          </a:xfrm>
          <a:custGeom>
            <a:avLst/>
            <a:gdLst>
              <a:gd name="G0" fmla="+- 0 0 0"/>
              <a:gd name="G1" fmla="+- 20852 0 0"/>
              <a:gd name="G2" fmla="+- 21600 0 0"/>
              <a:gd name="T0" fmla="*/ 5634 w 21600"/>
              <a:gd name="T1" fmla="*/ 0 h 20852"/>
              <a:gd name="T2" fmla="*/ 21600 w 21600"/>
              <a:gd name="T3" fmla="*/ 20852 h 20852"/>
              <a:gd name="T4" fmla="*/ 0 w 21600"/>
              <a:gd name="T5" fmla="*/ 20852 h 20852"/>
            </a:gdLst>
            <a:ahLst/>
            <a:cxnLst>
              <a:cxn ang="0">
                <a:pos x="T0" y="T1"/>
              </a:cxn>
              <a:cxn ang="0">
                <a:pos x="T2" y="T3"/>
              </a:cxn>
              <a:cxn ang="0">
                <a:pos x="T4" y="T5"/>
              </a:cxn>
            </a:cxnLst>
            <a:rect l="0" t="0" r="r" b="b"/>
            <a:pathLst>
              <a:path w="21600" h="20852" fill="none" extrusionOk="0">
                <a:moveTo>
                  <a:pt x="5634" y="-1"/>
                </a:moveTo>
                <a:cubicBezTo>
                  <a:pt x="15055" y="2545"/>
                  <a:pt x="21600" y="11092"/>
                  <a:pt x="21600" y="20852"/>
                </a:cubicBezTo>
              </a:path>
              <a:path w="21600" h="20852" stroke="0" extrusionOk="0">
                <a:moveTo>
                  <a:pt x="5634" y="-1"/>
                </a:moveTo>
                <a:cubicBezTo>
                  <a:pt x="15055" y="2545"/>
                  <a:pt x="21600" y="11092"/>
                  <a:pt x="21600" y="20852"/>
                </a:cubicBezTo>
                <a:lnTo>
                  <a:pt x="0" y="20852"/>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4371" name="Arc 3"/>
          <p:cNvSpPr>
            <a:spLocks/>
          </p:cNvSpPr>
          <p:nvPr/>
        </p:nvSpPr>
        <p:spPr bwMode="auto">
          <a:xfrm>
            <a:off x="1147763" y="2667000"/>
            <a:ext cx="5108575" cy="2820988"/>
          </a:xfrm>
          <a:custGeom>
            <a:avLst/>
            <a:gdLst>
              <a:gd name="G0" fmla="+- 21600 0 0"/>
              <a:gd name="G1" fmla="+- 2917 0 0"/>
              <a:gd name="G2" fmla="+- 21600 0 0"/>
              <a:gd name="T0" fmla="*/ 25725 w 25725"/>
              <a:gd name="T1" fmla="*/ 24120 h 24517"/>
              <a:gd name="T2" fmla="*/ 198 w 25725"/>
              <a:gd name="T3" fmla="*/ 0 h 24517"/>
              <a:gd name="T4" fmla="*/ 21600 w 25725"/>
              <a:gd name="T5" fmla="*/ 2917 h 24517"/>
            </a:gdLst>
            <a:ahLst/>
            <a:cxnLst>
              <a:cxn ang="0">
                <a:pos x="T0" y="T1"/>
              </a:cxn>
              <a:cxn ang="0">
                <a:pos x="T2" y="T3"/>
              </a:cxn>
              <a:cxn ang="0">
                <a:pos x="T4" y="T5"/>
              </a:cxn>
            </a:cxnLst>
            <a:rect l="0" t="0" r="r" b="b"/>
            <a:pathLst>
              <a:path w="25725" h="24517" fill="none" extrusionOk="0">
                <a:moveTo>
                  <a:pt x="25724" y="24119"/>
                </a:moveTo>
                <a:cubicBezTo>
                  <a:pt x="24365" y="24383"/>
                  <a:pt x="22984" y="24516"/>
                  <a:pt x="21600" y="24517"/>
                </a:cubicBezTo>
                <a:cubicBezTo>
                  <a:pt x="9670" y="24517"/>
                  <a:pt x="0" y="14846"/>
                  <a:pt x="0" y="2917"/>
                </a:cubicBezTo>
                <a:cubicBezTo>
                  <a:pt x="-1" y="1941"/>
                  <a:pt x="66" y="966"/>
                  <a:pt x="197" y="-1"/>
                </a:cubicBezTo>
              </a:path>
              <a:path w="25725" h="24517" stroke="0" extrusionOk="0">
                <a:moveTo>
                  <a:pt x="25724" y="24119"/>
                </a:moveTo>
                <a:cubicBezTo>
                  <a:pt x="24365" y="24383"/>
                  <a:pt x="22984" y="24516"/>
                  <a:pt x="21600" y="24517"/>
                </a:cubicBezTo>
                <a:cubicBezTo>
                  <a:pt x="9670" y="24517"/>
                  <a:pt x="0" y="14846"/>
                  <a:pt x="0" y="2917"/>
                </a:cubicBezTo>
                <a:cubicBezTo>
                  <a:pt x="-1" y="1941"/>
                  <a:pt x="66" y="966"/>
                  <a:pt x="197" y="-1"/>
                </a:cubicBezTo>
                <a:lnTo>
                  <a:pt x="21600" y="2917"/>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6158" name="Rectangle 4"/>
          <p:cNvSpPr>
            <a:spLocks noGrp="1" noChangeArrowheads="1"/>
          </p:cNvSpPr>
          <p:nvPr>
            <p:ph type="title"/>
          </p:nvPr>
        </p:nvSpPr>
        <p:spPr>
          <a:xfrm>
            <a:off x="533400" y="381000"/>
            <a:ext cx="8077200" cy="685800"/>
          </a:xfrm>
        </p:spPr>
        <p:txBody>
          <a:bodyPr/>
          <a:lstStyle/>
          <a:p>
            <a:r>
              <a:rPr lang="en-US" smtClean="0"/>
              <a:t>DLMS Requisition Cycle</a:t>
            </a:r>
          </a:p>
        </p:txBody>
      </p:sp>
      <p:sp>
        <p:nvSpPr>
          <p:cNvPr id="314373" name="Rectangle 5"/>
          <p:cNvSpPr>
            <a:spLocks noChangeArrowheads="1"/>
          </p:cNvSpPr>
          <p:nvPr/>
        </p:nvSpPr>
        <p:spPr bwMode="auto">
          <a:xfrm>
            <a:off x="685800" y="346075"/>
            <a:ext cx="7772400" cy="609600"/>
          </a:xfrm>
          <a:prstGeom prst="rect">
            <a:avLst/>
          </a:prstGeom>
          <a:noFill/>
          <a:ln w="12700">
            <a:noFill/>
            <a:miter lim="800000"/>
            <a:headEnd/>
            <a:tailEnd/>
          </a:ln>
          <a:effectLst/>
        </p:spPr>
        <p:txBody>
          <a:bodyPr lIns="90488" tIns="44450" rIns="90488" bIns="44450" anchor="ctr"/>
          <a:lstStyle/>
          <a:p>
            <a:pPr>
              <a:lnSpc>
                <a:spcPct val="100000"/>
              </a:lnSpc>
              <a:defRPr/>
            </a:pPr>
            <a:endParaRPr lang="en-US" sz="4400" b="0">
              <a:solidFill>
                <a:schemeClr val="tx2"/>
              </a:solidFill>
              <a:effectLst>
                <a:outerShdw blurRad="38100" dist="38100" dir="2700000" algn="tl">
                  <a:srgbClr val="000000"/>
                </a:outerShdw>
              </a:effectLst>
            </a:endParaRPr>
          </a:p>
        </p:txBody>
      </p:sp>
      <p:graphicFrame>
        <p:nvGraphicFramePr>
          <p:cNvPr id="6146" name="Object 0">
            <a:hlinkClick r:id="" action="ppaction://ole?verb=0"/>
          </p:cNvPr>
          <p:cNvGraphicFramePr>
            <a:graphicFrameLocks/>
          </p:cNvGraphicFramePr>
          <p:nvPr/>
        </p:nvGraphicFramePr>
        <p:xfrm>
          <a:off x="304800" y="1371600"/>
          <a:ext cx="2470150" cy="828675"/>
        </p:xfrm>
        <a:graphic>
          <a:graphicData uri="http://schemas.openxmlformats.org/presentationml/2006/ole">
            <mc:AlternateContent xmlns:mc="http://schemas.openxmlformats.org/markup-compatibility/2006">
              <mc:Choice xmlns:v="urn:schemas-microsoft-com:vml" Requires="v">
                <p:oleObj spid="_x0000_s45041" name="Microsoft ClipArt Gallery" r:id="rId4" imgW="5905500" imgH="1866900" progId="">
                  <p:embed/>
                </p:oleObj>
              </mc:Choice>
              <mc:Fallback>
                <p:oleObj name="Microsoft ClipArt Gallery" r:id="rId4" imgW="5905500" imgH="1866900" progId="">
                  <p:embed/>
                  <p:pic>
                    <p:nvPicPr>
                      <p:cNvPr id="0" name="Picture 33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71600"/>
                        <a:ext cx="24701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0" name="Rectangle 7"/>
          <p:cNvSpPr>
            <a:spLocks noChangeArrowheads="1"/>
          </p:cNvSpPr>
          <p:nvPr/>
        </p:nvSpPr>
        <p:spPr bwMode="auto">
          <a:xfrm>
            <a:off x="3429000" y="3657600"/>
            <a:ext cx="663575" cy="363538"/>
          </a:xfrm>
          <a:prstGeom prst="rect">
            <a:avLst/>
          </a:prstGeom>
          <a:noFill/>
          <a:ln w="12700">
            <a:noFill/>
            <a:miter lim="800000"/>
            <a:headEnd/>
            <a:tailEnd/>
          </a:ln>
        </p:spPr>
        <p:txBody>
          <a:bodyPr wrap="none" lIns="90488" tIns="44450" rIns="90488" bIns="44450">
            <a:spAutoFit/>
          </a:bodyPr>
          <a:lstStyle/>
          <a:p>
            <a:pPr algn="l">
              <a:lnSpc>
                <a:spcPct val="100000"/>
              </a:lnSpc>
            </a:pPr>
            <a:r>
              <a:rPr lang="en-US" sz="1800"/>
              <a:t>SOS</a:t>
            </a:r>
          </a:p>
        </p:txBody>
      </p:sp>
      <p:sp>
        <p:nvSpPr>
          <p:cNvPr id="6161" name="Rectangle 8"/>
          <p:cNvSpPr>
            <a:spLocks noChangeArrowheads="1"/>
          </p:cNvSpPr>
          <p:nvPr/>
        </p:nvSpPr>
        <p:spPr bwMode="auto">
          <a:xfrm>
            <a:off x="6586720" y="5260975"/>
            <a:ext cx="2260236" cy="588366"/>
          </a:xfrm>
          <a:prstGeom prst="rect">
            <a:avLst/>
          </a:prstGeom>
          <a:noFill/>
          <a:ln w="12700">
            <a:noFill/>
            <a:miter lim="800000"/>
            <a:headEnd/>
            <a:tailEnd/>
          </a:ln>
        </p:spPr>
        <p:txBody>
          <a:bodyPr wrap="none" lIns="90488" tIns="44450" rIns="90488" bIns="44450">
            <a:spAutoFit/>
          </a:bodyPr>
          <a:lstStyle/>
          <a:p>
            <a:r>
              <a:rPr lang="en-US" sz="1800" dirty="0"/>
              <a:t>Distribution Depot </a:t>
            </a:r>
          </a:p>
          <a:p>
            <a:r>
              <a:rPr lang="en-US" sz="1800" dirty="0"/>
              <a:t>or Vendor</a:t>
            </a:r>
          </a:p>
        </p:txBody>
      </p:sp>
      <p:sp>
        <p:nvSpPr>
          <p:cNvPr id="6162" name="Rectangle 9"/>
          <p:cNvSpPr>
            <a:spLocks noChangeArrowheads="1"/>
          </p:cNvSpPr>
          <p:nvPr/>
        </p:nvSpPr>
        <p:spPr bwMode="auto">
          <a:xfrm>
            <a:off x="304800" y="2133600"/>
            <a:ext cx="1414463" cy="363538"/>
          </a:xfrm>
          <a:prstGeom prst="rect">
            <a:avLst/>
          </a:prstGeom>
          <a:noFill/>
          <a:ln w="12700">
            <a:noFill/>
            <a:miter lim="800000"/>
            <a:headEnd/>
            <a:tailEnd/>
          </a:ln>
        </p:spPr>
        <p:txBody>
          <a:bodyPr wrap="none" lIns="90488" tIns="44450" rIns="90488" bIns="44450">
            <a:spAutoFit/>
          </a:bodyPr>
          <a:lstStyle/>
          <a:p>
            <a:pPr algn="l">
              <a:lnSpc>
                <a:spcPct val="100000"/>
              </a:lnSpc>
            </a:pPr>
            <a:r>
              <a:rPr lang="en-US" sz="1800"/>
              <a:t>Retail Base</a:t>
            </a:r>
          </a:p>
        </p:txBody>
      </p:sp>
      <p:grpSp>
        <p:nvGrpSpPr>
          <p:cNvPr id="6163" name="Group 10"/>
          <p:cNvGrpSpPr>
            <a:grpSpLocks/>
          </p:cNvGrpSpPr>
          <p:nvPr/>
        </p:nvGrpSpPr>
        <p:grpSpPr bwMode="auto">
          <a:xfrm>
            <a:off x="6484938" y="4292600"/>
            <a:ext cx="2098675" cy="855663"/>
            <a:chOff x="4085" y="2704"/>
            <a:chExt cx="1322" cy="539"/>
          </a:xfrm>
        </p:grpSpPr>
        <p:sp>
          <p:nvSpPr>
            <p:cNvPr id="314379" name="Freeform 11"/>
            <p:cNvSpPr>
              <a:spLocks/>
            </p:cNvSpPr>
            <p:nvPr/>
          </p:nvSpPr>
          <p:spPr bwMode="auto">
            <a:xfrm>
              <a:off x="4085" y="3084"/>
              <a:ext cx="1322" cy="159"/>
            </a:xfrm>
            <a:custGeom>
              <a:avLst/>
              <a:gdLst/>
              <a:ahLst/>
              <a:cxnLst>
                <a:cxn ang="0">
                  <a:pos x="158" y="0"/>
                </a:cxn>
                <a:cxn ang="0">
                  <a:pos x="0" y="158"/>
                </a:cxn>
                <a:cxn ang="0">
                  <a:pos x="1321" y="158"/>
                </a:cxn>
                <a:cxn ang="0">
                  <a:pos x="1167" y="4"/>
                </a:cxn>
                <a:cxn ang="0">
                  <a:pos x="158" y="0"/>
                </a:cxn>
              </a:cxnLst>
              <a:rect l="0" t="0" r="r" b="b"/>
              <a:pathLst>
                <a:path w="1322" h="159">
                  <a:moveTo>
                    <a:pt x="158" y="0"/>
                  </a:moveTo>
                  <a:lnTo>
                    <a:pt x="0" y="158"/>
                  </a:lnTo>
                  <a:lnTo>
                    <a:pt x="1321" y="158"/>
                  </a:lnTo>
                  <a:lnTo>
                    <a:pt x="1167" y="4"/>
                  </a:lnTo>
                  <a:lnTo>
                    <a:pt x="158" y="0"/>
                  </a:lnTo>
                </a:path>
              </a:pathLst>
            </a:custGeom>
            <a:solidFill>
              <a:schemeClr val="tx2"/>
            </a:solidFill>
            <a:ln w="12700" cap="rnd" cmpd="sng">
              <a:solidFill>
                <a:schemeClr val="tx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6209" name="Group 12"/>
            <p:cNvGrpSpPr>
              <a:grpSpLocks/>
            </p:cNvGrpSpPr>
            <p:nvPr/>
          </p:nvGrpSpPr>
          <p:grpSpPr bwMode="auto">
            <a:xfrm>
              <a:off x="4213" y="2843"/>
              <a:ext cx="1062" cy="238"/>
              <a:chOff x="4213" y="2843"/>
              <a:chExt cx="1062" cy="238"/>
            </a:xfrm>
          </p:grpSpPr>
          <p:sp>
            <p:nvSpPr>
              <p:cNvPr id="314381" name="Rectangle 13"/>
              <p:cNvSpPr>
                <a:spLocks noChangeArrowheads="1"/>
              </p:cNvSpPr>
              <p:nvPr/>
            </p:nvSpPr>
            <p:spPr bwMode="auto">
              <a:xfrm>
                <a:off x="4541" y="2843"/>
                <a:ext cx="169" cy="31"/>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4382" name="Rectangle 14"/>
              <p:cNvSpPr>
                <a:spLocks noChangeArrowheads="1"/>
              </p:cNvSpPr>
              <p:nvPr/>
            </p:nvSpPr>
            <p:spPr bwMode="auto">
              <a:xfrm>
                <a:off x="4487" y="2884"/>
                <a:ext cx="283" cy="22"/>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4383" name="Rectangle 15"/>
              <p:cNvSpPr>
                <a:spLocks noChangeArrowheads="1"/>
              </p:cNvSpPr>
              <p:nvPr/>
            </p:nvSpPr>
            <p:spPr bwMode="auto">
              <a:xfrm>
                <a:off x="4250" y="2927"/>
                <a:ext cx="988" cy="154"/>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4384" name="Rectangle 16"/>
              <p:cNvSpPr>
                <a:spLocks noChangeArrowheads="1"/>
              </p:cNvSpPr>
              <p:nvPr/>
            </p:nvSpPr>
            <p:spPr bwMode="auto">
              <a:xfrm>
                <a:off x="4213" y="2914"/>
                <a:ext cx="1062" cy="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4385" name="Rectangle 17"/>
              <p:cNvSpPr>
                <a:spLocks noChangeArrowheads="1"/>
              </p:cNvSpPr>
              <p:nvPr/>
            </p:nvSpPr>
            <p:spPr bwMode="auto">
              <a:xfrm>
                <a:off x="4296"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4386" name="Rectangle 18"/>
              <p:cNvSpPr>
                <a:spLocks noChangeArrowheads="1"/>
              </p:cNvSpPr>
              <p:nvPr/>
            </p:nvSpPr>
            <p:spPr bwMode="auto">
              <a:xfrm>
                <a:off x="4415" y="2948"/>
                <a:ext cx="68"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4387" name="Rectangle 19"/>
              <p:cNvSpPr>
                <a:spLocks noChangeArrowheads="1"/>
              </p:cNvSpPr>
              <p:nvPr/>
            </p:nvSpPr>
            <p:spPr bwMode="auto">
              <a:xfrm>
                <a:off x="4533"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4388" name="Rectangle 20"/>
              <p:cNvSpPr>
                <a:spLocks noChangeArrowheads="1"/>
              </p:cNvSpPr>
              <p:nvPr/>
            </p:nvSpPr>
            <p:spPr bwMode="auto">
              <a:xfrm>
                <a:off x="4652"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4389" name="Rectangle 21"/>
              <p:cNvSpPr>
                <a:spLocks noChangeArrowheads="1"/>
              </p:cNvSpPr>
              <p:nvPr/>
            </p:nvSpPr>
            <p:spPr bwMode="auto">
              <a:xfrm>
                <a:off x="4771"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4390" name="Rectangle 22"/>
              <p:cNvSpPr>
                <a:spLocks noChangeArrowheads="1"/>
              </p:cNvSpPr>
              <p:nvPr/>
            </p:nvSpPr>
            <p:spPr bwMode="auto">
              <a:xfrm>
                <a:off x="4890"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4391" name="Rectangle 23"/>
              <p:cNvSpPr>
                <a:spLocks noChangeArrowheads="1"/>
              </p:cNvSpPr>
              <p:nvPr/>
            </p:nvSpPr>
            <p:spPr bwMode="auto">
              <a:xfrm>
                <a:off x="5009" y="2948"/>
                <a:ext cx="68"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4392" name="Rectangle 24"/>
              <p:cNvSpPr>
                <a:spLocks noChangeArrowheads="1"/>
              </p:cNvSpPr>
              <p:nvPr/>
            </p:nvSpPr>
            <p:spPr bwMode="auto">
              <a:xfrm>
                <a:off x="5127"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aphicFrame>
          <p:nvGraphicFramePr>
            <p:cNvPr id="6149" name="Object 3">
              <a:hlinkClick r:id="" action="ppaction://ole?verb=0"/>
            </p:cNvPr>
            <p:cNvGraphicFramePr>
              <a:graphicFrameLocks/>
            </p:cNvGraphicFramePr>
            <p:nvPr/>
          </p:nvGraphicFramePr>
          <p:xfrm>
            <a:off x="4282" y="2944"/>
            <a:ext cx="93" cy="175"/>
          </p:xfrm>
          <a:graphic>
            <a:graphicData uri="http://schemas.openxmlformats.org/presentationml/2006/ole">
              <mc:AlternateContent xmlns:mc="http://schemas.openxmlformats.org/markup-compatibility/2006">
                <mc:Choice xmlns:v="urn:schemas-microsoft-com:vml" Requires="v">
                  <p:oleObj spid="_x0000_s45042" name="Microsoft ClipArt Gallery" r:id="rId6" imgW="2819400" imgH="4559300" progId="">
                    <p:embed/>
                  </p:oleObj>
                </mc:Choice>
                <mc:Fallback>
                  <p:oleObj name="Microsoft ClipArt Gallery" r:id="rId6" imgW="2819400" imgH="4559300" progId="">
                    <p:embed/>
                    <p:pic>
                      <p:nvPicPr>
                        <p:cNvPr id="0" name="Picture 33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2"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4">
              <a:hlinkClick r:id="" action="ppaction://ole?verb=0"/>
            </p:cNvPr>
            <p:cNvGraphicFramePr>
              <a:graphicFrameLocks/>
            </p:cNvGraphicFramePr>
            <p:nvPr/>
          </p:nvGraphicFramePr>
          <p:xfrm>
            <a:off x="4401" y="2944"/>
            <a:ext cx="93" cy="175"/>
          </p:xfrm>
          <a:graphic>
            <a:graphicData uri="http://schemas.openxmlformats.org/presentationml/2006/ole">
              <mc:AlternateContent xmlns:mc="http://schemas.openxmlformats.org/markup-compatibility/2006">
                <mc:Choice xmlns:v="urn:schemas-microsoft-com:vml" Requires="v">
                  <p:oleObj spid="_x0000_s45043" name="Microsoft ClipArt Gallery" r:id="rId8" imgW="2819400" imgH="4559300" progId="">
                    <p:embed/>
                  </p:oleObj>
                </mc:Choice>
                <mc:Fallback>
                  <p:oleObj name="Microsoft ClipArt Gallery" r:id="rId8" imgW="2819400" imgH="4559300" progId="">
                    <p:embed/>
                    <p:pic>
                      <p:nvPicPr>
                        <p:cNvPr id="0" name="Picture 33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1"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5">
              <a:hlinkClick r:id="" action="ppaction://ole?verb=0"/>
            </p:cNvPr>
            <p:cNvGraphicFramePr>
              <a:graphicFrameLocks/>
            </p:cNvGraphicFramePr>
            <p:nvPr/>
          </p:nvGraphicFramePr>
          <p:xfrm>
            <a:off x="4520" y="2944"/>
            <a:ext cx="93" cy="175"/>
          </p:xfrm>
          <a:graphic>
            <a:graphicData uri="http://schemas.openxmlformats.org/presentationml/2006/ole">
              <mc:AlternateContent xmlns:mc="http://schemas.openxmlformats.org/markup-compatibility/2006">
                <mc:Choice xmlns:v="urn:schemas-microsoft-com:vml" Requires="v">
                  <p:oleObj spid="_x0000_s45044" name="Microsoft ClipArt Gallery" r:id="rId9" imgW="2819400" imgH="4559300" progId="">
                    <p:embed/>
                  </p:oleObj>
                </mc:Choice>
                <mc:Fallback>
                  <p:oleObj name="Microsoft ClipArt Gallery" r:id="rId9" imgW="2819400" imgH="4559300" progId="">
                    <p:embed/>
                    <p:pic>
                      <p:nvPicPr>
                        <p:cNvPr id="0" name="Picture 33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0"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6">
              <a:hlinkClick r:id="" action="ppaction://ole?verb=0"/>
            </p:cNvPr>
            <p:cNvGraphicFramePr>
              <a:graphicFrameLocks/>
            </p:cNvGraphicFramePr>
            <p:nvPr/>
          </p:nvGraphicFramePr>
          <p:xfrm>
            <a:off x="4757" y="2944"/>
            <a:ext cx="93" cy="175"/>
          </p:xfrm>
          <a:graphic>
            <a:graphicData uri="http://schemas.openxmlformats.org/presentationml/2006/ole">
              <mc:AlternateContent xmlns:mc="http://schemas.openxmlformats.org/markup-compatibility/2006">
                <mc:Choice xmlns:v="urn:schemas-microsoft-com:vml" Requires="v">
                  <p:oleObj spid="_x0000_s45045" name="Microsoft ClipArt Gallery" r:id="rId10" imgW="2819400" imgH="4559300" progId="">
                    <p:embed/>
                  </p:oleObj>
                </mc:Choice>
                <mc:Fallback>
                  <p:oleObj name="Microsoft ClipArt Gallery" r:id="rId10" imgW="2819400" imgH="4559300" progId="">
                    <p:embed/>
                    <p:pic>
                      <p:nvPicPr>
                        <p:cNvPr id="0" name="Picture 331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7"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7">
              <a:hlinkClick r:id="" action="ppaction://ole?verb=0"/>
            </p:cNvPr>
            <p:cNvGraphicFramePr>
              <a:graphicFrameLocks/>
            </p:cNvGraphicFramePr>
            <p:nvPr/>
          </p:nvGraphicFramePr>
          <p:xfrm>
            <a:off x="4995" y="2944"/>
            <a:ext cx="93" cy="175"/>
          </p:xfrm>
          <a:graphic>
            <a:graphicData uri="http://schemas.openxmlformats.org/presentationml/2006/ole">
              <mc:AlternateContent xmlns:mc="http://schemas.openxmlformats.org/markup-compatibility/2006">
                <mc:Choice xmlns:v="urn:schemas-microsoft-com:vml" Requires="v">
                  <p:oleObj spid="_x0000_s45046" name="Microsoft ClipArt Gallery" r:id="rId11" imgW="2819400" imgH="4559300" progId="">
                    <p:embed/>
                  </p:oleObj>
                </mc:Choice>
                <mc:Fallback>
                  <p:oleObj name="Microsoft ClipArt Gallery" r:id="rId11" imgW="2819400" imgH="4559300" progId="">
                    <p:embed/>
                    <p:pic>
                      <p:nvPicPr>
                        <p:cNvPr id="0" name="Picture 33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5"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 name="Object 8">
              <a:hlinkClick r:id="" action="ppaction://ole?verb=0"/>
            </p:cNvPr>
            <p:cNvGraphicFramePr>
              <a:graphicFrameLocks/>
            </p:cNvGraphicFramePr>
            <p:nvPr/>
          </p:nvGraphicFramePr>
          <p:xfrm>
            <a:off x="5114" y="2944"/>
            <a:ext cx="92" cy="175"/>
          </p:xfrm>
          <a:graphic>
            <a:graphicData uri="http://schemas.openxmlformats.org/presentationml/2006/ole">
              <mc:AlternateContent xmlns:mc="http://schemas.openxmlformats.org/markup-compatibility/2006">
                <mc:Choice xmlns:v="urn:schemas-microsoft-com:vml" Requires="v">
                  <p:oleObj spid="_x0000_s45047" name="Microsoft ClipArt Gallery" r:id="rId12" imgW="2819400" imgH="4559300" progId="">
                    <p:embed/>
                  </p:oleObj>
                </mc:Choice>
                <mc:Fallback>
                  <p:oleObj name="Microsoft ClipArt Gallery" r:id="rId12" imgW="2819400" imgH="4559300" progId="">
                    <p:embed/>
                    <p:pic>
                      <p:nvPicPr>
                        <p:cNvPr id="0" name="Picture 33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4" y="2944"/>
                          <a:ext cx="92"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 name="Object 9">
              <a:hlinkClick r:id="" action="ppaction://ole?verb=0"/>
            </p:cNvPr>
            <p:cNvGraphicFramePr>
              <a:graphicFrameLocks/>
            </p:cNvGraphicFramePr>
            <p:nvPr/>
          </p:nvGraphicFramePr>
          <p:xfrm>
            <a:off x="4860" y="3018"/>
            <a:ext cx="215" cy="214"/>
          </p:xfrm>
          <a:graphic>
            <a:graphicData uri="http://schemas.openxmlformats.org/presentationml/2006/ole">
              <mc:AlternateContent xmlns:mc="http://schemas.openxmlformats.org/markup-compatibility/2006">
                <mc:Choice xmlns:v="urn:schemas-microsoft-com:vml" Requires="v">
                  <p:oleObj spid="_x0000_s45048" name="Microsoft ClipArt Gallery" r:id="rId13" imgW="3378200" imgH="3365500" progId="">
                    <p:embed/>
                  </p:oleObj>
                </mc:Choice>
                <mc:Fallback>
                  <p:oleObj name="Microsoft ClipArt Gallery" r:id="rId13" imgW="3378200" imgH="3365500" progId="">
                    <p:embed/>
                    <p:pic>
                      <p:nvPicPr>
                        <p:cNvPr id="0" name="Picture 331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60" y="3018"/>
                          <a:ext cx="21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4400" name="Line 32"/>
            <p:cNvSpPr>
              <a:spLocks noChangeShapeType="1"/>
            </p:cNvSpPr>
            <p:nvPr/>
          </p:nvSpPr>
          <p:spPr bwMode="auto">
            <a:xfrm flipV="1">
              <a:off x="4913" y="2704"/>
              <a:ext cx="0" cy="203"/>
            </a:xfrm>
            <a:prstGeom prst="line">
              <a:avLst/>
            </a:prstGeom>
            <a:noFill/>
            <a:ln w="127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314401" name="Line 33"/>
            <p:cNvSpPr>
              <a:spLocks noChangeShapeType="1"/>
            </p:cNvSpPr>
            <p:nvPr/>
          </p:nvSpPr>
          <p:spPr bwMode="auto">
            <a:xfrm flipV="1">
              <a:off x="4799" y="2812"/>
              <a:ext cx="0" cy="95"/>
            </a:xfrm>
            <a:prstGeom prst="line">
              <a:avLst/>
            </a:prstGeom>
            <a:noFill/>
            <a:ln w="127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314402" name="Arc 34"/>
          <p:cNvSpPr>
            <a:spLocks/>
          </p:cNvSpPr>
          <p:nvPr/>
        </p:nvSpPr>
        <p:spPr bwMode="auto">
          <a:xfrm>
            <a:off x="5029200" y="3733800"/>
            <a:ext cx="1077913" cy="1314450"/>
          </a:xfrm>
          <a:custGeom>
            <a:avLst/>
            <a:gdLst>
              <a:gd name="G0" fmla="+- 20521 0 0"/>
              <a:gd name="G1" fmla="+- 0 0 0"/>
              <a:gd name="G2" fmla="+- 21600 0 0"/>
              <a:gd name="T0" fmla="*/ 20521 w 20521"/>
              <a:gd name="T1" fmla="*/ 21600 h 21600"/>
              <a:gd name="T2" fmla="*/ 0 w 20521"/>
              <a:gd name="T3" fmla="*/ 6741 h 21600"/>
              <a:gd name="T4" fmla="*/ 20521 w 20521"/>
              <a:gd name="T5" fmla="*/ 0 h 21600"/>
            </a:gdLst>
            <a:ahLst/>
            <a:cxnLst>
              <a:cxn ang="0">
                <a:pos x="T0" y="T1"/>
              </a:cxn>
              <a:cxn ang="0">
                <a:pos x="T2" y="T3"/>
              </a:cxn>
              <a:cxn ang="0">
                <a:pos x="T4" y="T5"/>
              </a:cxn>
            </a:cxnLst>
            <a:rect l="0" t="0" r="r" b="b"/>
            <a:pathLst>
              <a:path w="20521" h="21600" fill="none" extrusionOk="0">
                <a:moveTo>
                  <a:pt x="20521" y="21600"/>
                </a:moveTo>
                <a:cubicBezTo>
                  <a:pt x="11189" y="21600"/>
                  <a:pt x="2912" y="15606"/>
                  <a:pt x="-1" y="6741"/>
                </a:cubicBezTo>
              </a:path>
              <a:path w="20521" h="21600" stroke="0" extrusionOk="0">
                <a:moveTo>
                  <a:pt x="20521" y="21600"/>
                </a:moveTo>
                <a:cubicBezTo>
                  <a:pt x="11189" y="21600"/>
                  <a:pt x="2912" y="15606"/>
                  <a:pt x="-1" y="6741"/>
                </a:cubicBezTo>
                <a:lnTo>
                  <a:pt x="20521" y="0"/>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6207" name="Rectangle 37"/>
          <p:cNvSpPr>
            <a:spLocks noChangeArrowheads="1"/>
          </p:cNvSpPr>
          <p:nvPr/>
        </p:nvSpPr>
        <p:spPr bwMode="auto">
          <a:xfrm>
            <a:off x="381000" y="4953005"/>
            <a:ext cx="2286000" cy="311367"/>
          </a:xfrm>
          <a:prstGeom prst="rect">
            <a:avLst/>
          </a:prstGeom>
          <a:noFill/>
          <a:ln w="12700">
            <a:solidFill>
              <a:schemeClr val="tx1"/>
            </a:solidFill>
            <a:miter lim="800000"/>
            <a:headEnd/>
            <a:tailEnd/>
          </a:ln>
        </p:spPr>
        <p:txBody>
          <a:bodyPr lIns="90488" tIns="44450" rIns="90488" bIns="44450">
            <a:spAutoFit/>
          </a:bodyPr>
          <a:lstStyle/>
          <a:p>
            <a:pPr algn="l"/>
            <a:r>
              <a:rPr lang="en-US" dirty="0"/>
              <a:t>3b. Shipment </a:t>
            </a:r>
            <a:r>
              <a:rPr lang="en-US" dirty="0" smtClean="0"/>
              <a:t>Status</a:t>
            </a:r>
          </a:p>
        </p:txBody>
      </p:sp>
      <p:grpSp>
        <p:nvGrpSpPr>
          <p:cNvPr id="3" name="Group 2"/>
          <p:cNvGrpSpPr/>
          <p:nvPr/>
        </p:nvGrpSpPr>
        <p:grpSpPr>
          <a:xfrm>
            <a:off x="1776412" y="1981200"/>
            <a:ext cx="2490788" cy="1447800"/>
            <a:chOff x="1776412" y="1981200"/>
            <a:chExt cx="2490788" cy="1447800"/>
          </a:xfrm>
        </p:grpSpPr>
        <p:sp>
          <p:nvSpPr>
            <p:cNvPr id="314407" name="Arc 39"/>
            <p:cNvSpPr>
              <a:spLocks/>
            </p:cNvSpPr>
            <p:nvPr/>
          </p:nvSpPr>
          <p:spPr bwMode="auto">
            <a:xfrm>
              <a:off x="1776412" y="2301925"/>
              <a:ext cx="2490788" cy="1127075"/>
            </a:xfrm>
            <a:custGeom>
              <a:avLst/>
              <a:gdLst>
                <a:gd name="G0" fmla="+- 21600 0 0"/>
                <a:gd name="G1" fmla="+- 0 0 0"/>
                <a:gd name="G2" fmla="+- 21600 0 0"/>
                <a:gd name="T0" fmla="*/ 19057 w 21600"/>
                <a:gd name="T1" fmla="*/ 21450 h 21450"/>
                <a:gd name="T2" fmla="*/ 0 w 21600"/>
                <a:gd name="T3" fmla="*/ 0 h 21450"/>
                <a:gd name="T4" fmla="*/ 21600 w 21600"/>
                <a:gd name="T5" fmla="*/ 0 h 21450"/>
              </a:gdLst>
              <a:ahLst/>
              <a:cxnLst>
                <a:cxn ang="0">
                  <a:pos x="T0" y="T1"/>
                </a:cxn>
                <a:cxn ang="0">
                  <a:pos x="T2" y="T3"/>
                </a:cxn>
                <a:cxn ang="0">
                  <a:pos x="T4" y="T5"/>
                </a:cxn>
              </a:cxnLst>
              <a:rect l="0" t="0" r="r" b="b"/>
              <a:pathLst>
                <a:path w="21600" h="21450" fill="none" extrusionOk="0">
                  <a:moveTo>
                    <a:pt x="19057" y="21449"/>
                  </a:moveTo>
                  <a:cubicBezTo>
                    <a:pt x="8187" y="20161"/>
                    <a:pt x="0" y="10945"/>
                    <a:pt x="0" y="0"/>
                  </a:cubicBezTo>
                </a:path>
                <a:path w="21600" h="21450" stroke="0" extrusionOk="0">
                  <a:moveTo>
                    <a:pt x="19057" y="21449"/>
                  </a:moveTo>
                  <a:cubicBezTo>
                    <a:pt x="8187" y="20161"/>
                    <a:pt x="0" y="10945"/>
                    <a:pt x="0" y="0"/>
                  </a:cubicBezTo>
                  <a:lnTo>
                    <a:pt x="21600" y="0"/>
                  </a:lnTo>
                  <a:close/>
                </a:path>
              </a:pathLst>
            </a:custGeom>
            <a:noFill/>
            <a:ln w="38100" cap="rnd">
              <a:solidFill>
                <a:srgbClr val="00B050"/>
              </a:solidFill>
              <a:round/>
              <a:headEnd type="triangle" w="med" len="med"/>
              <a:tailEnd/>
            </a:ln>
            <a:effectLst/>
          </p:spPr>
          <p:txBody>
            <a:bodyPr/>
            <a:lstStyle/>
            <a:p>
              <a:pPr>
                <a:defRPr/>
              </a:pPr>
              <a:endParaRPr lang="en-US">
                <a:solidFill>
                  <a:srgbClr val="00B050"/>
                </a:solidFill>
                <a:effectLst>
                  <a:outerShdw blurRad="38100" dist="38100" dir="2700000" algn="tl">
                    <a:srgbClr val="000000">
                      <a:alpha val="43137"/>
                    </a:srgbClr>
                  </a:outerShdw>
                </a:effectLst>
              </a:endParaRPr>
            </a:p>
          </p:txBody>
        </p:sp>
        <p:sp>
          <p:nvSpPr>
            <p:cNvPr id="6205" name="Rectangle 40"/>
            <p:cNvSpPr>
              <a:spLocks noChangeArrowheads="1"/>
            </p:cNvSpPr>
            <p:nvPr/>
          </p:nvSpPr>
          <p:spPr bwMode="auto">
            <a:xfrm>
              <a:off x="1828800" y="1981200"/>
              <a:ext cx="1999408" cy="754195"/>
            </a:xfrm>
            <a:prstGeom prst="rect">
              <a:avLst/>
            </a:prstGeom>
            <a:noFill/>
            <a:ln w="19050">
              <a:solidFill>
                <a:srgbClr val="00B050"/>
              </a:solidFill>
              <a:miter lim="800000"/>
              <a:headEnd/>
              <a:tailEnd/>
            </a:ln>
          </p:spPr>
          <p:txBody>
            <a:bodyPr lIns="90488" tIns="44450" rIns="90488" bIns="44450">
              <a:spAutoFit/>
            </a:bodyPr>
            <a:lstStyle/>
            <a:p>
              <a:pPr algn="l"/>
              <a:r>
                <a:rPr lang="en-US" dirty="0">
                  <a:solidFill>
                    <a:srgbClr val="00B050"/>
                  </a:solidFill>
                </a:rPr>
                <a:t>5.  Material </a:t>
              </a:r>
            </a:p>
            <a:p>
              <a:pPr algn="l"/>
              <a:r>
                <a:rPr lang="en-US" dirty="0">
                  <a:solidFill>
                    <a:srgbClr val="00B050"/>
                  </a:solidFill>
                </a:rPr>
                <a:t>     Receipt</a:t>
              </a:r>
            </a:p>
            <a:p>
              <a:pPr algn="l"/>
              <a:r>
                <a:rPr lang="en-US" dirty="0" smtClean="0">
                  <a:solidFill>
                    <a:srgbClr val="00B050"/>
                  </a:solidFill>
                </a:rPr>
                <a:t>Acknowledgement</a:t>
              </a:r>
            </a:p>
          </p:txBody>
        </p:sp>
      </p:grpSp>
      <p:sp>
        <p:nvSpPr>
          <p:cNvPr id="314409" name="Rectangle 41"/>
          <p:cNvSpPr>
            <a:spLocks noChangeArrowheads="1"/>
          </p:cNvSpPr>
          <p:nvPr/>
        </p:nvSpPr>
        <p:spPr bwMode="auto">
          <a:xfrm>
            <a:off x="1219200" y="5029200"/>
            <a:ext cx="152400" cy="2286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6202" name="Rectangle 43"/>
          <p:cNvSpPr>
            <a:spLocks noChangeArrowheads="1"/>
          </p:cNvSpPr>
          <p:nvPr/>
        </p:nvSpPr>
        <p:spPr bwMode="auto">
          <a:xfrm>
            <a:off x="5257800" y="4191000"/>
            <a:ext cx="1524000" cy="311367"/>
          </a:xfrm>
          <a:prstGeom prst="rect">
            <a:avLst/>
          </a:prstGeom>
          <a:noFill/>
          <a:ln w="12700">
            <a:solidFill>
              <a:schemeClr val="tx1"/>
            </a:solidFill>
            <a:miter lim="800000"/>
            <a:headEnd/>
            <a:tailEnd/>
          </a:ln>
        </p:spPr>
        <p:txBody>
          <a:bodyPr lIns="90488" tIns="44450" rIns="90488" bIns="44450">
            <a:spAutoFit/>
          </a:bodyPr>
          <a:lstStyle/>
          <a:p>
            <a:pPr algn="l"/>
            <a:r>
              <a:rPr lang="en-US" dirty="0"/>
              <a:t>3a. </a:t>
            </a:r>
            <a:r>
              <a:rPr lang="en-US" dirty="0" smtClean="0"/>
              <a:t>MRC</a:t>
            </a:r>
          </a:p>
        </p:txBody>
      </p:sp>
      <p:sp>
        <p:nvSpPr>
          <p:cNvPr id="314413" name="Rectangle 45"/>
          <p:cNvSpPr>
            <a:spLocks noChangeArrowheads="1"/>
          </p:cNvSpPr>
          <p:nvPr/>
        </p:nvSpPr>
        <p:spPr bwMode="auto">
          <a:xfrm>
            <a:off x="5257800" y="31242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6200" name="Rectangle 47"/>
          <p:cNvSpPr>
            <a:spLocks noChangeArrowheads="1"/>
          </p:cNvSpPr>
          <p:nvPr/>
        </p:nvSpPr>
        <p:spPr bwMode="auto">
          <a:xfrm>
            <a:off x="6400800" y="3429000"/>
            <a:ext cx="1447800" cy="311367"/>
          </a:xfrm>
          <a:prstGeom prst="rect">
            <a:avLst/>
          </a:prstGeom>
          <a:noFill/>
          <a:ln w="12700">
            <a:solidFill>
              <a:schemeClr val="tx1"/>
            </a:solidFill>
            <a:miter lim="800000"/>
            <a:headEnd/>
            <a:tailEnd/>
          </a:ln>
        </p:spPr>
        <p:txBody>
          <a:bodyPr lIns="90488" tIns="44450" rIns="90488" bIns="44450">
            <a:spAutoFit/>
          </a:bodyPr>
          <a:lstStyle/>
          <a:p>
            <a:pPr algn="l"/>
            <a:r>
              <a:rPr lang="en-US" dirty="0"/>
              <a:t>2b.  </a:t>
            </a:r>
            <a:r>
              <a:rPr lang="en-US" dirty="0" smtClean="0"/>
              <a:t>MRO</a:t>
            </a:r>
          </a:p>
        </p:txBody>
      </p:sp>
      <p:sp>
        <p:nvSpPr>
          <p:cNvPr id="314417" name="Rectangle 49"/>
          <p:cNvSpPr>
            <a:spLocks noChangeArrowheads="1"/>
          </p:cNvSpPr>
          <p:nvPr/>
        </p:nvSpPr>
        <p:spPr bwMode="auto">
          <a:xfrm>
            <a:off x="4876800" y="14478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6199" name="Rectangle 52"/>
          <p:cNvSpPr>
            <a:spLocks noChangeArrowheads="1"/>
          </p:cNvSpPr>
          <p:nvPr/>
        </p:nvSpPr>
        <p:spPr bwMode="auto">
          <a:xfrm>
            <a:off x="2590800" y="4267209"/>
            <a:ext cx="2057400" cy="311367"/>
          </a:xfrm>
          <a:prstGeom prst="rect">
            <a:avLst/>
          </a:prstGeom>
          <a:noFill/>
          <a:ln w="12700">
            <a:solidFill>
              <a:schemeClr val="tx1"/>
            </a:solidFill>
            <a:miter lim="800000"/>
            <a:headEnd/>
            <a:tailEnd/>
          </a:ln>
        </p:spPr>
        <p:txBody>
          <a:bodyPr lIns="90488" tIns="44450" rIns="90488" bIns="44450">
            <a:spAutoFit/>
          </a:bodyPr>
          <a:lstStyle/>
          <a:p>
            <a:pPr algn="l"/>
            <a:r>
              <a:rPr lang="en-US" dirty="0"/>
              <a:t>2a. Supply </a:t>
            </a:r>
            <a:r>
              <a:rPr lang="en-US" dirty="0" smtClean="0"/>
              <a:t>Status</a:t>
            </a:r>
          </a:p>
        </p:txBody>
      </p:sp>
      <p:sp>
        <p:nvSpPr>
          <p:cNvPr id="314421" name="Arc 53"/>
          <p:cNvSpPr>
            <a:spLocks/>
          </p:cNvSpPr>
          <p:nvPr/>
        </p:nvSpPr>
        <p:spPr bwMode="auto">
          <a:xfrm rot="-912645">
            <a:off x="1600200" y="1981200"/>
            <a:ext cx="4291013" cy="2154238"/>
          </a:xfrm>
          <a:custGeom>
            <a:avLst/>
            <a:gdLst>
              <a:gd name="G0" fmla="+- 21600 0 0"/>
              <a:gd name="G1" fmla="+- 1577 0 0"/>
              <a:gd name="G2" fmla="+- 21600 0 0"/>
              <a:gd name="T0" fmla="*/ 10412 w 21600"/>
              <a:gd name="T1" fmla="*/ 20054 h 20054"/>
              <a:gd name="T2" fmla="*/ 58 w 21600"/>
              <a:gd name="T3" fmla="*/ 0 h 20054"/>
              <a:gd name="T4" fmla="*/ 21600 w 21600"/>
              <a:gd name="T5" fmla="*/ 1577 h 20054"/>
            </a:gdLst>
            <a:ahLst/>
            <a:cxnLst>
              <a:cxn ang="0">
                <a:pos x="T0" y="T1"/>
              </a:cxn>
              <a:cxn ang="0">
                <a:pos x="T2" y="T3"/>
              </a:cxn>
              <a:cxn ang="0">
                <a:pos x="T4" y="T5"/>
              </a:cxn>
            </a:cxnLst>
            <a:rect l="0" t="0" r="r" b="b"/>
            <a:pathLst>
              <a:path w="21600" h="20054" fill="none" extrusionOk="0">
                <a:moveTo>
                  <a:pt x="10412" y="20053"/>
                </a:moveTo>
                <a:cubicBezTo>
                  <a:pt x="3948" y="16140"/>
                  <a:pt x="0" y="9133"/>
                  <a:pt x="0" y="1577"/>
                </a:cubicBezTo>
                <a:cubicBezTo>
                  <a:pt x="-1" y="1050"/>
                  <a:pt x="19" y="524"/>
                  <a:pt x="57" y="-1"/>
                </a:cubicBezTo>
              </a:path>
              <a:path w="21600" h="20054" stroke="0" extrusionOk="0">
                <a:moveTo>
                  <a:pt x="10412" y="20053"/>
                </a:moveTo>
                <a:cubicBezTo>
                  <a:pt x="3948" y="16140"/>
                  <a:pt x="0" y="9133"/>
                  <a:pt x="0" y="1577"/>
                </a:cubicBezTo>
                <a:cubicBezTo>
                  <a:pt x="-1" y="1050"/>
                  <a:pt x="19" y="524"/>
                  <a:pt x="57" y="-1"/>
                </a:cubicBezTo>
                <a:lnTo>
                  <a:pt x="21600" y="1577"/>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4422" name="Rectangle 54"/>
          <p:cNvSpPr>
            <a:spLocks noChangeArrowheads="1"/>
          </p:cNvSpPr>
          <p:nvPr/>
        </p:nvSpPr>
        <p:spPr bwMode="auto">
          <a:xfrm>
            <a:off x="4648200" y="62484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aphicFrame>
        <p:nvGraphicFramePr>
          <p:cNvPr id="6147" name="Object 1"/>
          <p:cNvGraphicFramePr>
            <a:graphicFrameLocks noChangeAspect="1"/>
          </p:cNvGraphicFramePr>
          <p:nvPr/>
        </p:nvGraphicFramePr>
        <p:xfrm>
          <a:off x="4114800" y="3124200"/>
          <a:ext cx="1295400" cy="968375"/>
        </p:xfrm>
        <a:graphic>
          <a:graphicData uri="http://schemas.openxmlformats.org/presentationml/2006/ole">
            <mc:AlternateContent xmlns:mc="http://schemas.openxmlformats.org/markup-compatibility/2006">
              <mc:Choice xmlns:v="urn:schemas-microsoft-com:vml" Requires="v">
                <p:oleObj spid="_x0000_s45049" name="Clip" r:id="rId15" imgW="1821485" imgH="1806854" progId="">
                  <p:embed/>
                </p:oleObj>
              </mc:Choice>
              <mc:Fallback>
                <p:oleObj name="Clip" r:id="rId15" imgW="1821485" imgH="1806854" progId="">
                  <p:embed/>
                  <p:pic>
                    <p:nvPicPr>
                      <p:cNvPr id="0" name="Picture 3319"/>
                      <p:cNvPicPr>
                        <a:picLocks noChangeAspect="1" noChangeArrowheads="1"/>
                      </p:cNvPicPr>
                      <p:nvPr/>
                    </p:nvPicPr>
                    <p:blipFill>
                      <a:blip r:embed="rId16">
                        <a:extLst>
                          <a:ext uri="{28A0092B-C50C-407E-A947-70E740481C1C}">
                            <a14:useLocalDpi xmlns:a14="http://schemas.microsoft.com/office/drawing/2010/main" val="0"/>
                          </a:ext>
                        </a:extLst>
                      </a:blip>
                      <a:srcRect l="8195" t="12039" r="8109" b="20474"/>
                      <a:stretch>
                        <a:fillRect/>
                      </a:stretch>
                    </p:blipFill>
                    <p:spPr bwMode="auto">
                      <a:xfrm>
                        <a:off x="4114800" y="3124200"/>
                        <a:ext cx="12954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4425" name="Freeform 57"/>
          <p:cNvSpPr>
            <a:spLocks/>
          </p:cNvSpPr>
          <p:nvPr/>
        </p:nvSpPr>
        <p:spPr bwMode="auto">
          <a:xfrm>
            <a:off x="2667000" y="5334000"/>
            <a:ext cx="3810000" cy="917575"/>
          </a:xfrm>
          <a:custGeom>
            <a:avLst/>
            <a:gdLst/>
            <a:ahLst/>
            <a:cxnLst>
              <a:cxn ang="0">
                <a:pos x="34" y="143"/>
              </a:cxn>
              <a:cxn ang="0">
                <a:pos x="177" y="0"/>
              </a:cxn>
              <a:cxn ang="0">
                <a:pos x="177" y="108"/>
              </a:cxn>
              <a:cxn ang="0">
                <a:pos x="2125" y="108"/>
              </a:cxn>
              <a:cxn ang="0">
                <a:pos x="2125" y="251"/>
              </a:cxn>
              <a:cxn ang="0">
                <a:pos x="177" y="251"/>
              </a:cxn>
              <a:cxn ang="0">
                <a:pos x="177" y="360"/>
              </a:cxn>
              <a:cxn ang="0">
                <a:pos x="11" y="194"/>
              </a:cxn>
              <a:cxn ang="0">
                <a:pos x="0" y="183"/>
              </a:cxn>
              <a:cxn ang="0">
                <a:pos x="34" y="143"/>
              </a:cxn>
            </a:cxnLst>
            <a:rect l="0" t="0" r="r" b="b"/>
            <a:pathLst>
              <a:path w="2126" h="361">
                <a:moveTo>
                  <a:pt x="34" y="143"/>
                </a:moveTo>
                <a:lnTo>
                  <a:pt x="177" y="0"/>
                </a:lnTo>
                <a:lnTo>
                  <a:pt x="177" y="108"/>
                </a:lnTo>
                <a:lnTo>
                  <a:pt x="2125" y="108"/>
                </a:lnTo>
                <a:lnTo>
                  <a:pt x="2125" y="251"/>
                </a:lnTo>
                <a:lnTo>
                  <a:pt x="177" y="251"/>
                </a:lnTo>
                <a:lnTo>
                  <a:pt x="177" y="360"/>
                </a:lnTo>
                <a:lnTo>
                  <a:pt x="11" y="194"/>
                </a:lnTo>
                <a:lnTo>
                  <a:pt x="0" y="183"/>
                </a:lnTo>
                <a:lnTo>
                  <a:pt x="34" y="143"/>
                </a:lnTo>
              </a:path>
            </a:pathLst>
          </a:custGeom>
          <a:noFill/>
          <a:ln w="12700" cap="rnd" cmpd="sng">
            <a:solidFill>
              <a:schemeClr val="tx2"/>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6177" name="Group 63"/>
          <p:cNvGrpSpPr>
            <a:grpSpLocks/>
          </p:cNvGrpSpPr>
          <p:nvPr/>
        </p:nvGrpSpPr>
        <p:grpSpPr bwMode="auto">
          <a:xfrm>
            <a:off x="2971800" y="1371600"/>
            <a:ext cx="1752600" cy="1612900"/>
            <a:chOff x="1872" y="864"/>
            <a:chExt cx="1104" cy="1016"/>
          </a:xfrm>
        </p:grpSpPr>
        <p:sp>
          <p:nvSpPr>
            <p:cNvPr id="314432" name="Arc 64"/>
            <p:cNvSpPr>
              <a:spLocks/>
            </p:cNvSpPr>
            <p:nvPr/>
          </p:nvSpPr>
          <p:spPr bwMode="auto">
            <a:xfrm>
              <a:off x="2200" y="1200"/>
              <a:ext cx="680" cy="6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6197" name="Rectangle 65"/>
            <p:cNvSpPr>
              <a:spLocks noChangeArrowheads="1"/>
            </p:cNvSpPr>
            <p:nvPr/>
          </p:nvSpPr>
          <p:spPr bwMode="auto">
            <a:xfrm>
              <a:off x="1872" y="864"/>
              <a:ext cx="1104" cy="196"/>
            </a:xfrm>
            <a:prstGeom prst="rect">
              <a:avLst/>
            </a:prstGeom>
            <a:noFill/>
            <a:ln w="19050">
              <a:solidFill>
                <a:schemeClr val="tx1"/>
              </a:solidFill>
              <a:miter lim="800000"/>
              <a:headEnd/>
              <a:tailEnd/>
            </a:ln>
          </p:spPr>
          <p:txBody>
            <a:bodyPr lIns="90488" tIns="44450" rIns="90488" bIns="44450">
              <a:spAutoFit/>
            </a:bodyPr>
            <a:lstStyle/>
            <a:p>
              <a:pPr marL="342900" indent="-342900" algn="l">
                <a:buAutoNum type="arabicPeriod"/>
              </a:pPr>
              <a:r>
                <a:rPr lang="en-US" dirty="0" smtClean="0"/>
                <a:t>Requisition</a:t>
              </a:r>
            </a:p>
          </p:txBody>
        </p:sp>
      </p:grpSp>
      <p:grpSp>
        <p:nvGrpSpPr>
          <p:cNvPr id="6178" name="Group 66"/>
          <p:cNvGrpSpPr>
            <a:grpSpLocks/>
          </p:cNvGrpSpPr>
          <p:nvPr/>
        </p:nvGrpSpPr>
        <p:grpSpPr bwMode="auto">
          <a:xfrm>
            <a:off x="8305800" y="5638800"/>
            <a:ext cx="595313" cy="773113"/>
            <a:chOff x="1392" y="3408"/>
            <a:chExt cx="374" cy="487"/>
          </a:xfrm>
        </p:grpSpPr>
        <p:sp>
          <p:nvSpPr>
            <p:cNvPr id="314435" name="Freeform 67"/>
            <p:cNvSpPr>
              <a:spLocks/>
            </p:cNvSpPr>
            <p:nvPr/>
          </p:nvSpPr>
          <p:spPr bwMode="auto">
            <a:xfrm>
              <a:off x="1392" y="3635"/>
              <a:ext cx="198" cy="38"/>
            </a:xfrm>
            <a:custGeom>
              <a:avLst/>
              <a:gdLst/>
              <a:ahLst/>
              <a:cxnLst>
                <a:cxn ang="0">
                  <a:pos x="0" y="25"/>
                </a:cxn>
                <a:cxn ang="0">
                  <a:pos x="151" y="25"/>
                </a:cxn>
                <a:cxn ang="0">
                  <a:pos x="194" y="0"/>
                </a:cxn>
                <a:cxn ang="0">
                  <a:pos x="48" y="0"/>
                </a:cxn>
                <a:cxn ang="0">
                  <a:pos x="0" y="25"/>
                </a:cxn>
              </a:cxnLst>
              <a:rect l="0" t="0" r="r" b="b"/>
              <a:pathLst>
                <a:path w="195" h="26">
                  <a:moveTo>
                    <a:pt x="0" y="25"/>
                  </a:moveTo>
                  <a:lnTo>
                    <a:pt x="151" y="25"/>
                  </a:lnTo>
                  <a:lnTo>
                    <a:pt x="194" y="0"/>
                  </a:lnTo>
                  <a:lnTo>
                    <a:pt x="48" y="0"/>
                  </a:lnTo>
                  <a:lnTo>
                    <a:pt x="0" y="25"/>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6183" name="Group 68"/>
            <p:cNvGrpSpPr>
              <a:grpSpLocks/>
            </p:cNvGrpSpPr>
            <p:nvPr/>
          </p:nvGrpSpPr>
          <p:grpSpPr bwMode="auto">
            <a:xfrm>
              <a:off x="1392" y="3408"/>
              <a:ext cx="374" cy="487"/>
              <a:chOff x="1394" y="3408"/>
              <a:chExt cx="374" cy="487"/>
            </a:xfrm>
          </p:grpSpPr>
          <p:sp>
            <p:nvSpPr>
              <p:cNvPr id="314437" name="Freeform 69"/>
              <p:cNvSpPr>
                <a:spLocks/>
              </p:cNvSpPr>
              <p:nvPr/>
            </p:nvSpPr>
            <p:spPr bwMode="auto">
              <a:xfrm>
                <a:off x="1545" y="3638"/>
                <a:ext cx="46" cy="257"/>
              </a:xfrm>
              <a:custGeom>
                <a:avLst/>
                <a:gdLst/>
                <a:ahLst/>
                <a:cxnLst>
                  <a:cxn ang="0">
                    <a:pos x="0" y="23"/>
                  </a:cxn>
                  <a:cxn ang="0">
                    <a:pos x="0" y="174"/>
                  </a:cxn>
                  <a:cxn ang="0">
                    <a:pos x="43" y="144"/>
                  </a:cxn>
                  <a:cxn ang="0">
                    <a:pos x="43" y="0"/>
                  </a:cxn>
                  <a:cxn ang="0">
                    <a:pos x="0" y="23"/>
                  </a:cxn>
                </a:cxnLst>
                <a:rect l="0" t="0" r="r" b="b"/>
                <a:pathLst>
                  <a:path w="44" h="175">
                    <a:moveTo>
                      <a:pt x="0" y="23"/>
                    </a:moveTo>
                    <a:lnTo>
                      <a:pt x="0" y="174"/>
                    </a:lnTo>
                    <a:lnTo>
                      <a:pt x="43" y="144"/>
                    </a:lnTo>
                    <a:lnTo>
                      <a:pt x="43" y="0"/>
                    </a:lnTo>
                    <a:lnTo>
                      <a:pt x="0" y="23"/>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6185" name="Group 70"/>
              <p:cNvGrpSpPr>
                <a:grpSpLocks/>
              </p:cNvGrpSpPr>
              <p:nvPr/>
            </p:nvGrpSpPr>
            <p:grpSpPr bwMode="auto">
              <a:xfrm>
                <a:off x="1394" y="3408"/>
                <a:ext cx="374" cy="475"/>
                <a:chOff x="1394" y="3408"/>
                <a:chExt cx="374" cy="475"/>
              </a:xfrm>
            </p:grpSpPr>
            <p:sp>
              <p:nvSpPr>
                <p:cNvPr id="314439" name="Freeform 71"/>
                <p:cNvSpPr>
                  <a:spLocks/>
                </p:cNvSpPr>
                <p:nvPr/>
              </p:nvSpPr>
              <p:spPr bwMode="auto">
                <a:xfrm>
                  <a:off x="1569" y="3615"/>
                  <a:ext cx="199" cy="37"/>
                </a:xfrm>
                <a:custGeom>
                  <a:avLst/>
                  <a:gdLst/>
                  <a:ahLst/>
                  <a:cxnLst>
                    <a:cxn ang="0">
                      <a:pos x="0" y="24"/>
                    </a:cxn>
                    <a:cxn ang="0">
                      <a:pos x="152" y="24"/>
                    </a:cxn>
                    <a:cxn ang="0">
                      <a:pos x="195" y="0"/>
                    </a:cxn>
                    <a:cxn ang="0">
                      <a:pos x="49" y="0"/>
                    </a:cxn>
                    <a:cxn ang="0">
                      <a:pos x="0" y="24"/>
                    </a:cxn>
                  </a:cxnLst>
                  <a:rect l="0" t="0" r="r" b="b"/>
                  <a:pathLst>
                    <a:path w="196" h="25">
                      <a:moveTo>
                        <a:pt x="0" y="24"/>
                      </a:moveTo>
                      <a:lnTo>
                        <a:pt x="152" y="24"/>
                      </a:lnTo>
                      <a:lnTo>
                        <a:pt x="195" y="0"/>
                      </a:lnTo>
                      <a:lnTo>
                        <a:pt x="49" y="0"/>
                      </a:lnTo>
                      <a:lnTo>
                        <a:pt x="0" y="24"/>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6187" name="Group 72"/>
                <p:cNvGrpSpPr>
                  <a:grpSpLocks/>
                </p:cNvGrpSpPr>
                <p:nvPr/>
              </p:nvGrpSpPr>
              <p:grpSpPr bwMode="auto">
                <a:xfrm>
                  <a:off x="1394" y="3408"/>
                  <a:ext cx="374" cy="475"/>
                  <a:chOff x="1394" y="3408"/>
                  <a:chExt cx="374" cy="475"/>
                </a:xfrm>
              </p:grpSpPr>
              <p:grpSp>
                <p:nvGrpSpPr>
                  <p:cNvPr id="6189" name="Group 73"/>
                  <p:cNvGrpSpPr>
                    <a:grpSpLocks/>
                  </p:cNvGrpSpPr>
                  <p:nvPr/>
                </p:nvGrpSpPr>
                <p:grpSpPr bwMode="auto">
                  <a:xfrm>
                    <a:off x="1394" y="3439"/>
                    <a:ext cx="321" cy="444"/>
                    <a:chOff x="1394" y="3439"/>
                    <a:chExt cx="321" cy="444"/>
                  </a:xfrm>
                </p:grpSpPr>
                <p:sp>
                  <p:nvSpPr>
                    <p:cNvPr id="314442" name="Rectangle 74"/>
                    <p:cNvSpPr>
                      <a:spLocks noChangeArrowheads="1"/>
                    </p:cNvSpPr>
                    <p:nvPr/>
                  </p:nvSpPr>
                  <p:spPr bwMode="auto">
                    <a:xfrm>
                      <a:off x="1394" y="3674"/>
                      <a:ext cx="143" cy="209"/>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4443" name="Rectangle 75"/>
                    <p:cNvSpPr>
                      <a:spLocks noChangeArrowheads="1"/>
                    </p:cNvSpPr>
                    <p:nvPr/>
                  </p:nvSpPr>
                  <p:spPr bwMode="auto">
                    <a:xfrm>
                      <a:off x="1573" y="3655"/>
                      <a:ext cx="143" cy="208"/>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4444" name="Rectangle 76"/>
                    <p:cNvSpPr>
                      <a:spLocks noChangeArrowheads="1"/>
                    </p:cNvSpPr>
                    <p:nvPr/>
                  </p:nvSpPr>
                  <p:spPr bwMode="auto">
                    <a:xfrm>
                      <a:off x="1449" y="3439"/>
                      <a:ext cx="143" cy="207"/>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6190" name="Group 77"/>
                  <p:cNvGrpSpPr>
                    <a:grpSpLocks/>
                  </p:cNvGrpSpPr>
                  <p:nvPr/>
                </p:nvGrpSpPr>
                <p:grpSpPr bwMode="auto">
                  <a:xfrm>
                    <a:off x="1600" y="3408"/>
                    <a:ext cx="168" cy="466"/>
                    <a:chOff x="1600" y="3408"/>
                    <a:chExt cx="168" cy="466"/>
                  </a:xfrm>
                </p:grpSpPr>
                <p:sp>
                  <p:nvSpPr>
                    <p:cNvPr id="314446" name="Freeform 78"/>
                    <p:cNvSpPr>
                      <a:spLocks/>
                    </p:cNvSpPr>
                    <p:nvPr/>
                  </p:nvSpPr>
                  <p:spPr bwMode="auto">
                    <a:xfrm>
                      <a:off x="1723" y="3617"/>
                      <a:ext cx="45" cy="257"/>
                    </a:xfrm>
                    <a:custGeom>
                      <a:avLst/>
                      <a:gdLst/>
                      <a:ahLst/>
                      <a:cxnLst>
                        <a:cxn ang="0">
                          <a:pos x="0" y="23"/>
                        </a:cxn>
                        <a:cxn ang="0">
                          <a:pos x="0" y="174"/>
                        </a:cxn>
                        <a:cxn ang="0">
                          <a:pos x="43" y="144"/>
                        </a:cxn>
                        <a:cxn ang="0">
                          <a:pos x="43" y="0"/>
                        </a:cxn>
                        <a:cxn ang="0">
                          <a:pos x="0" y="23"/>
                        </a:cxn>
                      </a:cxnLst>
                      <a:rect l="0" t="0" r="r" b="b"/>
                      <a:pathLst>
                        <a:path w="44" h="175">
                          <a:moveTo>
                            <a:pt x="0" y="23"/>
                          </a:moveTo>
                          <a:lnTo>
                            <a:pt x="0" y="174"/>
                          </a:lnTo>
                          <a:lnTo>
                            <a:pt x="43" y="144"/>
                          </a:lnTo>
                          <a:lnTo>
                            <a:pt x="43" y="0"/>
                          </a:lnTo>
                          <a:lnTo>
                            <a:pt x="0" y="23"/>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4447" name="Freeform 79"/>
                    <p:cNvSpPr>
                      <a:spLocks/>
                    </p:cNvSpPr>
                    <p:nvPr/>
                  </p:nvSpPr>
                  <p:spPr bwMode="auto">
                    <a:xfrm>
                      <a:off x="1600" y="3408"/>
                      <a:ext cx="44" cy="253"/>
                    </a:xfrm>
                    <a:custGeom>
                      <a:avLst/>
                      <a:gdLst/>
                      <a:ahLst/>
                      <a:cxnLst>
                        <a:cxn ang="0">
                          <a:pos x="0" y="19"/>
                        </a:cxn>
                        <a:cxn ang="0">
                          <a:pos x="0" y="171"/>
                        </a:cxn>
                        <a:cxn ang="0">
                          <a:pos x="43" y="145"/>
                        </a:cxn>
                        <a:cxn ang="0">
                          <a:pos x="43" y="0"/>
                        </a:cxn>
                        <a:cxn ang="0">
                          <a:pos x="0" y="19"/>
                        </a:cxn>
                      </a:cxnLst>
                      <a:rect l="0" t="0" r="r" b="b"/>
                      <a:pathLst>
                        <a:path w="44" h="172">
                          <a:moveTo>
                            <a:pt x="0" y="19"/>
                          </a:moveTo>
                          <a:lnTo>
                            <a:pt x="0" y="171"/>
                          </a:lnTo>
                          <a:lnTo>
                            <a:pt x="43" y="145"/>
                          </a:lnTo>
                          <a:lnTo>
                            <a:pt x="43" y="0"/>
                          </a:lnTo>
                          <a:lnTo>
                            <a:pt x="0" y="19"/>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grpSp>
            <p:sp>
              <p:nvSpPr>
                <p:cNvPr id="314448" name="Freeform 80"/>
                <p:cNvSpPr>
                  <a:spLocks/>
                </p:cNvSpPr>
                <p:nvPr/>
              </p:nvSpPr>
              <p:spPr bwMode="auto">
                <a:xfrm>
                  <a:off x="1446" y="3408"/>
                  <a:ext cx="198" cy="29"/>
                </a:xfrm>
                <a:custGeom>
                  <a:avLst/>
                  <a:gdLst/>
                  <a:ahLst/>
                  <a:cxnLst>
                    <a:cxn ang="0">
                      <a:pos x="0" y="19"/>
                    </a:cxn>
                    <a:cxn ang="0">
                      <a:pos x="152" y="19"/>
                    </a:cxn>
                    <a:cxn ang="0">
                      <a:pos x="195" y="0"/>
                    </a:cxn>
                    <a:cxn ang="0">
                      <a:pos x="49" y="0"/>
                    </a:cxn>
                    <a:cxn ang="0">
                      <a:pos x="0" y="19"/>
                    </a:cxn>
                  </a:cxnLst>
                  <a:rect l="0" t="0" r="r" b="b"/>
                  <a:pathLst>
                    <a:path w="196" h="20">
                      <a:moveTo>
                        <a:pt x="0" y="19"/>
                      </a:moveTo>
                      <a:lnTo>
                        <a:pt x="152" y="19"/>
                      </a:lnTo>
                      <a:lnTo>
                        <a:pt x="195" y="0"/>
                      </a:lnTo>
                      <a:lnTo>
                        <a:pt x="49" y="0"/>
                      </a:lnTo>
                      <a:lnTo>
                        <a:pt x="0" y="19"/>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grpSp>
      </p:grpSp>
      <p:graphicFrame>
        <p:nvGraphicFramePr>
          <p:cNvPr id="6148" name="Object 2">
            <a:hlinkClick r:id="" action="ppaction://ole?verb=0"/>
          </p:cNvPr>
          <p:cNvGraphicFramePr>
            <a:graphicFrameLocks/>
          </p:cNvGraphicFramePr>
          <p:nvPr/>
        </p:nvGraphicFramePr>
        <p:xfrm>
          <a:off x="685800" y="5562600"/>
          <a:ext cx="1447800" cy="609600"/>
        </p:xfrm>
        <a:graphic>
          <a:graphicData uri="http://schemas.openxmlformats.org/presentationml/2006/ole">
            <mc:AlternateContent xmlns:mc="http://schemas.openxmlformats.org/markup-compatibility/2006">
              <mc:Choice xmlns:v="urn:schemas-microsoft-com:vml" Requires="v">
                <p:oleObj spid="_x0000_s45050" name="Microsoft ClipArt Gallery" r:id="rId17" imgW="7023100" imgH="2108200" progId="">
                  <p:embed/>
                </p:oleObj>
              </mc:Choice>
              <mc:Fallback>
                <p:oleObj name="Microsoft ClipArt Gallery" r:id="rId17" imgW="7023100" imgH="2108200" progId="">
                  <p:embed/>
                  <p:pic>
                    <p:nvPicPr>
                      <p:cNvPr id="0" name="Picture 3320"/>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5800" y="5562600"/>
                        <a:ext cx="144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4450" name="Rectangle 82"/>
          <p:cNvSpPr>
            <a:spLocks noChangeArrowheads="1"/>
          </p:cNvSpPr>
          <p:nvPr/>
        </p:nvSpPr>
        <p:spPr bwMode="auto">
          <a:xfrm>
            <a:off x="3354388" y="6127750"/>
            <a:ext cx="4027487" cy="333375"/>
          </a:xfrm>
          <a:prstGeom prst="rect">
            <a:avLst/>
          </a:prstGeom>
          <a:noFill/>
          <a:ln w="12700">
            <a:noFill/>
            <a:miter lim="800000"/>
            <a:headEnd/>
            <a:tailEnd/>
          </a:ln>
          <a:effectLst/>
        </p:spPr>
        <p:txBody>
          <a:bodyPr lIns="90488" tIns="44450" rIns="90488" bIns="44450">
            <a:spAutoFit/>
          </a:bodyPr>
          <a:lstStyle/>
          <a:p>
            <a:pPr algn="l">
              <a:lnSpc>
                <a:spcPct val="100000"/>
              </a:lnSpc>
              <a:defRPr/>
            </a:pPr>
            <a:r>
              <a:rPr lang="en-US" dirty="0"/>
              <a:t>     4. Movement Document Transaction</a:t>
            </a:r>
            <a:r>
              <a:rPr lang="en-US" dirty="0">
                <a:effectLst>
                  <a:outerShdw blurRad="38100" dist="38100" dir="2700000" algn="tl">
                    <a:srgbClr val="000000"/>
                  </a:outerShdw>
                </a:effectLst>
              </a:rPr>
              <a:t> </a:t>
            </a:r>
          </a:p>
        </p:txBody>
      </p:sp>
      <p:sp>
        <p:nvSpPr>
          <p:cNvPr id="6180" name="Rectangle 83"/>
          <p:cNvSpPr>
            <a:spLocks noChangeArrowheads="1"/>
          </p:cNvSpPr>
          <p:nvPr/>
        </p:nvSpPr>
        <p:spPr bwMode="auto">
          <a:xfrm>
            <a:off x="4000500" y="5638800"/>
            <a:ext cx="2010167" cy="335989"/>
          </a:xfrm>
          <a:prstGeom prst="rect">
            <a:avLst/>
          </a:prstGeom>
          <a:noFill/>
          <a:ln w="12700">
            <a:noFill/>
            <a:miter lim="800000"/>
            <a:headEnd/>
            <a:tailEnd/>
          </a:ln>
        </p:spPr>
        <p:txBody>
          <a:bodyPr wrap="none" lIns="90488" tIns="44450" rIns="90488" bIns="44450">
            <a:spAutoFit/>
          </a:bodyPr>
          <a:lstStyle/>
          <a:p>
            <a:pPr algn="l">
              <a:lnSpc>
                <a:spcPct val="100000"/>
              </a:lnSpc>
            </a:pPr>
            <a:r>
              <a:rPr lang="en-US" dirty="0"/>
              <a:t> </a:t>
            </a:r>
            <a:r>
              <a:rPr lang="en-US" dirty="0" smtClean="0"/>
              <a:t>Materiel </a:t>
            </a:r>
            <a:r>
              <a:rPr lang="en-US" dirty="0"/>
              <a:t>Shipment</a:t>
            </a:r>
          </a:p>
        </p:txBody>
      </p:sp>
      <p:sp>
        <p:nvSpPr>
          <p:cNvPr id="314452" name="Rectangle 84"/>
          <p:cNvSpPr>
            <a:spLocks noChangeArrowheads="1"/>
          </p:cNvSpPr>
          <p:nvPr/>
        </p:nvSpPr>
        <p:spPr bwMode="auto">
          <a:xfrm>
            <a:off x="3295650" y="6122988"/>
            <a:ext cx="4114800" cy="325437"/>
          </a:xfrm>
          <a:prstGeom prst="rect">
            <a:avLst/>
          </a:prstGeom>
          <a:noFill/>
          <a:ln w="15875">
            <a:solidFill>
              <a:schemeClr val="tx1"/>
            </a:solidFill>
            <a:miter lim="800000"/>
            <a:headEnd/>
            <a:tailEnd/>
          </a:ln>
          <a:effectLst/>
        </p:spPr>
        <p:txBody>
          <a:bodyPr lIns="90488" tIns="44450" rIns="90488" bIns="44450" anchor="ctr">
            <a:spAutoFit/>
          </a:bodyPr>
          <a:lstStyle/>
          <a:p>
            <a:pPr>
              <a:defRPr/>
            </a:pPr>
            <a:endParaRPr lang="en-US">
              <a:solidFill>
                <a:srgbClr val="FF0000"/>
              </a:solidFill>
              <a:effectLst>
                <a:outerShdw blurRad="38100" dist="38100" dir="2700000" algn="tl">
                  <a:srgbClr val="000000"/>
                </a:outerShdw>
              </a:effectLst>
            </a:endParaRPr>
          </a:p>
        </p:txBody>
      </p:sp>
      <p:sp>
        <p:nvSpPr>
          <p:cNvPr id="2" name="Rectangle 1"/>
          <p:cNvSpPr/>
          <p:nvPr/>
        </p:nvSpPr>
        <p:spPr>
          <a:xfrm>
            <a:off x="2428685" y="2741069"/>
            <a:ext cx="1762315" cy="535531"/>
          </a:xfrm>
          <a:prstGeom prst="rect">
            <a:avLst/>
          </a:prstGeom>
          <a:noFill/>
          <a:ln w="19050">
            <a:noFill/>
            <a:miter lim="800000"/>
            <a:headEnd/>
            <a:tailEnd/>
          </a:ln>
        </p:spPr>
        <p:txBody>
          <a:bodyPr lIns="90488" tIns="44450" rIns="90488" bIns="44450">
            <a:spAutoFit/>
          </a:bodyPr>
          <a:lstStyle/>
          <a:p>
            <a:pPr algn="l"/>
            <a:r>
              <a:rPr lang="en-US" dirty="0">
                <a:solidFill>
                  <a:srgbClr val="00B050"/>
                </a:solidFill>
              </a:rPr>
              <a:t> DLMS </a:t>
            </a:r>
            <a:r>
              <a:rPr lang="en-US" dirty="0" smtClean="0">
                <a:solidFill>
                  <a:srgbClr val="00B050"/>
                </a:solidFill>
              </a:rPr>
              <a:t>527R</a:t>
            </a:r>
            <a:endParaRPr lang="en-US" dirty="0">
              <a:solidFill>
                <a:srgbClr val="00B050"/>
              </a:solidFill>
            </a:endParaRPr>
          </a:p>
          <a:p>
            <a:pPr algn="l"/>
            <a:r>
              <a:rPr lang="en-US" dirty="0" smtClean="0">
                <a:solidFill>
                  <a:srgbClr val="00B050"/>
                </a:solidFill>
              </a:rPr>
              <a:t>    DIC </a:t>
            </a:r>
            <a:r>
              <a:rPr lang="en-US" dirty="0">
                <a:solidFill>
                  <a:srgbClr val="00B050"/>
                </a:solidFill>
              </a:rPr>
              <a:t>DRA </a:t>
            </a:r>
          </a:p>
        </p:txBody>
      </p:sp>
    </p:spTree>
    <p:extLst>
      <p:ext uri="{BB962C8B-B14F-4D97-AF65-F5344CB8AC3E}">
        <p14:creationId xmlns:p14="http://schemas.microsoft.com/office/powerpoint/2010/main" val="1786308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Arc 2"/>
          <p:cNvSpPr>
            <a:spLocks/>
          </p:cNvSpPr>
          <p:nvPr/>
        </p:nvSpPr>
        <p:spPr bwMode="auto">
          <a:xfrm>
            <a:off x="4945063" y="3427413"/>
            <a:ext cx="2039937" cy="1112837"/>
          </a:xfrm>
          <a:custGeom>
            <a:avLst/>
            <a:gdLst>
              <a:gd name="G0" fmla="+- 0 0 0"/>
              <a:gd name="G1" fmla="+- 20719 0 0"/>
              <a:gd name="G2" fmla="+- 21600 0 0"/>
              <a:gd name="T0" fmla="*/ 6105 w 21600"/>
              <a:gd name="T1" fmla="*/ 0 h 20719"/>
              <a:gd name="T2" fmla="*/ 21600 w 21600"/>
              <a:gd name="T3" fmla="*/ 20719 h 20719"/>
              <a:gd name="T4" fmla="*/ 0 w 21600"/>
              <a:gd name="T5" fmla="*/ 20719 h 20719"/>
            </a:gdLst>
            <a:ahLst/>
            <a:cxnLst>
              <a:cxn ang="0">
                <a:pos x="T0" y="T1"/>
              </a:cxn>
              <a:cxn ang="0">
                <a:pos x="T2" y="T3"/>
              </a:cxn>
              <a:cxn ang="0">
                <a:pos x="T4" y="T5"/>
              </a:cxn>
            </a:cxnLst>
            <a:rect l="0" t="0" r="r" b="b"/>
            <a:pathLst>
              <a:path w="21600" h="20719" fill="none" extrusionOk="0">
                <a:moveTo>
                  <a:pt x="6105" y="-1"/>
                </a:moveTo>
                <a:cubicBezTo>
                  <a:pt x="15292" y="2706"/>
                  <a:pt x="21600" y="11141"/>
                  <a:pt x="21600" y="20719"/>
                </a:cubicBezTo>
              </a:path>
              <a:path w="21600" h="20719" stroke="0" extrusionOk="0">
                <a:moveTo>
                  <a:pt x="6105" y="-1"/>
                </a:moveTo>
                <a:cubicBezTo>
                  <a:pt x="15292" y="2706"/>
                  <a:pt x="21600" y="11141"/>
                  <a:pt x="21600" y="20719"/>
                </a:cubicBezTo>
                <a:lnTo>
                  <a:pt x="0" y="20719"/>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5395" name="Arc 3"/>
          <p:cNvSpPr>
            <a:spLocks/>
          </p:cNvSpPr>
          <p:nvPr/>
        </p:nvSpPr>
        <p:spPr bwMode="auto">
          <a:xfrm>
            <a:off x="1143000" y="2590800"/>
            <a:ext cx="5110163" cy="2820988"/>
          </a:xfrm>
          <a:custGeom>
            <a:avLst/>
            <a:gdLst>
              <a:gd name="G0" fmla="+- 21600 0 0"/>
              <a:gd name="G1" fmla="+- 2917 0 0"/>
              <a:gd name="G2" fmla="+- 21600 0 0"/>
              <a:gd name="T0" fmla="*/ 25725 w 25725"/>
              <a:gd name="T1" fmla="*/ 24120 h 24517"/>
              <a:gd name="T2" fmla="*/ 198 w 25725"/>
              <a:gd name="T3" fmla="*/ 0 h 24517"/>
              <a:gd name="T4" fmla="*/ 21600 w 25725"/>
              <a:gd name="T5" fmla="*/ 2917 h 24517"/>
            </a:gdLst>
            <a:ahLst/>
            <a:cxnLst>
              <a:cxn ang="0">
                <a:pos x="T0" y="T1"/>
              </a:cxn>
              <a:cxn ang="0">
                <a:pos x="T2" y="T3"/>
              </a:cxn>
              <a:cxn ang="0">
                <a:pos x="T4" y="T5"/>
              </a:cxn>
            </a:cxnLst>
            <a:rect l="0" t="0" r="r" b="b"/>
            <a:pathLst>
              <a:path w="25725" h="24517" fill="none" extrusionOk="0">
                <a:moveTo>
                  <a:pt x="25724" y="24119"/>
                </a:moveTo>
                <a:cubicBezTo>
                  <a:pt x="24365" y="24383"/>
                  <a:pt x="22984" y="24516"/>
                  <a:pt x="21600" y="24517"/>
                </a:cubicBezTo>
                <a:cubicBezTo>
                  <a:pt x="9670" y="24517"/>
                  <a:pt x="0" y="14846"/>
                  <a:pt x="0" y="2917"/>
                </a:cubicBezTo>
                <a:cubicBezTo>
                  <a:pt x="-1" y="1941"/>
                  <a:pt x="66" y="966"/>
                  <a:pt x="197" y="-1"/>
                </a:cubicBezTo>
              </a:path>
              <a:path w="25725" h="24517" stroke="0" extrusionOk="0">
                <a:moveTo>
                  <a:pt x="25724" y="24119"/>
                </a:moveTo>
                <a:cubicBezTo>
                  <a:pt x="24365" y="24383"/>
                  <a:pt x="22984" y="24516"/>
                  <a:pt x="21600" y="24517"/>
                </a:cubicBezTo>
                <a:cubicBezTo>
                  <a:pt x="9670" y="24517"/>
                  <a:pt x="0" y="14846"/>
                  <a:pt x="0" y="2917"/>
                </a:cubicBezTo>
                <a:cubicBezTo>
                  <a:pt x="-1" y="1941"/>
                  <a:pt x="66" y="966"/>
                  <a:pt x="197" y="-1"/>
                </a:cubicBezTo>
                <a:lnTo>
                  <a:pt x="21600" y="2917"/>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7183" name="Rectangle 4"/>
          <p:cNvSpPr>
            <a:spLocks noGrp="1" noChangeArrowheads="1"/>
          </p:cNvSpPr>
          <p:nvPr>
            <p:ph type="title"/>
          </p:nvPr>
        </p:nvSpPr>
        <p:spPr>
          <a:xfrm>
            <a:off x="533400" y="381000"/>
            <a:ext cx="8077200" cy="685800"/>
          </a:xfrm>
        </p:spPr>
        <p:txBody>
          <a:bodyPr/>
          <a:lstStyle/>
          <a:p>
            <a:r>
              <a:rPr lang="en-US" smtClean="0"/>
              <a:t>DLMS Requisition Cycle</a:t>
            </a:r>
            <a:endParaRPr lang="en-US" b="0" smtClean="0"/>
          </a:p>
        </p:txBody>
      </p:sp>
      <p:sp>
        <p:nvSpPr>
          <p:cNvPr id="315397" name="Rectangle 5"/>
          <p:cNvSpPr>
            <a:spLocks noChangeArrowheads="1"/>
          </p:cNvSpPr>
          <p:nvPr/>
        </p:nvSpPr>
        <p:spPr bwMode="auto">
          <a:xfrm>
            <a:off x="685800" y="346075"/>
            <a:ext cx="7772400" cy="609600"/>
          </a:xfrm>
          <a:prstGeom prst="rect">
            <a:avLst/>
          </a:prstGeom>
          <a:noFill/>
          <a:ln w="12700">
            <a:noFill/>
            <a:miter lim="800000"/>
            <a:headEnd/>
            <a:tailEnd/>
          </a:ln>
          <a:effectLst/>
        </p:spPr>
        <p:txBody>
          <a:bodyPr lIns="90488" tIns="44450" rIns="90488" bIns="44450" anchor="ctr"/>
          <a:lstStyle/>
          <a:p>
            <a:pPr>
              <a:lnSpc>
                <a:spcPct val="100000"/>
              </a:lnSpc>
              <a:defRPr/>
            </a:pPr>
            <a:endParaRPr lang="en-US" sz="4400" b="0">
              <a:solidFill>
                <a:schemeClr val="tx2"/>
              </a:solidFill>
              <a:effectLst>
                <a:outerShdw blurRad="38100" dist="38100" dir="2700000" algn="tl">
                  <a:srgbClr val="000000"/>
                </a:outerShdw>
              </a:effectLst>
            </a:endParaRPr>
          </a:p>
        </p:txBody>
      </p:sp>
      <p:graphicFrame>
        <p:nvGraphicFramePr>
          <p:cNvPr id="7170" name="Object 6">
            <a:hlinkClick r:id="" action="ppaction://ole?verb=0"/>
          </p:cNvPr>
          <p:cNvGraphicFramePr>
            <a:graphicFrameLocks/>
          </p:cNvGraphicFramePr>
          <p:nvPr/>
        </p:nvGraphicFramePr>
        <p:xfrm>
          <a:off x="533400" y="1447800"/>
          <a:ext cx="2470150" cy="828675"/>
        </p:xfrm>
        <a:graphic>
          <a:graphicData uri="http://schemas.openxmlformats.org/presentationml/2006/ole">
            <mc:AlternateContent xmlns:mc="http://schemas.openxmlformats.org/markup-compatibility/2006">
              <mc:Choice xmlns:v="urn:schemas-microsoft-com:vml" Requires="v">
                <p:oleObj spid="_x0000_s49545" name="Microsoft ClipArt Gallery" r:id="rId4" imgW="5905500" imgH="1866900" progId="">
                  <p:embed/>
                </p:oleObj>
              </mc:Choice>
              <mc:Fallback>
                <p:oleObj name="Microsoft ClipArt Gallery" r:id="rId4" imgW="5905500" imgH="1866900" progId="">
                  <p:embed/>
                  <p:pic>
                    <p:nvPicPr>
                      <p:cNvPr id="0" name="Picture 364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47800"/>
                        <a:ext cx="24701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5" name="Rectangle 7"/>
          <p:cNvSpPr>
            <a:spLocks noChangeArrowheads="1"/>
          </p:cNvSpPr>
          <p:nvPr/>
        </p:nvSpPr>
        <p:spPr bwMode="auto">
          <a:xfrm>
            <a:off x="4038600" y="4114800"/>
            <a:ext cx="685800" cy="363538"/>
          </a:xfrm>
          <a:prstGeom prst="rect">
            <a:avLst/>
          </a:prstGeom>
          <a:noFill/>
          <a:ln w="12700">
            <a:noFill/>
            <a:miter lim="800000"/>
            <a:headEnd/>
            <a:tailEnd/>
          </a:ln>
        </p:spPr>
        <p:txBody>
          <a:bodyPr lIns="90488" tIns="44450" rIns="90488" bIns="44450">
            <a:spAutoFit/>
          </a:bodyPr>
          <a:lstStyle/>
          <a:p>
            <a:pPr algn="l">
              <a:lnSpc>
                <a:spcPct val="100000"/>
              </a:lnSpc>
            </a:pPr>
            <a:r>
              <a:rPr lang="en-US" sz="1800"/>
              <a:t>SOS</a:t>
            </a:r>
          </a:p>
        </p:txBody>
      </p:sp>
      <p:sp>
        <p:nvSpPr>
          <p:cNvPr id="7186" name="Rectangle 8"/>
          <p:cNvSpPr>
            <a:spLocks noChangeArrowheads="1"/>
          </p:cNvSpPr>
          <p:nvPr/>
        </p:nvSpPr>
        <p:spPr bwMode="auto">
          <a:xfrm>
            <a:off x="6710363" y="5260975"/>
            <a:ext cx="2012950" cy="530225"/>
          </a:xfrm>
          <a:prstGeom prst="rect">
            <a:avLst/>
          </a:prstGeom>
          <a:noFill/>
          <a:ln w="12700">
            <a:noFill/>
            <a:miter lim="800000"/>
            <a:headEnd/>
            <a:tailEnd/>
          </a:ln>
        </p:spPr>
        <p:txBody>
          <a:bodyPr wrap="none" lIns="90488" tIns="44450" rIns="90488" bIns="44450">
            <a:spAutoFit/>
          </a:bodyPr>
          <a:lstStyle/>
          <a:p>
            <a:r>
              <a:rPr lang="en-US"/>
              <a:t>Distribution Depot </a:t>
            </a:r>
          </a:p>
          <a:p>
            <a:r>
              <a:rPr lang="en-US"/>
              <a:t>or Vendor</a:t>
            </a:r>
          </a:p>
        </p:txBody>
      </p:sp>
      <p:sp>
        <p:nvSpPr>
          <p:cNvPr id="7187" name="Rectangle 9"/>
          <p:cNvSpPr>
            <a:spLocks noChangeArrowheads="1"/>
          </p:cNvSpPr>
          <p:nvPr/>
        </p:nvSpPr>
        <p:spPr bwMode="auto">
          <a:xfrm>
            <a:off x="304800" y="2133600"/>
            <a:ext cx="1414463" cy="363538"/>
          </a:xfrm>
          <a:prstGeom prst="rect">
            <a:avLst/>
          </a:prstGeom>
          <a:noFill/>
          <a:ln w="12700">
            <a:noFill/>
            <a:miter lim="800000"/>
            <a:headEnd/>
            <a:tailEnd/>
          </a:ln>
        </p:spPr>
        <p:txBody>
          <a:bodyPr wrap="none" lIns="90488" tIns="44450" rIns="90488" bIns="44450">
            <a:spAutoFit/>
          </a:bodyPr>
          <a:lstStyle/>
          <a:p>
            <a:pPr algn="l">
              <a:lnSpc>
                <a:spcPct val="100000"/>
              </a:lnSpc>
            </a:pPr>
            <a:r>
              <a:rPr lang="en-US" sz="1800"/>
              <a:t>Retail Base</a:t>
            </a:r>
          </a:p>
        </p:txBody>
      </p:sp>
      <p:grpSp>
        <p:nvGrpSpPr>
          <p:cNvPr id="7188" name="Group 10"/>
          <p:cNvGrpSpPr>
            <a:grpSpLocks/>
          </p:cNvGrpSpPr>
          <p:nvPr/>
        </p:nvGrpSpPr>
        <p:grpSpPr bwMode="auto">
          <a:xfrm>
            <a:off x="6484938" y="4292600"/>
            <a:ext cx="2098675" cy="855663"/>
            <a:chOff x="4085" y="2704"/>
            <a:chExt cx="1322" cy="539"/>
          </a:xfrm>
        </p:grpSpPr>
        <p:sp>
          <p:nvSpPr>
            <p:cNvPr id="315403" name="Freeform 11"/>
            <p:cNvSpPr>
              <a:spLocks/>
            </p:cNvSpPr>
            <p:nvPr/>
          </p:nvSpPr>
          <p:spPr bwMode="auto">
            <a:xfrm>
              <a:off x="4085" y="3084"/>
              <a:ext cx="1322" cy="159"/>
            </a:xfrm>
            <a:custGeom>
              <a:avLst/>
              <a:gdLst/>
              <a:ahLst/>
              <a:cxnLst>
                <a:cxn ang="0">
                  <a:pos x="158" y="0"/>
                </a:cxn>
                <a:cxn ang="0">
                  <a:pos x="0" y="158"/>
                </a:cxn>
                <a:cxn ang="0">
                  <a:pos x="1321" y="158"/>
                </a:cxn>
                <a:cxn ang="0">
                  <a:pos x="1167" y="4"/>
                </a:cxn>
                <a:cxn ang="0">
                  <a:pos x="158" y="0"/>
                </a:cxn>
              </a:cxnLst>
              <a:rect l="0" t="0" r="r" b="b"/>
              <a:pathLst>
                <a:path w="1322" h="159">
                  <a:moveTo>
                    <a:pt x="158" y="0"/>
                  </a:moveTo>
                  <a:lnTo>
                    <a:pt x="0" y="158"/>
                  </a:lnTo>
                  <a:lnTo>
                    <a:pt x="1321" y="158"/>
                  </a:lnTo>
                  <a:lnTo>
                    <a:pt x="1167" y="4"/>
                  </a:lnTo>
                  <a:lnTo>
                    <a:pt x="158" y="0"/>
                  </a:lnTo>
                </a:path>
              </a:pathLst>
            </a:custGeom>
            <a:solidFill>
              <a:schemeClr val="tx2"/>
            </a:solidFill>
            <a:ln w="12700" cap="rnd" cmpd="sng">
              <a:solidFill>
                <a:schemeClr val="tx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7238" name="Group 12"/>
            <p:cNvGrpSpPr>
              <a:grpSpLocks/>
            </p:cNvGrpSpPr>
            <p:nvPr/>
          </p:nvGrpSpPr>
          <p:grpSpPr bwMode="auto">
            <a:xfrm>
              <a:off x="4213" y="2843"/>
              <a:ext cx="1062" cy="238"/>
              <a:chOff x="4213" y="2843"/>
              <a:chExt cx="1062" cy="238"/>
            </a:xfrm>
          </p:grpSpPr>
          <p:sp>
            <p:nvSpPr>
              <p:cNvPr id="315405" name="Rectangle 13"/>
              <p:cNvSpPr>
                <a:spLocks noChangeArrowheads="1"/>
              </p:cNvSpPr>
              <p:nvPr/>
            </p:nvSpPr>
            <p:spPr bwMode="auto">
              <a:xfrm>
                <a:off x="4541" y="2843"/>
                <a:ext cx="169" cy="31"/>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5406" name="Rectangle 14"/>
              <p:cNvSpPr>
                <a:spLocks noChangeArrowheads="1"/>
              </p:cNvSpPr>
              <p:nvPr/>
            </p:nvSpPr>
            <p:spPr bwMode="auto">
              <a:xfrm>
                <a:off x="4487" y="2884"/>
                <a:ext cx="283" cy="22"/>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5407" name="Rectangle 15"/>
              <p:cNvSpPr>
                <a:spLocks noChangeArrowheads="1"/>
              </p:cNvSpPr>
              <p:nvPr/>
            </p:nvSpPr>
            <p:spPr bwMode="auto">
              <a:xfrm>
                <a:off x="4250" y="2927"/>
                <a:ext cx="988" cy="154"/>
              </a:xfrm>
              <a:prstGeom prst="rect">
                <a:avLst/>
              </a:prstGeom>
              <a:solidFill>
                <a:srgbClr val="80808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5408" name="Rectangle 16"/>
              <p:cNvSpPr>
                <a:spLocks noChangeArrowheads="1"/>
              </p:cNvSpPr>
              <p:nvPr/>
            </p:nvSpPr>
            <p:spPr bwMode="auto">
              <a:xfrm>
                <a:off x="4213" y="2914"/>
                <a:ext cx="1062" cy="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5409" name="Rectangle 17"/>
              <p:cNvSpPr>
                <a:spLocks noChangeArrowheads="1"/>
              </p:cNvSpPr>
              <p:nvPr/>
            </p:nvSpPr>
            <p:spPr bwMode="auto">
              <a:xfrm>
                <a:off x="4296"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5410" name="Rectangle 18"/>
              <p:cNvSpPr>
                <a:spLocks noChangeArrowheads="1"/>
              </p:cNvSpPr>
              <p:nvPr/>
            </p:nvSpPr>
            <p:spPr bwMode="auto">
              <a:xfrm>
                <a:off x="4415" y="2948"/>
                <a:ext cx="68"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5411" name="Rectangle 19"/>
              <p:cNvSpPr>
                <a:spLocks noChangeArrowheads="1"/>
              </p:cNvSpPr>
              <p:nvPr/>
            </p:nvSpPr>
            <p:spPr bwMode="auto">
              <a:xfrm>
                <a:off x="4533"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5412" name="Rectangle 20"/>
              <p:cNvSpPr>
                <a:spLocks noChangeArrowheads="1"/>
              </p:cNvSpPr>
              <p:nvPr/>
            </p:nvSpPr>
            <p:spPr bwMode="auto">
              <a:xfrm>
                <a:off x="4652"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5413" name="Rectangle 21"/>
              <p:cNvSpPr>
                <a:spLocks noChangeArrowheads="1"/>
              </p:cNvSpPr>
              <p:nvPr/>
            </p:nvSpPr>
            <p:spPr bwMode="auto">
              <a:xfrm>
                <a:off x="4771"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5414" name="Rectangle 22"/>
              <p:cNvSpPr>
                <a:spLocks noChangeArrowheads="1"/>
              </p:cNvSpPr>
              <p:nvPr/>
            </p:nvSpPr>
            <p:spPr bwMode="auto">
              <a:xfrm>
                <a:off x="4890"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5415" name="Rectangle 23"/>
              <p:cNvSpPr>
                <a:spLocks noChangeArrowheads="1"/>
              </p:cNvSpPr>
              <p:nvPr/>
            </p:nvSpPr>
            <p:spPr bwMode="auto">
              <a:xfrm>
                <a:off x="5009" y="2948"/>
                <a:ext cx="68"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5416" name="Rectangle 24"/>
              <p:cNvSpPr>
                <a:spLocks noChangeArrowheads="1"/>
              </p:cNvSpPr>
              <p:nvPr/>
            </p:nvSpPr>
            <p:spPr bwMode="auto">
              <a:xfrm>
                <a:off x="5127" y="2948"/>
                <a:ext cx="69" cy="99"/>
              </a:xfrm>
              <a:prstGeom prst="rect">
                <a:avLst/>
              </a:prstGeom>
              <a:solidFill>
                <a:srgbClr val="C0C0C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aphicFrame>
          <p:nvGraphicFramePr>
            <p:cNvPr id="7174" name="Object 25">
              <a:hlinkClick r:id="" action="ppaction://ole?verb=0"/>
            </p:cNvPr>
            <p:cNvGraphicFramePr>
              <a:graphicFrameLocks/>
            </p:cNvGraphicFramePr>
            <p:nvPr/>
          </p:nvGraphicFramePr>
          <p:xfrm>
            <a:off x="4282" y="2944"/>
            <a:ext cx="93" cy="175"/>
          </p:xfrm>
          <a:graphic>
            <a:graphicData uri="http://schemas.openxmlformats.org/presentationml/2006/ole">
              <mc:AlternateContent xmlns:mc="http://schemas.openxmlformats.org/markup-compatibility/2006">
                <mc:Choice xmlns:v="urn:schemas-microsoft-com:vml" Requires="v">
                  <p:oleObj spid="_x0000_s49546" name="Microsoft ClipArt Gallery" r:id="rId6" imgW="2819400" imgH="4559300" progId="">
                    <p:embed/>
                  </p:oleObj>
                </mc:Choice>
                <mc:Fallback>
                  <p:oleObj name="Microsoft ClipArt Gallery" r:id="rId6" imgW="2819400" imgH="4559300" progId="">
                    <p:embed/>
                    <p:pic>
                      <p:nvPicPr>
                        <p:cNvPr id="0" name="Picture 364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2"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26">
              <a:hlinkClick r:id="" action="ppaction://ole?verb=0"/>
            </p:cNvPr>
            <p:cNvGraphicFramePr>
              <a:graphicFrameLocks/>
            </p:cNvGraphicFramePr>
            <p:nvPr/>
          </p:nvGraphicFramePr>
          <p:xfrm>
            <a:off x="4401" y="2944"/>
            <a:ext cx="93" cy="175"/>
          </p:xfrm>
          <a:graphic>
            <a:graphicData uri="http://schemas.openxmlformats.org/presentationml/2006/ole">
              <mc:AlternateContent xmlns:mc="http://schemas.openxmlformats.org/markup-compatibility/2006">
                <mc:Choice xmlns:v="urn:schemas-microsoft-com:vml" Requires="v">
                  <p:oleObj spid="_x0000_s49547" name="Microsoft ClipArt Gallery" r:id="rId8" imgW="2819400" imgH="4559300" progId="">
                    <p:embed/>
                  </p:oleObj>
                </mc:Choice>
                <mc:Fallback>
                  <p:oleObj name="Microsoft ClipArt Gallery" r:id="rId8" imgW="2819400" imgH="4559300" progId="">
                    <p:embed/>
                    <p:pic>
                      <p:nvPicPr>
                        <p:cNvPr id="0" name="Picture 364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1"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27">
              <a:hlinkClick r:id="" action="ppaction://ole?verb=0"/>
            </p:cNvPr>
            <p:cNvGraphicFramePr>
              <a:graphicFrameLocks/>
            </p:cNvGraphicFramePr>
            <p:nvPr/>
          </p:nvGraphicFramePr>
          <p:xfrm>
            <a:off x="4520" y="2944"/>
            <a:ext cx="93" cy="175"/>
          </p:xfrm>
          <a:graphic>
            <a:graphicData uri="http://schemas.openxmlformats.org/presentationml/2006/ole">
              <mc:AlternateContent xmlns:mc="http://schemas.openxmlformats.org/markup-compatibility/2006">
                <mc:Choice xmlns:v="urn:schemas-microsoft-com:vml" Requires="v">
                  <p:oleObj spid="_x0000_s49548" name="Microsoft ClipArt Gallery" r:id="rId9" imgW="2819400" imgH="4559300" progId="">
                    <p:embed/>
                  </p:oleObj>
                </mc:Choice>
                <mc:Fallback>
                  <p:oleObj name="Microsoft ClipArt Gallery" r:id="rId9" imgW="2819400" imgH="4559300" progId="">
                    <p:embed/>
                    <p:pic>
                      <p:nvPicPr>
                        <p:cNvPr id="0" name="Picture 364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0"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28">
              <a:hlinkClick r:id="" action="ppaction://ole?verb=0"/>
            </p:cNvPr>
            <p:cNvGraphicFramePr>
              <a:graphicFrameLocks/>
            </p:cNvGraphicFramePr>
            <p:nvPr/>
          </p:nvGraphicFramePr>
          <p:xfrm>
            <a:off x="4757" y="2944"/>
            <a:ext cx="93" cy="175"/>
          </p:xfrm>
          <a:graphic>
            <a:graphicData uri="http://schemas.openxmlformats.org/presentationml/2006/ole">
              <mc:AlternateContent xmlns:mc="http://schemas.openxmlformats.org/markup-compatibility/2006">
                <mc:Choice xmlns:v="urn:schemas-microsoft-com:vml" Requires="v">
                  <p:oleObj spid="_x0000_s49549" name="Microsoft ClipArt Gallery" r:id="rId10" imgW="2819400" imgH="4559300" progId="">
                    <p:embed/>
                  </p:oleObj>
                </mc:Choice>
                <mc:Fallback>
                  <p:oleObj name="Microsoft ClipArt Gallery" r:id="rId10" imgW="2819400" imgH="4559300" progId="">
                    <p:embed/>
                    <p:pic>
                      <p:nvPicPr>
                        <p:cNvPr id="0" name="Picture 364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7"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29">
              <a:hlinkClick r:id="" action="ppaction://ole?verb=0"/>
            </p:cNvPr>
            <p:cNvGraphicFramePr>
              <a:graphicFrameLocks/>
            </p:cNvGraphicFramePr>
            <p:nvPr/>
          </p:nvGraphicFramePr>
          <p:xfrm>
            <a:off x="4995" y="2944"/>
            <a:ext cx="93" cy="175"/>
          </p:xfrm>
          <a:graphic>
            <a:graphicData uri="http://schemas.openxmlformats.org/presentationml/2006/ole">
              <mc:AlternateContent xmlns:mc="http://schemas.openxmlformats.org/markup-compatibility/2006">
                <mc:Choice xmlns:v="urn:schemas-microsoft-com:vml" Requires="v">
                  <p:oleObj spid="_x0000_s49550" name="Microsoft ClipArt Gallery" r:id="rId11" imgW="2819400" imgH="4559300" progId="">
                    <p:embed/>
                  </p:oleObj>
                </mc:Choice>
                <mc:Fallback>
                  <p:oleObj name="Microsoft ClipArt Gallery" r:id="rId11" imgW="2819400" imgH="4559300" progId="">
                    <p:embed/>
                    <p:pic>
                      <p:nvPicPr>
                        <p:cNvPr id="0" name="Picture 364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5"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9" name="Object 30">
              <a:hlinkClick r:id="" action="ppaction://ole?verb=0"/>
            </p:cNvPr>
            <p:cNvGraphicFramePr>
              <a:graphicFrameLocks/>
            </p:cNvGraphicFramePr>
            <p:nvPr/>
          </p:nvGraphicFramePr>
          <p:xfrm>
            <a:off x="5114" y="2944"/>
            <a:ext cx="92" cy="175"/>
          </p:xfrm>
          <a:graphic>
            <a:graphicData uri="http://schemas.openxmlformats.org/presentationml/2006/ole">
              <mc:AlternateContent xmlns:mc="http://schemas.openxmlformats.org/markup-compatibility/2006">
                <mc:Choice xmlns:v="urn:schemas-microsoft-com:vml" Requires="v">
                  <p:oleObj spid="_x0000_s49551" name="Microsoft ClipArt Gallery" r:id="rId12" imgW="2819400" imgH="4559300" progId="">
                    <p:embed/>
                  </p:oleObj>
                </mc:Choice>
                <mc:Fallback>
                  <p:oleObj name="Microsoft ClipArt Gallery" r:id="rId12" imgW="2819400" imgH="4559300" progId="">
                    <p:embed/>
                    <p:pic>
                      <p:nvPicPr>
                        <p:cNvPr id="0" name="Picture 364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4" y="2944"/>
                          <a:ext cx="92"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0" name="Object 31">
              <a:hlinkClick r:id="" action="ppaction://ole?verb=0"/>
            </p:cNvPr>
            <p:cNvGraphicFramePr>
              <a:graphicFrameLocks/>
            </p:cNvGraphicFramePr>
            <p:nvPr/>
          </p:nvGraphicFramePr>
          <p:xfrm>
            <a:off x="4860" y="3018"/>
            <a:ext cx="215" cy="214"/>
          </p:xfrm>
          <a:graphic>
            <a:graphicData uri="http://schemas.openxmlformats.org/presentationml/2006/ole">
              <mc:AlternateContent xmlns:mc="http://schemas.openxmlformats.org/markup-compatibility/2006">
                <mc:Choice xmlns:v="urn:schemas-microsoft-com:vml" Requires="v">
                  <p:oleObj spid="_x0000_s49552" name="Microsoft ClipArt Gallery" r:id="rId13" imgW="3378200" imgH="3365500" progId="">
                    <p:embed/>
                  </p:oleObj>
                </mc:Choice>
                <mc:Fallback>
                  <p:oleObj name="Microsoft ClipArt Gallery" r:id="rId13" imgW="3378200" imgH="3365500" progId="">
                    <p:embed/>
                    <p:pic>
                      <p:nvPicPr>
                        <p:cNvPr id="0" name="Picture 364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60" y="3018"/>
                          <a:ext cx="21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5424" name="Line 32"/>
            <p:cNvSpPr>
              <a:spLocks noChangeShapeType="1"/>
            </p:cNvSpPr>
            <p:nvPr/>
          </p:nvSpPr>
          <p:spPr bwMode="auto">
            <a:xfrm flipV="1">
              <a:off x="4913" y="2704"/>
              <a:ext cx="0" cy="203"/>
            </a:xfrm>
            <a:prstGeom prst="line">
              <a:avLst/>
            </a:prstGeom>
            <a:noFill/>
            <a:ln w="127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315425" name="Line 33"/>
            <p:cNvSpPr>
              <a:spLocks noChangeShapeType="1"/>
            </p:cNvSpPr>
            <p:nvPr/>
          </p:nvSpPr>
          <p:spPr bwMode="auto">
            <a:xfrm flipV="1">
              <a:off x="4799" y="2812"/>
              <a:ext cx="0" cy="95"/>
            </a:xfrm>
            <a:prstGeom prst="line">
              <a:avLst/>
            </a:prstGeom>
            <a:noFill/>
            <a:ln w="127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315426" name="Arc 34"/>
          <p:cNvSpPr>
            <a:spLocks/>
          </p:cNvSpPr>
          <p:nvPr/>
        </p:nvSpPr>
        <p:spPr bwMode="auto">
          <a:xfrm>
            <a:off x="5105400" y="3657600"/>
            <a:ext cx="1033463" cy="1314450"/>
          </a:xfrm>
          <a:custGeom>
            <a:avLst/>
            <a:gdLst>
              <a:gd name="G0" fmla="+- 19697 0 0"/>
              <a:gd name="G1" fmla="+- 0 0 0"/>
              <a:gd name="G2" fmla="+- 21600 0 0"/>
              <a:gd name="T0" fmla="*/ 19697 w 19697"/>
              <a:gd name="T1" fmla="*/ 21600 h 21600"/>
              <a:gd name="T2" fmla="*/ 0 w 19697"/>
              <a:gd name="T3" fmla="*/ 8864 h 21600"/>
              <a:gd name="T4" fmla="*/ 19697 w 19697"/>
              <a:gd name="T5" fmla="*/ 0 h 21600"/>
            </a:gdLst>
            <a:ahLst/>
            <a:cxnLst>
              <a:cxn ang="0">
                <a:pos x="T0" y="T1"/>
              </a:cxn>
              <a:cxn ang="0">
                <a:pos x="T2" y="T3"/>
              </a:cxn>
              <a:cxn ang="0">
                <a:pos x="T4" y="T5"/>
              </a:cxn>
            </a:cxnLst>
            <a:rect l="0" t="0" r="r" b="b"/>
            <a:pathLst>
              <a:path w="19697" h="21600" fill="none" extrusionOk="0">
                <a:moveTo>
                  <a:pt x="19697" y="21600"/>
                </a:moveTo>
                <a:cubicBezTo>
                  <a:pt x="11197" y="21600"/>
                  <a:pt x="3487" y="16615"/>
                  <a:pt x="-1" y="8864"/>
                </a:cubicBezTo>
              </a:path>
              <a:path w="19697" h="21600" stroke="0" extrusionOk="0">
                <a:moveTo>
                  <a:pt x="19697" y="21600"/>
                </a:moveTo>
                <a:cubicBezTo>
                  <a:pt x="11197" y="21600"/>
                  <a:pt x="3487" y="16615"/>
                  <a:pt x="-1" y="8864"/>
                </a:cubicBezTo>
                <a:lnTo>
                  <a:pt x="19697" y="0"/>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5427" name="Arc 35"/>
          <p:cNvSpPr>
            <a:spLocks/>
          </p:cNvSpPr>
          <p:nvPr/>
        </p:nvSpPr>
        <p:spPr bwMode="auto">
          <a:xfrm rot="576406">
            <a:off x="2133600" y="2514600"/>
            <a:ext cx="1968500" cy="62547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cap="rnd">
            <a:solidFill>
              <a:schemeClr val="tx1"/>
            </a:solidFill>
            <a:round/>
            <a:headEnd type="triangle" w="med" len="med"/>
            <a:tailEnd/>
          </a:ln>
          <a:effectLst/>
        </p:spPr>
        <p:txBody>
          <a:bodyPr/>
          <a:lstStyle/>
          <a:p>
            <a:pPr>
              <a:defRPr/>
            </a:pPr>
            <a:endParaRPr lang="en-US">
              <a:effectLst>
                <a:outerShdw blurRad="38100" dist="38100" dir="2700000" algn="tl">
                  <a:srgbClr val="000000">
                    <a:alpha val="43137"/>
                  </a:srgbClr>
                </a:outerShdw>
              </a:effectLst>
            </a:endParaRPr>
          </a:p>
        </p:txBody>
      </p:sp>
      <p:sp>
        <p:nvSpPr>
          <p:cNvPr id="7236" name="Rectangle 38"/>
          <p:cNvSpPr>
            <a:spLocks noChangeArrowheads="1"/>
          </p:cNvSpPr>
          <p:nvPr/>
        </p:nvSpPr>
        <p:spPr bwMode="auto">
          <a:xfrm>
            <a:off x="228600" y="4876800"/>
            <a:ext cx="2286000" cy="311367"/>
          </a:xfrm>
          <a:prstGeom prst="rect">
            <a:avLst/>
          </a:prstGeom>
          <a:noFill/>
          <a:ln w="12700">
            <a:solidFill>
              <a:schemeClr val="tx1"/>
            </a:solidFill>
            <a:miter lim="800000"/>
            <a:headEnd/>
            <a:tailEnd/>
          </a:ln>
        </p:spPr>
        <p:txBody>
          <a:bodyPr lIns="90488" tIns="44450" rIns="90488" bIns="44450">
            <a:spAutoFit/>
          </a:bodyPr>
          <a:lstStyle/>
          <a:p>
            <a:pPr algn="l"/>
            <a:r>
              <a:rPr lang="en-US" dirty="0"/>
              <a:t>3b. Shipment </a:t>
            </a:r>
            <a:r>
              <a:rPr lang="en-US" dirty="0" smtClean="0"/>
              <a:t>Status</a:t>
            </a:r>
          </a:p>
        </p:txBody>
      </p:sp>
      <p:grpSp>
        <p:nvGrpSpPr>
          <p:cNvPr id="3" name="Group 2"/>
          <p:cNvGrpSpPr/>
          <p:nvPr/>
        </p:nvGrpSpPr>
        <p:grpSpPr>
          <a:xfrm>
            <a:off x="2743200" y="3429001"/>
            <a:ext cx="1371600" cy="311366"/>
            <a:chOff x="2819400" y="3429001"/>
            <a:chExt cx="1371600" cy="311366"/>
          </a:xfrm>
        </p:grpSpPr>
        <p:sp>
          <p:nvSpPr>
            <p:cNvPr id="315432" name="Rectangle 40"/>
            <p:cNvSpPr>
              <a:spLocks noChangeArrowheads="1"/>
            </p:cNvSpPr>
            <p:nvPr/>
          </p:nvSpPr>
          <p:spPr bwMode="auto">
            <a:xfrm>
              <a:off x="2819400" y="3429001"/>
              <a:ext cx="1371600" cy="311366"/>
            </a:xfrm>
            <a:prstGeom prst="rect">
              <a:avLst/>
            </a:prstGeom>
            <a:no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234" name="Rectangle 41"/>
            <p:cNvSpPr>
              <a:spLocks noChangeArrowheads="1"/>
            </p:cNvSpPr>
            <p:nvPr/>
          </p:nvSpPr>
          <p:spPr bwMode="auto">
            <a:xfrm>
              <a:off x="2895600" y="3429001"/>
              <a:ext cx="1295400" cy="311150"/>
            </a:xfrm>
            <a:prstGeom prst="rect">
              <a:avLst/>
            </a:prstGeom>
            <a:noFill/>
            <a:ln w="12700">
              <a:noFill/>
              <a:miter lim="800000"/>
              <a:headEnd/>
              <a:tailEnd/>
            </a:ln>
          </p:spPr>
          <p:txBody>
            <a:bodyPr wrap="square" lIns="90488" tIns="44450" rIns="90488" bIns="44450">
              <a:spAutoFit/>
            </a:bodyPr>
            <a:lstStyle/>
            <a:p>
              <a:pPr marL="342900" indent="-342900" algn="l">
                <a:buAutoNum type="arabicPeriod" startAt="5"/>
              </a:pPr>
              <a:r>
                <a:rPr lang="en-US" dirty="0" smtClean="0"/>
                <a:t>MRA</a:t>
              </a:r>
            </a:p>
          </p:txBody>
        </p:sp>
      </p:grpSp>
      <p:sp>
        <p:nvSpPr>
          <p:cNvPr id="315434" name="Rectangle 42"/>
          <p:cNvSpPr>
            <a:spLocks noChangeArrowheads="1"/>
          </p:cNvSpPr>
          <p:nvPr/>
        </p:nvSpPr>
        <p:spPr bwMode="auto">
          <a:xfrm>
            <a:off x="3124200" y="20574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315435" name="Arc 43"/>
          <p:cNvSpPr>
            <a:spLocks/>
          </p:cNvSpPr>
          <p:nvPr/>
        </p:nvSpPr>
        <p:spPr bwMode="auto">
          <a:xfrm>
            <a:off x="3128963" y="1916113"/>
            <a:ext cx="920750" cy="10795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5436" name="Rectangle 44"/>
          <p:cNvSpPr>
            <a:spLocks noChangeArrowheads="1"/>
          </p:cNvSpPr>
          <p:nvPr/>
        </p:nvSpPr>
        <p:spPr bwMode="auto">
          <a:xfrm>
            <a:off x="1219200" y="5029200"/>
            <a:ext cx="152400" cy="2286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7231" name="Rectangle 46"/>
          <p:cNvSpPr>
            <a:spLocks noChangeArrowheads="1"/>
          </p:cNvSpPr>
          <p:nvPr/>
        </p:nvSpPr>
        <p:spPr bwMode="auto">
          <a:xfrm>
            <a:off x="5410200" y="4114810"/>
            <a:ext cx="1143000" cy="311367"/>
          </a:xfrm>
          <a:prstGeom prst="rect">
            <a:avLst/>
          </a:prstGeom>
          <a:noFill/>
          <a:ln w="12700">
            <a:solidFill>
              <a:schemeClr val="tx1"/>
            </a:solidFill>
            <a:miter lim="800000"/>
            <a:headEnd/>
            <a:tailEnd/>
          </a:ln>
        </p:spPr>
        <p:txBody>
          <a:bodyPr wrap="square" lIns="90488" tIns="44450" rIns="90488" bIns="44450">
            <a:spAutoFit/>
          </a:bodyPr>
          <a:lstStyle/>
          <a:p>
            <a:pPr algn="l"/>
            <a:r>
              <a:rPr lang="en-US" dirty="0"/>
              <a:t>3a. </a:t>
            </a:r>
            <a:r>
              <a:rPr lang="en-US" dirty="0" smtClean="0"/>
              <a:t>MRC</a:t>
            </a:r>
          </a:p>
        </p:txBody>
      </p:sp>
      <p:sp>
        <p:nvSpPr>
          <p:cNvPr id="315440" name="Rectangle 48"/>
          <p:cNvSpPr>
            <a:spLocks noChangeArrowheads="1"/>
          </p:cNvSpPr>
          <p:nvPr/>
        </p:nvSpPr>
        <p:spPr bwMode="auto">
          <a:xfrm>
            <a:off x="5257800" y="31242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sp>
        <p:nvSpPr>
          <p:cNvPr id="7229" name="Rectangle 50"/>
          <p:cNvSpPr>
            <a:spLocks noChangeArrowheads="1"/>
          </p:cNvSpPr>
          <p:nvPr/>
        </p:nvSpPr>
        <p:spPr bwMode="auto">
          <a:xfrm>
            <a:off x="6400800" y="3429000"/>
            <a:ext cx="1219200" cy="311367"/>
          </a:xfrm>
          <a:prstGeom prst="rect">
            <a:avLst/>
          </a:prstGeom>
          <a:noFill/>
          <a:ln w="12700">
            <a:solidFill>
              <a:schemeClr val="tx1"/>
            </a:solidFill>
            <a:miter lim="800000"/>
            <a:headEnd/>
            <a:tailEnd/>
          </a:ln>
        </p:spPr>
        <p:txBody>
          <a:bodyPr wrap="square" lIns="90488" tIns="44450" rIns="90488" bIns="44450">
            <a:spAutoFit/>
          </a:bodyPr>
          <a:lstStyle/>
          <a:p>
            <a:pPr algn="l"/>
            <a:r>
              <a:rPr lang="en-US" dirty="0"/>
              <a:t>2b. </a:t>
            </a:r>
            <a:r>
              <a:rPr lang="en-US" dirty="0" smtClean="0"/>
              <a:t>MRO</a:t>
            </a:r>
          </a:p>
        </p:txBody>
      </p:sp>
      <p:sp>
        <p:nvSpPr>
          <p:cNvPr id="7228" name="Rectangle 54"/>
          <p:cNvSpPr>
            <a:spLocks noChangeArrowheads="1"/>
          </p:cNvSpPr>
          <p:nvPr/>
        </p:nvSpPr>
        <p:spPr bwMode="auto">
          <a:xfrm>
            <a:off x="2819400" y="4495800"/>
            <a:ext cx="1905000" cy="311367"/>
          </a:xfrm>
          <a:prstGeom prst="rect">
            <a:avLst/>
          </a:prstGeom>
          <a:noFill/>
          <a:ln w="12700">
            <a:solidFill>
              <a:schemeClr val="tx1"/>
            </a:solidFill>
            <a:miter lim="800000"/>
            <a:headEnd/>
            <a:tailEnd/>
          </a:ln>
        </p:spPr>
        <p:txBody>
          <a:bodyPr wrap="square" lIns="90488" tIns="44450" rIns="90488" bIns="44450">
            <a:spAutoFit/>
          </a:bodyPr>
          <a:lstStyle/>
          <a:p>
            <a:pPr algn="l"/>
            <a:r>
              <a:rPr lang="en-US" dirty="0"/>
              <a:t>2a. Supply </a:t>
            </a:r>
            <a:r>
              <a:rPr lang="en-US" dirty="0" smtClean="0"/>
              <a:t>Status</a:t>
            </a:r>
          </a:p>
        </p:txBody>
      </p:sp>
      <p:sp>
        <p:nvSpPr>
          <p:cNvPr id="315447" name="Arc 55"/>
          <p:cNvSpPr>
            <a:spLocks/>
          </p:cNvSpPr>
          <p:nvPr/>
        </p:nvSpPr>
        <p:spPr bwMode="auto">
          <a:xfrm rot="-751360">
            <a:off x="1676400" y="1981200"/>
            <a:ext cx="4291013" cy="2154238"/>
          </a:xfrm>
          <a:custGeom>
            <a:avLst/>
            <a:gdLst>
              <a:gd name="G0" fmla="+- 21600 0 0"/>
              <a:gd name="G1" fmla="+- 1577 0 0"/>
              <a:gd name="G2" fmla="+- 21600 0 0"/>
              <a:gd name="T0" fmla="*/ 10412 w 21600"/>
              <a:gd name="T1" fmla="*/ 20054 h 20054"/>
              <a:gd name="T2" fmla="*/ 58 w 21600"/>
              <a:gd name="T3" fmla="*/ 0 h 20054"/>
              <a:gd name="T4" fmla="*/ 21600 w 21600"/>
              <a:gd name="T5" fmla="*/ 1577 h 20054"/>
            </a:gdLst>
            <a:ahLst/>
            <a:cxnLst>
              <a:cxn ang="0">
                <a:pos x="T0" y="T1"/>
              </a:cxn>
              <a:cxn ang="0">
                <a:pos x="T2" y="T3"/>
              </a:cxn>
              <a:cxn ang="0">
                <a:pos x="T4" y="T5"/>
              </a:cxn>
            </a:cxnLst>
            <a:rect l="0" t="0" r="r" b="b"/>
            <a:pathLst>
              <a:path w="21600" h="20054" fill="none" extrusionOk="0">
                <a:moveTo>
                  <a:pt x="10412" y="20053"/>
                </a:moveTo>
                <a:cubicBezTo>
                  <a:pt x="3948" y="16140"/>
                  <a:pt x="0" y="9133"/>
                  <a:pt x="0" y="1577"/>
                </a:cubicBezTo>
                <a:cubicBezTo>
                  <a:pt x="-1" y="1050"/>
                  <a:pt x="19" y="524"/>
                  <a:pt x="57" y="-1"/>
                </a:cubicBezTo>
              </a:path>
              <a:path w="21600" h="20054" stroke="0" extrusionOk="0">
                <a:moveTo>
                  <a:pt x="10412" y="20053"/>
                </a:moveTo>
                <a:cubicBezTo>
                  <a:pt x="3948" y="16140"/>
                  <a:pt x="0" y="9133"/>
                  <a:pt x="0" y="1577"/>
                </a:cubicBezTo>
                <a:cubicBezTo>
                  <a:pt x="-1" y="1050"/>
                  <a:pt x="19" y="524"/>
                  <a:pt x="57" y="-1"/>
                </a:cubicBezTo>
                <a:lnTo>
                  <a:pt x="21600" y="1577"/>
                </a:lnTo>
                <a:close/>
              </a:path>
            </a:pathLst>
          </a:custGeom>
          <a:noFill/>
          <a:ln w="38100" cap="rnd">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5448" name="Rectangle 56"/>
          <p:cNvSpPr>
            <a:spLocks noChangeArrowheads="1"/>
          </p:cNvSpPr>
          <p:nvPr/>
        </p:nvSpPr>
        <p:spPr bwMode="auto">
          <a:xfrm>
            <a:off x="4648200" y="6248400"/>
            <a:ext cx="914400" cy="914400"/>
          </a:xfrm>
          <a:prstGeom prst="rect">
            <a:avLst/>
          </a:prstGeom>
          <a:noFill/>
          <a:ln w="12700">
            <a:noFill/>
            <a:miter lim="800000"/>
            <a:headEnd/>
            <a:tailEnd/>
          </a:ln>
          <a:effectLst/>
        </p:spPr>
        <p:txBody>
          <a:bodyPr wrap="none" lIns="90488" tIns="44450" rIns="90488" bIns="44450" anchor="ctr">
            <a:spAutoFit/>
          </a:bodyPr>
          <a:lstStyle/>
          <a:p>
            <a:pPr>
              <a:defRPr/>
            </a:pPr>
            <a:endParaRPr lang="en-US">
              <a:effectLst>
                <a:outerShdw blurRad="38100" dist="38100" dir="2700000" algn="tl">
                  <a:srgbClr val="000000">
                    <a:alpha val="43137"/>
                  </a:srgbClr>
                </a:outerShdw>
              </a:effectLst>
            </a:endParaRPr>
          </a:p>
        </p:txBody>
      </p:sp>
      <p:graphicFrame>
        <p:nvGraphicFramePr>
          <p:cNvPr id="7171" name="Object 58"/>
          <p:cNvGraphicFramePr>
            <a:graphicFrameLocks noChangeAspect="1"/>
          </p:cNvGraphicFramePr>
          <p:nvPr/>
        </p:nvGraphicFramePr>
        <p:xfrm>
          <a:off x="4191000" y="3200400"/>
          <a:ext cx="1143000" cy="914400"/>
        </p:xfrm>
        <a:graphic>
          <a:graphicData uri="http://schemas.openxmlformats.org/presentationml/2006/ole">
            <mc:AlternateContent xmlns:mc="http://schemas.openxmlformats.org/markup-compatibility/2006">
              <mc:Choice xmlns:v="urn:schemas-microsoft-com:vml" Requires="v">
                <p:oleObj spid="_x0000_s49553" name="Clip" r:id="rId15" imgW="1821485" imgH="1806854" progId="">
                  <p:embed/>
                </p:oleObj>
              </mc:Choice>
              <mc:Fallback>
                <p:oleObj name="Clip" r:id="rId15" imgW="1821485" imgH="1806854" progId="">
                  <p:embed/>
                  <p:pic>
                    <p:nvPicPr>
                      <p:cNvPr id="0" name="Picture 3650"/>
                      <p:cNvPicPr>
                        <a:picLocks noChangeAspect="1" noChangeArrowheads="1"/>
                      </p:cNvPicPr>
                      <p:nvPr/>
                    </p:nvPicPr>
                    <p:blipFill>
                      <a:blip r:embed="rId16">
                        <a:extLst>
                          <a:ext uri="{28A0092B-C50C-407E-A947-70E740481C1C}">
                            <a14:useLocalDpi xmlns:a14="http://schemas.microsoft.com/office/drawing/2010/main" val="0"/>
                          </a:ext>
                        </a:extLst>
                      </a:blip>
                      <a:srcRect l="8195" t="12039" r="8109" b="20474"/>
                      <a:stretch>
                        <a:fillRect/>
                      </a:stretch>
                    </p:blipFill>
                    <p:spPr bwMode="auto">
                      <a:xfrm>
                        <a:off x="4191000" y="3200400"/>
                        <a:ext cx="114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5451" name="Freeform 59"/>
          <p:cNvSpPr>
            <a:spLocks/>
          </p:cNvSpPr>
          <p:nvPr/>
        </p:nvSpPr>
        <p:spPr bwMode="auto">
          <a:xfrm>
            <a:off x="2667000" y="5334000"/>
            <a:ext cx="3810000" cy="917575"/>
          </a:xfrm>
          <a:custGeom>
            <a:avLst/>
            <a:gdLst/>
            <a:ahLst/>
            <a:cxnLst>
              <a:cxn ang="0">
                <a:pos x="34" y="143"/>
              </a:cxn>
              <a:cxn ang="0">
                <a:pos x="177" y="0"/>
              </a:cxn>
              <a:cxn ang="0">
                <a:pos x="177" y="108"/>
              </a:cxn>
              <a:cxn ang="0">
                <a:pos x="2125" y="108"/>
              </a:cxn>
              <a:cxn ang="0">
                <a:pos x="2125" y="251"/>
              </a:cxn>
              <a:cxn ang="0">
                <a:pos x="177" y="251"/>
              </a:cxn>
              <a:cxn ang="0">
                <a:pos x="177" y="360"/>
              </a:cxn>
              <a:cxn ang="0">
                <a:pos x="11" y="194"/>
              </a:cxn>
              <a:cxn ang="0">
                <a:pos x="0" y="183"/>
              </a:cxn>
              <a:cxn ang="0">
                <a:pos x="34" y="143"/>
              </a:cxn>
            </a:cxnLst>
            <a:rect l="0" t="0" r="r" b="b"/>
            <a:pathLst>
              <a:path w="2126" h="361">
                <a:moveTo>
                  <a:pt x="34" y="143"/>
                </a:moveTo>
                <a:lnTo>
                  <a:pt x="177" y="0"/>
                </a:lnTo>
                <a:lnTo>
                  <a:pt x="177" y="108"/>
                </a:lnTo>
                <a:lnTo>
                  <a:pt x="2125" y="108"/>
                </a:lnTo>
                <a:lnTo>
                  <a:pt x="2125" y="251"/>
                </a:lnTo>
                <a:lnTo>
                  <a:pt x="177" y="251"/>
                </a:lnTo>
                <a:lnTo>
                  <a:pt x="177" y="360"/>
                </a:lnTo>
                <a:lnTo>
                  <a:pt x="11" y="194"/>
                </a:lnTo>
                <a:lnTo>
                  <a:pt x="0" y="183"/>
                </a:lnTo>
                <a:lnTo>
                  <a:pt x="34" y="143"/>
                </a:lnTo>
              </a:path>
            </a:pathLst>
          </a:custGeom>
          <a:noFill/>
          <a:ln w="12700" cap="rnd" cmpd="sng">
            <a:solidFill>
              <a:schemeClr val="tx2"/>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7204" name="Rectangle 67"/>
          <p:cNvSpPr>
            <a:spLocks noChangeArrowheads="1"/>
          </p:cNvSpPr>
          <p:nvPr/>
        </p:nvSpPr>
        <p:spPr bwMode="auto">
          <a:xfrm>
            <a:off x="6553200" y="2286000"/>
            <a:ext cx="2227263" cy="912813"/>
          </a:xfrm>
          <a:prstGeom prst="rect">
            <a:avLst/>
          </a:prstGeom>
          <a:noFill/>
          <a:ln w="12700">
            <a:noFill/>
            <a:miter lim="800000"/>
            <a:headEnd/>
            <a:tailEnd/>
          </a:ln>
        </p:spPr>
        <p:txBody>
          <a:bodyPr wrap="none" lIns="90488" tIns="44450" rIns="90488" bIns="44450">
            <a:spAutoFit/>
          </a:bodyPr>
          <a:lstStyle/>
          <a:p>
            <a:pPr>
              <a:lnSpc>
                <a:spcPct val="100000"/>
              </a:lnSpc>
            </a:pPr>
            <a:r>
              <a:rPr lang="en-US" sz="1800" dirty="0"/>
              <a:t>DFAS</a:t>
            </a:r>
          </a:p>
          <a:p>
            <a:pPr>
              <a:lnSpc>
                <a:spcPct val="100000"/>
              </a:lnSpc>
            </a:pPr>
            <a:r>
              <a:rPr lang="en-US" sz="1800" dirty="0"/>
              <a:t>(Acting as </a:t>
            </a:r>
          </a:p>
          <a:p>
            <a:pPr>
              <a:lnSpc>
                <a:spcPct val="100000"/>
              </a:lnSpc>
            </a:pPr>
            <a:r>
              <a:rPr lang="en-US" sz="1800" dirty="0"/>
              <a:t>Customer’s Agent)</a:t>
            </a:r>
          </a:p>
        </p:txBody>
      </p:sp>
      <p:graphicFrame>
        <p:nvGraphicFramePr>
          <p:cNvPr id="7172" name="Object 68">
            <a:hlinkClick r:id="" action="ppaction://ole?verb=0"/>
          </p:cNvPr>
          <p:cNvGraphicFramePr>
            <a:graphicFrameLocks/>
          </p:cNvGraphicFramePr>
          <p:nvPr/>
        </p:nvGraphicFramePr>
        <p:xfrm>
          <a:off x="6710363" y="1371600"/>
          <a:ext cx="1824037" cy="860425"/>
        </p:xfrm>
        <a:graphic>
          <a:graphicData uri="http://schemas.openxmlformats.org/presentationml/2006/ole">
            <mc:AlternateContent xmlns:mc="http://schemas.openxmlformats.org/markup-compatibility/2006">
              <mc:Choice xmlns:v="urn:schemas-microsoft-com:vml" Requires="v">
                <p:oleObj spid="_x0000_s49554" name="Microsoft ClipArt Gallery" r:id="rId17" imgW="5270500" imgH="2425700" progId="">
                  <p:embed/>
                </p:oleObj>
              </mc:Choice>
              <mc:Fallback>
                <p:oleObj name="Microsoft ClipArt Gallery" r:id="rId17" imgW="5270500" imgH="2425700" progId="">
                  <p:embed/>
                  <p:pic>
                    <p:nvPicPr>
                      <p:cNvPr id="0" name="Picture 3651"/>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10363" y="1371600"/>
                        <a:ext cx="1824037"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5" name="Rectangle 69"/>
          <p:cNvSpPr>
            <a:spLocks noChangeArrowheads="1"/>
          </p:cNvSpPr>
          <p:nvPr/>
        </p:nvSpPr>
        <p:spPr bwMode="auto">
          <a:xfrm>
            <a:off x="5638800" y="2365375"/>
            <a:ext cx="333375" cy="454025"/>
          </a:xfrm>
          <a:prstGeom prst="rect">
            <a:avLst/>
          </a:prstGeom>
          <a:noFill/>
          <a:ln w="12700">
            <a:noFill/>
            <a:miter lim="800000"/>
            <a:headEnd/>
            <a:tailEnd/>
          </a:ln>
        </p:spPr>
        <p:txBody>
          <a:bodyPr wrap="none" lIns="90488" tIns="44450" rIns="90488" bIns="44450">
            <a:spAutoFit/>
          </a:bodyPr>
          <a:lstStyle/>
          <a:p>
            <a:pPr algn="l">
              <a:lnSpc>
                <a:spcPct val="100000"/>
              </a:lnSpc>
            </a:pPr>
            <a:r>
              <a:rPr lang="en-US" sz="2400" b="0" dirty="0">
                <a:latin typeface="Eras Bold" charset="0"/>
              </a:rPr>
              <a:t>$</a:t>
            </a:r>
          </a:p>
        </p:txBody>
      </p:sp>
      <p:grpSp>
        <p:nvGrpSpPr>
          <p:cNvPr id="4" name="Group 3"/>
          <p:cNvGrpSpPr/>
          <p:nvPr/>
        </p:nvGrpSpPr>
        <p:grpSpPr>
          <a:xfrm>
            <a:off x="4824413" y="1447800"/>
            <a:ext cx="2179637" cy="1752600"/>
            <a:chOff x="4824413" y="1447800"/>
            <a:chExt cx="2179637" cy="1752600"/>
          </a:xfrm>
        </p:grpSpPr>
        <p:sp>
          <p:nvSpPr>
            <p:cNvPr id="315462" name="Arc 70"/>
            <p:cNvSpPr>
              <a:spLocks/>
            </p:cNvSpPr>
            <p:nvPr/>
          </p:nvSpPr>
          <p:spPr bwMode="auto">
            <a:xfrm>
              <a:off x="5105400" y="2133600"/>
              <a:ext cx="1898650" cy="1066800"/>
            </a:xfrm>
            <a:custGeom>
              <a:avLst/>
              <a:gdLst>
                <a:gd name="G0" fmla="+- 21600 0 0"/>
                <a:gd name="G1" fmla="+- 21481 0 0"/>
                <a:gd name="G2" fmla="+- 21600 0 0"/>
                <a:gd name="T0" fmla="*/ 0 w 21600"/>
                <a:gd name="T1" fmla="*/ 21481 h 21481"/>
                <a:gd name="T2" fmla="*/ 19335 w 21600"/>
                <a:gd name="T3" fmla="*/ 0 h 21481"/>
                <a:gd name="T4" fmla="*/ 21600 w 21600"/>
                <a:gd name="T5" fmla="*/ 21481 h 21481"/>
              </a:gdLst>
              <a:ahLst/>
              <a:cxnLst>
                <a:cxn ang="0">
                  <a:pos x="T0" y="T1"/>
                </a:cxn>
                <a:cxn ang="0">
                  <a:pos x="T2" y="T3"/>
                </a:cxn>
                <a:cxn ang="0">
                  <a:pos x="T4" y="T5"/>
                </a:cxn>
              </a:cxnLst>
              <a:rect l="0" t="0" r="r" b="b"/>
              <a:pathLst>
                <a:path w="21600" h="21481" fill="none" extrusionOk="0">
                  <a:moveTo>
                    <a:pt x="0" y="21481"/>
                  </a:moveTo>
                  <a:cubicBezTo>
                    <a:pt x="0" y="10428"/>
                    <a:pt x="8343" y="1159"/>
                    <a:pt x="19335" y="0"/>
                  </a:cubicBezTo>
                </a:path>
                <a:path w="21600" h="21481" stroke="0" extrusionOk="0">
                  <a:moveTo>
                    <a:pt x="0" y="21481"/>
                  </a:moveTo>
                  <a:cubicBezTo>
                    <a:pt x="0" y="10428"/>
                    <a:pt x="8343" y="1159"/>
                    <a:pt x="19335" y="0"/>
                  </a:cubicBezTo>
                  <a:lnTo>
                    <a:pt x="21600" y="21481"/>
                  </a:lnTo>
                  <a:close/>
                </a:path>
              </a:pathLst>
            </a:custGeom>
            <a:noFill/>
            <a:ln w="38100">
              <a:solidFill>
                <a:srgbClr val="00B050"/>
              </a:solidFill>
              <a:round/>
              <a:headEnd/>
              <a:tailEnd type="triangle" w="med" len="med"/>
            </a:ln>
            <a:effectLst/>
            <a:scene3d>
              <a:camera prst="orthographicFront">
                <a:rot lat="0" lon="0" rev="0"/>
              </a:camera>
              <a:lightRig rig="threePt" dir="t"/>
            </a:scene3d>
          </p:spPr>
          <p:txBody>
            <a:bodyPr/>
            <a:lstStyle/>
            <a:p>
              <a:pPr>
                <a:defRPr/>
              </a:pPr>
              <a:endParaRPr lang="en-US">
                <a:effectLst>
                  <a:outerShdw blurRad="38100" dist="38100" dir="2700000" algn="tl">
                    <a:srgbClr val="000000">
                      <a:alpha val="43137"/>
                    </a:srgbClr>
                  </a:outerShdw>
                </a:effectLst>
              </a:endParaRPr>
            </a:p>
          </p:txBody>
        </p:sp>
        <p:sp>
          <p:nvSpPr>
            <p:cNvPr id="7207" name="Text Box 71"/>
            <p:cNvSpPr txBox="1">
              <a:spLocks noChangeArrowheads="1"/>
            </p:cNvSpPr>
            <p:nvPr/>
          </p:nvSpPr>
          <p:spPr bwMode="auto">
            <a:xfrm>
              <a:off x="4824413" y="1447800"/>
              <a:ext cx="1881187" cy="313932"/>
            </a:xfrm>
            <a:prstGeom prst="rect">
              <a:avLst/>
            </a:prstGeom>
            <a:noFill/>
            <a:ln w="19050">
              <a:solidFill>
                <a:srgbClr val="00B050"/>
              </a:solidFill>
              <a:miter lim="800000"/>
              <a:headEnd/>
              <a:tailEnd/>
            </a:ln>
          </p:spPr>
          <p:txBody>
            <a:bodyPr>
              <a:spAutoFit/>
            </a:bodyPr>
            <a:lstStyle/>
            <a:p>
              <a:pPr>
                <a:spcBef>
                  <a:spcPct val="50000"/>
                </a:spcBef>
              </a:pPr>
              <a:r>
                <a:rPr lang="en-US" dirty="0" smtClean="0">
                  <a:solidFill>
                    <a:srgbClr val="00B050"/>
                  </a:solidFill>
                </a:rPr>
                <a:t>6. </a:t>
              </a:r>
              <a:r>
                <a:rPr lang="en-US" dirty="0">
                  <a:solidFill>
                    <a:srgbClr val="00B050"/>
                  </a:solidFill>
                </a:rPr>
                <a:t>Logistics </a:t>
              </a:r>
              <a:r>
                <a:rPr lang="en-US" dirty="0" smtClean="0">
                  <a:solidFill>
                    <a:srgbClr val="00B050"/>
                  </a:solidFill>
                </a:rPr>
                <a:t>Bill</a:t>
              </a:r>
            </a:p>
          </p:txBody>
        </p:sp>
      </p:grpSp>
      <p:sp>
        <p:nvSpPr>
          <p:cNvPr id="7208" name="Rectangle 72"/>
          <p:cNvSpPr>
            <a:spLocks noChangeArrowheads="1"/>
          </p:cNvSpPr>
          <p:nvPr/>
        </p:nvSpPr>
        <p:spPr bwMode="auto">
          <a:xfrm>
            <a:off x="2971800" y="1447800"/>
            <a:ext cx="1752600" cy="311367"/>
          </a:xfrm>
          <a:prstGeom prst="rect">
            <a:avLst/>
          </a:prstGeom>
          <a:noFill/>
          <a:ln w="19050">
            <a:solidFill>
              <a:schemeClr val="tx1"/>
            </a:solidFill>
            <a:miter lim="800000"/>
            <a:headEnd/>
            <a:tailEnd/>
          </a:ln>
        </p:spPr>
        <p:txBody>
          <a:bodyPr lIns="90488" tIns="44450" rIns="90488" bIns="44450">
            <a:spAutoFit/>
          </a:bodyPr>
          <a:lstStyle/>
          <a:p>
            <a:pPr marL="342900" indent="-342900" algn="l">
              <a:buAutoNum type="arabicPeriod"/>
            </a:pPr>
            <a:r>
              <a:rPr lang="en-US" dirty="0" smtClean="0"/>
              <a:t>Requisition</a:t>
            </a:r>
          </a:p>
        </p:txBody>
      </p:sp>
      <p:grpSp>
        <p:nvGrpSpPr>
          <p:cNvPr id="7209" name="Group 73"/>
          <p:cNvGrpSpPr>
            <a:grpSpLocks/>
          </p:cNvGrpSpPr>
          <p:nvPr/>
        </p:nvGrpSpPr>
        <p:grpSpPr bwMode="auto">
          <a:xfrm>
            <a:off x="8305800" y="5638800"/>
            <a:ext cx="595313" cy="773113"/>
            <a:chOff x="1392" y="3408"/>
            <a:chExt cx="374" cy="487"/>
          </a:xfrm>
        </p:grpSpPr>
        <p:sp>
          <p:nvSpPr>
            <p:cNvPr id="315466" name="Freeform 74"/>
            <p:cNvSpPr>
              <a:spLocks/>
            </p:cNvSpPr>
            <p:nvPr/>
          </p:nvSpPr>
          <p:spPr bwMode="auto">
            <a:xfrm>
              <a:off x="1392" y="3635"/>
              <a:ext cx="198" cy="38"/>
            </a:xfrm>
            <a:custGeom>
              <a:avLst/>
              <a:gdLst/>
              <a:ahLst/>
              <a:cxnLst>
                <a:cxn ang="0">
                  <a:pos x="0" y="25"/>
                </a:cxn>
                <a:cxn ang="0">
                  <a:pos x="151" y="25"/>
                </a:cxn>
                <a:cxn ang="0">
                  <a:pos x="194" y="0"/>
                </a:cxn>
                <a:cxn ang="0">
                  <a:pos x="48" y="0"/>
                </a:cxn>
                <a:cxn ang="0">
                  <a:pos x="0" y="25"/>
                </a:cxn>
              </a:cxnLst>
              <a:rect l="0" t="0" r="r" b="b"/>
              <a:pathLst>
                <a:path w="195" h="26">
                  <a:moveTo>
                    <a:pt x="0" y="25"/>
                  </a:moveTo>
                  <a:lnTo>
                    <a:pt x="151" y="25"/>
                  </a:lnTo>
                  <a:lnTo>
                    <a:pt x="194" y="0"/>
                  </a:lnTo>
                  <a:lnTo>
                    <a:pt x="48" y="0"/>
                  </a:lnTo>
                  <a:lnTo>
                    <a:pt x="0" y="25"/>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7214" name="Group 75"/>
            <p:cNvGrpSpPr>
              <a:grpSpLocks/>
            </p:cNvGrpSpPr>
            <p:nvPr/>
          </p:nvGrpSpPr>
          <p:grpSpPr bwMode="auto">
            <a:xfrm>
              <a:off x="1392" y="3408"/>
              <a:ext cx="374" cy="487"/>
              <a:chOff x="1394" y="3408"/>
              <a:chExt cx="374" cy="487"/>
            </a:xfrm>
          </p:grpSpPr>
          <p:sp>
            <p:nvSpPr>
              <p:cNvPr id="315468" name="Freeform 76"/>
              <p:cNvSpPr>
                <a:spLocks/>
              </p:cNvSpPr>
              <p:nvPr/>
            </p:nvSpPr>
            <p:spPr bwMode="auto">
              <a:xfrm>
                <a:off x="1545" y="3638"/>
                <a:ext cx="46" cy="257"/>
              </a:xfrm>
              <a:custGeom>
                <a:avLst/>
                <a:gdLst/>
                <a:ahLst/>
                <a:cxnLst>
                  <a:cxn ang="0">
                    <a:pos x="0" y="23"/>
                  </a:cxn>
                  <a:cxn ang="0">
                    <a:pos x="0" y="174"/>
                  </a:cxn>
                  <a:cxn ang="0">
                    <a:pos x="43" y="144"/>
                  </a:cxn>
                  <a:cxn ang="0">
                    <a:pos x="43" y="0"/>
                  </a:cxn>
                  <a:cxn ang="0">
                    <a:pos x="0" y="23"/>
                  </a:cxn>
                </a:cxnLst>
                <a:rect l="0" t="0" r="r" b="b"/>
                <a:pathLst>
                  <a:path w="44" h="175">
                    <a:moveTo>
                      <a:pt x="0" y="23"/>
                    </a:moveTo>
                    <a:lnTo>
                      <a:pt x="0" y="174"/>
                    </a:lnTo>
                    <a:lnTo>
                      <a:pt x="43" y="144"/>
                    </a:lnTo>
                    <a:lnTo>
                      <a:pt x="43" y="0"/>
                    </a:lnTo>
                    <a:lnTo>
                      <a:pt x="0" y="23"/>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7216" name="Group 77"/>
              <p:cNvGrpSpPr>
                <a:grpSpLocks/>
              </p:cNvGrpSpPr>
              <p:nvPr/>
            </p:nvGrpSpPr>
            <p:grpSpPr bwMode="auto">
              <a:xfrm>
                <a:off x="1394" y="3408"/>
                <a:ext cx="374" cy="475"/>
                <a:chOff x="1394" y="3408"/>
                <a:chExt cx="374" cy="475"/>
              </a:xfrm>
            </p:grpSpPr>
            <p:sp>
              <p:nvSpPr>
                <p:cNvPr id="315470" name="Freeform 78"/>
                <p:cNvSpPr>
                  <a:spLocks/>
                </p:cNvSpPr>
                <p:nvPr/>
              </p:nvSpPr>
              <p:spPr bwMode="auto">
                <a:xfrm>
                  <a:off x="1569" y="3615"/>
                  <a:ext cx="199" cy="37"/>
                </a:xfrm>
                <a:custGeom>
                  <a:avLst/>
                  <a:gdLst/>
                  <a:ahLst/>
                  <a:cxnLst>
                    <a:cxn ang="0">
                      <a:pos x="0" y="24"/>
                    </a:cxn>
                    <a:cxn ang="0">
                      <a:pos x="152" y="24"/>
                    </a:cxn>
                    <a:cxn ang="0">
                      <a:pos x="195" y="0"/>
                    </a:cxn>
                    <a:cxn ang="0">
                      <a:pos x="49" y="0"/>
                    </a:cxn>
                    <a:cxn ang="0">
                      <a:pos x="0" y="24"/>
                    </a:cxn>
                  </a:cxnLst>
                  <a:rect l="0" t="0" r="r" b="b"/>
                  <a:pathLst>
                    <a:path w="196" h="25">
                      <a:moveTo>
                        <a:pt x="0" y="24"/>
                      </a:moveTo>
                      <a:lnTo>
                        <a:pt x="152" y="24"/>
                      </a:lnTo>
                      <a:lnTo>
                        <a:pt x="195" y="0"/>
                      </a:lnTo>
                      <a:lnTo>
                        <a:pt x="49" y="0"/>
                      </a:lnTo>
                      <a:lnTo>
                        <a:pt x="0" y="24"/>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nvGrpSpPr>
                <p:cNvPr id="7218" name="Group 79"/>
                <p:cNvGrpSpPr>
                  <a:grpSpLocks/>
                </p:cNvGrpSpPr>
                <p:nvPr/>
              </p:nvGrpSpPr>
              <p:grpSpPr bwMode="auto">
                <a:xfrm>
                  <a:off x="1394" y="3408"/>
                  <a:ext cx="374" cy="475"/>
                  <a:chOff x="1394" y="3408"/>
                  <a:chExt cx="374" cy="475"/>
                </a:xfrm>
              </p:grpSpPr>
              <p:grpSp>
                <p:nvGrpSpPr>
                  <p:cNvPr id="7220" name="Group 80"/>
                  <p:cNvGrpSpPr>
                    <a:grpSpLocks/>
                  </p:cNvGrpSpPr>
                  <p:nvPr/>
                </p:nvGrpSpPr>
                <p:grpSpPr bwMode="auto">
                  <a:xfrm>
                    <a:off x="1394" y="3439"/>
                    <a:ext cx="321" cy="444"/>
                    <a:chOff x="1394" y="3439"/>
                    <a:chExt cx="321" cy="444"/>
                  </a:xfrm>
                </p:grpSpPr>
                <p:sp>
                  <p:nvSpPr>
                    <p:cNvPr id="315473" name="Rectangle 81"/>
                    <p:cNvSpPr>
                      <a:spLocks noChangeArrowheads="1"/>
                    </p:cNvSpPr>
                    <p:nvPr/>
                  </p:nvSpPr>
                  <p:spPr bwMode="auto">
                    <a:xfrm>
                      <a:off x="1394" y="3674"/>
                      <a:ext cx="143" cy="209"/>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5474" name="Rectangle 82"/>
                    <p:cNvSpPr>
                      <a:spLocks noChangeArrowheads="1"/>
                    </p:cNvSpPr>
                    <p:nvPr/>
                  </p:nvSpPr>
                  <p:spPr bwMode="auto">
                    <a:xfrm>
                      <a:off x="1573" y="3655"/>
                      <a:ext cx="143" cy="208"/>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15475" name="Rectangle 83"/>
                    <p:cNvSpPr>
                      <a:spLocks noChangeArrowheads="1"/>
                    </p:cNvSpPr>
                    <p:nvPr/>
                  </p:nvSpPr>
                  <p:spPr bwMode="auto">
                    <a:xfrm>
                      <a:off x="1449" y="3439"/>
                      <a:ext cx="143" cy="207"/>
                    </a:xfrm>
                    <a:prstGeom prst="rect">
                      <a:avLst/>
                    </a:prstGeom>
                    <a:solidFill>
                      <a:srgbClr val="F6BF69"/>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7221" name="Group 84"/>
                  <p:cNvGrpSpPr>
                    <a:grpSpLocks/>
                  </p:cNvGrpSpPr>
                  <p:nvPr/>
                </p:nvGrpSpPr>
                <p:grpSpPr bwMode="auto">
                  <a:xfrm>
                    <a:off x="1600" y="3408"/>
                    <a:ext cx="168" cy="466"/>
                    <a:chOff x="1600" y="3408"/>
                    <a:chExt cx="168" cy="466"/>
                  </a:xfrm>
                </p:grpSpPr>
                <p:sp>
                  <p:nvSpPr>
                    <p:cNvPr id="315477" name="Freeform 85"/>
                    <p:cNvSpPr>
                      <a:spLocks/>
                    </p:cNvSpPr>
                    <p:nvPr/>
                  </p:nvSpPr>
                  <p:spPr bwMode="auto">
                    <a:xfrm>
                      <a:off x="1723" y="3617"/>
                      <a:ext cx="45" cy="257"/>
                    </a:xfrm>
                    <a:custGeom>
                      <a:avLst/>
                      <a:gdLst/>
                      <a:ahLst/>
                      <a:cxnLst>
                        <a:cxn ang="0">
                          <a:pos x="0" y="23"/>
                        </a:cxn>
                        <a:cxn ang="0">
                          <a:pos x="0" y="174"/>
                        </a:cxn>
                        <a:cxn ang="0">
                          <a:pos x="43" y="144"/>
                        </a:cxn>
                        <a:cxn ang="0">
                          <a:pos x="43" y="0"/>
                        </a:cxn>
                        <a:cxn ang="0">
                          <a:pos x="0" y="23"/>
                        </a:cxn>
                      </a:cxnLst>
                      <a:rect l="0" t="0" r="r" b="b"/>
                      <a:pathLst>
                        <a:path w="44" h="175">
                          <a:moveTo>
                            <a:pt x="0" y="23"/>
                          </a:moveTo>
                          <a:lnTo>
                            <a:pt x="0" y="174"/>
                          </a:lnTo>
                          <a:lnTo>
                            <a:pt x="43" y="144"/>
                          </a:lnTo>
                          <a:lnTo>
                            <a:pt x="43" y="0"/>
                          </a:lnTo>
                          <a:lnTo>
                            <a:pt x="0" y="23"/>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15478" name="Freeform 86"/>
                    <p:cNvSpPr>
                      <a:spLocks/>
                    </p:cNvSpPr>
                    <p:nvPr/>
                  </p:nvSpPr>
                  <p:spPr bwMode="auto">
                    <a:xfrm>
                      <a:off x="1600" y="3408"/>
                      <a:ext cx="44" cy="253"/>
                    </a:xfrm>
                    <a:custGeom>
                      <a:avLst/>
                      <a:gdLst/>
                      <a:ahLst/>
                      <a:cxnLst>
                        <a:cxn ang="0">
                          <a:pos x="0" y="19"/>
                        </a:cxn>
                        <a:cxn ang="0">
                          <a:pos x="0" y="171"/>
                        </a:cxn>
                        <a:cxn ang="0">
                          <a:pos x="43" y="145"/>
                        </a:cxn>
                        <a:cxn ang="0">
                          <a:pos x="43" y="0"/>
                        </a:cxn>
                        <a:cxn ang="0">
                          <a:pos x="0" y="19"/>
                        </a:cxn>
                      </a:cxnLst>
                      <a:rect l="0" t="0" r="r" b="b"/>
                      <a:pathLst>
                        <a:path w="44" h="172">
                          <a:moveTo>
                            <a:pt x="0" y="19"/>
                          </a:moveTo>
                          <a:lnTo>
                            <a:pt x="0" y="171"/>
                          </a:lnTo>
                          <a:lnTo>
                            <a:pt x="43" y="145"/>
                          </a:lnTo>
                          <a:lnTo>
                            <a:pt x="43" y="0"/>
                          </a:lnTo>
                          <a:lnTo>
                            <a:pt x="0" y="19"/>
                          </a:lnTo>
                        </a:path>
                      </a:pathLst>
                    </a:custGeom>
                    <a:solidFill>
                      <a:srgbClr val="714400"/>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grpSp>
            <p:sp>
              <p:nvSpPr>
                <p:cNvPr id="315479" name="Freeform 87"/>
                <p:cNvSpPr>
                  <a:spLocks/>
                </p:cNvSpPr>
                <p:nvPr/>
              </p:nvSpPr>
              <p:spPr bwMode="auto">
                <a:xfrm>
                  <a:off x="1446" y="3408"/>
                  <a:ext cx="198" cy="29"/>
                </a:xfrm>
                <a:custGeom>
                  <a:avLst/>
                  <a:gdLst/>
                  <a:ahLst/>
                  <a:cxnLst>
                    <a:cxn ang="0">
                      <a:pos x="0" y="19"/>
                    </a:cxn>
                    <a:cxn ang="0">
                      <a:pos x="152" y="19"/>
                    </a:cxn>
                    <a:cxn ang="0">
                      <a:pos x="195" y="0"/>
                    </a:cxn>
                    <a:cxn ang="0">
                      <a:pos x="49" y="0"/>
                    </a:cxn>
                    <a:cxn ang="0">
                      <a:pos x="0" y="19"/>
                    </a:cxn>
                  </a:cxnLst>
                  <a:rect l="0" t="0" r="r" b="b"/>
                  <a:pathLst>
                    <a:path w="196" h="20">
                      <a:moveTo>
                        <a:pt x="0" y="19"/>
                      </a:moveTo>
                      <a:lnTo>
                        <a:pt x="152" y="19"/>
                      </a:lnTo>
                      <a:lnTo>
                        <a:pt x="195" y="0"/>
                      </a:lnTo>
                      <a:lnTo>
                        <a:pt x="49" y="0"/>
                      </a:lnTo>
                      <a:lnTo>
                        <a:pt x="0" y="19"/>
                      </a:lnTo>
                    </a:path>
                  </a:pathLst>
                </a:custGeom>
                <a:solidFill>
                  <a:srgbClr val="FDE3BA"/>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grpSp>
      </p:grpSp>
      <p:graphicFrame>
        <p:nvGraphicFramePr>
          <p:cNvPr id="7173" name="Object 88">
            <a:hlinkClick r:id="" action="ppaction://ole?verb=0"/>
          </p:cNvPr>
          <p:cNvGraphicFramePr>
            <a:graphicFrameLocks/>
          </p:cNvGraphicFramePr>
          <p:nvPr/>
        </p:nvGraphicFramePr>
        <p:xfrm>
          <a:off x="685800" y="5562600"/>
          <a:ext cx="1447800" cy="609600"/>
        </p:xfrm>
        <a:graphic>
          <a:graphicData uri="http://schemas.openxmlformats.org/presentationml/2006/ole">
            <mc:AlternateContent xmlns:mc="http://schemas.openxmlformats.org/markup-compatibility/2006">
              <mc:Choice xmlns:v="urn:schemas-microsoft-com:vml" Requires="v">
                <p:oleObj spid="_x0000_s49555" name="Microsoft ClipArt Gallery" r:id="rId19" imgW="7023100" imgH="2108200" progId="">
                  <p:embed/>
                </p:oleObj>
              </mc:Choice>
              <mc:Fallback>
                <p:oleObj name="Microsoft ClipArt Gallery" r:id="rId19" imgW="7023100" imgH="2108200" progId="">
                  <p:embed/>
                  <p:pic>
                    <p:nvPicPr>
                      <p:cNvPr id="0" name="Picture 3652"/>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5800" y="5562600"/>
                        <a:ext cx="144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5481" name="Rectangle 89"/>
          <p:cNvSpPr>
            <a:spLocks noChangeArrowheads="1"/>
          </p:cNvSpPr>
          <p:nvPr/>
        </p:nvSpPr>
        <p:spPr bwMode="auto">
          <a:xfrm>
            <a:off x="3354388" y="6096001"/>
            <a:ext cx="4799012" cy="335989"/>
          </a:xfrm>
          <a:prstGeom prst="rect">
            <a:avLst/>
          </a:prstGeom>
          <a:noFill/>
          <a:ln w="12700">
            <a:solidFill>
              <a:schemeClr val="tx1"/>
            </a:solidFill>
            <a:miter lim="800000"/>
            <a:headEnd/>
            <a:tailEnd/>
          </a:ln>
          <a:effectLst/>
        </p:spPr>
        <p:txBody>
          <a:bodyPr wrap="square" lIns="90488" tIns="44450" rIns="90488" bIns="44450">
            <a:spAutoFit/>
          </a:bodyPr>
          <a:lstStyle/>
          <a:p>
            <a:pPr algn="l">
              <a:lnSpc>
                <a:spcPct val="100000"/>
              </a:lnSpc>
              <a:defRPr/>
            </a:pPr>
            <a:r>
              <a:rPr lang="en-US" dirty="0"/>
              <a:t>     4. Movement Document </a:t>
            </a:r>
            <a:r>
              <a:rPr lang="en-US" dirty="0" smtClean="0"/>
              <a:t>Transaction</a:t>
            </a:r>
            <a:endParaRPr lang="en-US" b="0" i="1" dirty="0"/>
          </a:p>
        </p:txBody>
      </p:sp>
      <p:sp>
        <p:nvSpPr>
          <p:cNvPr id="7211" name="Rectangle 90"/>
          <p:cNvSpPr>
            <a:spLocks noChangeArrowheads="1"/>
          </p:cNvSpPr>
          <p:nvPr/>
        </p:nvSpPr>
        <p:spPr bwMode="auto">
          <a:xfrm>
            <a:off x="4000500" y="5638800"/>
            <a:ext cx="1992313" cy="333375"/>
          </a:xfrm>
          <a:prstGeom prst="rect">
            <a:avLst/>
          </a:prstGeom>
          <a:noFill/>
          <a:ln w="12700">
            <a:noFill/>
            <a:miter lim="800000"/>
            <a:headEnd/>
            <a:tailEnd/>
          </a:ln>
        </p:spPr>
        <p:txBody>
          <a:bodyPr wrap="none" lIns="90488" tIns="44450" rIns="90488" bIns="44450">
            <a:spAutoFit/>
          </a:bodyPr>
          <a:lstStyle/>
          <a:p>
            <a:pPr algn="l">
              <a:lnSpc>
                <a:spcPct val="100000"/>
              </a:lnSpc>
            </a:pPr>
            <a:r>
              <a:rPr lang="en-US"/>
              <a:t> Material Shipment</a:t>
            </a:r>
          </a:p>
        </p:txBody>
      </p:sp>
      <p:sp>
        <p:nvSpPr>
          <p:cNvPr id="2" name="Rectangle 1"/>
          <p:cNvSpPr/>
          <p:nvPr/>
        </p:nvSpPr>
        <p:spPr>
          <a:xfrm>
            <a:off x="4331493" y="1835051"/>
            <a:ext cx="2069307" cy="584775"/>
          </a:xfrm>
          <a:prstGeom prst="rect">
            <a:avLst/>
          </a:prstGeom>
        </p:spPr>
        <p:txBody>
          <a:bodyPr wrap="square">
            <a:spAutoFit/>
          </a:bodyPr>
          <a:lstStyle/>
          <a:p>
            <a:pPr>
              <a:spcBef>
                <a:spcPts val="0"/>
              </a:spcBef>
            </a:pPr>
            <a:r>
              <a:rPr lang="en-US" dirty="0">
                <a:solidFill>
                  <a:srgbClr val="00B050"/>
                </a:solidFill>
              </a:rPr>
              <a:t>DLMS </a:t>
            </a:r>
            <a:r>
              <a:rPr lang="en-US" dirty="0" smtClean="0">
                <a:solidFill>
                  <a:srgbClr val="00B050"/>
                </a:solidFill>
              </a:rPr>
              <a:t> 810L</a:t>
            </a:r>
            <a:endParaRPr lang="en-US" dirty="0">
              <a:solidFill>
                <a:srgbClr val="00B050"/>
              </a:solidFill>
            </a:endParaRPr>
          </a:p>
          <a:p>
            <a:pPr>
              <a:spcBef>
                <a:spcPts val="0"/>
              </a:spcBef>
            </a:pPr>
            <a:r>
              <a:rPr lang="en-US" dirty="0" smtClean="0">
                <a:solidFill>
                  <a:srgbClr val="00B050"/>
                </a:solidFill>
                <a:cs typeface="Arial" charset="0"/>
              </a:rPr>
              <a:t> DICs F</a:t>
            </a:r>
            <a:r>
              <a:rPr lang="en-US" dirty="0">
                <a:solidFill>
                  <a:srgbClr val="00B050"/>
                </a:solidFill>
                <a:cs typeface="Arial" charset="0"/>
              </a:rPr>
              <a:t>_</a:t>
            </a:r>
            <a:r>
              <a:rPr lang="en-US" dirty="0" smtClean="0">
                <a:solidFill>
                  <a:srgbClr val="00B050"/>
                </a:solidFill>
                <a:cs typeface="Arial" charset="0"/>
              </a:rPr>
              <a:t>_</a:t>
            </a:r>
            <a:r>
              <a:rPr lang="en-US" i="1" dirty="0" smtClean="0">
                <a:solidFill>
                  <a:srgbClr val="00B050"/>
                </a:solidFill>
              </a:rPr>
              <a:t> </a:t>
            </a:r>
            <a:endParaRPr lang="en-US" dirty="0">
              <a:solidFill>
                <a:srgbClr val="00B050"/>
              </a:solidFill>
            </a:endParaRPr>
          </a:p>
        </p:txBody>
      </p:sp>
    </p:spTree>
    <p:extLst>
      <p:ext uri="{BB962C8B-B14F-4D97-AF65-F5344CB8AC3E}">
        <p14:creationId xmlns:p14="http://schemas.microsoft.com/office/powerpoint/2010/main" val="406030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a:hlinkClick r:id="" action="ppaction://ole?verb=0"/>
          </p:cNvPr>
          <p:cNvGraphicFramePr>
            <a:graphicFrameLocks/>
          </p:cNvGraphicFramePr>
          <p:nvPr>
            <p:extLst>
              <p:ext uri="{D42A27DB-BD31-4B8C-83A1-F6EECF244321}">
                <p14:modId xmlns:p14="http://schemas.microsoft.com/office/powerpoint/2010/main" val="2996088350"/>
              </p:ext>
            </p:extLst>
          </p:nvPr>
        </p:nvGraphicFramePr>
        <p:xfrm>
          <a:off x="914400" y="2944813"/>
          <a:ext cx="1295400" cy="1066800"/>
        </p:xfrm>
        <a:graphic>
          <a:graphicData uri="http://schemas.openxmlformats.org/presentationml/2006/ole">
            <mc:AlternateContent xmlns:mc="http://schemas.openxmlformats.org/markup-compatibility/2006">
              <mc:Choice xmlns:v="urn:schemas-microsoft-com:vml" Requires="v">
                <p:oleObj spid="_x0000_s52249" name="Microsoft ClipArt Gallery" r:id="rId4" imgW="5905500" imgH="1866900" progId="">
                  <p:embed/>
                </p:oleObj>
              </mc:Choice>
              <mc:Fallback>
                <p:oleObj name="Microsoft ClipArt Gallery" r:id="rId4" imgW="5905500" imgH="1866900" progId="">
                  <p:embed/>
                  <p:pic>
                    <p:nvPicPr>
                      <p:cNvPr id="0" name="Picture 3341"/>
                      <p:cNvPicPr>
                        <a:picLocks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914400" y="2944813"/>
                        <a:ext cx="129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60" name="Picture 3" descr="j0188055[1]"/>
          <p:cNvPicPr>
            <a:picLocks noChangeAspect="1" noChangeArrowheads="1"/>
          </p:cNvPicPr>
          <p:nvPr/>
        </p:nvPicPr>
        <p:blipFill>
          <a:blip r:embed="rId6" cstate="print">
            <a:duotone>
              <a:schemeClr val="bg2">
                <a:shade val="45000"/>
                <a:satMod val="135000"/>
              </a:schemeClr>
              <a:prstClr val="white"/>
            </a:duotone>
            <a:lum bright="15000"/>
          </a:blip>
          <a:srcRect/>
          <a:stretch>
            <a:fillRect/>
          </a:stretch>
        </p:blipFill>
        <p:spPr bwMode="auto">
          <a:xfrm>
            <a:off x="6172200" y="2152650"/>
            <a:ext cx="1143000" cy="687388"/>
          </a:xfrm>
          <a:prstGeom prst="rect">
            <a:avLst/>
          </a:prstGeom>
          <a:noFill/>
          <a:ln w="9525">
            <a:noFill/>
            <a:miter lim="800000"/>
            <a:headEnd/>
            <a:tailEnd/>
          </a:ln>
        </p:spPr>
      </p:pic>
      <p:graphicFrame>
        <p:nvGraphicFramePr>
          <p:cNvPr id="2051" name="Object 4">
            <a:hlinkClick r:id="" action="ppaction://ole?verb=0"/>
          </p:cNvPr>
          <p:cNvGraphicFramePr>
            <a:graphicFrameLocks/>
          </p:cNvGraphicFramePr>
          <p:nvPr>
            <p:extLst>
              <p:ext uri="{D42A27DB-BD31-4B8C-83A1-F6EECF244321}">
                <p14:modId xmlns:p14="http://schemas.microsoft.com/office/powerpoint/2010/main" val="2832859472"/>
              </p:ext>
            </p:extLst>
          </p:nvPr>
        </p:nvGraphicFramePr>
        <p:xfrm>
          <a:off x="6096000" y="2868613"/>
          <a:ext cx="1295400" cy="1066800"/>
        </p:xfrm>
        <a:graphic>
          <a:graphicData uri="http://schemas.openxmlformats.org/presentationml/2006/ole">
            <mc:AlternateContent xmlns:mc="http://schemas.openxmlformats.org/markup-compatibility/2006">
              <mc:Choice xmlns:v="urn:schemas-microsoft-com:vml" Requires="v">
                <p:oleObj spid="_x0000_s52250" name="Microsoft ClipArt Gallery" r:id="rId7" imgW="5905500" imgH="1866900" progId="">
                  <p:embed/>
                </p:oleObj>
              </mc:Choice>
              <mc:Fallback>
                <p:oleObj name="Microsoft ClipArt Gallery" r:id="rId7" imgW="5905500" imgH="1866900" progId="">
                  <p:embed/>
                  <p:pic>
                    <p:nvPicPr>
                      <p:cNvPr id="0" name="Picture 3342"/>
                      <p:cNvPicPr>
                        <a:picLocks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096000" y="2868613"/>
                        <a:ext cx="129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61" name="Picture 5" descr="j0188055[1]"/>
          <p:cNvPicPr>
            <a:picLocks noChangeAspect="1" noChangeArrowheads="1"/>
          </p:cNvPicPr>
          <p:nvPr/>
        </p:nvPicPr>
        <p:blipFill>
          <a:blip r:embed="rId6" cstate="print">
            <a:duotone>
              <a:schemeClr val="bg2">
                <a:shade val="45000"/>
                <a:satMod val="135000"/>
              </a:schemeClr>
              <a:prstClr val="white"/>
            </a:duotone>
            <a:lum bright="15000"/>
          </a:blip>
          <a:srcRect/>
          <a:stretch>
            <a:fillRect/>
          </a:stretch>
        </p:blipFill>
        <p:spPr bwMode="auto">
          <a:xfrm>
            <a:off x="914400" y="2152650"/>
            <a:ext cx="1219200" cy="733425"/>
          </a:xfrm>
          <a:prstGeom prst="rect">
            <a:avLst/>
          </a:prstGeom>
          <a:noFill/>
          <a:ln w="9525">
            <a:noFill/>
            <a:miter lim="800000"/>
            <a:headEnd/>
            <a:tailEnd/>
          </a:ln>
        </p:spPr>
      </p:pic>
      <p:grpSp>
        <p:nvGrpSpPr>
          <p:cNvPr id="2062" name="Group 6"/>
          <p:cNvGrpSpPr>
            <a:grpSpLocks/>
          </p:cNvGrpSpPr>
          <p:nvPr/>
        </p:nvGrpSpPr>
        <p:grpSpPr bwMode="auto">
          <a:xfrm>
            <a:off x="6172200" y="4114800"/>
            <a:ext cx="2174875" cy="914400"/>
            <a:chOff x="4085" y="2704"/>
            <a:chExt cx="1322" cy="539"/>
          </a:xfrm>
        </p:grpSpPr>
        <p:sp>
          <p:nvSpPr>
            <p:cNvPr id="492551" name="Freeform 7"/>
            <p:cNvSpPr>
              <a:spLocks/>
            </p:cNvSpPr>
            <p:nvPr/>
          </p:nvSpPr>
          <p:spPr bwMode="auto">
            <a:xfrm>
              <a:off x="4085" y="3084"/>
              <a:ext cx="1322" cy="159"/>
            </a:xfrm>
            <a:custGeom>
              <a:avLst/>
              <a:gdLst/>
              <a:ahLst/>
              <a:cxnLst>
                <a:cxn ang="0">
                  <a:pos x="158" y="0"/>
                </a:cxn>
                <a:cxn ang="0">
                  <a:pos x="0" y="158"/>
                </a:cxn>
                <a:cxn ang="0">
                  <a:pos x="1321" y="158"/>
                </a:cxn>
                <a:cxn ang="0">
                  <a:pos x="1167" y="4"/>
                </a:cxn>
                <a:cxn ang="0">
                  <a:pos x="158" y="0"/>
                </a:cxn>
              </a:cxnLst>
              <a:rect l="0" t="0" r="r" b="b"/>
              <a:pathLst>
                <a:path w="1322" h="159">
                  <a:moveTo>
                    <a:pt x="158" y="0"/>
                  </a:moveTo>
                  <a:lnTo>
                    <a:pt x="0" y="158"/>
                  </a:lnTo>
                  <a:lnTo>
                    <a:pt x="1321" y="158"/>
                  </a:lnTo>
                  <a:lnTo>
                    <a:pt x="1167" y="4"/>
                  </a:lnTo>
                  <a:lnTo>
                    <a:pt x="158" y="0"/>
                  </a:lnTo>
                </a:path>
              </a:pathLst>
            </a:custGeom>
            <a:solidFill>
              <a:schemeClr val="tx2"/>
            </a:solidFill>
            <a:ln w="12700" cap="rnd" cmpd="sng">
              <a:solidFill>
                <a:schemeClr val="tx1"/>
              </a:solidFill>
              <a:prstDash val="solid"/>
              <a:round/>
              <a:headEnd type="none" w="med" len="med"/>
              <a:tailEnd type="non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nvGrpSpPr>
            <p:cNvPr id="2139" name="Group 8"/>
            <p:cNvGrpSpPr>
              <a:grpSpLocks/>
            </p:cNvGrpSpPr>
            <p:nvPr/>
          </p:nvGrpSpPr>
          <p:grpSpPr bwMode="auto">
            <a:xfrm>
              <a:off x="4213" y="2843"/>
              <a:ext cx="1062" cy="238"/>
              <a:chOff x="4213" y="2843"/>
              <a:chExt cx="1062" cy="238"/>
            </a:xfrm>
          </p:grpSpPr>
          <p:sp>
            <p:nvSpPr>
              <p:cNvPr id="492553" name="Rectangle 9"/>
              <p:cNvSpPr>
                <a:spLocks noChangeArrowheads="1"/>
              </p:cNvSpPr>
              <p:nvPr/>
            </p:nvSpPr>
            <p:spPr bwMode="auto">
              <a:xfrm>
                <a:off x="4541" y="2843"/>
                <a:ext cx="169" cy="31"/>
              </a:xfrm>
              <a:prstGeom prst="rect">
                <a:avLst/>
              </a:prstGeom>
              <a:solidFill>
                <a:srgbClr val="80808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554" name="Rectangle 10"/>
              <p:cNvSpPr>
                <a:spLocks noChangeArrowheads="1"/>
              </p:cNvSpPr>
              <p:nvPr/>
            </p:nvSpPr>
            <p:spPr bwMode="auto">
              <a:xfrm>
                <a:off x="4487" y="2886"/>
                <a:ext cx="283" cy="22"/>
              </a:xfrm>
              <a:prstGeom prst="rect">
                <a:avLst/>
              </a:prstGeom>
              <a:solidFill>
                <a:srgbClr val="80808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555" name="Rectangle 11"/>
              <p:cNvSpPr>
                <a:spLocks noChangeArrowheads="1"/>
              </p:cNvSpPr>
              <p:nvPr/>
            </p:nvSpPr>
            <p:spPr bwMode="auto">
              <a:xfrm>
                <a:off x="4250" y="2930"/>
                <a:ext cx="988" cy="153"/>
              </a:xfrm>
              <a:prstGeom prst="rect">
                <a:avLst/>
              </a:prstGeom>
              <a:solidFill>
                <a:srgbClr val="80808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556" name="Rectangle 12"/>
              <p:cNvSpPr>
                <a:spLocks noChangeArrowheads="1"/>
              </p:cNvSpPr>
              <p:nvPr/>
            </p:nvSpPr>
            <p:spPr bwMode="auto">
              <a:xfrm>
                <a:off x="4213" y="2915"/>
                <a:ext cx="1060" cy="7"/>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557" name="Rectangle 13"/>
              <p:cNvSpPr>
                <a:spLocks noChangeArrowheads="1"/>
              </p:cNvSpPr>
              <p:nvPr/>
            </p:nvSpPr>
            <p:spPr bwMode="auto">
              <a:xfrm>
                <a:off x="4296" y="2948"/>
                <a:ext cx="69"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558" name="Rectangle 14"/>
              <p:cNvSpPr>
                <a:spLocks noChangeArrowheads="1"/>
              </p:cNvSpPr>
              <p:nvPr/>
            </p:nvSpPr>
            <p:spPr bwMode="auto">
              <a:xfrm>
                <a:off x="4415" y="2948"/>
                <a:ext cx="69"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559" name="Rectangle 15"/>
              <p:cNvSpPr>
                <a:spLocks noChangeArrowheads="1"/>
              </p:cNvSpPr>
              <p:nvPr/>
            </p:nvSpPr>
            <p:spPr bwMode="auto">
              <a:xfrm>
                <a:off x="4533" y="2948"/>
                <a:ext cx="69"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560" name="Rectangle 16"/>
              <p:cNvSpPr>
                <a:spLocks noChangeArrowheads="1"/>
              </p:cNvSpPr>
              <p:nvPr/>
            </p:nvSpPr>
            <p:spPr bwMode="auto">
              <a:xfrm>
                <a:off x="4652" y="2948"/>
                <a:ext cx="69"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561" name="Rectangle 17"/>
              <p:cNvSpPr>
                <a:spLocks noChangeArrowheads="1"/>
              </p:cNvSpPr>
              <p:nvPr/>
            </p:nvSpPr>
            <p:spPr bwMode="auto">
              <a:xfrm>
                <a:off x="4771" y="2948"/>
                <a:ext cx="69"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562" name="Rectangle 18"/>
              <p:cNvSpPr>
                <a:spLocks noChangeArrowheads="1"/>
              </p:cNvSpPr>
              <p:nvPr/>
            </p:nvSpPr>
            <p:spPr bwMode="auto">
              <a:xfrm>
                <a:off x="4890" y="2948"/>
                <a:ext cx="69"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563" name="Rectangle 19"/>
              <p:cNvSpPr>
                <a:spLocks noChangeArrowheads="1"/>
              </p:cNvSpPr>
              <p:nvPr/>
            </p:nvSpPr>
            <p:spPr bwMode="auto">
              <a:xfrm>
                <a:off x="5008" y="2948"/>
                <a:ext cx="69"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564" name="Rectangle 20"/>
              <p:cNvSpPr>
                <a:spLocks noChangeArrowheads="1"/>
              </p:cNvSpPr>
              <p:nvPr/>
            </p:nvSpPr>
            <p:spPr bwMode="auto">
              <a:xfrm>
                <a:off x="5127" y="2948"/>
                <a:ext cx="69"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graphicFrame>
          <p:nvGraphicFramePr>
            <p:cNvPr id="2053" name="Object 21">
              <a:hlinkClick r:id="" action="ppaction://ole?verb=0"/>
            </p:cNvPr>
            <p:cNvGraphicFramePr>
              <a:graphicFrameLocks/>
            </p:cNvGraphicFramePr>
            <p:nvPr/>
          </p:nvGraphicFramePr>
          <p:xfrm>
            <a:off x="4282" y="2944"/>
            <a:ext cx="93" cy="175"/>
          </p:xfrm>
          <a:graphic>
            <a:graphicData uri="http://schemas.openxmlformats.org/presentationml/2006/ole">
              <mc:AlternateContent xmlns:mc="http://schemas.openxmlformats.org/markup-compatibility/2006">
                <mc:Choice xmlns:v="urn:schemas-microsoft-com:vml" Requires="v">
                  <p:oleObj spid="_x0000_s52251" name="Microsoft ClipArt Gallery" r:id="rId8" imgW="2819400" imgH="4559300" progId="">
                    <p:embed/>
                  </p:oleObj>
                </mc:Choice>
                <mc:Fallback>
                  <p:oleObj name="Microsoft ClipArt Gallery" r:id="rId8" imgW="2819400" imgH="4559300" progId="">
                    <p:embed/>
                    <p:pic>
                      <p:nvPicPr>
                        <p:cNvPr id="0" name="Picture 334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2"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22">
              <a:hlinkClick r:id="" action="ppaction://ole?verb=0"/>
            </p:cNvPr>
            <p:cNvGraphicFramePr>
              <a:graphicFrameLocks/>
            </p:cNvGraphicFramePr>
            <p:nvPr/>
          </p:nvGraphicFramePr>
          <p:xfrm>
            <a:off x="4401" y="2944"/>
            <a:ext cx="93" cy="175"/>
          </p:xfrm>
          <a:graphic>
            <a:graphicData uri="http://schemas.openxmlformats.org/presentationml/2006/ole">
              <mc:AlternateContent xmlns:mc="http://schemas.openxmlformats.org/markup-compatibility/2006">
                <mc:Choice xmlns:v="urn:schemas-microsoft-com:vml" Requires="v">
                  <p:oleObj spid="_x0000_s52252" name="Microsoft ClipArt Gallery" r:id="rId10" imgW="2819400" imgH="4559300" progId="">
                    <p:embed/>
                  </p:oleObj>
                </mc:Choice>
                <mc:Fallback>
                  <p:oleObj name="Microsoft ClipArt Gallery" r:id="rId10" imgW="2819400" imgH="4559300" progId="">
                    <p:embed/>
                    <p:pic>
                      <p:nvPicPr>
                        <p:cNvPr id="0" name="Picture 334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1"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23">
              <a:hlinkClick r:id="" action="ppaction://ole?verb=0"/>
            </p:cNvPr>
            <p:cNvGraphicFramePr>
              <a:graphicFrameLocks/>
            </p:cNvGraphicFramePr>
            <p:nvPr/>
          </p:nvGraphicFramePr>
          <p:xfrm>
            <a:off x="4520" y="2944"/>
            <a:ext cx="93" cy="175"/>
          </p:xfrm>
          <a:graphic>
            <a:graphicData uri="http://schemas.openxmlformats.org/presentationml/2006/ole">
              <mc:AlternateContent xmlns:mc="http://schemas.openxmlformats.org/markup-compatibility/2006">
                <mc:Choice xmlns:v="urn:schemas-microsoft-com:vml" Requires="v">
                  <p:oleObj spid="_x0000_s52253" name="Microsoft ClipArt Gallery" r:id="rId11" imgW="2819400" imgH="4559300" progId="">
                    <p:embed/>
                  </p:oleObj>
                </mc:Choice>
                <mc:Fallback>
                  <p:oleObj name="Microsoft ClipArt Gallery" r:id="rId11" imgW="2819400" imgH="4559300" progId="">
                    <p:embed/>
                    <p:pic>
                      <p:nvPicPr>
                        <p:cNvPr id="0" name="Picture 334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0"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24">
              <a:hlinkClick r:id="" action="ppaction://ole?verb=0"/>
            </p:cNvPr>
            <p:cNvGraphicFramePr>
              <a:graphicFrameLocks/>
            </p:cNvGraphicFramePr>
            <p:nvPr/>
          </p:nvGraphicFramePr>
          <p:xfrm>
            <a:off x="4757" y="2944"/>
            <a:ext cx="93" cy="175"/>
          </p:xfrm>
          <a:graphic>
            <a:graphicData uri="http://schemas.openxmlformats.org/presentationml/2006/ole">
              <mc:AlternateContent xmlns:mc="http://schemas.openxmlformats.org/markup-compatibility/2006">
                <mc:Choice xmlns:v="urn:schemas-microsoft-com:vml" Requires="v">
                  <p:oleObj spid="_x0000_s52254" name="Microsoft ClipArt Gallery" r:id="rId12" imgW="2819400" imgH="4559300" progId="">
                    <p:embed/>
                  </p:oleObj>
                </mc:Choice>
                <mc:Fallback>
                  <p:oleObj name="Microsoft ClipArt Gallery" r:id="rId12" imgW="2819400" imgH="4559300" progId="">
                    <p:embed/>
                    <p:pic>
                      <p:nvPicPr>
                        <p:cNvPr id="0" name="Picture 334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7"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25">
              <a:hlinkClick r:id="" action="ppaction://ole?verb=0"/>
            </p:cNvPr>
            <p:cNvGraphicFramePr>
              <a:graphicFrameLocks/>
            </p:cNvGraphicFramePr>
            <p:nvPr/>
          </p:nvGraphicFramePr>
          <p:xfrm>
            <a:off x="4995" y="2944"/>
            <a:ext cx="93" cy="175"/>
          </p:xfrm>
          <a:graphic>
            <a:graphicData uri="http://schemas.openxmlformats.org/presentationml/2006/ole">
              <mc:AlternateContent xmlns:mc="http://schemas.openxmlformats.org/markup-compatibility/2006">
                <mc:Choice xmlns:v="urn:schemas-microsoft-com:vml" Requires="v">
                  <p:oleObj spid="_x0000_s52255" name="Microsoft ClipArt Gallery" r:id="rId13" imgW="2819400" imgH="4559300" progId="">
                    <p:embed/>
                  </p:oleObj>
                </mc:Choice>
                <mc:Fallback>
                  <p:oleObj name="Microsoft ClipArt Gallery" r:id="rId13" imgW="2819400" imgH="4559300" progId="">
                    <p:embed/>
                    <p:pic>
                      <p:nvPicPr>
                        <p:cNvPr id="0" name="Picture 334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5" y="2944"/>
                          <a:ext cx="9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26">
              <a:hlinkClick r:id="" action="ppaction://ole?verb=0"/>
            </p:cNvPr>
            <p:cNvGraphicFramePr>
              <a:graphicFrameLocks/>
            </p:cNvGraphicFramePr>
            <p:nvPr/>
          </p:nvGraphicFramePr>
          <p:xfrm>
            <a:off x="5114" y="2944"/>
            <a:ext cx="92" cy="175"/>
          </p:xfrm>
          <a:graphic>
            <a:graphicData uri="http://schemas.openxmlformats.org/presentationml/2006/ole">
              <mc:AlternateContent xmlns:mc="http://schemas.openxmlformats.org/markup-compatibility/2006">
                <mc:Choice xmlns:v="urn:schemas-microsoft-com:vml" Requires="v">
                  <p:oleObj spid="_x0000_s52256" name="Microsoft ClipArt Gallery" r:id="rId14" imgW="2819400" imgH="4559300" progId="">
                    <p:embed/>
                  </p:oleObj>
                </mc:Choice>
                <mc:Fallback>
                  <p:oleObj name="Microsoft ClipArt Gallery" r:id="rId14" imgW="2819400" imgH="4559300" progId="">
                    <p:embed/>
                    <p:pic>
                      <p:nvPicPr>
                        <p:cNvPr id="0" name="Picture 334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4" y="2944"/>
                          <a:ext cx="92"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9" name="Object 27">
              <a:hlinkClick r:id="" action="ppaction://ole?verb=0"/>
            </p:cNvPr>
            <p:cNvGraphicFramePr>
              <a:graphicFrameLocks/>
            </p:cNvGraphicFramePr>
            <p:nvPr/>
          </p:nvGraphicFramePr>
          <p:xfrm>
            <a:off x="4860" y="3018"/>
            <a:ext cx="215" cy="214"/>
          </p:xfrm>
          <a:graphic>
            <a:graphicData uri="http://schemas.openxmlformats.org/presentationml/2006/ole">
              <mc:AlternateContent xmlns:mc="http://schemas.openxmlformats.org/markup-compatibility/2006">
                <mc:Choice xmlns:v="urn:schemas-microsoft-com:vml" Requires="v">
                  <p:oleObj spid="_x0000_s52257" name="Microsoft ClipArt Gallery" r:id="rId15" imgW="3378200" imgH="3365500" progId="">
                    <p:embed/>
                  </p:oleObj>
                </mc:Choice>
                <mc:Fallback>
                  <p:oleObj name="Microsoft ClipArt Gallery" r:id="rId15" imgW="3378200" imgH="3365500" progId="">
                    <p:embed/>
                    <p:pic>
                      <p:nvPicPr>
                        <p:cNvPr id="0" name="Picture 334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60" y="3018"/>
                          <a:ext cx="215"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2572" name="Line 28"/>
            <p:cNvSpPr>
              <a:spLocks noChangeShapeType="1"/>
            </p:cNvSpPr>
            <p:nvPr/>
          </p:nvSpPr>
          <p:spPr bwMode="auto">
            <a:xfrm flipV="1">
              <a:off x="4913" y="2704"/>
              <a:ext cx="0" cy="203"/>
            </a:xfrm>
            <a:prstGeom prst="line">
              <a:avLst/>
            </a:prstGeom>
            <a:noFill/>
            <a:ln w="12700">
              <a:solidFill>
                <a:schemeClr val="tx1"/>
              </a:solidFill>
              <a:round/>
              <a:headEn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573" name="Line 29"/>
            <p:cNvSpPr>
              <a:spLocks noChangeShapeType="1"/>
            </p:cNvSpPr>
            <p:nvPr/>
          </p:nvSpPr>
          <p:spPr bwMode="auto">
            <a:xfrm flipV="1">
              <a:off x="4799" y="2812"/>
              <a:ext cx="0" cy="95"/>
            </a:xfrm>
            <a:prstGeom prst="line">
              <a:avLst/>
            </a:prstGeom>
            <a:noFill/>
            <a:ln w="12700">
              <a:solidFill>
                <a:schemeClr val="tx1"/>
              </a:solidFill>
              <a:round/>
              <a:headEn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sp>
        <p:nvSpPr>
          <p:cNvPr id="2063" name="Text Box 30"/>
          <p:cNvSpPr txBox="1">
            <a:spLocks noChangeArrowheads="1"/>
          </p:cNvSpPr>
          <p:nvPr/>
        </p:nvSpPr>
        <p:spPr bwMode="auto">
          <a:xfrm>
            <a:off x="3962400" y="2438400"/>
            <a:ext cx="1219200" cy="2193925"/>
          </a:xfrm>
          <a:prstGeom prst="rect">
            <a:avLst/>
          </a:prstGeom>
          <a:noFill/>
          <a:ln w="57150">
            <a:solidFill>
              <a:srgbClr val="FF3300"/>
            </a:solidFill>
            <a:miter lim="800000"/>
            <a:headEnd/>
            <a:tailEnd/>
          </a:ln>
        </p:spPr>
        <p:txBody>
          <a:bodyPr>
            <a:spAutoFit/>
          </a:bodyPr>
          <a:lstStyle/>
          <a:p>
            <a:r>
              <a:rPr lang="en-US" sz="1800" b="0" dirty="0"/>
              <a:t/>
            </a:r>
            <a:br>
              <a:rPr lang="en-US" sz="1800" b="0" dirty="0"/>
            </a:br>
            <a:r>
              <a:rPr lang="en-US" sz="1800" b="0" dirty="0"/>
              <a:t/>
            </a:r>
            <a:br>
              <a:rPr lang="en-US" sz="1800" b="0" dirty="0"/>
            </a:br>
            <a:endParaRPr lang="en-US" sz="1800" b="0" dirty="0"/>
          </a:p>
          <a:p>
            <a:endParaRPr lang="en-US" sz="1800" b="0" dirty="0"/>
          </a:p>
          <a:p>
            <a:pPr algn="ctr"/>
            <a:r>
              <a:rPr lang="en-US" sz="1800" b="0" dirty="0"/>
              <a:t>  </a:t>
            </a:r>
            <a:r>
              <a:rPr lang="en-US" sz="1800" dirty="0"/>
              <a:t>DAAS</a:t>
            </a:r>
            <a:r>
              <a:rPr lang="en-US" sz="1800" b="0" dirty="0"/>
              <a:t>  </a:t>
            </a:r>
            <a:br>
              <a:rPr lang="en-US" sz="1800" b="0" dirty="0"/>
            </a:br>
            <a:r>
              <a:rPr lang="en-US" sz="1800" b="0" dirty="0"/>
              <a:t/>
            </a:r>
            <a:br>
              <a:rPr lang="en-US" sz="1800" b="0" dirty="0"/>
            </a:br>
            <a:endParaRPr lang="en-US" sz="1800" b="0" dirty="0"/>
          </a:p>
          <a:p>
            <a:endParaRPr lang="en-US" sz="1800" b="0" dirty="0"/>
          </a:p>
          <a:p>
            <a:endParaRPr lang="en-US" sz="1800" b="0" dirty="0"/>
          </a:p>
        </p:txBody>
      </p:sp>
      <p:graphicFrame>
        <p:nvGraphicFramePr>
          <p:cNvPr id="492575" name="Group 31"/>
          <p:cNvGraphicFramePr>
            <a:graphicFrameLocks noGrp="1"/>
          </p:cNvGraphicFramePr>
          <p:nvPr>
            <p:extLst>
              <p:ext uri="{D42A27DB-BD31-4B8C-83A1-F6EECF244321}">
                <p14:modId xmlns:p14="http://schemas.microsoft.com/office/powerpoint/2010/main" val="3942034144"/>
              </p:ext>
            </p:extLst>
          </p:nvPr>
        </p:nvGraphicFramePr>
        <p:xfrm>
          <a:off x="457200" y="2133600"/>
          <a:ext cx="1676400" cy="2008632"/>
        </p:xfrm>
        <a:graphic>
          <a:graphicData uri="http://schemas.openxmlformats.org/drawingml/2006/table">
            <a:tbl>
              <a:tblPr/>
              <a:tblGrid>
                <a:gridCol w="381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85800">
                <a:tc rowSpan="2">
                  <a:txBody>
                    <a:bodyPr/>
                    <a:lstStyle/>
                    <a:p>
                      <a:pPr marL="0" marR="0" lvl="0" indent="0" algn="l"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B</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UYER</a:t>
                      </a:r>
                    </a:p>
                  </a:txBody>
                  <a:tcPr horzOverflow="overflow">
                    <a:lnL w="57150" cap="flat" cmpd="sng" algn="ctr">
                      <a:solidFill>
                        <a:srgbClr val="FF3300"/>
                      </a:solidFill>
                      <a:prstDash val="solid"/>
                      <a:round/>
                      <a:headEnd type="none" w="med" len="med"/>
                      <a:tailEnd type="none" w="med" len="med"/>
                    </a:lnL>
                    <a:lnR w="57150" cap="flat" cmpd="sng" algn="ctr">
                      <a:solidFill>
                        <a:srgbClr val="FF3300"/>
                      </a:solidFill>
                      <a:prstDash val="solid"/>
                      <a:round/>
                      <a:headEnd type="none" w="med" len="med"/>
                      <a:tailEnd type="none" w="med" len="med"/>
                    </a:lnR>
                    <a:lnT w="57150" cap="flat" cmpd="sng" algn="ctr">
                      <a:solidFill>
                        <a:srgbClr val="FF3300"/>
                      </a:solidFill>
                      <a:prstDash val="solid"/>
                      <a:round/>
                      <a:headEnd type="none" w="med" len="med"/>
                      <a:tailEnd type="none" w="med" len="med"/>
                    </a:lnT>
                    <a:lnB w="5715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Finance</a:t>
                      </a:r>
                      <a:br>
                        <a:rPr kumimoji="0" lang="en-US" sz="1800" b="1" i="0" u="none" strike="noStrike" cap="none" normalizeH="0" baseline="0" dirty="0" smtClean="0">
                          <a:ln>
                            <a:noFill/>
                          </a:ln>
                          <a:solidFill>
                            <a:schemeClr val="tx1"/>
                          </a:solidFill>
                          <a:effectLst/>
                          <a:latin typeface="Arial" charset="0"/>
                        </a:rPr>
                      </a:br>
                      <a:endParaRPr kumimoji="0" lang="en-US" sz="1000" b="1" i="0" u="none" strike="noStrike" cap="none" normalizeH="0" baseline="0" dirty="0" smtClean="0">
                        <a:ln>
                          <a:noFill/>
                        </a:ln>
                        <a:solidFill>
                          <a:schemeClr val="tx1"/>
                        </a:solidFill>
                        <a:effectLst/>
                        <a:latin typeface="Arial" charset="0"/>
                      </a:endParaRPr>
                    </a:p>
                  </a:txBody>
                  <a:tcPr horzOverflow="overflow">
                    <a:lnL w="57150" cap="flat" cmpd="sng" algn="ctr">
                      <a:solidFill>
                        <a:srgbClr val="FF3300"/>
                      </a:solidFill>
                      <a:prstDash val="solid"/>
                      <a:round/>
                      <a:headEnd type="none" w="med" len="med"/>
                      <a:tailEnd type="none" w="med" len="med"/>
                    </a:lnL>
                    <a:lnR w="57150" cap="flat" cmpd="sng" algn="ctr">
                      <a:solidFill>
                        <a:srgbClr val="FF3300"/>
                      </a:solidFill>
                      <a:prstDash val="solid"/>
                      <a:round/>
                      <a:headEnd type="none" w="med" len="med"/>
                      <a:tailEnd type="none" w="med" len="med"/>
                    </a:lnR>
                    <a:lnT w="57150" cap="flat" cmpd="sng" algn="ctr">
                      <a:solidFill>
                        <a:srgbClr val="FF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Supply</a:t>
                      </a:r>
                    </a:p>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endParaRPr>
                    </a:p>
                  </a:txBody>
                  <a:tcPr horzOverflow="overflow">
                    <a:lnL w="57150" cap="flat" cmpd="sng" algn="ctr">
                      <a:solidFill>
                        <a:srgbClr val="FF3300"/>
                      </a:solidFill>
                      <a:prstDash val="solid"/>
                      <a:round/>
                      <a:headEnd type="none" w="med" len="med"/>
                      <a:tailEnd type="none" w="med" len="med"/>
                    </a:lnL>
                    <a:lnR w="57150" cap="flat" cmpd="sng" algn="ctr">
                      <a:solidFill>
                        <a:srgbClr val="FF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92587" name="Group 43"/>
          <p:cNvGraphicFramePr>
            <a:graphicFrameLocks noGrp="1"/>
          </p:cNvGraphicFramePr>
          <p:nvPr>
            <p:extLst>
              <p:ext uri="{D42A27DB-BD31-4B8C-83A1-F6EECF244321}">
                <p14:modId xmlns:p14="http://schemas.microsoft.com/office/powerpoint/2010/main" val="3378866103"/>
              </p:ext>
            </p:extLst>
          </p:nvPr>
        </p:nvGraphicFramePr>
        <p:xfrm>
          <a:off x="6172200" y="2133600"/>
          <a:ext cx="1828800" cy="1786573"/>
        </p:xfrm>
        <a:graphic>
          <a:graphicData uri="http://schemas.openxmlformats.org/drawingml/2006/table">
            <a:tbl>
              <a:tblPr/>
              <a:tblGrid>
                <a:gridCol w="1295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705226">
                <a:tc>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
                      </a:r>
                      <a:br>
                        <a:rPr kumimoji="0" lang="en-US" sz="10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Finance</a:t>
                      </a:r>
                    </a:p>
                  </a:txBody>
                  <a:tcPr horzOverflow="overflow">
                    <a:lnL w="57150" cap="flat" cmpd="sng" algn="ctr">
                      <a:solidFill>
                        <a:srgbClr val="FF3300"/>
                      </a:solidFill>
                      <a:prstDash val="solid"/>
                      <a:round/>
                      <a:headEnd type="none" w="med" len="med"/>
                      <a:tailEnd type="none" w="med" len="med"/>
                    </a:lnL>
                    <a:lnR w="57150" cap="flat" cmpd="sng" algn="ctr">
                      <a:solidFill>
                        <a:srgbClr val="FF3300"/>
                      </a:solidFill>
                      <a:prstDash val="solid"/>
                      <a:round/>
                      <a:headEnd type="none" w="med" len="med"/>
                      <a:tailEnd type="none" w="med" len="med"/>
                    </a:lnR>
                    <a:lnT w="57150" cap="flat" cmpd="sng" algn="ctr">
                      <a:solidFill>
                        <a:srgbClr val="FF3300"/>
                      </a:solidFill>
                      <a:prstDash val="solid"/>
                      <a:round/>
                      <a:headEnd type="none" w="med" len="med"/>
                      <a:tailEnd type="none" w="med" len="med"/>
                    </a:lnT>
                    <a:lnB w="57150" cap="flat" cmpd="sng" algn="ctr">
                      <a:solidFill>
                        <a:srgbClr val="FF33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E</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L</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L</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E</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R</a:t>
                      </a:r>
                    </a:p>
                  </a:txBody>
                  <a:tcPr horzOverflow="overflow">
                    <a:lnL w="57150" cap="flat" cmpd="sng" algn="ctr">
                      <a:solidFill>
                        <a:srgbClr val="FF3300"/>
                      </a:solidFill>
                      <a:prstDash val="solid"/>
                      <a:round/>
                      <a:headEnd type="none" w="med" len="med"/>
                      <a:tailEnd type="none" w="med" len="med"/>
                    </a:lnL>
                    <a:lnR w="57150" cap="flat" cmpd="sng" algn="ctr">
                      <a:solidFill>
                        <a:srgbClr val="FF3300"/>
                      </a:solidFill>
                      <a:prstDash val="solid"/>
                      <a:round/>
                      <a:headEnd type="none" w="med" len="med"/>
                      <a:tailEnd type="none" w="med" len="med"/>
                    </a:lnR>
                    <a:lnT w="57150" cap="flat" cmpd="sng" algn="ctr">
                      <a:solidFill>
                        <a:srgbClr val="FF3300"/>
                      </a:solidFill>
                      <a:prstDash val="solid"/>
                      <a:round/>
                      <a:headEnd type="none" w="med" len="med"/>
                      <a:tailEnd type="none" w="med" len="med"/>
                    </a:lnT>
                    <a:lnB w="57150"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1347">
                <a:tc>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Supply</a:t>
                      </a:r>
                    </a:p>
                  </a:txBody>
                  <a:tcPr horzOverflow="overflow">
                    <a:lnL w="57150" cap="flat" cmpd="sng" algn="ctr">
                      <a:solidFill>
                        <a:srgbClr val="FF3300"/>
                      </a:solidFill>
                      <a:prstDash val="solid"/>
                      <a:round/>
                      <a:headEnd type="none" w="med" len="med"/>
                      <a:tailEnd type="none" w="med" len="med"/>
                    </a:lnL>
                    <a:lnR w="57150" cap="flat" cmpd="sng" algn="ctr">
                      <a:solidFill>
                        <a:srgbClr val="FF3300"/>
                      </a:solidFill>
                      <a:prstDash val="solid"/>
                      <a:round/>
                      <a:headEnd type="none" w="med" len="med"/>
                      <a:tailEnd type="none" w="med" len="med"/>
                    </a:lnR>
                    <a:lnT w="57150" cap="flat" cmpd="sng" algn="ctr">
                      <a:solidFill>
                        <a:srgbClr val="FF3300"/>
                      </a:solidFill>
                      <a:prstDash val="solid"/>
                      <a:round/>
                      <a:headEnd type="none" w="med" len="med"/>
                      <a:tailEnd type="none" w="med" len="med"/>
                    </a:lnT>
                    <a:lnB w="57150" cap="flat" cmpd="sng" algn="ctr">
                      <a:solidFill>
                        <a:srgbClr val="FF33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492598" name="Line 54"/>
          <p:cNvSpPr>
            <a:spLocks noChangeShapeType="1"/>
          </p:cNvSpPr>
          <p:nvPr/>
        </p:nvSpPr>
        <p:spPr bwMode="auto">
          <a:xfrm>
            <a:off x="5181600" y="3249613"/>
            <a:ext cx="0" cy="0"/>
          </a:xfrm>
          <a:prstGeom prst="line">
            <a:avLst/>
          </a:prstGeom>
          <a:noFill/>
          <a:ln w="9525">
            <a:solidFill>
              <a:schemeClr val="tx1"/>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599" name="Line 55"/>
          <p:cNvSpPr>
            <a:spLocks noChangeShapeType="1"/>
          </p:cNvSpPr>
          <p:nvPr/>
        </p:nvSpPr>
        <p:spPr bwMode="auto">
          <a:xfrm>
            <a:off x="5257800" y="3524250"/>
            <a:ext cx="838200" cy="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600" name="Line 56"/>
          <p:cNvSpPr>
            <a:spLocks noChangeShapeType="1"/>
          </p:cNvSpPr>
          <p:nvPr/>
        </p:nvSpPr>
        <p:spPr bwMode="auto">
          <a:xfrm flipV="1">
            <a:off x="1282700" y="2716213"/>
            <a:ext cx="0" cy="45720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601" name="Line 57"/>
          <p:cNvSpPr>
            <a:spLocks noChangeShapeType="1"/>
          </p:cNvSpPr>
          <p:nvPr/>
        </p:nvSpPr>
        <p:spPr bwMode="auto">
          <a:xfrm flipV="1">
            <a:off x="6508750" y="2716213"/>
            <a:ext cx="0" cy="45720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2089" name="Text Box 59"/>
          <p:cNvSpPr txBox="1">
            <a:spLocks noChangeArrowheads="1"/>
          </p:cNvSpPr>
          <p:nvPr/>
        </p:nvSpPr>
        <p:spPr bwMode="auto">
          <a:xfrm>
            <a:off x="2667000" y="3905250"/>
            <a:ext cx="1066800" cy="274638"/>
          </a:xfrm>
          <a:prstGeom prst="rect">
            <a:avLst/>
          </a:prstGeom>
          <a:noFill/>
          <a:ln w="9525">
            <a:noFill/>
            <a:miter lim="800000"/>
            <a:headEnd/>
            <a:tailEnd/>
          </a:ln>
        </p:spPr>
        <p:txBody>
          <a:bodyPr>
            <a:spAutoFit/>
          </a:bodyPr>
          <a:lstStyle/>
          <a:p>
            <a:pPr>
              <a:spcBef>
                <a:spcPct val="50000"/>
              </a:spcBef>
            </a:pPr>
            <a:r>
              <a:rPr lang="en-US" sz="1200" dirty="0" smtClean="0"/>
              <a:t>4b.</a:t>
            </a:r>
            <a:r>
              <a:rPr lang="en-US" sz="1200" b="0" dirty="0" smtClean="0"/>
              <a:t> </a:t>
            </a:r>
            <a:r>
              <a:rPr lang="en-US" sz="1000" b="0" dirty="0"/>
              <a:t>(856S)</a:t>
            </a:r>
            <a:endParaRPr lang="en-US" sz="1200" b="0" dirty="0"/>
          </a:p>
        </p:txBody>
      </p:sp>
      <p:sp>
        <p:nvSpPr>
          <p:cNvPr id="2090" name="Text Box 60"/>
          <p:cNvSpPr txBox="1">
            <a:spLocks noChangeArrowheads="1"/>
          </p:cNvSpPr>
          <p:nvPr/>
        </p:nvSpPr>
        <p:spPr bwMode="auto">
          <a:xfrm>
            <a:off x="5257800" y="3219450"/>
            <a:ext cx="804863" cy="274638"/>
          </a:xfrm>
          <a:prstGeom prst="rect">
            <a:avLst/>
          </a:prstGeom>
          <a:noFill/>
          <a:ln w="9525">
            <a:noFill/>
            <a:miter lim="800000"/>
            <a:headEnd/>
            <a:tailEnd/>
          </a:ln>
        </p:spPr>
        <p:txBody>
          <a:bodyPr>
            <a:spAutoFit/>
          </a:bodyPr>
          <a:lstStyle/>
          <a:p>
            <a:pPr>
              <a:spcBef>
                <a:spcPct val="50000"/>
              </a:spcBef>
            </a:pPr>
            <a:r>
              <a:rPr lang="en-US" sz="1200" dirty="0" smtClean="0"/>
              <a:t>1.</a:t>
            </a:r>
            <a:r>
              <a:rPr lang="en-US" sz="1200" b="0" dirty="0" smtClean="0"/>
              <a:t> </a:t>
            </a:r>
            <a:r>
              <a:rPr lang="en-US" sz="1000" b="0" dirty="0"/>
              <a:t>(511R)</a:t>
            </a:r>
            <a:endParaRPr lang="en-US" sz="1200" b="0" dirty="0"/>
          </a:p>
        </p:txBody>
      </p:sp>
      <p:sp>
        <p:nvSpPr>
          <p:cNvPr id="2091" name="Text Box 62"/>
          <p:cNvSpPr txBox="1">
            <a:spLocks noChangeArrowheads="1"/>
          </p:cNvSpPr>
          <p:nvPr/>
        </p:nvSpPr>
        <p:spPr bwMode="auto">
          <a:xfrm>
            <a:off x="5334000" y="2640013"/>
            <a:ext cx="838200" cy="274637"/>
          </a:xfrm>
          <a:prstGeom prst="rect">
            <a:avLst/>
          </a:prstGeom>
          <a:noFill/>
          <a:ln w="9525">
            <a:noFill/>
            <a:miter lim="800000"/>
            <a:headEnd/>
            <a:tailEnd/>
          </a:ln>
        </p:spPr>
        <p:txBody>
          <a:bodyPr>
            <a:spAutoFit/>
          </a:bodyPr>
          <a:lstStyle/>
          <a:p>
            <a:pPr>
              <a:spcBef>
                <a:spcPct val="50000"/>
              </a:spcBef>
            </a:pPr>
            <a:r>
              <a:rPr lang="en-US" sz="1200" dirty="0" smtClean="0"/>
              <a:t>2.</a:t>
            </a:r>
            <a:r>
              <a:rPr lang="en-US" sz="1200" b="0" dirty="0" smtClean="0"/>
              <a:t> </a:t>
            </a:r>
            <a:r>
              <a:rPr lang="en-US" sz="1000" b="0" dirty="0"/>
              <a:t>(870S)</a:t>
            </a:r>
            <a:endParaRPr lang="en-US" sz="1200" b="0" dirty="0"/>
          </a:p>
        </p:txBody>
      </p:sp>
      <p:sp>
        <p:nvSpPr>
          <p:cNvPr id="492607" name="Line 63"/>
          <p:cNvSpPr>
            <a:spLocks noChangeShapeType="1"/>
          </p:cNvSpPr>
          <p:nvPr/>
        </p:nvSpPr>
        <p:spPr bwMode="auto">
          <a:xfrm flipH="1">
            <a:off x="5257800" y="2990850"/>
            <a:ext cx="838200" cy="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608" name="Line 64"/>
          <p:cNvSpPr>
            <a:spLocks noChangeShapeType="1"/>
          </p:cNvSpPr>
          <p:nvPr/>
        </p:nvSpPr>
        <p:spPr bwMode="auto">
          <a:xfrm flipH="1">
            <a:off x="2209800" y="3081338"/>
            <a:ext cx="1676400" cy="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2094" name="Text Box 65"/>
          <p:cNvSpPr txBox="1">
            <a:spLocks noChangeArrowheads="1"/>
          </p:cNvSpPr>
          <p:nvPr/>
        </p:nvSpPr>
        <p:spPr bwMode="auto">
          <a:xfrm>
            <a:off x="2590800" y="2855913"/>
            <a:ext cx="914400" cy="274637"/>
          </a:xfrm>
          <a:prstGeom prst="rect">
            <a:avLst/>
          </a:prstGeom>
          <a:noFill/>
          <a:ln w="9525">
            <a:noFill/>
            <a:miter lim="800000"/>
            <a:headEnd/>
            <a:tailEnd/>
          </a:ln>
        </p:spPr>
        <p:txBody>
          <a:bodyPr>
            <a:spAutoFit/>
          </a:bodyPr>
          <a:lstStyle/>
          <a:p>
            <a:pPr>
              <a:spcBef>
                <a:spcPct val="50000"/>
              </a:spcBef>
            </a:pPr>
            <a:r>
              <a:rPr lang="en-US" sz="1200" dirty="0" smtClean="0"/>
              <a:t>2.</a:t>
            </a:r>
            <a:r>
              <a:rPr lang="en-US" sz="1200" b="0" dirty="0" smtClean="0"/>
              <a:t> </a:t>
            </a:r>
            <a:r>
              <a:rPr lang="en-US" sz="1000" b="0" dirty="0"/>
              <a:t>(870S)</a:t>
            </a:r>
            <a:endParaRPr lang="en-US" sz="1200" b="0" dirty="0"/>
          </a:p>
        </p:txBody>
      </p:sp>
      <p:sp>
        <p:nvSpPr>
          <p:cNvPr id="2095" name="Rectangle 66"/>
          <p:cNvSpPr>
            <a:spLocks noChangeArrowheads="1"/>
          </p:cNvSpPr>
          <p:nvPr/>
        </p:nvSpPr>
        <p:spPr bwMode="auto">
          <a:xfrm>
            <a:off x="6324600" y="5046662"/>
            <a:ext cx="2238375" cy="363538"/>
          </a:xfrm>
          <a:prstGeom prst="rect">
            <a:avLst/>
          </a:prstGeom>
          <a:noFill/>
          <a:ln w="12700">
            <a:noFill/>
            <a:miter lim="800000"/>
            <a:headEnd/>
            <a:tailEnd/>
          </a:ln>
        </p:spPr>
        <p:txBody>
          <a:bodyPr wrap="none" lIns="90488" tIns="44450" rIns="90488" bIns="44450">
            <a:spAutoFit/>
          </a:bodyPr>
          <a:lstStyle/>
          <a:p>
            <a:pPr algn="ctr" eaLnBrk="0" hangingPunct="0"/>
            <a:r>
              <a:rPr lang="en-US" sz="1800"/>
              <a:t>Distribution Depot </a:t>
            </a:r>
          </a:p>
        </p:txBody>
      </p:sp>
      <p:graphicFrame>
        <p:nvGraphicFramePr>
          <p:cNvPr id="2052" name="Object 67"/>
          <p:cNvGraphicFramePr>
            <a:graphicFrameLocks noChangeAspect="1"/>
          </p:cNvGraphicFramePr>
          <p:nvPr>
            <p:extLst>
              <p:ext uri="{D42A27DB-BD31-4B8C-83A1-F6EECF244321}">
                <p14:modId xmlns:p14="http://schemas.microsoft.com/office/powerpoint/2010/main" val="1823507544"/>
              </p:ext>
            </p:extLst>
          </p:nvPr>
        </p:nvGraphicFramePr>
        <p:xfrm>
          <a:off x="3962400" y="2457450"/>
          <a:ext cx="1219200" cy="1001713"/>
        </p:xfrm>
        <a:graphic>
          <a:graphicData uri="http://schemas.openxmlformats.org/presentationml/2006/ole">
            <mc:AlternateContent xmlns:mc="http://schemas.openxmlformats.org/markup-compatibility/2006">
              <mc:Choice xmlns:v="urn:schemas-microsoft-com:vml" Requires="v">
                <p:oleObj spid="_x0000_s52258" name="Clip" r:id="rId17" imgW="1821485" imgH="1806854" progId="">
                  <p:embed/>
                </p:oleObj>
              </mc:Choice>
              <mc:Fallback>
                <p:oleObj name="Clip" r:id="rId17" imgW="1821485" imgH="1806854" progId="">
                  <p:embed/>
                  <p:pic>
                    <p:nvPicPr>
                      <p:cNvPr id="0" name="Picture 3350"/>
                      <p:cNvPicPr>
                        <a:picLocks noChangeAspect="1" noChangeArrowheads="1"/>
                      </p:cNvPicPr>
                      <p:nvPr/>
                    </p:nvPicPr>
                    <p:blipFill>
                      <a:blip r:embed="rId18">
                        <a:extLst>
                          <a:ext uri="{28A0092B-C50C-407E-A947-70E740481C1C}">
                            <a14:useLocalDpi xmlns:a14="http://schemas.microsoft.com/office/drawing/2010/main" val="0"/>
                          </a:ext>
                        </a:extLst>
                      </a:blip>
                      <a:srcRect l="8195" t="12039" r="8109" b="20474"/>
                      <a:stretch>
                        <a:fillRect/>
                      </a:stretch>
                    </p:blipFill>
                    <p:spPr bwMode="auto">
                      <a:xfrm>
                        <a:off x="3962400" y="2457450"/>
                        <a:ext cx="1219200"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2612" name="server"/>
          <p:cNvSpPr>
            <a:spLocks noEditPoints="1" noChangeArrowheads="1"/>
          </p:cNvSpPr>
          <p:nvPr/>
        </p:nvSpPr>
        <p:spPr bwMode="auto">
          <a:xfrm>
            <a:off x="4191000" y="4011613"/>
            <a:ext cx="762000" cy="5334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C0C0C0"/>
          </a:solidFill>
          <a:ln w="9525">
            <a:solidFill>
              <a:srgbClr val="000000"/>
            </a:solidFill>
            <a:miter lim="800000"/>
            <a:headEnd/>
            <a:tailEnd/>
          </a:ln>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2097" name="Text Box 69"/>
          <p:cNvSpPr txBox="1">
            <a:spLocks noChangeArrowheads="1"/>
          </p:cNvSpPr>
          <p:nvPr/>
        </p:nvSpPr>
        <p:spPr bwMode="auto">
          <a:xfrm>
            <a:off x="117676" y="6022352"/>
            <a:ext cx="2819400" cy="461665"/>
          </a:xfrm>
          <a:prstGeom prst="rect">
            <a:avLst/>
          </a:prstGeom>
          <a:noFill/>
          <a:ln w="9525">
            <a:noFill/>
            <a:miter lim="800000"/>
            <a:headEnd/>
            <a:tailEnd/>
          </a:ln>
        </p:spPr>
        <p:txBody>
          <a:bodyPr wrap="square">
            <a:spAutoFit/>
          </a:bodyPr>
          <a:lstStyle/>
          <a:p>
            <a:pPr>
              <a:spcBef>
                <a:spcPts val="0"/>
              </a:spcBef>
            </a:pPr>
            <a:r>
              <a:rPr lang="en-US" sz="1200" b="0" dirty="0" smtClean="0"/>
              <a:t>511R:  Requisition </a:t>
            </a:r>
            <a:r>
              <a:rPr lang="en-US" sz="1200" b="0" dirty="0"/>
              <a:t>(Order)</a:t>
            </a:r>
          </a:p>
          <a:p>
            <a:pPr>
              <a:spcBef>
                <a:spcPts val="0"/>
              </a:spcBef>
            </a:pPr>
            <a:r>
              <a:rPr lang="en-US" sz="1200" b="0" dirty="0" smtClean="0"/>
              <a:t>527R:  </a:t>
            </a:r>
            <a:r>
              <a:rPr lang="en-US" sz="1200" b="0" dirty="0"/>
              <a:t>Material </a:t>
            </a:r>
            <a:r>
              <a:rPr lang="en-US" sz="1200" b="0" dirty="0" smtClean="0"/>
              <a:t>Receipt Acknowledge</a:t>
            </a:r>
            <a:endParaRPr lang="en-US" sz="1200" b="0" dirty="0"/>
          </a:p>
        </p:txBody>
      </p:sp>
      <p:sp>
        <p:nvSpPr>
          <p:cNvPr id="2098" name="Rectangle 70"/>
          <p:cNvSpPr>
            <a:spLocks noChangeArrowheads="1"/>
          </p:cNvSpPr>
          <p:nvPr/>
        </p:nvSpPr>
        <p:spPr bwMode="auto">
          <a:xfrm>
            <a:off x="1752600" y="4343400"/>
            <a:ext cx="1414463" cy="363538"/>
          </a:xfrm>
          <a:prstGeom prst="rect">
            <a:avLst/>
          </a:prstGeom>
          <a:noFill/>
          <a:ln w="12700">
            <a:noFill/>
            <a:miter lim="800000"/>
            <a:headEnd/>
            <a:tailEnd/>
          </a:ln>
        </p:spPr>
        <p:txBody>
          <a:bodyPr wrap="none" lIns="90488" tIns="44450" rIns="90488" bIns="44450">
            <a:spAutoFit/>
          </a:bodyPr>
          <a:lstStyle/>
          <a:p>
            <a:pPr eaLnBrk="0" hangingPunct="0"/>
            <a:r>
              <a:rPr lang="en-US" sz="1800" dirty="0"/>
              <a:t>Retail Base</a:t>
            </a:r>
          </a:p>
        </p:txBody>
      </p:sp>
      <p:pic>
        <p:nvPicPr>
          <p:cNvPr id="2099" name="Picture 71" descr="Unit-supply and automated-logistical specialists maintain, stock and distribute the Army’s large inventory of food, medicines, ammunition and spare parts.">
            <a:hlinkClick r:id="rId19"/>
          </p:cNvPr>
          <p:cNvPicPr>
            <a:picLocks noChangeAspect="1" noChangeArrowheads="1"/>
          </p:cNvPicPr>
          <p:nvPr/>
        </p:nvPicPr>
        <p:blipFill>
          <a:blip r:embed="rId20" cstate="print"/>
          <a:srcRect/>
          <a:stretch>
            <a:fillRect/>
          </a:stretch>
        </p:blipFill>
        <p:spPr bwMode="auto">
          <a:xfrm>
            <a:off x="555625" y="4267200"/>
            <a:ext cx="968375" cy="1456899"/>
          </a:xfrm>
          <a:prstGeom prst="rect">
            <a:avLst/>
          </a:prstGeom>
          <a:noFill/>
          <a:ln w="9525">
            <a:noFill/>
            <a:miter lim="800000"/>
            <a:headEnd/>
            <a:tailEnd/>
          </a:ln>
        </p:spPr>
      </p:pic>
      <p:sp>
        <p:nvSpPr>
          <p:cNvPr id="2100" name="Rectangle 73"/>
          <p:cNvSpPr>
            <a:spLocks noChangeArrowheads="1"/>
          </p:cNvSpPr>
          <p:nvPr/>
        </p:nvSpPr>
        <p:spPr bwMode="auto">
          <a:xfrm>
            <a:off x="4416425" y="2533650"/>
            <a:ext cx="311150" cy="366713"/>
          </a:xfrm>
          <a:prstGeom prst="rect">
            <a:avLst/>
          </a:prstGeom>
          <a:noFill/>
          <a:ln w="9525" algn="ctr">
            <a:noFill/>
            <a:miter lim="800000"/>
            <a:headEnd/>
            <a:tailEnd/>
          </a:ln>
        </p:spPr>
        <p:txBody>
          <a:bodyPr wrap="none">
            <a:spAutoFit/>
          </a:bodyPr>
          <a:lstStyle/>
          <a:p>
            <a:pPr marL="342900" indent="-342900"/>
            <a:r>
              <a:rPr lang="en-US" sz="1800" b="0"/>
              <a:t>1</a:t>
            </a:r>
          </a:p>
        </p:txBody>
      </p:sp>
      <p:grpSp>
        <p:nvGrpSpPr>
          <p:cNvPr id="2101" name="Group 74"/>
          <p:cNvGrpSpPr>
            <a:grpSpLocks/>
          </p:cNvGrpSpPr>
          <p:nvPr/>
        </p:nvGrpSpPr>
        <p:grpSpPr bwMode="auto">
          <a:xfrm>
            <a:off x="762000" y="781050"/>
            <a:ext cx="6702425" cy="1287463"/>
            <a:chOff x="518" y="384"/>
            <a:chExt cx="4222" cy="811"/>
          </a:xfrm>
        </p:grpSpPr>
        <p:sp>
          <p:nvSpPr>
            <p:cNvPr id="2131" name="Text Box 75"/>
            <p:cNvSpPr txBox="1">
              <a:spLocks noChangeArrowheads="1"/>
            </p:cNvSpPr>
            <p:nvPr/>
          </p:nvSpPr>
          <p:spPr bwMode="auto">
            <a:xfrm>
              <a:off x="3888" y="900"/>
              <a:ext cx="852" cy="247"/>
            </a:xfrm>
            <a:prstGeom prst="rect">
              <a:avLst/>
            </a:prstGeom>
            <a:noFill/>
            <a:ln w="25400">
              <a:solidFill>
                <a:schemeClr val="tx1"/>
              </a:solidFill>
              <a:miter lim="800000"/>
              <a:headEnd/>
              <a:tailEnd/>
            </a:ln>
          </p:spPr>
          <p:txBody>
            <a:bodyPr wrap="none">
              <a:spAutoFit/>
            </a:bodyPr>
            <a:lstStyle/>
            <a:p>
              <a:r>
                <a:rPr lang="en-US" sz="1800" b="0" dirty="0"/>
                <a:t>Seller CAO</a:t>
              </a:r>
            </a:p>
          </p:txBody>
        </p:sp>
        <p:sp>
          <p:nvSpPr>
            <p:cNvPr id="2132" name="Text Box 76"/>
            <p:cNvSpPr txBox="1">
              <a:spLocks noChangeArrowheads="1"/>
            </p:cNvSpPr>
            <p:nvPr/>
          </p:nvSpPr>
          <p:spPr bwMode="auto">
            <a:xfrm>
              <a:off x="518" y="900"/>
              <a:ext cx="860" cy="247"/>
            </a:xfrm>
            <a:prstGeom prst="rect">
              <a:avLst/>
            </a:prstGeom>
            <a:noFill/>
            <a:ln w="25400">
              <a:solidFill>
                <a:schemeClr val="tx1"/>
              </a:solidFill>
              <a:miter lim="800000"/>
              <a:headEnd/>
              <a:tailEnd/>
            </a:ln>
          </p:spPr>
          <p:txBody>
            <a:bodyPr wrap="none">
              <a:spAutoFit/>
            </a:bodyPr>
            <a:lstStyle/>
            <a:p>
              <a:r>
                <a:rPr lang="en-US" sz="1800" b="0" dirty="0"/>
                <a:t>Buyer CAO</a:t>
              </a:r>
            </a:p>
          </p:txBody>
        </p:sp>
        <p:pic>
          <p:nvPicPr>
            <p:cNvPr id="2133" name="Picture 77" descr="j0234477[1]"/>
            <p:cNvPicPr>
              <a:picLocks noChangeAspect="1" noChangeArrowheads="1"/>
            </p:cNvPicPr>
            <p:nvPr/>
          </p:nvPicPr>
          <p:blipFill>
            <a:blip r:embed="rId21" cstate="print"/>
            <a:srcRect/>
            <a:stretch>
              <a:fillRect/>
            </a:stretch>
          </p:blipFill>
          <p:spPr bwMode="auto">
            <a:xfrm>
              <a:off x="662" y="447"/>
              <a:ext cx="566" cy="453"/>
            </a:xfrm>
            <a:prstGeom prst="rect">
              <a:avLst/>
            </a:prstGeom>
            <a:noFill/>
            <a:ln w="9525">
              <a:noFill/>
              <a:miter lim="800000"/>
              <a:headEnd/>
              <a:tailEnd/>
            </a:ln>
          </p:spPr>
        </p:pic>
        <p:pic>
          <p:nvPicPr>
            <p:cNvPr id="2134" name="Picture 78" descr="j0322635[1]"/>
            <p:cNvPicPr>
              <a:picLocks noChangeAspect="1" noChangeArrowheads="1"/>
            </p:cNvPicPr>
            <p:nvPr/>
          </p:nvPicPr>
          <p:blipFill>
            <a:blip r:embed="rId22" cstate="print"/>
            <a:srcRect/>
            <a:stretch>
              <a:fillRect/>
            </a:stretch>
          </p:blipFill>
          <p:spPr bwMode="auto">
            <a:xfrm>
              <a:off x="2604" y="384"/>
              <a:ext cx="506" cy="576"/>
            </a:xfrm>
            <a:prstGeom prst="rect">
              <a:avLst/>
            </a:prstGeom>
            <a:noFill/>
            <a:ln w="9525">
              <a:noFill/>
              <a:miter lim="800000"/>
              <a:headEnd/>
              <a:tailEnd/>
            </a:ln>
          </p:spPr>
        </p:pic>
        <p:sp>
          <p:nvSpPr>
            <p:cNvPr id="2135" name="Text Box 79"/>
            <p:cNvSpPr txBox="1">
              <a:spLocks noChangeArrowheads="1"/>
            </p:cNvSpPr>
            <p:nvPr/>
          </p:nvSpPr>
          <p:spPr bwMode="auto">
            <a:xfrm>
              <a:off x="2448" y="948"/>
              <a:ext cx="860" cy="247"/>
            </a:xfrm>
            <a:prstGeom prst="rect">
              <a:avLst/>
            </a:prstGeom>
            <a:noFill/>
            <a:ln w="25400">
              <a:solidFill>
                <a:schemeClr val="tx1"/>
              </a:solidFill>
              <a:miter lim="800000"/>
              <a:headEnd/>
              <a:tailEnd/>
            </a:ln>
          </p:spPr>
          <p:txBody>
            <a:bodyPr wrap="none">
              <a:spAutoFit/>
            </a:bodyPr>
            <a:lstStyle/>
            <a:p>
              <a:r>
                <a:rPr lang="en-US" sz="1800" b="0" dirty="0"/>
                <a:t>  Treasury  </a:t>
              </a:r>
            </a:p>
          </p:txBody>
        </p:sp>
        <p:pic>
          <p:nvPicPr>
            <p:cNvPr id="2136" name="Picture 80" descr="j0351786[1]"/>
            <p:cNvPicPr>
              <a:picLocks noChangeAspect="1" noChangeArrowheads="1"/>
            </p:cNvPicPr>
            <p:nvPr/>
          </p:nvPicPr>
          <p:blipFill>
            <a:blip r:embed="rId23" cstate="print"/>
            <a:srcRect/>
            <a:stretch>
              <a:fillRect/>
            </a:stretch>
          </p:blipFill>
          <p:spPr bwMode="auto">
            <a:xfrm>
              <a:off x="2648" y="480"/>
              <a:ext cx="384" cy="200"/>
            </a:xfrm>
            <a:prstGeom prst="rect">
              <a:avLst/>
            </a:prstGeom>
            <a:noFill/>
            <a:ln w="9525">
              <a:noFill/>
              <a:miter lim="800000"/>
              <a:headEnd/>
              <a:tailEnd/>
            </a:ln>
          </p:spPr>
        </p:pic>
        <p:pic>
          <p:nvPicPr>
            <p:cNvPr id="2137" name="Picture 81" descr="j0234477[1]"/>
            <p:cNvPicPr>
              <a:picLocks noChangeAspect="1" noChangeArrowheads="1"/>
            </p:cNvPicPr>
            <p:nvPr/>
          </p:nvPicPr>
          <p:blipFill>
            <a:blip r:embed="rId21" cstate="print"/>
            <a:srcRect/>
            <a:stretch>
              <a:fillRect/>
            </a:stretch>
          </p:blipFill>
          <p:spPr bwMode="auto">
            <a:xfrm>
              <a:off x="4022" y="432"/>
              <a:ext cx="585" cy="468"/>
            </a:xfrm>
            <a:prstGeom prst="rect">
              <a:avLst/>
            </a:prstGeom>
            <a:noFill/>
            <a:ln w="9525">
              <a:noFill/>
              <a:miter lim="800000"/>
              <a:headEnd/>
              <a:tailEnd/>
            </a:ln>
          </p:spPr>
        </p:pic>
      </p:grpSp>
      <p:sp>
        <p:nvSpPr>
          <p:cNvPr id="492626" name="Line 82"/>
          <p:cNvSpPr>
            <a:spLocks noChangeShapeType="1"/>
          </p:cNvSpPr>
          <p:nvPr/>
        </p:nvSpPr>
        <p:spPr bwMode="auto">
          <a:xfrm>
            <a:off x="7315200" y="5383213"/>
            <a:ext cx="0" cy="304800"/>
          </a:xfrm>
          <a:prstGeom prst="line">
            <a:avLst/>
          </a:prstGeom>
          <a:noFill/>
          <a:ln w="9525">
            <a:noFill/>
            <a:round/>
            <a:headEn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627" name="Line 83"/>
          <p:cNvSpPr>
            <a:spLocks noChangeShapeType="1"/>
          </p:cNvSpPr>
          <p:nvPr/>
        </p:nvSpPr>
        <p:spPr bwMode="auto">
          <a:xfrm>
            <a:off x="7391400" y="5307013"/>
            <a:ext cx="0" cy="457200"/>
          </a:xfrm>
          <a:prstGeom prst="line">
            <a:avLst/>
          </a:prstGeom>
          <a:noFill/>
          <a:ln w="9525">
            <a:no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629" name="Line 85"/>
          <p:cNvSpPr>
            <a:spLocks noChangeShapeType="1"/>
          </p:cNvSpPr>
          <p:nvPr/>
        </p:nvSpPr>
        <p:spPr bwMode="auto">
          <a:xfrm flipV="1">
            <a:off x="6553200" y="4011613"/>
            <a:ext cx="0" cy="457200"/>
          </a:xfrm>
          <a:prstGeom prst="line">
            <a:avLst/>
          </a:prstGeom>
          <a:noFill/>
          <a:ln w="38100">
            <a:solidFill>
              <a:srgbClr val="00CC00"/>
            </a:solidFill>
            <a:round/>
            <a:headEnd type="triangle" w="med" len="me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2106" name="Text Box 87"/>
          <p:cNvSpPr txBox="1">
            <a:spLocks noChangeArrowheads="1"/>
          </p:cNvSpPr>
          <p:nvPr/>
        </p:nvSpPr>
        <p:spPr bwMode="auto">
          <a:xfrm>
            <a:off x="6934200" y="4011613"/>
            <a:ext cx="838200" cy="274637"/>
          </a:xfrm>
          <a:prstGeom prst="rect">
            <a:avLst/>
          </a:prstGeom>
          <a:noFill/>
          <a:ln w="9525">
            <a:noFill/>
            <a:miter lim="800000"/>
            <a:headEnd/>
            <a:tailEnd/>
          </a:ln>
        </p:spPr>
        <p:txBody>
          <a:bodyPr>
            <a:spAutoFit/>
          </a:bodyPr>
          <a:lstStyle/>
          <a:p>
            <a:pPr>
              <a:spcBef>
                <a:spcPct val="50000"/>
              </a:spcBef>
            </a:pPr>
            <a:r>
              <a:rPr lang="en-US" sz="1200" dirty="0" smtClean="0"/>
              <a:t>4a.</a:t>
            </a:r>
            <a:r>
              <a:rPr lang="en-US" sz="1200" b="0" dirty="0" smtClean="0"/>
              <a:t> </a:t>
            </a:r>
            <a:r>
              <a:rPr lang="en-US" sz="1000" b="0" dirty="0"/>
              <a:t>(945A)</a:t>
            </a:r>
            <a:endParaRPr lang="en-US" sz="1200" b="0" dirty="0"/>
          </a:p>
        </p:txBody>
      </p:sp>
      <p:sp>
        <p:nvSpPr>
          <p:cNvPr id="2107" name="Text Box 88"/>
          <p:cNvSpPr txBox="1">
            <a:spLocks noChangeArrowheads="1"/>
          </p:cNvSpPr>
          <p:nvPr/>
        </p:nvSpPr>
        <p:spPr bwMode="auto">
          <a:xfrm>
            <a:off x="4953000" y="5410200"/>
            <a:ext cx="1170513" cy="276999"/>
          </a:xfrm>
          <a:prstGeom prst="rect">
            <a:avLst/>
          </a:prstGeom>
          <a:noFill/>
          <a:ln w="9525" algn="ctr">
            <a:noFill/>
            <a:miter lim="800000"/>
            <a:headEnd/>
            <a:tailEnd/>
          </a:ln>
        </p:spPr>
        <p:txBody>
          <a:bodyPr wrap="none">
            <a:spAutoFit/>
          </a:bodyPr>
          <a:lstStyle/>
          <a:p>
            <a:pPr marL="342900" indent="-342900"/>
            <a:r>
              <a:rPr lang="en-US" sz="1200" dirty="0" smtClean="0"/>
              <a:t>4c.</a:t>
            </a:r>
            <a:r>
              <a:rPr lang="en-US" sz="1200" b="0" dirty="0" smtClean="0"/>
              <a:t> </a:t>
            </a:r>
            <a:r>
              <a:rPr lang="en-US" sz="1000" b="0" dirty="0"/>
              <a:t>Item shipped</a:t>
            </a:r>
          </a:p>
        </p:txBody>
      </p:sp>
      <p:sp>
        <p:nvSpPr>
          <p:cNvPr id="2108" name="Text Box 90"/>
          <p:cNvSpPr txBox="1">
            <a:spLocks noChangeArrowheads="1"/>
          </p:cNvSpPr>
          <p:nvPr/>
        </p:nvSpPr>
        <p:spPr bwMode="auto">
          <a:xfrm>
            <a:off x="2743200" y="3676650"/>
            <a:ext cx="990600" cy="276999"/>
          </a:xfrm>
          <a:prstGeom prst="rect">
            <a:avLst/>
          </a:prstGeom>
          <a:noFill/>
          <a:ln w="9525">
            <a:noFill/>
            <a:miter lim="800000"/>
            <a:headEnd/>
            <a:tailEnd/>
          </a:ln>
        </p:spPr>
        <p:txBody>
          <a:bodyPr wrap="square">
            <a:spAutoFit/>
          </a:bodyPr>
          <a:lstStyle/>
          <a:p>
            <a:pPr>
              <a:spcBef>
                <a:spcPct val="50000"/>
              </a:spcBef>
            </a:pPr>
            <a:r>
              <a:rPr lang="en-US" sz="1200" dirty="0"/>
              <a:t> </a:t>
            </a:r>
            <a:r>
              <a:rPr lang="en-US" sz="1200" dirty="0" smtClean="0"/>
              <a:t>5. </a:t>
            </a:r>
            <a:r>
              <a:rPr lang="en-US" sz="1200" b="0" dirty="0"/>
              <a:t>(527R)</a:t>
            </a:r>
          </a:p>
        </p:txBody>
      </p:sp>
      <p:sp>
        <p:nvSpPr>
          <p:cNvPr id="492635" name="Line 91"/>
          <p:cNvSpPr>
            <a:spLocks noChangeShapeType="1"/>
          </p:cNvSpPr>
          <p:nvPr/>
        </p:nvSpPr>
        <p:spPr bwMode="auto">
          <a:xfrm>
            <a:off x="5257800" y="4621213"/>
            <a:ext cx="990600" cy="457200"/>
          </a:xfrm>
          <a:prstGeom prst="line">
            <a:avLst/>
          </a:prstGeom>
          <a:noFill/>
          <a:ln w="38100">
            <a:solidFill>
              <a:srgbClr val="00CC00"/>
            </a:solidFill>
            <a:round/>
            <a:headEnd type="triangle" w="med" len="me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636" name="Line 92"/>
          <p:cNvSpPr>
            <a:spLocks noChangeShapeType="1"/>
          </p:cNvSpPr>
          <p:nvPr/>
        </p:nvSpPr>
        <p:spPr bwMode="auto">
          <a:xfrm>
            <a:off x="2209800" y="3600450"/>
            <a:ext cx="1676400" cy="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637" name="Line 93"/>
          <p:cNvSpPr>
            <a:spLocks noChangeShapeType="1"/>
          </p:cNvSpPr>
          <p:nvPr/>
        </p:nvSpPr>
        <p:spPr bwMode="auto">
          <a:xfrm>
            <a:off x="2209800" y="4133850"/>
            <a:ext cx="1676400" cy="0"/>
          </a:xfrm>
          <a:prstGeom prst="line">
            <a:avLst/>
          </a:prstGeom>
          <a:noFill/>
          <a:ln w="38100">
            <a:solidFill>
              <a:srgbClr val="00CC00"/>
            </a:solidFill>
            <a:round/>
            <a:headEnd type="triangle" w="med" len="me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2112" name="Text Box 94"/>
          <p:cNvSpPr txBox="1">
            <a:spLocks noChangeArrowheads="1"/>
          </p:cNvSpPr>
          <p:nvPr/>
        </p:nvSpPr>
        <p:spPr bwMode="auto">
          <a:xfrm>
            <a:off x="2590800" y="3325813"/>
            <a:ext cx="762000" cy="274637"/>
          </a:xfrm>
          <a:prstGeom prst="rect">
            <a:avLst/>
          </a:prstGeom>
          <a:noFill/>
          <a:ln w="9525">
            <a:noFill/>
            <a:miter lim="800000"/>
            <a:headEnd/>
            <a:tailEnd/>
          </a:ln>
        </p:spPr>
        <p:txBody>
          <a:bodyPr>
            <a:spAutoFit/>
          </a:bodyPr>
          <a:lstStyle/>
          <a:p>
            <a:pPr>
              <a:spcBef>
                <a:spcPct val="50000"/>
              </a:spcBef>
            </a:pPr>
            <a:r>
              <a:rPr lang="en-US" sz="1200" dirty="0" smtClean="0"/>
              <a:t>1.</a:t>
            </a:r>
            <a:r>
              <a:rPr lang="en-US" sz="1200" b="0" dirty="0" smtClean="0"/>
              <a:t> </a:t>
            </a:r>
            <a:r>
              <a:rPr lang="en-US" sz="1000" b="0" dirty="0"/>
              <a:t>(511R)</a:t>
            </a:r>
            <a:endParaRPr lang="en-US" sz="1200" b="0" dirty="0"/>
          </a:p>
        </p:txBody>
      </p:sp>
      <p:sp>
        <p:nvSpPr>
          <p:cNvPr id="2113" name="Rectangle 95"/>
          <p:cNvSpPr>
            <a:spLocks noGrp="1" noChangeArrowheads="1"/>
          </p:cNvSpPr>
          <p:nvPr>
            <p:ph type="ctrTitle"/>
          </p:nvPr>
        </p:nvSpPr>
        <p:spPr>
          <a:xfrm>
            <a:off x="152400" y="228600"/>
            <a:ext cx="8763000" cy="628650"/>
          </a:xfrm>
        </p:spPr>
        <p:txBody>
          <a:bodyPr/>
          <a:lstStyle/>
          <a:p>
            <a:r>
              <a:rPr lang="en-US" sz="2800" dirty="0" smtClean="0"/>
              <a:t>Order Submission and Fulfillment</a:t>
            </a:r>
          </a:p>
        </p:txBody>
      </p:sp>
      <p:sp>
        <p:nvSpPr>
          <p:cNvPr id="492640" name="Line 96"/>
          <p:cNvSpPr>
            <a:spLocks noChangeShapeType="1"/>
          </p:cNvSpPr>
          <p:nvPr/>
        </p:nvSpPr>
        <p:spPr bwMode="auto">
          <a:xfrm flipV="1">
            <a:off x="6858000" y="4011613"/>
            <a:ext cx="0" cy="45720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2115" name="Text Box 97"/>
          <p:cNvSpPr txBox="1">
            <a:spLocks noChangeArrowheads="1"/>
          </p:cNvSpPr>
          <p:nvPr/>
        </p:nvSpPr>
        <p:spPr bwMode="auto">
          <a:xfrm>
            <a:off x="5791200" y="4087813"/>
            <a:ext cx="838200" cy="274637"/>
          </a:xfrm>
          <a:prstGeom prst="rect">
            <a:avLst/>
          </a:prstGeom>
          <a:noFill/>
          <a:ln w="9525">
            <a:noFill/>
            <a:miter lim="800000"/>
            <a:headEnd/>
            <a:tailEnd/>
          </a:ln>
        </p:spPr>
        <p:txBody>
          <a:bodyPr>
            <a:spAutoFit/>
          </a:bodyPr>
          <a:lstStyle/>
          <a:p>
            <a:pPr>
              <a:spcBef>
                <a:spcPct val="50000"/>
              </a:spcBef>
            </a:pPr>
            <a:r>
              <a:rPr lang="en-US" sz="1200" dirty="0" smtClean="0"/>
              <a:t>3.</a:t>
            </a:r>
            <a:r>
              <a:rPr lang="en-US" sz="1200" b="0" dirty="0" smtClean="0"/>
              <a:t> </a:t>
            </a:r>
            <a:r>
              <a:rPr lang="en-US" sz="1000" b="0" dirty="0"/>
              <a:t>(940R)</a:t>
            </a:r>
            <a:endParaRPr lang="en-US" sz="1200" b="0" dirty="0"/>
          </a:p>
        </p:txBody>
      </p:sp>
      <p:sp>
        <p:nvSpPr>
          <p:cNvPr id="2116" name="Text Box 98"/>
          <p:cNvSpPr txBox="1">
            <a:spLocks noChangeArrowheads="1"/>
          </p:cNvSpPr>
          <p:nvPr/>
        </p:nvSpPr>
        <p:spPr bwMode="auto">
          <a:xfrm>
            <a:off x="5638800" y="4651375"/>
            <a:ext cx="1066800" cy="274638"/>
          </a:xfrm>
          <a:prstGeom prst="rect">
            <a:avLst/>
          </a:prstGeom>
          <a:noFill/>
          <a:ln w="9525">
            <a:noFill/>
            <a:miter lim="800000"/>
            <a:headEnd/>
            <a:tailEnd/>
          </a:ln>
        </p:spPr>
        <p:txBody>
          <a:bodyPr>
            <a:spAutoFit/>
          </a:bodyPr>
          <a:lstStyle/>
          <a:p>
            <a:pPr>
              <a:spcBef>
                <a:spcPct val="50000"/>
              </a:spcBef>
            </a:pPr>
            <a:r>
              <a:rPr lang="en-US" sz="1200" dirty="0" smtClean="0"/>
              <a:t>4b.</a:t>
            </a:r>
            <a:r>
              <a:rPr lang="en-US" sz="1000" b="0" dirty="0" smtClean="0"/>
              <a:t>(</a:t>
            </a:r>
            <a:r>
              <a:rPr lang="en-US" sz="1000" b="0" dirty="0"/>
              <a:t>856S)</a:t>
            </a:r>
            <a:endParaRPr lang="en-US" sz="1200" b="0" dirty="0"/>
          </a:p>
        </p:txBody>
      </p:sp>
      <p:sp>
        <p:nvSpPr>
          <p:cNvPr id="492644" name="Line 100"/>
          <p:cNvSpPr>
            <a:spLocks noChangeShapeType="1"/>
          </p:cNvSpPr>
          <p:nvPr/>
        </p:nvSpPr>
        <p:spPr bwMode="auto">
          <a:xfrm flipV="1">
            <a:off x="7772400" y="3981450"/>
            <a:ext cx="0" cy="45720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2118" name="Text Box 101"/>
          <p:cNvSpPr txBox="1">
            <a:spLocks noChangeArrowheads="1"/>
          </p:cNvSpPr>
          <p:nvPr/>
        </p:nvSpPr>
        <p:spPr bwMode="auto">
          <a:xfrm>
            <a:off x="8001000" y="4133850"/>
            <a:ext cx="1016030" cy="276999"/>
          </a:xfrm>
          <a:prstGeom prst="rect">
            <a:avLst/>
          </a:prstGeom>
          <a:noFill/>
          <a:ln w="9525">
            <a:noFill/>
            <a:miter lim="800000"/>
            <a:headEnd/>
            <a:tailEnd/>
          </a:ln>
        </p:spPr>
        <p:txBody>
          <a:bodyPr wrap="square">
            <a:spAutoFit/>
          </a:bodyPr>
          <a:lstStyle/>
          <a:p>
            <a:pPr>
              <a:spcBef>
                <a:spcPct val="50000"/>
              </a:spcBef>
            </a:pPr>
            <a:r>
              <a:rPr lang="en-US" sz="1200" dirty="0" smtClean="0"/>
              <a:t>4d.</a:t>
            </a:r>
            <a:r>
              <a:rPr lang="en-US" sz="1200" b="0" dirty="0" smtClean="0"/>
              <a:t> </a:t>
            </a:r>
            <a:r>
              <a:rPr lang="en-US" sz="1200" b="0" dirty="0"/>
              <a:t>(867I)</a:t>
            </a:r>
          </a:p>
        </p:txBody>
      </p:sp>
      <p:sp>
        <p:nvSpPr>
          <p:cNvPr id="492647" name="Line 103"/>
          <p:cNvSpPr>
            <a:spLocks noChangeShapeType="1"/>
          </p:cNvSpPr>
          <p:nvPr/>
        </p:nvSpPr>
        <p:spPr bwMode="auto">
          <a:xfrm>
            <a:off x="2209800" y="3905250"/>
            <a:ext cx="1676400" cy="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648" name="Line 104"/>
          <p:cNvSpPr>
            <a:spLocks noChangeShapeType="1"/>
          </p:cNvSpPr>
          <p:nvPr/>
        </p:nvSpPr>
        <p:spPr bwMode="auto">
          <a:xfrm>
            <a:off x="5257800" y="3905250"/>
            <a:ext cx="838200" cy="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2121" name="Text Box 105"/>
          <p:cNvSpPr txBox="1">
            <a:spLocks noChangeArrowheads="1"/>
          </p:cNvSpPr>
          <p:nvPr/>
        </p:nvSpPr>
        <p:spPr bwMode="auto">
          <a:xfrm>
            <a:off x="5257800" y="3600450"/>
            <a:ext cx="952500" cy="276999"/>
          </a:xfrm>
          <a:prstGeom prst="rect">
            <a:avLst/>
          </a:prstGeom>
          <a:noFill/>
          <a:ln w="9525">
            <a:noFill/>
            <a:miter lim="800000"/>
            <a:headEnd/>
            <a:tailEnd/>
          </a:ln>
        </p:spPr>
        <p:txBody>
          <a:bodyPr wrap="square">
            <a:spAutoFit/>
          </a:bodyPr>
          <a:lstStyle/>
          <a:p>
            <a:pPr>
              <a:spcBef>
                <a:spcPct val="50000"/>
              </a:spcBef>
            </a:pPr>
            <a:r>
              <a:rPr lang="en-US" sz="1200" dirty="0"/>
              <a:t> </a:t>
            </a:r>
            <a:r>
              <a:rPr lang="en-US" sz="1200" dirty="0" smtClean="0"/>
              <a:t>5. </a:t>
            </a:r>
            <a:r>
              <a:rPr lang="en-US" sz="1200" b="0" dirty="0"/>
              <a:t>(527R)</a:t>
            </a:r>
          </a:p>
        </p:txBody>
      </p:sp>
      <p:grpSp>
        <p:nvGrpSpPr>
          <p:cNvPr id="5" name="Group 4"/>
          <p:cNvGrpSpPr/>
          <p:nvPr/>
        </p:nvGrpSpPr>
        <p:grpSpPr>
          <a:xfrm>
            <a:off x="1676400" y="4210050"/>
            <a:ext cx="4648200" cy="1504950"/>
            <a:chOff x="1676400" y="4210050"/>
            <a:chExt cx="4648200" cy="1504950"/>
          </a:xfrm>
        </p:grpSpPr>
        <p:sp>
          <p:nvSpPr>
            <p:cNvPr id="492630" name="Line 86"/>
            <p:cNvSpPr>
              <a:spLocks noChangeShapeType="1"/>
            </p:cNvSpPr>
            <p:nvPr/>
          </p:nvSpPr>
          <p:spPr bwMode="auto">
            <a:xfrm flipV="1">
              <a:off x="6324600" y="5105400"/>
              <a:ext cx="0" cy="609600"/>
            </a:xfrm>
            <a:prstGeom prst="line">
              <a:avLst/>
            </a:prstGeom>
            <a:noFill/>
            <a:ln w="38100">
              <a:solidFill>
                <a:srgbClr val="00CC00"/>
              </a:solidFill>
              <a:round/>
              <a:headEnd type="oval" w="med" len="med"/>
              <a:tailEnd type="oval"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651" name="Line 107"/>
            <p:cNvSpPr>
              <a:spLocks noChangeShapeType="1"/>
            </p:cNvSpPr>
            <p:nvPr/>
          </p:nvSpPr>
          <p:spPr bwMode="auto">
            <a:xfrm flipV="1">
              <a:off x="1676400" y="4210050"/>
              <a:ext cx="0" cy="144780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652" name="Line 108"/>
            <p:cNvSpPr>
              <a:spLocks noChangeShapeType="1"/>
            </p:cNvSpPr>
            <p:nvPr/>
          </p:nvSpPr>
          <p:spPr bwMode="auto">
            <a:xfrm>
              <a:off x="1676400" y="5715000"/>
              <a:ext cx="4648200" cy="0"/>
            </a:xfrm>
            <a:prstGeom prst="line">
              <a:avLst/>
            </a:prstGeom>
            <a:noFill/>
            <a:ln w="38100">
              <a:solidFill>
                <a:srgbClr val="00CC00"/>
              </a:solidFill>
              <a:round/>
              <a:headEnd type="oval" w="med" len="med"/>
              <a:tailEnd type="oval"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sp>
        <p:nvSpPr>
          <p:cNvPr id="492653" name="Line 109"/>
          <p:cNvSpPr>
            <a:spLocks noChangeShapeType="1"/>
          </p:cNvSpPr>
          <p:nvPr/>
        </p:nvSpPr>
        <p:spPr bwMode="auto">
          <a:xfrm flipH="1">
            <a:off x="5257800" y="2609850"/>
            <a:ext cx="838200" cy="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2654" name="Line 110"/>
          <p:cNvSpPr>
            <a:spLocks noChangeShapeType="1"/>
          </p:cNvSpPr>
          <p:nvPr/>
        </p:nvSpPr>
        <p:spPr bwMode="auto">
          <a:xfrm flipH="1">
            <a:off x="2209800" y="2686050"/>
            <a:ext cx="1676400" cy="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2126" name="Text Box 113"/>
          <p:cNvSpPr txBox="1">
            <a:spLocks noChangeArrowheads="1"/>
          </p:cNvSpPr>
          <p:nvPr/>
        </p:nvSpPr>
        <p:spPr bwMode="auto">
          <a:xfrm>
            <a:off x="5257800" y="2305050"/>
            <a:ext cx="952500" cy="276999"/>
          </a:xfrm>
          <a:prstGeom prst="rect">
            <a:avLst/>
          </a:prstGeom>
          <a:noFill/>
          <a:ln w="9525">
            <a:noFill/>
            <a:miter lim="800000"/>
            <a:headEnd/>
            <a:tailEnd/>
          </a:ln>
        </p:spPr>
        <p:txBody>
          <a:bodyPr wrap="square">
            <a:spAutoFit/>
          </a:bodyPr>
          <a:lstStyle/>
          <a:p>
            <a:pPr>
              <a:spcBef>
                <a:spcPct val="50000"/>
              </a:spcBef>
            </a:pPr>
            <a:r>
              <a:rPr lang="en-US" sz="1200" dirty="0" smtClean="0"/>
              <a:t>*6 .</a:t>
            </a:r>
            <a:r>
              <a:rPr lang="en-US" sz="1200" b="0" dirty="0" smtClean="0"/>
              <a:t>(</a:t>
            </a:r>
            <a:r>
              <a:rPr lang="en-US" sz="1200" b="0" dirty="0"/>
              <a:t>810L)</a:t>
            </a:r>
          </a:p>
        </p:txBody>
      </p:sp>
      <p:sp>
        <p:nvSpPr>
          <p:cNvPr id="2127" name="Text Box 114"/>
          <p:cNvSpPr txBox="1">
            <a:spLocks noChangeArrowheads="1"/>
          </p:cNvSpPr>
          <p:nvPr/>
        </p:nvSpPr>
        <p:spPr bwMode="auto">
          <a:xfrm>
            <a:off x="2895600" y="2381250"/>
            <a:ext cx="838200" cy="274638"/>
          </a:xfrm>
          <a:prstGeom prst="rect">
            <a:avLst/>
          </a:prstGeom>
          <a:noFill/>
          <a:ln w="9525">
            <a:noFill/>
            <a:miter lim="800000"/>
            <a:headEnd/>
            <a:tailEnd/>
          </a:ln>
        </p:spPr>
        <p:txBody>
          <a:bodyPr>
            <a:spAutoFit/>
          </a:bodyPr>
          <a:lstStyle/>
          <a:p>
            <a:pPr>
              <a:spcBef>
                <a:spcPct val="50000"/>
              </a:spcBef>
            </a:pPr>
            <a:r>
              <a:rPr lang="en-US" sz="1200" dirty="0" smtClean="0"/>
              <a:t>6.</a:t>
            </a:r>
            <a:r>
              <a:rPr lang="en-US" sz="1200" b="0" dirty="0" smtClean="0"/>
              <a:t> </a:t>
            </a:r>
            <a:r>
              <a:rPr lang="en-US" sz="1200" b="0" dirty="0"/>
              <a:t>(810L)</a:t>
            </a:r>
          </a:p>
        </p:txBody>
      </p:sp>
      <p:sp>
        <p:nvSpPr>
          <p:cNvPr id="492660" name="Text Box 116"/>
          <p:cNvSpPr txBox="1">
            <a:spLocks noChangeArrowheads="1"/>
          </p:cNvSpPr>
          <p:nvPr/>
        </p:nvSpPr>
        <p:spPr bwMode="auto">
          <a:xfrm>
            <a:off x="6308400" y="6045600"/>
            <a:ext cx="2733441" cy="461665"/>
          </a:xfrm>
          <a:prstGeom prst="rect">
            <a:avLst/>
          </a:prstGeom>
          <a:noFill/>
          <a:ln w="9525">
            <a:noFill/>
            <a:miter lim="800000"/>
            <a:headEnd/>
            <a:tailEnd/>
          </a:ln>
          <a:effectLst/>
        </p:spPr>
        <p:txBody>
          <a:bodyPr wrap="none">
            <a:spAutoFit/>
          </a:bodyPr>
          <a:lstStyle/>
          <a:p>
            <a:pPr eaLnBrk="0" hangingPunct="0">
              <a:defRPr/>
            </a:pPr>
            <a:r>
              <a:rPr lang="en-US" sz="1200" b="0" dirty="0"/>
              <a:t>940R:  Material Release </a:t>
            </a:r>
          </a:p>
          <a:p>
            <a:pPr eaLnBrk="0" hangingPunct="0">
              <a:defRPr/>
            </a:pPr>
            <a:r>
              <a:rPr lang="en-US" sz="1200" b="0" dirty="0"/>
              <a:t>945A:  Material Release Confirmation</a:t>
            </a:r>
          </a:p>
        </p:txBody>
      </p:sp>
      <p:sp>
        <p:nvSpPr>
          <p:cNvPr id="2129" name="TextBox 86"/>
          <p:cNvSpPr txBox="1">
            <a:spLocks noChangeArrowheads="1"/>
          </p:cNvSpPr>
          <p:nvPr/>
        </p:nvSpPr>
        <p:spPr bwMode="auto">
          <a:xfrm>
            <a:off x="6502430" y="5410200"/>
            <a:ext cx="2514600" cy="646331"/>
          </a:xfrm>
          <a:prstGeom prst="rect">
            <a:avLst/>
          </a:prstGeom>
          <a:noFill/>
          <a:ln w="9525">
            <a:solidFill>
              <a:schemeClr val="accent1"/>
            </a:solidFill>
            <a:miter lim="800000"/>
            <a:headEnd/>
            <a:tailEnd/>
          </a:ln>
        </p:spPr>
        <p:txBody>
          <a:bodyPr>
            <a:spAutoFit/>
          </a:bodyPr>
          <a:lstStyle/>
          <a:p>
            <a:pPr eaLnBrk="0" hangingPunct="0">
              <a:lnSpc>
                <a:spcPct val="90000"/>
              </a:lnSpc>
            </a:pPr>
            <a:r>
              <a:rPr lang="en-US" sz="1000" dirty="0"/>
              <a:t>* Stock – </a:t>
            </a:r>
            <a:r>
              <a:rPr lang="en-US" sz="1000" dirty="0" smtClean="0"/>
              <a:t>may bill </a:t>
            </a:r>
            <a:r>
              <a:rPr lang="en-US" sz="1000" dirty="0"/>
              <a:t>on drop from inventory</a:t>
            </a:r>
            <a:r>
              <a:rPr lang="en-US" sz="1000" dirty="0" smtClean="0"/>
              <a:t>; 527R is not required</a:t>
            </a:r>
            <a:endParaRPr lang="en-US" sz="1000" dirty="0"/>
          </a:p>
          <a:p>
            <a:pPr eaLnBrk="0" hangingPunct="0">
              <a:lnSpc>
                <a:spcPct val="90000"/>
              </a:lnSpc>
            </a:pPr>
            <a:r>
              <a:rPr lang="en-US" sz="1000" dirty="0"/>
              <a:t> DVD - bill on receipt </a:t>
            </a:r>
            <a:r>
              <a:rPr lang="en-US" sz="1000" dirty="0" smtClean="0"/>
              <a:t>acknowledgement/acceptance</a:t>
            </a:r>
            <a:endParaRPr lang="en-US" sz="1000" dirty="0"/>
          </a:p>
        </p:txBody>
      </p:sp>
      <p:sp>
        <p:nvSpPr>
          <p:cNvPr id="2" name="Rectangle 1"/>
          <p:cNvSpPr/>
          <p:nvPr/>
        </p:nvSpPr>
        <p:spPr>
          <a:xfrm>
            <a:off x="2837725" y="6022352"/>
            <a:ext cx="4572000" cy="461665"/>
          </a:xfrm>
          <a:prstGeom prst="rect">
            <a:avLst/>
          </a:prstGeom>
        </p:spPr>
        <p:txBody>
          <a:bodyPr>
            <a:spAutoFit/>
          </a:bodyPr>
          <a:lstStyle/>
          <a:p>
            <a:pPr>
              <a:spcBef>
                <a:spcPts val="0"/>
              </a:spcBef>
            </a:pPr>
            <a:r>
              <a:rPr lang="en-US" sz="1200" b="0" dirty="0"/>
              <a:t>810L:  Logistics Bill</a:t>
            </a:r>
          </a:p>
          <a:p>
            <a:pPr>
              <a:spcBef>
                <a:spcPts val="0"/>
              </a:spcBef>
            </a:pPr>
            <a:r>
              <a:rPr lang="en-US" sz="1200" b="0" dirty="0"/>
              <a:t>856S:  Shipment Status</a:t>
            </a:r>
          </a:p>
        </p:txBody>
      </p:sp>
      <p:sp>
        <p:nvSpPr>
          <p:cNvPr id="3" name="Rectangle 2"/>
          <p:cNvSpPr/>
          <p:nvPr/>
        </p:nvSpPr>
        <p:spPr>
          <a:xfrm>
            <a:off x="4666525" y="6019800"/>
            <a:ext cx="4572000" cy="461665"/>
          </a:xfrm>
          <a:prstGeom prst="rect">
            <a:avLst/>
          </a:prstGeom>
        </p:spPr>
        <p:txBody>
          <a:bodyPr>
            <a:spAutoFit/>
          </a:bodyPr>
          <a:lstStyle/>
          <a:p>
            <a:pPr eaLnBrk="0" hangingPunct="0">
              <a:defRPr/>
            </a:pPr>
            <a:r>
              <a:rPr lang="en-US" sz="1200" b="0" dirty="0"/>
              <a:t>867I:    Issue</a:t>
            </a:r>
          </a:p>
          <a:p>
            <a:pPr eaLnBrk="0" hangingPunct="0">
              <a:defRPr/>
            </a:pPr>
            <a:r>
              <a:rPr lang="en-US" sz="1200" b="0" dirty="0"/>
              <a:t>870S:  Supply Status</a:t>
            </a:r>
          </a:p>
        </p:txBody>
      </p:sp>
      <p:sp>
        <p:nvSpPr>
          <p:cNvPr id="4" name="Rectangle 3"/>
          <p:cNvSpPr/>
          <p:nvPr/>
        </p:nvSpPr>
        <p:spPr bwMode="auto">
          <a:xfrm>
            <a:off x="117676" y="6045600"/>
            <a:ext cx="8887428" cy="401497"/>
          </a:xfrm>
          <a:prstGeom prst="rect">
            <a:avLst/>
          </a:prstGeom>
          <a:noFill/>
          <a:ln w="19050" algn="ctr">
            <a:solidFill>
              <a:schemeClr val="tx1"/>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00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12"/>
                                        </p:tgtEl>
                                        <p:attrNameLst>
                                          <p:attrName>style.visibility</p:attrName>
                                        </p:attrNameLst>
                                      </p:cBhvr>
                                      <p:to>
                                        <p:strVal val="visible"/>
                                      </p:to>
                                    </p:set>
                                    <p:animEffect transition="in" filter="wipe(left)">
                                      <p:cBhvr>
                                        <p:cTn id="7" dur="500"/>
                                        <p:tgtEl>
                                          <p:spTgt spid="21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92636"/>
                                        </p:tgtEl>
                                        <p:attrNameLst>
                                          <p:attrName>style.visibility</p:attrName>
                                        </p:attrNameLst>
                                      </p:cBhvr>
                                      <p:to>
                                        <p:strVal val="visible"/>
                                      </p:to>
                                    </p:set>
                                    <p:animEffect transition="in" filter="wipe(left)">
                                      <p:cBhvr>
                                        <p:cTn id="10" dur="500"/>
                                        <p:tgtEl>
                                          <p:spTgt spid="4926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92599"/>
                                        </p:tgtEl>
                                        <p:attrNameLst>
                                          <p:attrName>style.visibility</p:attrName>
                                        </p:attrNameLst>
                                      </p:cBhvr>
                                      <p:to>
                                        <p:strVal val="visible"/>
                                      </p:to>
                                    </p:set>
                                    <p:animEffect transition="in" filter="wipe(left)">
                                      <p:cBhvr>
                                        <p:cTn id="13" dur="500"/>
                                        <p:tgtEl>
                                          <p:spTgt spid="49259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90"/>
                                        </p:tgtEl>
                                        <p:attrNameLst>
                                          <p:attrName>style.visibility</p:attrName>
                                        </p:attrNameLst>
                                      </p:cBhvr>
                                      <p:to>
                                        <p:strVal val="visible"/>
                                      </p:to>
                                    </p:set>
                                    <p:animEffect transition="in" filter="wipe(left)">
                                      <p:cBhvr>
                                        <p:cTn id="16" dur="500"/>
                                        <p:tgtEl>
                                          <p:spTgt spid="209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492607"/>
                                        </p:tgtEl>
                                        <p:attrNameLst>
                                          <p:attrName>style.visibility</p:attrName>
                                        </p:attrNameLst>
                                      </p:cBhvr>
                                      <p:to>
                                        <p:strVal val="visible"/>
                                      </p:to>
                                    </p:set>
                                    <p:animEffect transition="in" filter="wipe(right)">
                                      <p:cBhvr>
                                        <p:cTn id="21" dur="500"/>
                                        <p:tgtEl>
                                          <p:spTgt spid="49260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091"/>
                                        </p:tgtEl>
                                        <p:attrNameLst>
                                          <p:attrName>style.visibility</p:attrName>
                                        </p:attrNameLst>
                                      </p:cBhvr>
                                      <p:to>
                                        <p:strVal val="visible"/>
                                      </p:to>
                                    </p:set>
                                    <p:animEffect transition="in" filter="wipe(right)">
                                      <p:cBhvr>
                                        <p:cTn id="24" dur="500"/>
                                        <p:tgtEl>
                                          <p:spTgt spid="2091"/>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492608"/>
                                        </p:tgtEl>
                                        <p:attrNameLst>
                                          <p:attrName>style.visibility</p:attrName>
                                        </p:attrNameLst>
                                      </p:cBhvr>
                                      <p:to>
                                        <p:strVal val="visible"/>
                                      </p:to>
                                    </p:set>
                                    <p:animEffect transition="in" filter="wipe(right)">
                                      <p:cBhvr>
                                        <p:cTn id="27" dur="500"/>
                                        <p:tgtEl>
                                          <p:spTgt spid="492608"/>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094"/>
                                        </p:tgtEl>
                                        <p:attrNameLst>
                                          <p:attrName>style.visibility</p:attrName>
                                        </p:attrNameLst>
                                      </p:cBhvr>
                                      <p:to>
                                        <p:strVal val="visible"/>
                                      </p:to>
                                    </p:set>
                                    <p:animEffect transition="in" filter="wipe(right)">
                                      <p:cBhvr>
                                        <p:cTn id="30" dur="500"/>
                                        <p:tgtEl>
                                          <p:spTgt spid="209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115"/>
                                        </p:tgtEl>
                                        <p:attrNameLst>
                                          <p:attrName>style.visibility</p:attrName>
                                        </p:attrNameLst>
                                      </p:cBhvr>
                                      <p:to>
                                        <p:strVal val="visible"/>
                                      </p:to>
                                    </p:set>
                                    <p:animEffect transition="in" filter="wipe(up)">
                                      <p:cBhvr>
                                        <p:cTn id="35" dur="500"/>
                                        <p:tgtEl>
                                          <p:spTgt spid="211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92629"/>
                                        </p:tgtEl>
                                        <p:attrNameLst>
                                          <p:attrName>style.visibility</p:attrName>
                                        </p:attrNameLst>
                                      </p:cBhvr>
                                      <p:to>
                                        <p:strVal val="visible"/>
                                      </p:to>
                                    </p:set>
                                    <p:animEffect transition="in" filter="wipe(up)">
                                      <p:cBhvr>
                                        <p:cTn id="38" dur="500"/>
                                        <p:tgtEl>
                                          <p:spTgt spid="4926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92640"/>
                                        </p:tgtEl>
                                        <p:attrNameLst>
                                          <p:attrName>style.visibility</p:attrName>
                                        </p:attrNameLst>
                                      </p:cBhvr>
                                      <p:to>
                                        <p:strVal val="visible"/>
                                      </p:to>
                                    </p:set>
                                    <p:animEffect transition="in" filter="wipe(down)">
                                      <p:cBhvr>
                                        <p:cTn id="43" dur="500"/>
                                        <p:tgtEl>
                                          <p:spTgt spid="49264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06"/>
                                        </p:tgtEl>
                                        <p:attrNameLst>
                                          <p:attrName>style.visibility</p:attrName>
                                        </p:attrNameLst>
                                      </p:cBhvr>
                                      <p:to>
                                        <p:strVal val="visible"/>
                                      </p:to>
                                    </p:set>
                                    <p:animEffect transition="in" filter="wipe(down)">
                                      <p:cBhvr>
                                        <p:cTn id="46" dur="500"/>
                                        <p:tgtEl>
                                          <p:spTgt spid="2106"/>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492635"/>
                                        </p:tgtEl>
                                        <p:attrNameLst>
                                          <p:attrName>style.visibility</p:attrName>
                                        </p:attrNameLst>
                                      </p:cBhvr>
                                      <p:to>
                                        <p:strVal val="visible"/>
                                      </p:to>
                                    </p:set>
                                    <p:animEffect transition="in" filter="wipe(right)">
                                      <p:cBhvr>
                                        <p:cTn id="49" dur="500"/>
                                        <p:tgtEl>
                                          <p:spTgt spid="492635"/>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116"/>
                                        </p:tgtEl>
                                        <p:attrNameLst>
                                          <p:attrName>style.visibility</p:attrName>
                                        </p:attrNameLst>
                                      </p:cBhvr>
                                      <p:to>
                                        <p:strVal val="visible"/>
                                      </p:to>
                                    </p:set>
                                    <p:animEffect transition="in" filter="wipe(right)">
                                      <p:cBhvr>
                                        <p:cTn id="52" dur="500"/>
                                        <p:tgtEl>
                                          <p:spTgt spid="21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492637"/>
                                        </p:tgtEl>
                                        <p:attrNameLst>
                                          <p:attrName>style.visibility</p:attrName>
                                        </p:attrNameLst>
                                      </p:cBhvr>
                                      <p:to>
                                        <p:strVal val="visible"/>
                                      </p:to>
                                    </p:set>
                                    <p:animEffect transition="in" filter="wipe(right)">
                                      <p:cBhvr>
                                        <p:cTn id="55" dur="500"/>
                                        <p:tgtEl>
                                          <p:spTgt spid="492637"/>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089"/>
                                        </p:tgtEl>
                                        <p:attrNameLst>
                                          <p:attrName>style.visibility</p:attrName>
                                        </p:attrNameLst>
                                      </p:cBhvr>
                                      <p:to>
                                        <p:strVal val="visible"/>
                                      </p:to>
                                    </p:set>
                                    <p:animEffect transition="in" filter="wipe(right)">
                                      <p:cBhvr>
                                        <p:cTn id="58" dur="500"/>
                                        <p:tgtEl>
                                          <p:spTgt spid="2089"/>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2107"/>
                                        </p:tgtEl>
                                        <p:attrNameLst>
                                          <p:attrName>style.visibility</p:attrName>
                                        </p:attrNameLst>
                                      </p:cBhvr>
                                      <p:to>
                                        <p:strVal val="visible"/>
                                      </p:to>
                                    </p:set>
                                    <p:animEffect transition="in" filter="wipe(right)">
                                      <p:cBhvr>
                                        <p:cTn id="61" dur="500"/>
                                        <p:tgtEl>
                                          <p:spTgt spid="2107"/>
                                        </p:tgtEl>
                                      </p:cBhvr>
                                    </p:animEffect>
                                  </p:childTnLst>
                                </p:cTn>
                              </p:par>
                              <p:par>
                                <p:cTn id="62" presetID="22" presetClass="entr" presetSubtype="2"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right)">
                                      <p:cBhvr>
                                        <p:cTn id="64" dur="500"/>
                                        <p:tgtEl>
                                          <p:spTgt spid="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92644"/>
                                        </p:tgtEl>
                                        <p:attrNameLst>
                                          <p:attrName>style.visibility</p:attrName>
                                        </p:attrNameLst>
                                      </p:cBhvr>
                                      <p:to>
                                        <p:strVal val="visible"/>
                                      </p:to>
                                    </p:set>
                                    <p:animEffect transition="in" filter="wipe(down)">
                                      <p:cBhvr>
                                        <p:cTn id="67" dur="500"/>
                                        <p:tgtEl>
                                          <p:spTgt spid="49264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118"/>
                                        </p:tgtEl>
                                        <p:attrNameLst>
                                          <p:attrName>style.visibility</p:attrName>
                                        </p:attrNameLst>
                                      </p:cBhvr>
                                      <p:to>
                                        <p:strVal val="visible"/>
                                      </p:to>
                                    </p:set>
                                    <p:animEffect transition="in" filter="wipe(down)">
                                      <p:cBhvr>
                                        <p:cTn id="70" dur="500"/>
                                        <p:tgtEl>
                                          <p:spTgt spid="211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92647"/>
                                        </p:tgtEl>
                                        <p:attrNameLst>
                                          <p:attrName>style.visibility</p:attrName>
                                        </p:attrNameLst>
                                      </p:cBhvr>
                                      <p:to>
                                        <p:strVal val="visible"/>
                                      </p:to>
                                    </p:set>
                                    <p:animEffect transition="in" filter="wipe(left)">
                                      <p:cBhvr>
                                        <p:cTn id="75" dur="500"/>
                                        <p:tgtEl>
                                          <p:spTgt spid="49264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108"/>
                                        </p:tgtEl>
                                        <p:attrNameLst>
                                          <p:attrName>style.visibility</p:attrName>
                                        </p:attrNameLst>
                                      </p:cBhvr>
                                      <p:to>
                                        <p:strVal val="visible"/>
                                      </p:to>
                                    </p:set>
                                    <p:animEffect transition="in" filter="wipe(left)">
                                      <p:cBhvr>
                                        <p:cTn id="78" dur="500"/>
                                        <p:tgtEl>
                                          <p:spTgt spid="2108"/>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92648"/>
                                        </p:tgtEl>
                                        <p:attrNameLst>
                                          <p:attrName>style.visibility</p:attrName>
                                        </p:attrNameLst>
                                      </p:cBhvr>
                                      <p:to>
                                        <p:strVal val="visible"/>
                                      </p:to>
                                    </p:set>
                                    <p:animEffect transition="in" filter="wipe(left)">
                                      <p:cBhvr>
                                        <p:cTn id="81" dur="500"/>
                                        <p:tgtEl>
                                          <p:spTgt spid="492648"/>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121"/>
                                        </p:tgtEl>
                                        <p:attrNameLst>
                                          <p:attrName>style.visibility</p:attrName>
                                        </p:attrNameLst>
                                      </p:cBhvr>
                                      <p:to>
                                        <p:strVal val="visible"/>
                                      </p:to>
                                    </p:set>
                                    <p:animEffect transition="in" filter="wipe(left)">
                                      <p:cBhvr>
                                        <p:cTn id="84" dur="500"/>
                                        <p:tgtEl>
                                          <p:spTgt spid="21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2653"/>
                                        </p:tgtEl>
                                        <p:attrNameLst>
                                          <p:attrName>style.visibility</p:attrName>
                                        </p:attrNameLst>
                                      </p:cBhvr>
                                      <p:to>
                                        <p:strVal val="visible"/>
                                      </p:to>
                                    </p:set>
                                    <p:animEffect transition="in" filter="wipe(down)">
                                      <p:cBhvr>
                                        <p:cTn id="89" dur="500"/>
                                        <p:tgtEl>
                                          <p:spTgt spid="492653"/>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2126"/>
                                        </p:tgtEl>
                                        <p:attrNameLst>
                                          <p:attrName>style.visibility</p:attrName>
                                        </p:attrNameLst>
                                      </p:cBhvr>
                                      <p:to>
                                        <p:strVal val="visible"/>
                                      </p:to>
                                    </p:set>
                                    <p:animEffect transition="in" filter="wipe(down)">
                                      <p:cBhvr>
                                        <p:cTn id="92" dur="500"/>
                                        <p:tgtEl>
                                          <p:spTgt spid="212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92654"/>
                                        </p:tgtEl>
                                        <p:attrNameLst>
                                          <p:attrName>style.visibility</p:attrName>
                                        </p:attrNameLst>
                                      </p:cBhvr>
                                      <p:to>
                                        <p:strVal val="visible"/>
                                      </p:to>
                                    </p:set>
                                    <p:animEffect transition="in" filter="wipe(down)">
                                      <p:cBhvr>
                                        <p:cTn id="95" dur="500"/>
                                        <p:tgtEl>
                                          <p:spTgt spid="492654"/>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2127"/>
                                        </p:tgtEl>
                                        <p:attrNameLst>
                                          <p:attrName>style.visibility</p:attrName>
                                        </p:attrNameLst>
                                      </p:cBhvr>
                                      <p:to>
                                        <p:strVal val="visible"/>
                                      </p:to>
                                    </p:set>
                                    <p:animEffect transition="in" filter="wipe(down)">
                                      <p:cBhvr>
                                        <p:cTn id="98" dur="500"/>
                                        <p:tgtEl>
                                          <p:spTgt spid="2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99" grpId="0" animBg="1"/>
      <p:bldP spid="2089" grpId="0"/>
      <p:bldP spid="2090" grpId="0"/>
      <p:bldP spid="2091" grpId="0"/>
      <p:bldP spid="492607" grpId="0" animBg="1"/>
      <p:bldP spid="492608" grpId="0" animBg="1"/>
      <p:bldP spid="2094" grpId="0"/>
      <p:bldP spid="492629" grpId="0" animBg="1"/>
      <p:bldP spid="2106" grpId="0"/>
      <p:bldP spid="2107" grpId="0"/>
      <p:bldP spid="2108" grpId="0"/>
      <p:bldP spid="492635" grpId="0" animBg="1"/>
      <p:bldP spid="492636" grpId="0" animBg="1"/>
      <p:bldP spid="492637" grpId="0" animBg="1"/>
      <p:bldP spid="2112" grpId="0"/>
      <p:bldP spid="492640" grpId="0" animBg="1"/>
      <p:bldP spid="2115" grpId="0"/>
      <p:bldP spid="2116" grpId="0"/>
      <p:bldP spid="492644" grpId="0" animBg="1"/>
      <p:bldP spid="2118" grpId="0"/>
      <p:bldP spid="492647" grpId="0" animBg="1"/>
      <p:bldP spid="492648" grpId="0" animBg="1"/>
      <p:bldP spid="2121" grpId="0"/>
      <p:bldP spid="492653" grpId="0" animBg="1"/>
      <p:bldP spid="492654" grpId="0" animBg="1"/>
      <p:bldP spid="2126" grpId="0"/>
      <p:bldP spid="21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152400"/>
            <a:ext cx="8229600" cy="914400"/>
          </a:xfrm>
        </p:spPr>
        <p:txBody>
          <a:bodyPr/>
          <a:lstStyle/>
          <a:p>
            <a:r>
              <a:rPr lang="en-US" sz="3200" dirty="0" smtClean="0"/>
              <a:t>Billing and Interfund Reimbursement</a:t>
            </a:r>
          </a:p>
        </p:txBody>
      </p:sp>
      <p:sp>
        <p:nvSpPr>
          <p:cNvPr id="10243" name="Rectangle 3"/>
          <p:cNvSpPr>
            <a:spLocks noGrp="1" noChangeArrowheads="1"/>
          </p:cNvSpPr>
          <p:nvPr>
            <p:ph idx="1"/>
          </p:nvPr>
        </p:nvSpPr>
        <p:spPr>
          <a:xfrm>
            <a:off x="304800" y="838200"/>
            <a:ext cx="8686800" cy="5562600"/>
          </a:xfrm>
        </p:spPr>
        <p:txBody>
          <a:bodyPr/>
          <a:lstStyle/>
          <a:p>
            <a:pPr marL="0" indent="0">
              <a:lnSpc>
                <a:spcPct val="90000"/>
              </a:lnSpc>
              <a:buClr>
                <a:schemeClr val="tx2"/>
              </a:buClr>
            </a:pPr>
            <a:r>
              <a:rPr lang="en-US" sz="2400" dirty="0" smtClean="0"/>
              <a:t>The issue of materiel on a reimbursable basis ends the order fulfillment process and begins the billing and reimbursement process. </a:t>
            </a:r>
          </a:p>
          <a:p>
            <a:pPr marL="690563" lvl="1" indent="-241300">
              <a:lnSpc>
                <a:spcPct val="80000"/>
              </a:lnSpc>
              <a:spcBef>
                <a:spcPts val="1000"/>
              </a:spcBef>
              <a:buClr>
                <a:schemeClr val="tx2"/>
              </a:buClr>
              <a:buSzPct val="150000"/>
              <a:buFontTx/>
              <a:buChar char="•"/>
            </a:pPr>
            <a:r>
              <a:rPr lang="en-US" sz="2400" dirty="0" err="1" smtClean="0">
                <a:ea typeface="+mn-ea"/>
                <a:cs typeface="+mn-cs"/>
              </a:rPr>
              <a:t>Interfund</a:t>
            </a:r>
            <a:r>
              <a:rPr lang="en-US" sz="2400" dirty="0" smtClean="0">
                <a:ea typeface="+mn-ea"/>
                <a:cs typeface="+mn-cs"/>
              </a:rPr>
              <a:t>:  </a:t>
            </a:r>
            <a:r>
              <a:rPr lang="en-US" sz="2400" dirty="0">
                <a:ea typeface="+mn-ea"/>
                <a:cs typeface="+mn-cs"/>
              </a:rPr>
              <a:t>The </a:t>
            </a:r>
            <a:r>
              <a:rPr lang="en-US" sz="2400" dirty="0" err="1" smtClean="0">
                <a:ea typeface="+mn-ea"/>
                <a:cs typeface="+mn-cs"/>
              </a:rPr>
              <a:t>interfund</a:t>
            </a:r>
            <a:r>
              <a:rPr lang="en-US" sz="2400" dirty="0" smtClean="0">
                <a:ea typeface="+mn-ea"/>
                <a:cs typeface="+mn-cs"/>
              </a:rPr>
              <a:t> </a:t>
            </a:r>
            <a:r>
              <a:rPr lang="en-US" sz="2400" dirty="0">
                <a:ea typeface="+mn-ea"/>
                <a:cs typeface="+mn-cs"/>
              </a:rPr>
              <a:t>billing process is </a:t>
            </a:r>
            <a:r>
              <a:rPr lang="en-US" sz="2400" u="sng" dirty="0" smtClean="0">
                <a:ea typeface="+mn-ea"/>
                <a:cs typeface="+mn-cs"/>
              </a:rPr>
              <a:t>required</a:t>
            </a:r>
            <a:r>
              <a:rPr lang="en-US" sz="2400" dirty="0" smtClean="0">
                <a:ea typeface="+mn-ea"/>
                <a:cs typeface="+mn-cs"/>
              </a:rPr>
              <a:t> for capable trading partners and is the predominant </a:t>
            </a:r>
            <a:r>
              <a:rPr lang="en-US" sz="2400" dirty="0">
                <a:ea typeface="+mn-ea"/>
                <a:cs typeface="+mn-cs"/>
              </a:rPr>
              <a:t>reimbursement system used within logistics.</a:t>
            </a:r>
          </a:p>
          <a:p>
            <a:pPr marL="1379538" lvl="2" indent="-465138">
              <a:lnSpc>
                <a:spcPct val="90000"/>
              </a:lnSpc>
              <a:spcBef>
                <a:spcPts val="800"/>
              </a:spcBef>
              <a:buClr>
                <a:schemeClr val="tx2"/>
              </a:buClr>
            </a:pPr>
            <a:r>
              <a:rPr lang="en-US" sz="2000" b="0" dirty="0" smtClean="0"/>
              <a:t>It is both an automated billing process and a means by which the Seller can immediately reimburse his/her organization from the funds identified by the Buyer on the order.  It may be considered a point of sale (POS) debit transaction.</a:t>
            </a:r>
          </a:p>
          <a:p>
            <a:pPr marL="1379538" lvl="2" indent="-465138">
              <a:lnSpc>
                <a:spcPct val="90000"/>
              </a:lnSpc>
              <a:spcBef>
                <a:spcPts val="800"/>
              </a:spcBef>
              <a:buClr>
                <a:schemeClr val="tx2"/>
              </a:buClr>
            </a:pPr>
            <a:r>
              <a:rPr lang="en-US" sz="2000" b="0" dirty="0" smtClean="0"/>
              <a:t>For the Buyer, the bill is really a bill and a notice of funds withdrawn (payment) from his account.  Buyer must accept a billing or charge and may seek adjustment if needed.</a:t>
            </a:r>
          </a:p>
          <a:p>
            <a:pPr marL="1379538" lvl="2" indent="-465138">
              <a:lnSpc>
                <a:spcPct val="90000"/>
              </a:lnSpc>
              <a:spcBef>
                <a:spcPts val="800"/>
              </a:spcBef>
              <a:buClr>
                <a:schemeClr val="tx2"/>
              </a:buClr>
            </a:pPr>
            <a:r>
              <a:rPr lang="en-US" sz="2000" b="0" dirty="0" smtClean="0"/>
              <a:t>Seller </a:t>
            </a:r>
            <a:r>
              <a:rPr lang="en-US" sz="2000" b="0" dirty="0"/>
              <a:t>reports the funds </a:t>
            </a:r>
            <a:r>
              <a:rPr lang="en-US" sz="2000" b="0" dirty="0" smtClean="0"/>
              <a:t>transfer between </a:t>
            </a:r>
            <a:r>
              <a:rPr lang="en-US" sz="2000" b="0" dirty="0"/>
              <a:t>the </a:t>
            </a:r>
            <a:r>
              <a:rPr lang="en-US" sz="2000" b="0" dirty="0" smtClean="0"/>
              <a:t>Buyer’s </a:t>
            </a:r>
            <a:r>
              <a:rPr lang="en-US" sz="2000" b="0" dirty="0"/>
              <a:t>and </a:t>
            </a:r>
            <a:r>
              <a:rPr lang="en-US" sz="2000" b="0" dirty="0" smtClean="0"/>
              <a:t>Seller’s accounts to Treasury.</a:t>
            </a:r>
          </a:p>
          <a:p>
            <a:pPr marL="1379538" lvl="2" indent="-465138">
              <a:lnSpc>
                <a:spcPct val="90000"/>
              </a:lnSpc>
              <a:spcBef>
                <a:spcPts val="800"/>
              </a:spcBef>
              <a:buClr>
                <a:schemeClr val="tx2"/>
              </a:buClr>
            </a:pPr>
            <a:r>
              <a:rPr lang="en-US" sz="2000" b="0" dirty="0" smtClean="0"/>
              <a:t>Buyer may adjust transfers between his accounts, but may not “charge back” or adjust Seller’s account.</a:t>
            </a:r>
          </a:p>
        </p:txBody>
      </p:sp>
    </p:spTree>
    <p:extLst>
      <p:ext uri="{BB962C8B-B14F-4D97-AF65-F5344CB8AC3E}">
        <p14:creationId xmlns:p14="http://schemas.microsoft.com/office/powerpoint/2010/main" val="282246917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04800"/>
            <a:ext cx="8229600" cy="533400"/>
          </a:xfrm>
        </p:spPr>
        <p:txBody>
          <a:bodyPr/>
          <a:lstStyle/>
          <a:p>
            <a:r>
              <a:rPr lang="en-US" sz="3200" dirty="0" smtClean="0"/>
              <a:t>Billing and Interfund </a:t>
            </a:r>
            <a:r>
              <a:rPr lang="en-US" sz="3200" dirty="0"/>
              <a:t>Reimbursement</a:t>
            </a:r>
          </a:p>
        </p:txBody>
      </p:sp>
      <p:sp>
        <p:nvSpPr>
          <p:cNvPr id="20483" name="Rectangle 3"/>
          <p:cNvSpPr>
            <a:spLocks noGrp="1" noChangeArrowheads="1"/>
          </p:cNvSpPr>
          <p:nvPr>
            <p:ph idx="1"/>
          </p:nvPr>
        </p:nvSpPr>
        <p:spPr>
          <a:xfrm>
            <a:off x="381000" y="1143000"/>
            <a:ext cx="8305800" cy="5105400"/>
          </a:xfrm>
        </p:spPr>
        <p:txBody>
          <a:bodyPr/>
          <a:lstStyle/>
          <a:p>
            <a:pPr>
              <a:buClr>
                <a:schemeClr val="tx2"/>
              </a:buClr>
            </a:pPr>
            <a:r>
              <a:rPr lang="en-US" sz="2800" dirty="0" smtClean="0"/>
              <a:t>Key features of Interfund</a:t>
            </a:r>
          </a:p>
          <a:p>
            <a:pPr marL="457200" lvl="1" indent="-241300">
              <a:lnSpc>
                <a:spcPct val="80000"/>
              </a:lnSpc>
              <a:spcBef>
                <a:spcPts val="1000"/>
              </a:spcBef>
              <a:buClr>
                <a:schemeClr val="tx2"/>
              </a:buClr>
              <a:buSzPct val="150000"/>
              <a:buFontTx/>
              <a:buChar char="•"/>
              <a:defRPr/>
            </a:pPr>
            <a:r>
              <a:rPr lang="en-US" sz="2400" dirty="0">
                <a:ea typeface="+mn-ea"/>
                <a:cs typeface="+mn-cs"/>
              </a:rPr>
              <a:t>Seller’s Central Accounts </a:t>
            </a:r>
            <a:r>
              <a:rPr lang="en-US" sz="2400" dirty="0" smtClean="0">
                <a:ea typeface="+mn-ea"/>
                <a:cs typeface="+mn-cs"/>
              </a:rPr>
              <a:t>Office (CAO) </a:t>
            </a:r>
            <a:endParaRPr lang="en-US" sz="2400" dirty="0">
              <a:ea typeface="+mn-ea"/>
              <a:cs typeface="+mn-cs"/>
            </a:endParaRPr>
          </a:p>
          <a:p>
            <a:pPr marL="911225" lvl="2" indent="-465138">
              <a:lnSpc>
                <a:spcPct val="80000"/>
              </a:lnSpc>
              <a:spcBef>
                <a:spcPts val="800"/>
              </a:spcBef>
              <a:buClr>
                <a:schemeClr val="tx2"/>
              </a:buClr>
              <a:defRPr/>
            </a:pPr>
            <a:r>
              <a:rPr lang="en-US" sz="2000" b="0" dirty="0"/>
              <a:t>Reports the funds transfer to Treasury at the summary level</a:t>
            </a:r>
          </a:p>
          <a:p>
            <a:pPr marL="911225" lvl="2" indent="-465138">
              <a:lnSpc>
                <a:spcPct val="80000"/>
              </a:lnSpc>
              <a:spcBef>
                <a:spcPts val="800"/>
              </a:spcBef>
              <a:buClr>
                <a:schemeClr val="tx2"/>
              </a:buClr>
              <a:defRPr/>
            </a:pPr>
            <a:r>
              <a:rPr lang="en-US" sz="2000" b="0" dirty="0"/>
              <a:t>Only authorized to report transfers for bills which passed DLA Logistics Management Standards Office prescribed DAAS edits</a:t>
            </a:r>
          </a:p>
          <a:p>
            <a:pPr marL="911225" lvl="2" indent="-465138">
              <a:lnSpc>
                <a:spcPct val="80000"/>
              </a:lnSpc>
              <a:spcBef>
                <a:spcPts val="800"/>
              </a:spcBef>
              <a:buClr>
                <a:schemeClr val="tx2"/>
              </a:buClr>
              <a:defRPr/>
            </a:pPr>
            <a:r>
              <a:rPr lang="en-US" sz="2000" b="0" dirty="0"/>
              <a:t>Notifies the </a:t>
            </a:r>
            <a:r>
              <a:rPr lang="en-US" sz="2000" b="0" dirty="0" smtClean="0"/>
              <a:t>Buyer’s </a:t>
            </a:r>
            <a:r>
              <a:rPr lang="en-US" sz="2000" b="0" dirty="0"/>
              <a:t>Central Accounts Office of the transfer by sending summary and detail billing records</a:t>
            </a:r>
          </a:p>
          <a:p>
            <a:pPr marL="457200" lvl="1" indent="-241300">
              <a:lnSpc>
                <a:spcPct val="80000"/>
              </a:lnSpc>
              <a:spcBef>
                <a:spcPts val="1000"/>
              </a:spcBef>
              <a:buClr>
                <a:schemeClr val="tx2"/>
              </a:buClr>
              <a:buSzPct val="150000"/>
              <a:buFontTx/>
              <a:buChar char="•"/>
              <a:defRPr/>
            </a:pPr>
            <a:r>
              <a:rPr lang="en-US" sz="2400" dirty="0">
                <a:ea typeface="+mn-ea"/>
                <a:cs typeface="+mn-cs"/>
              </a:rPr>
              <a:t>Buyer’s Central Accounts Office </a:t>
            </a:r>
          </a:p>
          <a:p>
            <a:pPr marL="911225" lvl="2" indent="-465138">
              <a:lnSpc>
                <a:spcPct val="80000"/>
              </a:lnSpc>
              <a:spcBef>
                <a:spcPts val="800"/>
              </a:spcBef>
              <a:buClr>
                <a:schemeClr val="tx2"/>
              </a:buClr>
              <a:defRPr/>
            </a:pPr>
            <a:r>
              <a:rPr lang="en-US" sz="2000" b="0" dirty="0"/>
              <a:t>Ensures that the </a:t>
            </a:r>
            <a:r>
              <a:rPr lang="en-US" sz="2000" b="0" dirty="0" smtClean="0"/>
              <a:t>Buyer </a:t>
            </a:r>
            <a:r>
              <a:rPr lang="en-US" sz="2000" b="0" dirty="0"/>
              <a:t>processes the payment</a:t>
            </a:r>
          </a:p>
          <a:p>
            <a:pPr marL="457200" lvl="1" indent="-241300">
              <a:lnSpc>
                <a:spcPct val="80000"/>
              </a:lnSpc>
              <a:spcBef>
                <a:spcPts val="1000"/>
              </a:spcBef>
              <a:buClr>
                <a:schemeClr val="tx2"/>
              </a:buClr>
              <a:buSzPct val="150000"/>
              <a:buFontTx/>
              <a:buChar char="•"/>
              <a:defRPr/>
            </a:pPr>
            <a:r>
              <a:rPr lang="en-US" sz="2400" dirty="0">
                <a:ea typeface="+mn-ea"/>
                <a:cs typeface="+mn-cs"/>
              </a:rPr>
              <a:t>The Buyer must process the charge</a:t>
            </a:r>
          </a:p>
          <a:p>
            <a:pPr marL="911225" lvl="2" indent="-465138">
              <a:lnSpc>
                <a:spcPct val="80000"/>
              </a:lnSpc>
              <a:spcBef>
                <a:spcPts val="800"/>
              </a:spcBef>
              <a:buClr>
                <a:schemeClr val="tx2"/>
              </a:buClr>
              <a:defRPr/>
            </a:pPr>
            <a:r>
              <a:rPr lang="en-US" sz="2000" b="0" dirty="0"/>
              <a:t>Use adjustment procedures to request adjustment of charges, if needed</a:t>
            </a:r>
          </a:p>
          <a:p>
            <a:pPr>
              <a:buClr>
                <a:schemeClr val="tx2"/>
              </a:buClr>
            </a:pPr>
            <a:endParaRPr lang="en-US" sz="2800" b="0" dirty="0" smtClean="0"/>
          </a:p>
        </p:txBody>
      </p:sp>
    </p:spTree>
    <p:extLst>
      <p:ext uri="{BB962C8B-B14F-4D97-AF65-F5344CB8AC3E}">
        <p14:creationId xmlns:p14="http://schemas.microsoft.com/office/powerpoint/2010/main" val="345020521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a:hlinkClick r:id="" action="ppaction://ole?verb=0"/>
          </p:cNvPr>
          <p:cNvGraphicFramePr>
            <a:graphicFrameLocks/>
          </p:cNvGraphicFramePr>
          <p:nvPr/>
        </p:nvGraphicFramePr>
        <p:xfrm>
          <a:off x="914400" y="3657600"/>
          <a:ext cx="1295400" cy="1066800"/>
        </p:xfrm>
        <a:graphic>
          <a:graphicData uri="http://schemas.openxmlformats.org/presentationml/2006/ole">
            <mc:AlternateContent xmlns:mc="http://schemas.openxmlformats.org/markup-compatibility/2006">
              <mc:Choice xmlns:v="urn:schemas-microsoft-com:vml" Requires="v">
                <p:oleObj spid="_x0000_s45854" name="Microsoft ClipArt Gallery" r:id="rId4" imgW="5905500" imgH="1866900" progId="">
                  <p:embed/>
                </p:oleObj>
              </mc:Choice>
              <mc:Fallback>
                <p:oleObj name="Microsoft ClipArt Gallery" r:id="rId4" imgW="5905500" imgH="1866900" progId="">
                  <p:embed/>
                  <p:pic>
                    <p:nvPicPr>
                      <p:cNvPr id="0" name="Picture 1052"/>
                      <p:cNvPicPr>
                        <a:picLocks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914400" y="3657600"/>
                        <a:ext cx="129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84" name="Picture 3" descr="j0188055[1]"/>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6172200" y="2865438"/>
            <a:ext cx="1143000" cy="687387"/>
          </a:xfrm>
          <a:prstGeom prst="rect">
            <a:avLst/>
          </a:prstGeom>
          <a:noFill/>
          <a:ln w="9525">
            <a:noFill/>
            <a:miter lim="800000"/>
            <a:headEnd/>
            <a:tailEnd/>
          </a:ln>
        </p:spPr>
      </p:pic>
      <p:graphicFrame>
        <p:nvGraphicFramePr>
          <p:cNvPr id="3075" name="Object 4">
            <a:hlinkClick r:id="" action="ppaction://ole?verb=0"/>
          </p:cNvPr>
          <p:cNvGraphicFramePr>
            <a:graphicFrameLocks/>
          </p:cNvGraphicFramePr>
          <p:nvPr/>
        </p:nvGraphicFramePr>
        <p:xfrm>
          <a:off x="6096000" y="3581400"/>
          <a:ext cx="1295400" cy="1066800"/>
        </p:xfrm>
        <a:graphic>
          <a:graphicData uri="http://schemas.openxmlformats.org/presentationml/2006/ole">
            <mc:AlternateContent xmlns:mc="http://schemas.openxmlformats.org/markup-compatibility/2006">
              <mc:Choice xmlns:v="urn:schemas-microsoft-com:vml" Requires="v">
                <p:oleObj spid="_x0000_s45855" name="Microsoft ClipArt Gallery" r:id="rId7" imgW="5905500" imgH="1866900" progId="">
                  <p:embed/>
                </p:oleObj>
              </mc:Choice>
              <mc:Fallback>
                <p:oleObj name="Microsoft ClipArt Gallery" r:id="rId7" imgW="5905500" imgH="1866900" progId="">
                  <p:embed/>
                  <p:pic>
                    <p:nvPicPr>
                      <p:cNvPr id="0" name="Picture 1053"/>
                      <p:cNvPicPr>
                        <a:picLocks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096000" y="3581400"/>
                        <a:ext cx="129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85" name="Picture 5" descr="j0188055[1]"/>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914400" y="2865438"/>
            <a:ext cx="1219200" cy="733425"/>
          </a:xfrm>
          <a:prstGeom prst="rect">
            <a:avLst/>
          </a:prstGeom>
          <a:noFill/>
          <a:ln w="9525">
            <a:noFill/>
            <a:miter lim="800000"/>
            <a:headEnd/>
            <a:tailEnd/>
          </a:ln>
        </p:spPr>
      </p:pic>
      <p:sp>
        <p:nvSpPr>
          <p:cNvPr id="498694" name="Freeform 6"/>
          <p:cNvSpPr>
            <a:spLocks/>
          </p:cNvSpPr>
          <p:nvPr/>
        </p:nvSpPr>
        <p:spPr bwMode="auto">
          <a:xfrm>
            <a:off x="6248400" y="5521325"/>
            <a:ext cx="2174875" cy="269875"/>
          </a:xfrm>
          <a:custGeom>
            <a:avLst/>
            <a:gdLst/>
            <a:ahLst/>
            <a:cxnLst>
              <a:cxn ang="0">
                <a:pos x="158" y="0"/>
              </a:cxn>
              <a:cxn ang="0">
                <a:pos x="0" y="158"/>
              </a:cxn>
              <a:cxn ang="0">
                <a:pos x="1321" y="158"/>
              </a:cxn>
              <a:cxn ang="0">
                <a:pos x="1167" y="4"/>
              </a:cxn>
              <a:cxn ang="0">
                <a:pos x="158" y="0"/>
              </a:cxn>
            </a:cxnLst>
            <a:rect l="0" t="0" r="r" b="b"/>
            <a:pathLst>
              <a:path w="1322" h="159">
                <a:moveTo>
                  <a:pt x="158" y="0"/>
                </a:moveTo>
                <a:lnTo>
                  <a:pt x="0" y="158"/>
                </a:lnTo>
                <a:lnTo>
                  <a:pt x="1321" y="158"/>
                </a:lnTo>
                <a:lnTo>
                  <a:pt x="1167" y="4"/>
                </a:lnTo>
                <a:lnTo>
                  <a:pt x="158" y="0"/>
                </a:lnTo>
              </a:path>
            </a:pathLst>
          </a:custGeom>
          <a:solidFill>
            <a:schemeClr val="tx2"/>
          </a:solidFill>
          <a:ln w="12700" cap="rnd" cmpd="sng">
            <a:solidFill>
              <a:schemeClr val="tx1"/>
            </a:solidFill>
            <a:prstDash val="solid"/>
            <a:round/>
            <a:headEnd type="none" w="med" len="med"/>
            <a:tailEnd type="non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nvGrpSpPr>
          <p:cNvPr id="3087" name="Group 69"/>
          <p:cNvGrpSpPr>
            <a:grpSpLocks/>
          </p:cNvGrpSpPr>
          <p:nvPr/>
        </p:nvGrpSpPr>
        <p:grpSpPr bwMode="auto">
          <a:xfrm>
            <a:off x="6477000" y="5105400"/>
            <a:ext cx="1746250" cy="403225"/>
            <a:chOff x="6477000" y="5105400"/>
            <a:chExt cx="1746250" cy="403225"/>
          </a:xfrm>
        </p:grpSpPr>
        <p:sp>
          <p:nvSpPr>
            <p:cNvPr id="498696" name="Rectangle 8"/>
            <p:cNvSpPr>
              <a:spLocks noChangeArrowheads="1"/>
            </p:cNvSpPr>
            <p:nvPr/>
          </p:nvSpPr>
          <p:spPr bwMode="auto">
            <a:xfrm>
              <a:off x="7016750" y="5105400"/>
              <a:ext cx="277813" cy="52388"/>
            </a:xfrm>
            <a:prstGeom prst="rect">
              <a:avLst/>
            </a:prstGeom>
            <a:solidFill>
              <a:srgbClr val="80808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697" name="Rectangle 9"/>
            <p:cNvSpPr>
              <a:spLocks noChangeArrowheads="1"/>
            </p:cNvSpPr>
            <p:nvPr/>
          </p:nvSpPr>
          <p:spPr bwMode="auto">
            <a:xfrm>
              <a:off x="6927850" y="5175250"/>
              <a:ext cx="465138" cy="36513"/>
            </a:xfrm>
            <a:prstGeom prst="rect">
              <a:avLst/>
            </a:prstGeom>
            <a:solidFill>
              <a:srgbClr val="80808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698" name="Rectangle 10"/>
            <p:cNvSpPr>
              <a:spLocks noChangeArrowheads="1"/>
            </p:cNvSpPr>
            <p:nvPr/>
          </p:nvSpPr>
          <p:spPr bwMode="auto">
            <a:xfrm>
              <a:off x="6537325" y="5248275"/>
              <a:ext cx="1628775" cy="260350"/>
            </a:xfrm>
            <a:prstGeom prst="rect">
              <a:avLst/>
            </a:prstGeom>
            <a:solidFill>
              <a:srgbClr val="80808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699" name="Rectangle 11"/>
            <p:cNvSpPr>
              <a:spLocks noChangeArrowheads="1"/>
            </p:cNvSpPr>
            <p:nvPr/>
          </p:nvSpPr>
          <p:spPr bwMode="auto">
            <a:xfrm>
              <a:off x="6477000" y="5226050"/>
              <a:ext cx="1746250" cy="11113"/>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700" name="Rectangle 12"/>
            <p:cNvSpPr>
              <a:spLocks noChangeArrowheads="1"/>
            </p:cNvSpPr>
            <p:nvPr/>
          </p:nvSpPr>
          <p:spPr bwMode="auto">
            <a:xfrm>
              <a:off x="6613525" y="5283200"/>
              <a:ext cx="112713" cy="168275"/>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701" name="Rectangle 13"/>
            <p:cNvSpPr>
              <a:spLocks noChangeArrowheads="1"/>
            </p:cNvSpPr>
            <p:nvPr/>
          </p:nvSpPr>
          <p:spPr bwMode="auto">
            <a:xfrm>
              <a:off x="6808788" y="5283200"/>
              <a:ext cx="115887" cy="168275"/>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702" name="Rectangle 14"/>
            <p:cNvSpPr>
              <a:spLocks noChangeArrowheads="1"/>
            </p:cNvSpPr>
            <p:nvPr/>
          </p:nvSpPr>
          <p:spPr bwMode="auto">
            <a:xfrm>
              <a:off x="7002463" y="5283200"/>
              <a:ext cx="115887" cy="168275"/>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703" name="Rectangle 15"/>
            <p:cNvSpPr>
              <a:spLocks noChangeArrowheads="1"/>
            </p:cNvSpPr>
            <p:nvPr/>
          </p:nvSpPr>
          <p:spPr bwMode="auto">
            <a:xfrm>
              <a:off x="7199313" y="5283200"/>
              <a:ext cx="112712" cy="168275"/>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704" name="Rectangle 16"/>
            <p:cNvSpPr>
              <a:spLocks noChangeArrowheads="1"/>
            </p:cNvSpPr>
            <p:nvPr/>
          </p:nvSpPr>
          <p:spPr bwMode="auto">
            <a:xfrm>
              <a:off x="7394575" y="5283200"/>
              <a:ext cx="112713" cy="168275"/>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705" name="Rectangle 17"/>
            <p:cNvSpPr>
              <a:spLocks noChangeArrowheads="1"/>
            </p:cNvSpPr>
            <p:nvPr/>
          </p:nvSpPr>
          <p:spPr bwMode="auto">
            <a:xfrm>
              <a:off x="7589838" y="5283200"/>
              <a:ext cx="115887" cy="168275"/>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706" name="Rectangle 18"/>
            <p:cNvSpPr>
              <a:spLocks noChangeArrowheads="1"/>
            </p:cNvSpPr>
            <p:nvPr/>
          </p:nvSpPr>
          <p:spPr bwMode="auto">
            <a:xfrm>
              <a:off x="7785100" y="5283200"/>
              <a:ext cx="115888" cy="168275"/>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707" name="Rectangle 19"/>
            <p:cNvSpPr>
              <a:spLocks noChangeArrowheads="1"/>
            </p:cNvSpPr>
            <p:nvPr/>
          </p:nvSpPr>
          <p:spPr bwMode="auto">
            <a:xfrm>
              <a:off x="7980363" y="5283200"/>
              <a:ext cx="112712" cy="168275"/>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graphicFrame>
        <p:nvGraphicFramePr>
          <p:cNvPr id="3076" name="Object 20">
            <a:hlinkClick r:id="" action="ppaction://ole?verb=0"/>
          </p:cNvPr>
          <p:cNvGraphicFramePr>
            <a:graphicFrameLocks/>
          </p:cNvGraphicFramePr>
          <p:nvPr/>
        </p:nvGraphicFramePr>
        <p:xfrm>
          <a:off x="6572250" y="5283200"/>
          <a:ext cx="153988" cy="296863"/>
        </p:xfrm>
        <a:graphic>
          <a:graphicData uri="http://schemas.openxmlformats.org/presentationml/2006/ole">
            <mc:AlternateContent xmlns:mc="http://schemas.openxmlformats.org/markup-compatibility/2006">
              <mc:Choice xmlns:v="urn:schemas-microsoft-com:vml" Requires="v">
                <p:oleObj spid="_x0000_s45856" name="Microsoft ClipArt Gallery" r:id="rId8" imgW="2819400" imgH="4559300" progId="">
                  <p:embed/>
                </p:oleObj>
              </mc:Choice>
              <mc:Fallback>
                <p:oleObj name="Microsoft ClipArt Gallery" r:id="rId8" imgW="2819400" imgH="4559300" progId="">
                  <p:embed/>
                  <p:pic>
                    <p:nvPicPr>
                      <p:cNvPr id="0" name="Picture 105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2250" y="5283200"/>
                        <a:ext cx="153988"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21">
            <a:hlinkClick r:id="" action="ppaction://ole?verb=0"/>
          </p:cNvPr>
          <p:cNvGraphicFramePr>
            <a:graphicFrameLocks/>
          </p:cNvGraphicFramePr>
          <p:nvPr/>
        </p:nvGraphicFramePr>
        <p:xfrm>
          <a:off x="6767513" y="5283200"/>
          <a:ext cx="153987" cy="296863"/>
        </p:xfrm>
        <a:graphic>
          <a:graphicData uri="http://schemas.openxmlformats.org/presentationml/2006/ole">
            <mc:AlternateContent xmlns:mc="http://schemas.openxmlformats.org/markup-compatibility/2006">
              <mc:Choice xmlns:v="urn:schemas-microsoft-com:vml" Requires="v">
                <p:oleObj spid="_x0000_s45857" name="Microsoft ClipArt Gallery" r:id="rId10" imgW="2819400" imgH="4559300" progId="">
                  <p:embed/>
                </p:oleObj>
              </mc:Choice>
              <mc:Fallback>
                <p:oleObj name="Microsoft ClipArt Gallery" r:id="rId10" imgW="2819400" imgH="4559300" progId="">
                  <p:embed/>
                  <p:pic>
                    <p:nvPicPr>
                      <p:cNvPr id="0" name="Picture 105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7513" y="5283200"/>
                        <a:ext cx="15398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22">
            <a:hlinkClick r:id="" action="ppaction://ole?verb=0"/>
          </p:cNvPr>
          <p:cNvGraphicFramePr>
            <a:graphicFrameLocks/>
          </p:cNvGraphicFramePr>
          <p:nvPr/>
        </p:nvGraphicFramePr>
        <p:xfrm>
          <a:off x="6964363" y="5283200"/>
          <a:ext cx="152400" cy="296863"/>
        </p:xfrm>
        <a:graphic>
          <a:graphicData uri="http://schemas.openxmlformats.org/presentationml/2006/ole">
            <mc:AlternateContent xmlns:mc="http://schemas.openxmlformats.org/markup-compatibility/2006">
              <mc:Choice xmlns:v="urn:schemas-microsoft-com:vml" Requires="v">
                <p:oleObj spid="_x0000_s45858" name="Microsoft ClipArt Gallery" r:id="rId11" imgW="2819400" imgH="4559300" progId="">
                  <p:embed/>
                </p:oleObj>
              </mc:Choice>
              <mc:Fallback>
                <p:oleObj name="Microsoft ClipArt Gallery" r:id="rId11" imgW="2819400" imgH="4559300" progId="">
                  <p:embed/>
                  <p:pic>
                    <p:nvPicPr>
                      <p:cNvPr id="0" name="Picture 105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4363" y="5283200"/>
                        <a:ext cx="15240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23">
            <a:hlinkClick r:id="" action="ppaction://ole?verb=0"/>
          </p:cNvPr>
          <p:cNvGraphicFramePr>
            <a:graphicFrameLocks/>
          </p:cNvGraphicFramePr>
          <p:nvPr/>
        </p:nvGraphicFramePr>
        <p:xfrm>
          <a:off x="7353300" y="5283200"/>
          <a:ext cx="153988" cy="296863"/>
        </p:xfrm>
        <a:graphic>
          <a:graphicData uri="http://schemas.openxmlformats.org/presentationml/2006/ole">
            <mc:AlternateContent xmlns:mc="http://schemas.openxmlformats.org/markup-compatibility/2006">
              <mc:Choice xmlns:v="urn:schemas-microsoft-com:vml" Requires="v">
                <p:oleObj spid="_x0000_s45859" name="Microsoft ClipArt Gallery" r:id="rId12" imgW="2819400" imgH="4559300" progId="">
                  <p:embed/>
                </p:oleObj>
              </mc:Choice>
              <mc:Fallback>
                <p:oleObj name="Microsoft ClipArt Gallery" r:id="rId12" imgW="2819400" imgH="4559300" progId="">
                  <p:embed/>
                  <p:pic>
                    <p:nvPicPr>
                      <p:cNvPr id="0" name="Picture 105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3300" y="5283200"/>
                        <a:ext cx="153988"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24">
            <a:hlinkClick r:id="" action="ppaction://ole?verb=0"/>
          </p:cNvPr>
          <p:cNvGraphicFramePr>
            <a:graphicFrameLocks/>
          </p:cNvGraphicFramePr>
          <p:nvPr/>
        </p:nvGraphicFramePr>
        <p:xfrm>
          <a:off x="7745413" y="5283200"/>
          <a:ext cx="152400" cy="296863"/>
        </p:xfrm>
        <a:graphic>
          <a:graphicData uri="http://schemas.openxmlformats.org/presentationml/2006/ole">
            <mc:AlternateContent xmlns:mc="http://schemas.openxmlformats.org/markup-compatibility/2006">
              <mc:Choice xmlns:v="urn:schemas-microsoft-com:vml" Requires="v">
                <p:oleObj spid="_x0000_s45860" name="Microsoft ClipArt Gallery" r:id="rId13" imgW="2819400" imgH="4559300" progId="">
                  <p:embed/>
                </p:oleObj>
              </mc:Choice>
              <mc:Fallback>
                <p:oleObj name="Microsoft ClipArt Gallery" r:id="rId13" imgW="2819400" imgH="4559300" progId="">
                  <p:embed/>
                  <p:pic>
                    <p:nvPicPr>
                      <p:cNvPr id="0" name="Picture 105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5413" y="5283200"/>
                        <a:ext cx="15240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25">
            <a:hlinkClick r:id="" action="ppaction://ole?verb=0"/>
          </p:cNvPr>
          <p:cNvGraphicFramePr>
            <a:graphicFrameLocks/>
          </p:cNvGraphicFramePr>
          <p:nvPr/>
        </p:nvGraphicFramePr>
        <p:xfrm>
          <a:off x="7940675" y="5283200"/>
          <a:ext cx="152400" cy="296863"/>
        </p:xfrm>
        <a:graphic>
          <a:graphicData uri="http://schemas.openxmlformats.org/presentationml/2006/ole">
            <mc:AlternateContent xmlns:mc="http://schemas.openxmlformats.org/markup-compatibility/2006">
              <mc:Choice xmlns:v="urn:schemas-microsoft-com:vml" Requires="v">
                <p:oleObj spid="_x0000_s45861" name="Microsoft ClipArt Gallery" r:id="rId14" imgW="2819400" imgH="4559300" progId="">
                  <p:embed/>
                </p:oleObj>
              </mc:Choice>
              <mc:Fallback>
                <p:oleObj name="Microsoft ClipArt Gallery" r:id="rId14" imgW="2819400" imgH="4559300" progId="">
                  <p:embed/>
                  <p:pic>
                    <p:nvPicPr>
                      <p:cNvPr id="0" name="Picture 105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0675" y="5283200"/>
                        <a:ext cx="15240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26">
            <a:hlinkClick r:id="" action="ppaction://ole?verb=0"/>
          </p:cNvPr>
          <p:cNvGraphicFramePr>
            <a:graphicFrameLocks/>
          </p:cNvGraphicFramePr>
          <p:nvPr/>
        </p:nvGraphicFramePr>
        <p:xfrm>
          <a:off x="7523163" y="5410200"/>
          <a:ext cx="354012" cy="361950"/>
        </p:xfrm>
        <a:graphic>
          <a:graphicData uri="http://schemas.openxmlformats.org/presentationml/2006/ole">
            <mc:AlternateContent xmlns:mc="http://schemas.openxmlformats.org/markup-compatibility/2006">
              <mc:Choice xmlns:v="urn:schemas-microsoft-com:vml" Requires="v">
                <p:oleObj spid="_x0000_s45862" name="Microsoft ClipArt Gallery" r:id="rId15" imgW="3378200" imgH="3365500" progId="">
                  <p:embed/>
                </p:oleObj>
              </mc:Choice>
              <mc:Fallback>
                <p:oleObj name="Microsoft ClipArt Gallery" r:id="rId15" imgW="3378200" imgH="3365500" progId="">
                  <p:embed/>
                  <p:pic>
                    <p:nvPicPr>
                      <p:cNvPr id="0" name="Picture 1060"/>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3163" y="5410200"/>
                        <a:ext cx="354012"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8" name="Text Box 27"/>
          <p:cNvSpPr txBox="1">
            <a:spLocks noChangeArrowheads="1"/>
          </p:cNvSpPr>
          <p:nvPr/>
        </p:nvSpPr>
        <p:spPr bwMode="auto">
          <a:xfrm>
            <a:off x="3886200" y="3124200"/>
            <a:ext cx="1350963" cy="2586038"/>
          </a:xfrm>
          <a:prstGeom prst="rect">
            <a:avLst/>
          </a:prstGeom>
          <a:noFill/>
          <a:ln w="12700">
            <a:solidFill>
              <a:schemeClr val="tx1"/>
            </a:solidFill>
            <a:miter lim="800000"/>
            <a:headEnd/>
            <a:tailEnd/>
          </a:ln>
        </p:spPr>
        <p:txBody>
          <a:bodyPr wrap="none">
            <a:spAutoFit/>
          </a:bodyPr>
          <a:lstStyle/>
          <a:p>
            <a:r>
              <a:rPr lang="en-US" sz="1800" b="0" dirty="0"/>
              <a:t/>
            </a:r>
            <a:br>
              <a:rPr lang="en-US" sz="1800" b="0" dirty="0"/>
            </a:br>
            <a:r>
              <a:rPr lang="en-US" sz="1800" b="0" dirty="0"/>
              <a:t/>
            </a:r>
            <a:br>
              <a:rPr lang="en-US" sz="1800" b="0" dirty="0"/>
            </a:br>
            <a:endParaRPr lang="en-US" sz="1800" b="0" dirty="0"/>
          </a:p>
          <a:p>
            <a:endParaRPr lang="en-US" sz="1800" b="0" dirty="0"/>
          </a:p>
          <a:p>
            <a:r>
              <a:rPr lang="en-US" sz="1800" b="0" dirty="0"/>
              <a:t>    </a:t>
            </a:r>
            <a:r>
              <a:rPr lang="en-US" sz="1800" dirty="0"/>
              <a:t>DAAS </a:t>
            </a:r>
            <a:r>
              <a:rPr lang="en-US" sz="1800" b="0" dirty="0"/>
              <a:t>   </a:t>
            </a:r>
            <a:br>
              <a:rPr lang="en-US" sz="1800" b="0" dirty="0"/>
            </a:br>
            <a:r>
              <a:rPr lang="en-US" sz="1800" b="0" dirty="0"/>
              <a:t/>
            </a:r>
            <a:br>
              <a:rPr lang="en-US" sz="1800" b="0" dirty="0"/>
            </a:br>
            <a:endParaRPr lang="en-US" sz="1800" b="0" dirty="0"/>
          </a:p>
          <a:p>
            <a:endParaRPr lang="en-US" sz="1800" b="0" dirty="0"/>
          </a:p>
          <a:p>
            <a:endParaRPr lang="en-US" sz="1800" b="0" dirty="0"/>
          </a:p>
        </p:txBody>
      </p:sp>
      <p:graphicFrame>
        <p:nvGraphicFramePr>
          <p:cNvPr id="498787" name="Group 99"/>
          <p:cNvGraphicFramePr>
            <a:graphicFrameLocks noGrp="1"/>
          </p:cNvGraphicFramePr>
          <p:nvPr/>
        </p:nvGraphicFramePr>
        <p:xfrm>
          <a:off x="533400" y="2895600"/>
          <a:ext cx="1676400" cy="1748668"/>
        </p:xfrm>
        <a:graphic>
          <a:graphicData uri="http://schemas.openxmlformats.org/drawingml/2006/table">
            <a:tbl>
              <a:tblPr/>
              <a:tblGrid>
                <a:gridCol w="381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91256">
                <a:tc rowSpan="2">
                  <a:txBody>
                    <a:bodyPr/>
                    <a:lstStyle/>
                    <a:p>
                      <a:pPr marL="0" marR="0" lvl="0" indent="0" algn="l"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B</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UYER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Finance</a:t>
                      </a:r>
                      <a:br>
                        <a:rPr kumimoji="0" lang="en-US" sz="1800" b="1" i="0" u="none" strike="noStrike" cap="none" normalizeH="0" baseline="0" dirty="0" smtClean="0">
                          <a:ln>
                            <a:noFill/>
                          </a:ln>
                          <a:solidFill>
                            <a:schemeClr val="tx1"/>
                          </a:solidFill>
                          <a:effectLst/>
                          <a:latin typeface="Arial" charset="0"/>
                        </a:rPr>
                      </a:b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5144">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Supply</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98726" name="Group 38"/>
          <p:cNvGraphicFramePr>
            <a:graphicFrameLocks noGrp="1"/>
          </p:cNvGraphicFramePr>
          <p:nvPr>
            <p:extLst>
              <p:ext uri="{D42A27DB-BD31-4B8C-83A1-F6EECF244321}">
                <p14:modId xmlns:p14="http://schemas.microsoft.com/office/powerpoint/2010/main" val="84666204"/>
              </p:ext>
            </p:extLst>
          </p:nvPr>
        </p:nvGraphicFramePr>
        <p:xfrm>
          <a:off x="6019800" y="2895600"/>
          <a:ext cx="1828800" cy="1737360"/>
        </p:xfrm>
        <a:graphic>
          <a:graphicData uri="http://schemas.openxmlformats.org/drawingml/2006/table">
            <a:tbl>
              <a:tblPr/>
              <a:tblGrid>
                <a:gridCol w="1295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685800">
                <a:tc>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
                      </a:r>
                      <a:br>
                        <a:rPr kumimoji="0" lang="en-US" sz="10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Finance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E</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L</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L</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E</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Supply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498736" name="Line 48"/>
          <p:cNvSpPr>
            <a:spLocks noChangeShapeType="1"/>
          </p:cNvSpPr>
          <p:nvPr/>
        </p:nvSpPr>
        <p:spPr bwMode="auto">
          <a:xfrm>
            <a:off x="5181600" y="3962400"/>
            <a:ext cx="0" cy="0"/>
          </a:xfrm>
          <a:prstGeom prst="line">
            <a:avLst/>
          </a:prstGeom>
          <a:noFill/>
          <a:ln w="9525">
            <a:solidFill>
              <a:schemeClr val="tx1"/>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3110" name="Rectangle 52"/>
          <p:cNvSpPr>
            <a:spLocks noChangeArrowheads="1"/>
          </p:cNvSpPr>
          <p:nvPr/>
        </p:nvSpPr>
        <p:spPr bwMode="auto">
          <a:xfrm>
            <a:off x="6243638" y="5800725"/>
            <a:ext cx="2238375" cy="363538"/>
          </a:xfrm>
          <a:prstGeom prst="rect">
            <a:avLst/>
          </a:prstGeom>
          <a:noFill/>
          <a:ln w="12700">
            <a:noFill/>
            <a:miter lim="800000"/>
            <a:headEnd/>
            <a:tailEnd/>
          </a:ln>
        </p:spPr>
        <p:txBody>
          <a:bodyPr wrap="none" lIns="90488" tIns="44450" rIns="90488" bIns="44450">
            <a:spAutoFit/>
          </a:bodyPr>
          <a:lstStyle/>
          <a:p>
            <a:pPr algn="ctr" eaLnBrk="0" hangingPunct="0"/>
            <a:r>
              <a:rPr lang="en-US" sz="1800" dirty="0"/>
              <a:t>Distribution Depot </a:t>
            </a:r>
          </a:p>
        </p:txBody>
      </p:sp>
      <p:graphicFrame>
        <p:nvGraphicFramePr>
          <p:cNvPr id="3083" name="Object 53"/>
          <p:cNvGraphicFramePr>
            <a:graphicFrameLocks noChangeAspect="1"/>
          </p:cNvGraphicFramePr>
          <p:nvPr/>
        </p:nvGraphicFramePr>
        <p:xfrm>
          <a:off x="3962400" y="3200400"/>
          <a:ext cx="1219200" cy="1001713"/>
        </p:xfrm>
        <a:graphic>
          <a:graphicData uri="http://schemas.openxmlformats.org/presentationml/2006/ole">
            <mc:AlternateContent xmlns:mc="http://schemas.openxmlformats.org/markup-compatibility/2006">
              <mc:Choice xmlns:v="urn:schemas-microsoft-com:vml" Requires="v">
                <p:oleObj spid="_x0000_s45863" name="Clip" r:id="rId17" imgW="1821485" imgH="1806854" progId="">
                  <p:embed/>
                </p:oleObj>
              </mc:Choice>
              <mc:Fallback>
                <p:oleObj name="Clip" r:id="rId17" imgW="1821485" imgH="1806854" progId="">
                  <p:embed/>
                  <p:pic>
                    <p:nvPicPr>
                      <p:cNvPr id="0" name="Picture 1061"/>
                      <p:cNvPicPr>
                        <a:picLocks noChangeAspect="1" noChangeArrowheads="1"/>
                      </p:cNvPicPr>
                      <p:nvPr/>
                    </p:nvPicPr>
                    <p:blipFill>
                      <a:blip r:embed="rId18">
                        <a:extLst>
                          <a:ext uri="{28A0092B-C50C-407E-A947-70E740481C1C}">
                            <a14:useLocalDpi xmlns:a14="http://schemas.microsoft.com/office/drawing/2010/main" val="0"/>
                          </a:ext>
                        </a:extLst>
                      </a:blip>
                      <a:srcRect l="8195" t="12039" r="8109" b="20474"/>
                      <a:stretch>
                        <a:fillRect/>
                      </a:stretch>
                    </p:blipFill>
                    <p:spPr bwMode="auto">
                      <a:xfrm>
                        <a:off x="3962400" y="3200400"/>
                        <a:ext cx="1219200"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8742" name="server"/>
          <p:cNvSpPr>
            <a:spLocks noEditPoints="1" noChangeArrowheads="1"/>
          </p:cNvSpPr>
          <p:nvPr/>
        </p:nvSpPr>
        <p:spPr bwMode="auto">
          <a:xfrm>
            <a:off x="4191000" y="4724400"/>
            <a:ext cx="762000" cy="5334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C0C0C0"/>
          </a:solidFill>
          <a:ln w="9525">
            <a:solidFill>
              <a:srgbClr val="000000"/>
            </a:solidFill>
            <a:miter lim="800000"/>
            <a:headEnd/>
            <a:tailEnd/>
          </a:ln>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3112" name="Rectangle 56"/>
          <p:cNvSpPr>
            <a:spLocks noChangeArrowheads="1"/>
          </p:cNvSpPr>
          <p:nvPr/>
        </p:nvSpPr>
        <p:spPr bwMode="auto">
          <a:xfrm>
            <a:off x="1752600" y="4953000"/>
            <a:ext cx="1414463" cy="363538"/>
          </a:xfrm>
          <a:prstGeom prst="rect">
            <a:avLst/>
          </a:prstGeom>
          <a:noFill/>
          <a:ln w="12700">
            <a:noFill/>
            <a:miter lim="800000"/>
            <a:headEnd/>
            <a:tailEnd/>
          </a:ln>
        </p:spPr>
        <p:txBody>
          <a:bodyPr wrap="none" lIns="90488" tIns="44450" rIns="90488" bIns="44450">
            <a:spAutoFit/>
          </a:bodyPr>
          <a:lstStyle/>
          <a:p>
            <a:pPr eaLnBrk="0" hangingPunct="0"/>
            <a:r>
              <a:rPr lang="en-US" sz="1800" dirty="0"/>
              <a:t>Retail Base</a:t>
            </a:r>
          </a:p>
        </p:txBody>
      </p:sp>
      <p:pic>
        <p:nvPicPr>
          <p:cNvPr id="3113" name="Picture 57" descr="Unit-supply and automated-logistical specialists maintain, stock and distribute the Army’s large inventory of food, medicines, ammunition and spare parts.">
            <a:hlinkClick r:id="rId19"/>
          </p:cNvPr>
          <p:cNvPicPr>
            <a:picLocks noChangeAspect="1" noChangeArrowheads="1"/>
          </p:cNvPicPr>
          <p:nvPr/>
        </p:nvPicPr>
        <p:blipFill>
          <a:blip r:embed="rId20" cstate="print"/>
          <a:srcRect/>
          <a:stretch>
            <a:fillRect/>
          </a:stretch>
        </p:blipFill>
        <p:spPr bwMode="auto">
          <a:xfrm>
            <a:off x="457200" y="5029200"/>
            <a:ext cx="1063625" cy="1447800"/>
          </a:xfrm>
          <a:prstGeom prst="rect">
            <a:avLst/>
          </a:prstGeom>
          <a:noFill/>
          <a:ln w="9525">
            <a:noFill/>
            <a:miter lim="800000"/>
            <a:headEnd/>
            <a:tailEnd/>
          </a:ln>
        </p:spPr>
      </p:pic>
      <p:sp>
        <p:nvSpPr>
          <p:cNvPr id="3114" name="Rectangle 59"/>
          <p:cNvSpPr>
            <a:spLocks noChangeArrowheads="1"/>
          </p:cNvSpPr>
          <p:nvPr/>
        </p:nvSpPr>
        <p:spPr bwMode="auto">
          <a:xfrm>
            <a:off x="4416425" y="3246438"/>
            <a:ext cx="311150" cy="366712"/>
          </a:xfrm>
          <a:prstGeom prst="rect">
            <a:avLst/>
          </a:prstGeom>
          <a:noFill/>
          <a:ln w="9525" algn="ctr">
            <a:noFill/>
            <a:miter lim="800000"/>
            <a:headEnd/>
            <a:tailEnd/>
          </a:ln>
        </p:spPr>
        <p:txBody>
          <a:bodyPr wrap="none">
            <a:spAutoFit/>
          </a:bodyPr>
          <a:lstStyle/>
          <a:p>
            <a:pPr marL="342900" indent="-342900"/>
            <a:r>
              <a:rPr lang="en-US" sz="1800" b="0"/>
              <a:t>1</a:t>
            </a:r>
          </a:p>
        </p:txBody>
      </p:sp>
      <p:sp>
        <p:nvSpPr>
          <p:cNvPr id="3115" name="Text Box 60"/>
          <p:cNvSpPr txBox="1">
            <a:spLocks noChangeArrowheads="1"/>
          </p:cNvSpPr>
          <p:nvPr/>
        </p:nvSpPr>
        <p:spPr bwMode="auto">
          <a:xfrm>
            <a:off x="6111875" y="1752600"/>
            <a:ext cx="1352550" cy="392113"/>
          </a:xfrm>
          <a:prstGeom prst="rect">
            <a:avLst/>
          </a:prstGeom>
          <a:noFill/>
          <a:ln w="25400">
            <a:solidFill>
              <a:schemeClr val="tx1"/>
            </a:solidFill>
            <a:miter lim="800000"/>
            <a:headEnd/>
            <a:tailEnd/>
          </a:ln>
        </p:spPr>
        <p:txBody>
          <a:bodyPr wrap="none">
            <a:spAutoFit/>
          </a:bodyPr>
          <a:lstStyle/>
          <a:p>
            <a:r>
              <a:rPr lang="en-US" sz="1800" b="0" dirty="0"/>
              <a:t>Seller CAO</a:t>
            </a:r>
          </a:p>
        </p:txBody>
      </p:sp>
      <p:sp>
        <p:nvSpPr>
          <p:cNvPr id="3116" name="Text Box 61"/>
          <p:cNvSpPr txBox="1">
            <a:spLocks noChangeArrowheads="1"/>
          </p:cNvSpPr>
          <p:nvPr/>
        </p:nvSpPr>
        <p:spPr bwMode="auto">
          <a:xfrm>
            <a:off x="762000" y="1789113"/>
            <a:ext cx="1365250" cy="392112"/>
          </a:xfrm>
          <a:prstGeom prst="rect">
            <a:avLst/>
          </a:prstGeom>
          <a:noFill/>
          <a:ln w="25400">
            <a:solidFill>
              <a:schemeClr val="tx1"/>
            </a:solidFill>
            <a:miter lim="800000"/>
            <a:headEnd/>
            <a:tailEnd/>
          </a:ln>
        </p:spPr>
        <p:txBody>
          <a:bodyPr wrap="none">
            <a:spAutoFit/>
          </a:bodyPr>
          <a:lstStyle/>
          <a:p>
            <a:r>
              <a:rPr lang="en-US" sz="1800" b="0" dirty="0"/>
              <a:t>Buyer CAO</a:t>
            </a:r>
          </a:p>
        </p:txBody>
      </p:sp>
      <p:pic>
        <p:nvPicPr>
          <p:cNvPr id="3117" name="Picture 62" descr="j0234477[1]"/>
          <p:cNvPicPr>
            <a:picLocks noChangeAspect="1" noChangeArrowheads="1"/>
          </p:cNvPicPr>
          <p:nvPr/>
        </p:nvPicPr>
        <p:blipFill>
          <a:blip r:embed="rId21" cstate="print"/>
          <a:srcRect/>
          <a:stretch>
            <a:fillRect/>
          </a:stretch>
        </p:blipFill>
        <p:spPr bwMode="auto">
          <a:xfrm>
            <a:off x="854075" y="838200"/>
            <a:ext cx="1143000" cy="914400"/>
          </a:xfrm>
          <a:prstGeom prst="rect">
            <a:avLst/>
          </a:prstGeom>
          <a:noFill/>
          <a:ln w="9525">
            <a:noFill/>
            <a:miter lim="800000"/>
            <a:headEnd/>
            <a:tailEnd/>
          </a:ln>
        </p:spPr>
      </p:pic>
      <p:pic>
        <p:nvPicPr>
          <p:cNvPr id="3118" name="Picture 63" descr="j0322635[1]"/>
          <p:cNvPicPr>
            <a:picLocks noChangeAspect="1" noChangeArrowheads="1"/>
          </p:cNvPicPr>
          <p:nvPr/>
        </p:nvPicPr>
        <p:blipFill>
          <a:blip r:embed="rId22" cstate="print"/>
          <a:srcRect/>
          <a:stretch>
            <a:fillRect/>
          </a:stretch>
        </p:blipFill>
        <p:spPr bwMode="auto">
          <a:xfrm>
            <a:off x="4038600" y="914400"/>
            <a:ext cx="946150" cy="1077913"/>
          </a:xfrm>
          <a:prstGeom prst="rect">
            <a:avLst/>
          </a:prstGeom>
          <a:noFill/>
          <a:ln w="9525">
            <a:noFill/>
            <a:miter lim="800000"/>
            <a:headEnd/>
            <a:tailEnd/>
          </a:ln>
        </p:spPr>
      </p:pic>
      <p:sp>
        <p:nvSpPr>
          <p:cNvPr id="3119" name="Text Box 64"/>
          <p:cNvSpPr txBox="1">
            <a:spLocks noChangeArrowheads="1"/>
          </p:cNvSpPr>
          <p:nvPr/>
        </p:nvSpPr>
        <p:spPr bwMode="auto">
          <a:xfrm>
            <a:off x="3825875" y="1981200"/>
            <a:ext cx="1365250" cy="392113"/>
          </a:xfrm>
          <a:prstGeom prst="rect">
            <a:avLst/>
          </a:prstGeom>
          <a:noFill/>
          <a:ln w="25400">
            <a:solidFill>
              <a:schemeClr val="tx1"/>
            </a:solidFill>
            <a:miter lim="800000"/>
            <a:headEnd/>
            <a:tailEnd/>
          </a:ln>
        </p:spPr>
        <p:txBody>
          <a:bodyPr wrap="none">
            <a:spAutoFit/>
          </a:bodyPr>
          <a:lstStyle/>
          <a:p>
            <a:r>
              <a:rPr lang="en-US" sz="1800" b="0"/>
              <a:t>  Treasury  </a:t>
            </a:r>
          </a:p>
        </p:txBody>
      </p:sp>
      <p:pic>
        <p:nvPicPr>
          <p:cNvPr id="3120" name="Picture 65" descr="j0351786[1]"/>
          <p:cNvPicPr>
            <a:picLocks noChangeAspect="1" noChangeArrowheads="1"/>
          </p:cNvPicPr>
          <p:nvPr/>
        </p:nvPicPr>
        <p:blipFill>
          <a:blip r:embed="rId23" cstate="print"/>
          <a:srcRect/>
          <a:stretch>
            <a:fillRect/>
          </a:stretch>
        </p:blipFill>
        <p:spPr bwMode="auto">
          <a:xfrm>
            <a:off x="4143375" y="990600"/>
            <a:ext cx="609600" cy="317500"/>
          </a:xfrm>
          <a:prstGeom prst="rect">
            <a:avLst/>
          </a:prstGeom>
          <a:noFill/>
          <a:ln w="9525">
            <a:noFill/>
            <a:miter lim="800000"/>
            <a:headEnd/>
            <a:tailEnd/>
          </a:ln>
        </p:spPr>
      </p:pic>
      <p:pic>
        <p:nvPicPr>
          <p:cNvPr id="3121" name="Picture 66" descr="j0234477[1]"/>
          <p:cNvPicPr>
            <a:picLocks noChangeAspect="1" noChangeArrowheads="1"/>
          </p:cNvPicPr>
          <p:nvPr/>
        </p:nvPicPr>
        <p:blipFill>
          <a:blip r:embed="rId21" cstate="print"/>
          <a:srcRect/>
          <a:stretch>
            <a:fillRect/>
          </a:stretch>
        </p:blipFill>
        <p:spPr bwMode="auto">
          <a:xfrm>
            <a:off x="6264275" y="838200"/>
            <a:ext cx="1143000" cy="914400"/>
          </a:xfrm>
          <a:prstGeom prst="rect">
            <a:avLst/>
          </a:prstGeom>
          <a:noFill/>
          <a:ln w="9525">
            <a:noFill/>
            <a:miter lim="800000"/>
            <a:headEnd/>
            <a:tailEnd/>
          </a:ln>
        </p:spPr>
      </p:pic>
      <p:sp>
        <p:nvSpPr>
          <p:cNvPr id="498755" name="Line 67"/>
          <p:cNvSpPr>
            <a:spLocks noChangeShapeType="1"/>
          </p:cNvSpPr>
          <p:nvPr/>
        </p:nvSpPr>
        <p:spPr bwMode="auto">
          <a:xfrm>
            <a:off x="7315200" y="6096000"/>
            <a:ext cx="0" cy="304800"/>
          </a:xfrm>
          <a:prstGeom prst="line">
            <a:avLst/>
          </a:prstGeom>
          <a:noFill/>
          <a:ln w="9525">
            <a:noFill/>
            <a:round/>
            <a:headEn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756" name="Line 68"/>
          <p:cNvSpPr>
            <a:spLocks noChangeShapeType="1"/>
          </p:cNvSpPr>
          <p:nvPr/>
        </p:nvSpPr>
        <p:spPr bwMode="auto">
          <a:xfrm>
            <a:off x="7391400" y="6019800"/>
            <a:ext cx="0" cy="457200"/>
          </a:xfrm>
          <a:prstGeom prst="line">
            <a:avLst/>
          </a:prstGeom>
          <a:noFill/>
          <a:ln w="9525">
            <a:no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3124" name="Text Box 71"/>
          <p:cNvSpPr txBox="1">
            <a:spLocks noChangeArrowheads="1"/>
          </p:cNvSpPr>
          <p:nvPr/>
        </p:nvSpPr>
        <p:spPr bwMode="auto">
          <a:xfrm>
            <a:off x="5257800" y="2971800"/>
            <a:ext cx="914400" cy="274638"/>
          </a:xfrm>
          <a:prstGeom prst="rect">
            <a:avLst/>
          </a:prstGeom>
          <a:noFill/>
          <a:ln w="9525">
            <a:noFill/>
            <a:miter lim="800000"/>
            <a:headEnd/>
            <a:tailEnd/>
          </a:ln>
        </p:spPr>
        <p:txBody>
          <a:bodyPr>
            <a:spAutoFit/>
          </a:bodyPr>
          <a:lstStyle/>
          <a:p>
            <a:pPr>
              <a:spcBef>
                <a:spcPct val="50000"/>
              </a:spcBef>
            </a:pPr>
            <a:r>
              <a:rPr lang="en-US" sz="1200" dirty="0" smtClean="0"/>
              <a:t>6.</a:t>
            </a:r>
            <a:r>
              <a:rPr lang="en-US" sz="1200" b="0" dirty="0" smtClean="0"/>
              <a:t> </a:t>
            </a:r>
            <a:r>
              <a:rPr lang="en-US" sz="1000" b="0" dirty="0"/>
              <a:t>(810L)</a:t>
            </a:r>
            <a:endParaRPr lang="en-US" sz="1200" b="0" dirty="0"/>
          </a:p>
        </p:txBody>
      </p:sp>
      <p:sp>
        <p:nvSpPr>
          <p:cNvPr id="498760" name="Line 72"/>
          <p:cNvSpPr>
            <a:spLocks noChangeShapeType="1"/>
          </p:cNvSpPr>
          <p:nvPr/>
        </p:nvSpPr>
        <p:spPr bwMode="auto">
          <a:xfrm flipH="1">
            <a:off x="5273674" y="3276600"/>
            <a:ext cx="746125" cy="0"/>
          </a:xfrm>
          <a:prstGeom prst="line">
            <a:avLst/>
          </a:prstGeom>
          <a:noFill/>
          <a:ln w="38100">
            <a:solidFill>
              <a:srgbClr val="FF66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761" name="Line 73"/>
          <p:cNvSpPr>
            <a:spLocks noChangeShapeType="1"/>
          </p:cNvSpPr>
          <p:nvPr/>
        </p:nvSpPr>
        <p:spPr bwMode="auto">
          <a:xfrm flipH="1">
            <a:off x="2286000" y="3352800"/>
            <a:ext cx="1600200" cy="0"/>
          </a:xfrm>
          <a:prstGeom prst="line">
            <a:avLst/>
          </a:prstGeom>
          <a:noFill/>
          <a:ln w="38100">
            <a:solidFill>
              <a:srgbClr val="FF66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3127" name="Text Box 74"/>
          <p:cNvSpPr txBox="1">
            <a:spLocks noChangeArrowheads="1"/>
          </p:cNvSpPr>
          <p:nvPr/>
        </p:nvSpPr>
        <p:spPr bwMode="auto">
          <a:xfrm>
            <a:off x="2743200" y="3048000"/>
            <a:ext cx="990600" cy="274638"/>
          </a:xfrm>
          <a:prstGeom prst="rect">
            <a:avLst/>
          </a:prstGeom>
          <a:noFill/>
          <a:ln w="9525">
            <a:noFill/>
            <a:miter lim="800000"/>
            <a:headEnd/>
            <a:tailEnd/>
          </a:ln>
        </p:spPr>
        <p:txBody>
          <a:bodyPr>
            <a:spAutoFit/>
          </a:bodyPr>
          <a:lstStyle/>
          <a:p>
            <a:pPr>
              <a:spcBef>
                <a:spcPct val="50000"/>
              </a:spcBef>
            </a:pPr>
            <a:r>
              <a:rPr lang="en-US" sz="1200" b="0" dirty="0"/>
              <a:t>6b </a:t>
            </a:r>
            <a:r>
              <a:rPr lang="en-US" sz="1000" b="0" dirty="0"/>
              <a:t>(810L)</a:t>
            </a:r>
            <a:endParaRPr lang="en-US" sz="1200" b="0" dirty="0"/>
          </a:p>
        </p:txBody>
      </p:sp>
      <p:sp>
        <p:nvSpPr>
          <p:cNvPr id="498763" name="Line 75"/>
          <p:cNvSpPr>
            <a:spLocks noChangeShapeType="1"/>
          </p:cNvSpPr>
          <p:nvPr/>
        </p:nvSpPr>
        <p:spPr bwMode="auto">
          <a:xfrm flipV="1">
            <a:off x="6934200" y="2209800"/>
            <a:ext cx="0" cy="685800"/>
          </a:xfrm>
          <a:prstGeom prst="line">
            <a:avLst/>
          </a:prstGeom>
          <a:noFill/>
          <a:ln w="38100">
            <a:solidFill>
              <a:srgbClr val="FF66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764" name="Line 76"/>
          <p:cNvSpPr>
            <a:spLocks noChangeShapeType="1"/>
          </p:cNvSpPr>
          <p:nvPr/>
        </p:nvSpPr>
        <p:spPr bwMode="auto">
          <a:xfrm flipH="1">
            <a:off x="5105400" y="1371600"/>
            <a:ext cx="914400" cy="0"/>
          </a:xfrm>
          <a:prstGeom prst="line">
            <a:avLst/>
          </a:prstGeom>
          <a:noFill/>
          <a:ln w="38100">
            <a:solidFill>
              <a:srgbClr val="FF66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765" name="Line 77"/>
          <p:cNvSpPr>
            <a:spLocks noChangeShapeType="1"/>
          </p:cNvSpPr>
          <p:nvPr/>
        </p:nvSpPr>
        <p:spPr bwMode="auto">
          <a:xfrm flipV="1">
            <a:off x="4876800" y="2057400"/>
            <a:ext cx="1143000" cy="1066800"/>
          </a:xfrm>
          <a:prstGeom prst="line">
            <a:avLst/>
          </a:prstGeom>
          <a:noFill/>
          <a:ln w="9525">
            <a:no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98766" name="Line 78"/>
          <p:cNvSpPr>
            <a:spLocks noChangeShapeType="1"/>
          </p:cNvSpPr>
          <p:nvPr/>
        </p:nvSpPr>
        <p:spPr bwMode="auto">
          <a:xfrm flipH="1">
            <a:off x="4854893" y="2126296"/>
            <a:ext cx="1066800" cy="990600"/>
          </a:xfrm>
          <a:prstGeom prst="line">
            <a:avLst/>
          </a:prstGeom>
          <a:noFill/>
          <a:ln w="38100">
            <a:solidFill>
              <a:srgbClr val="FF6600"/>
            </a:solidFill>
            <a:round/>
            <a:headEnd type="triangle" w="med" len="me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3132" name="Rectangle 79"/>
          <p:cNvSpPr>
            <a:spLocks noChangeArrowheads="1"/>
          </p:cNvSpPr>
          <p:nvPr/>
        </p:nvSpPr>
        <p:spPr bwMode="auto">
          <a:xfrm>
            <a:off x="6934200" y="2514600"/>
            <a:ext cx="1986441" cy="276999"/>
          </a:xfrm>
          <a:prstGeom prst="rect">
            <a:avLst/>
          </a:prstGeom>
          <a:noFill/>
          <a:ln w="9525" algn="ctr">
            <a:noFill/>
            <a:miter lim="800000"/>
            <a:headEnd/>
            <a:tailEnd/>
          </a:ln>
        </p:spPr>
        <p:txBody>
          <a:bodyPr wrap="none">
            <a:spAutoFit/>
          </a:bodyPr>
          <a:lstStyle/>
          <a:p>
            <a:pPr marL="342900" indent="-342900">
              <a:spcBef>
                <a:spcPct val="50000"/>
              </a:spcBef>
            </a:pPr>
            <a:r>
              <a:rPr lang="en-US" sz="1200" dirty="0" smtClean="0"/>
              <a:t>6.</a:t>
            </a:r>
            <a:r>
              <a:rPr lang="en-US" sz="1200" b="0" dirty="0" smtClean="0"/>
              <a:t>  </a:t>
            </a:r>
            <a:r>
              <a:rPr lang="en-US" sz="1200" b="0" dirty="0"/>
              <a:t>Seller Interfund  Report</a:t>
            </a:r>
            <a:endParaRPr lang="en-US" sz="1000" b="0" dirty="0"/>
          </a:p>
        </p:txBody>
      </p:sp>
      <p:sp>
        <p:nvSpPr>
          <p:cNvPr id="498768" name="Line 80"/>
          <p:cNvSpPr>
            <a:spLocks noChangeShapeType="1"/>
          </p:cNvSpPr>
          <p:nvPr/>
        </p:nvSpPr>
        <p:spPr bwMode="auto">
          <a:xfrm flipH="1" flipV="1">
            <a:off x="2057400" y="1600199"/>
            <a:ext cx="2247900" cy="1508919"/>
          </a:xfrm>
          <a:prstGeom prst="line">
            <a:avLst/>
          </a:prstGeom>
          <a:noFill/>
          <a:ln w="38100">
            <a:solidFill>
              <a:srgbClr val="FF66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3134" name="Rectangle 82"/>
          <p:cNvSpPr>
            <a:spLocks noChangeArrowheads="1"/>
          </p:cNvSpPr>
          <p:nvPr/>
        </p:nvSpPr>
        <p:spPr bwMode="auto">
          <a:xfrm>
            <a:off x="5562600" y="2362200"/>
            <a:ext cx="990977" cy="276999"/>
          </a:xfrm>
          <a:prstGeom prst="rect">
            <a:avLst/>
          </a:prstGeom>
          <a:noFill/>
          <a:ln w="9525" algn="ctr">
            <a:noFill/>
            <a:miter lim="800000"/>
            <a:headEnd/>
            <a:tailEnd/>
          </a:ln>
        </p:spPr>
        <p:txBody>
          <a:bodyPr wrap="none">
            <a:spAutoFit/>
          </a:bodyPr>
          <a:lstStyle/>
          <a:p>
            <a:pPr marL="342900" indent="-342900">
              <a:spcBef>
                <a:spcPct val="50000"/>
              </a:spcBef>
            </a:pPr>
            <a:r>
              <a:rPr lang="en-US" sz="1200" b="0" dirty="0"/>
              <a:t>   </a:t>
            </a:r>
            <a:r>
              <a:rPr lang="en-US" sz="1200" dirty="0" smtClean="0"/>
              <a:t>6a.</a:t>
            </a:r>
            <a:r>
              <a:rPr lang="en-US" sz="1200" b="0" dirty="0" smtClean="0"/>
              <a:t>  </a:t>
            </a:r>
            <a:r>
              <a:rPr lang="en-US" sz="1200" b="0" dirty="0"/>
              <a:t>(</a:t>
            </a:r>
            <a:r>
              <a:rPr lang="en-US" sz="1000" b="0" dirty="0"/>
              <a:t>810L)</a:t>
            </a:r>
          </a:p>
        </p:txBody>
      </p:sp>
      <p:sp>
        <p:nvSpPr>
          <p:cNvPr id="3135" name="Rectangle 83"/>
          <p:cNvSpPr>
            <a:spLocks noChangeArrowheads="1"/>
          </p:cNvSpPr>
          <p:nvPr/>
        </p:nvSpPr>
        <p:spPr bwMode="auto">
          <a:xfrm>
            <a:off x="4943475" y="1066800"/>
            <a:ext cx="1272656" cy="276999"/>
          </a:xfrm>
          <a:prstGeom prst="rect">
            <a:avLst/>
          </a:prstGeom>
          <a:noFill/>
          <a:ln w="9525" algn="ctr">
            <a:noFill/>
            <a:miter lim="800000"/>
            <a:headEnd/>
            <a:tailEnd/>
          </a:ln>
        </p:spPr>
        <p:txBody>
          <a:bodyPr wrap="none">
            <a:spAutoFit/>
          </a:bodyPr>
          <a:lstStyle/>
          <a:p>
            <a:pPr marL="342900" indent="-342900">
              <a:spcBef>
                <a:spcPct val="50000"/>
              </a:spcBef>
            </a:pPr>
            <a:r>
              <a:rPr lang="en-US" sz="1200" dirty="0" smtClean="0"/>
              <a:t>7.</a:t>
            </a:r>
            <a:r>
              <a:rPr lang="en-US" sz="1200" b="0" dirty="0" smtClean="0"/>
              <a:t>  </a:t>
            </a:r>
            <a:r>
              <a:rPr lang="en-US" sz="1200" b="0" dirty="0" err="1"/>
              <a:t>Stm</a:t>
            </a:r>
            <a:r>
              <a:rPr lang="en-US" sz="1200" b="0" dirty="0"/>
              <a:t> of Trans</a:t>
            </a:r>
            <a:endParaRPr lang="en-US" sz="1000" b="0" dirty="0"/>
          </a:p>
        </p:txBody>
      </p:sp>
      <p:sp>
        <p:nvSpPr>
          <p:cNvPr id="498772" name="Line 84"/>
          <p:cNvSpPr>
            <a:spLocks noChangeShapeType="1"/>
          </p:cNvSpPr>
          <p:nvPr/>
        </p:nvSpPr>
        <p:spPr bwMode="auto">
          <a:xfrm flipV="1">
            <a:off x="1447800" y="2209800"/>
            <a:ext cx="0" cy="685800"/>
          </a:xfrm>
          <a:prstGeom prst="line">
            <a:avLst/>
          </a:prstGeom>
          <a:noFill/>
          <a:ln w="38100">
            <a:solidFill>
              <a:srgbClr val="FF66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3137" name="Rectangle 85"/>
          <p:cNvSpPr>
            <a:spLocks noChangeArrowheads="1"/>
          </p:cNvSpPr>
          <p:nvPr/>
        </p:nvSpPr>
        <p:spPr bwMode="auto">
          <a:xfrm>
            <a:off x="1447800" y="2514600"/>
            <a:ext cx="1909497" cy="276999"/>
          </a:xfrm>
          <a:prstGeom prst="rect">
            <a:avLst/>
          </a:prstGeom>
          <a:noFill/>
          <a:ln w="9525" algn="ctr">
            <a:noFill/>
            <a:miter lim="800000"/>
            <a:headEnd/>
            <a:tailEnd/>
          </a:ln>
        </p:spPr>
        <p:txBody>
          <a:bodyPr wrap="none">
            <a:spAutoFit/>
          </a:bodyPr>
          <a:lstStyle/>
          <a:p>
            <a:pPr marL="342900" indent="-342900">
              <a:spcBef>
                <a:spcPct val="50000"/>
              </a:spcBef>
            </a:pPr>
            <a:r>
              <a:rPr lang="en-US" sz="1200" dirty="0"/>
              <a:t>9</a:t>
            </a:r>
            <a:r>
              <a:rPr lang="en-US" sz="1200" dirty="0" smtClean="0"/>
              <a:t>.</a:t>
            </a:r>
            <a:r>
              <a:rPr lang="en-US" sz="1200" b="0" dirty="0" smtClean="0"/>
              <a:t> </a:t>
            </a:r>
            <a:r>
              <a:rPr lang="en-US" sz="1200" b="0" dirty="0"/>
              <a:t>Buyer Interfund Report</a:t>
            </a:r>
            <a:endParaRPr lang="en-US" sz="1000" b="0" dirty="0"/>
          </a:p>
        </p:txBody>
      </p:sp>
      <p:sp>
        <p:nvSpPr>
          <p:cNvPr id="3138" name="Rectangle 86"/>
          <p:cNvSpPr>
            <a:spLocks noGrp="1" noChangeArrowheads="1"/>
          </p:cNvSpPr>
          <p:nvPr>
            <p:ph type="ctrTitle"/>
          </p:nvPr>
        </p:nvSpPr>
        <p:spPr>
          <a:xfrm>
            <a:off x="152400" y="434975"/>
            <a:ext cx="8839200" cy="403225"/>
          </a:xfrm>
        </p:spPr>
        <p:txBody>
          <a:bodyPr/>
          <a:lstStyle/>
          <a:p>
            <a:r>
              <a:rPr lang="en-US" sz="3200" dirty="0" smtClean="0"/>
              <a:t>Billing and Interfund Payment</a:t>
            </a:r>
          </a:p>
        </p:txBody>
      </p:sp>
      <p:sp>
        <p:nvSpPr>
          <p:cNvPr id="498775" name="Line 87"/>
          <p:cNvSpPr>
            <a:spLocks noChangeShapeType="1"/>
          </p:cNvSpPr>
          <p:nvPr/>
        </p:nvSpPr>
        <p:spPr bwMode="auto">
          <a:xfrm flipH="1">
            <a:off x="2057400" y="1524000"/>
            <a:ext cx="2133600" cy="0"/>
          </a:xfrm>
          <a:prstGeom prst="line">
            <a:avLst/>
          </a:prstGeom>
          <a:noFill/>
          <a:ln w="38100">
            <a:solidFill>
              <a:srgbClr val="FF6600"/>
            </a:solidFill>
            <a:round/>
            <a:headEnd type="triangle" w="med" len="me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3140" name="Rectangle 88"/>
          <p:cNvSpPr>
            <a:spLocks noChangeArrowheads="1"/>
          </p:cNvSpPr>
          <p:nvPr/>
        </p:nvSpPr>
        <p:spPr bwMode="auto">
          <a:xfrm>
            <a:off x="2438400" y="1524000"/>
            <a:ext cx="1314334" cy="276999"/>
          </a:xfrm>
          <a:prstGeom prst="rect">
            <a:avLst/>
          </a:prstGeom>
          <a:noFill/>
          <a:ln w="9525" algn="ctr">
            <a:noFill/>
            <a:miter lim="800000"/>
            <a:headEnd/>
            <a:tailEnd/>
          </a:ln>
        </p:spPr>
        <p:txBody>
          <a:bodyPr wrap="none">
            <a:spAutoFit/>
          </a:bodyPr>
          <a:lstStyle/>
          <a:p>
            <a:pPr marL="342900" indent="-342900">
              <a:spcBef>
                <a:spcPct val="50000"/>
              </a:spcBef>
            </a:pPr>
            <a:r>
              <a:rPr lang="en-US" sz="1200" dirty="0" smtClean="0"/>
              <a:t>10.</a:t>
            </a:r>
            <a:r>
              <a:rPr lang="en-US" sz="1200" b="0" dirty="0" smtClean="0"/>
              <a:t> </a:t>
            </a:r>
            <a:r>
              <a:rPr lang="en-US" sz="1200" b="0" dirty="0" err="1"/>
              <a:t>Stm</a:t>
            </a:r>
            <a:r>
              <a:rPr lang="en-US" sz="1200" b="0" dirty="0"/>
              <a:t> of Trans</a:t>
            </a:r>
            <a:endParaRPr lang="en-US" sz="1000" b="0" dirty="0"/>
          </a:p>
        </p:txBody>
      </p:sp>
      <p:sp>
        <p:nvSpPr>
          <p:cNvPr id="498777" name="Line 89"/>
          <p:cNvSpPr>
            <a:spLocks noChangeShapeType="1"/>
          </p:cNvSpPr>
          <p:nvPr/>
        </p:nvSpPr>
        <p:spPr bwMode="auto">
          <a:xfrm flipH="1">
            <a:off x="5029200" y="1600200"/>
            <a:ext cx="1143000" cy="0"/>
          </a:xfrm>
          <a:prstGeom prst="line">
            <a:avLst/>
          </a:prstGeom>
          <a:noFill/>
          <a:ln w="38100">
            <a:solidFill>
              <a:srgbClr val="FF6600"/>
            </a:solidFill>
            <a:round/>
            <a:headEnd type="triangle" w="med" len="me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3142" name="Rectangle 90"/>
          <p:cNvSpPr>
            <a:spLocks noChangeArrowheads="1"/>
          </p:cNvSpPr>
          <p:nvPr/>
        </p:nvSpPr>
        <p:spPr bwMode="auto">
          <a:xfrm>
            <a:off x="4953000" y="1600200"/>
            <a:ext cx="1027845" cy="276999"/>
          </a:xfrm>
          <a:prstGeom prst="rect">
            <a:avLst/>
          </a:prstGeom>
          <a:noFill/>
          <a:ln w="9525" algn="ctr">
            <a:noFill/>
            <a:miter lim="800000"/>
            <a:headEnd/>
            <a:tailEnd/>
          </a:ln>
        </p:spPr>
        <p:txBody>
          <a:bodyPr wrap="none">
            <a:spAutoFit/>
          </a:bodyPr>
          <a:lstStyle/>
          <a:p>
            <a:pPr marL="342900" indent="-342900"/>
            <a:r>
              <a:rPr lang="en-US" sz="1200" dirty="0" smtClean="0"/>
              <a:t>8.</a:t>
            </a:r>
            <a:r>
              <a:rPr lang="en-US" sz="1200" b="0" dirty="0" smtClean="0"/>
              <a:t> </a:t>
            </a:r>
            <a:r>
              <a:rPr lang="en-US" sz="1200" b="0" dirty="0"/>
              <a:t>Collection</a:t>
            </a:r>
          </a:p>
        </p:txBody>
      </p:sp>
      <p:sp>
        <p:nvSpPr>
          <p:cNvPr id="3143" name="Rectangle 97"/>
          <p:cNvSpPr>
            <a:spLocks noChangeArrowheads="1"/>
          </p:cNvSpPr>
          <p:nvPr/>
        </p:nvSpPr>
        <p:spPr bwMode="auto">
          <a:xfrm>
            <a:off x="1752600" y="5562600"/>
            <a:ext cx="1476375" cy="777875"/>
          </a:xfrm>
          <a:prstGeom prst="rect">
            <a:avLst/>
          </a:prstGeom>
          <a:noFill/>
          <a:ln w="9525" algn="ctr">
            <a:noFill/>
            <a:miter lim="800000"/>
            <a:headEnd/>
            <a:tailEnd/>
          </a:ln>
        </p:spPr>
        <p:txBody>
          <a:bodyPr wrap="none">
            <a:spAutoFit/>
          </a:bodyPr>
          <a:lstStyle/>
          <a:p>
            <a:pPr marL="457200" indent="-457200">
              <a:spcBef>
                <a:spcPct val="50000"/>
              </a:spcBef>
            </a:pPr>
            <a:r>
              <a:rPr lang="en-US" sz="1200" b="0"/>
              <a:t>810L	Logistics Bill</a:t>
            </a:r>
          </a:p>
          <a:p>
            <a:pPr marL="457200" indent="-457200">
              <a:spcBef>
                <a:spcPct val="50000"/>
              </a:spcBef>
            </a:pPr>
            <a:endParaRPr lang="en-US" sz="1200" b="0"/>
          </a:p>
          <a:p>
            <a:pPr marL="457200" indent="-457200">
              <a:spcBef>
                <a:spcPct val="50000"/>
              </a:spcBef>
              <a:buFontTx/>
              <a:buChar char="•"/>
            </a:pPr>
            <a:endParaRPr lang="en-US" sz="1000" b="0"/>
          </a:p>
        </p:txBody>
      </p:sp>
      <p:sp>
        <p:nvSpPr>
          <p:cNvPr id="498786" name="Line 98"/>
          <p:cNvSpPr>
            <a:spLocks noChangeShapeType="1"/>
          </p:cNvSpPr>
          <p:nvPr/>
        </p:nvSpPr>
        <p:spPr bwMode="auto">
          <a:xfrm flipV="1">
            <a:off x="6654641" y="3771900"/>
            <a:ext cx="0" cy="228600"/>
          </a:xfrm>
          <a:prstGeom prst="line">
            <a:avLst/>
          </a:prstGeom>
          <a:noFill/>
          <a:ln w="38100">
            <a:solidFill>
              <a:srgbClr val="FF66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3145" name="Text Box 74"/>
          <p:cNvSpPr txBox="1">
            <a:spLocks noChangeArrowheads="1"/>
          </p:cNvSpPr>
          <p:nvPr/>
        </p:nvSpPr>
        <p:spPr bwMode="auto">
          <a:xfrm>
            <a:off x="3810000" y="2514600"/>
            <a:ext cx="990600" cy="274638"/>
          </a:xfrm>
          <a:prstGeom prst="rect">
            <a:avLst/>
          </a:prstGeom>
          <a:noFill/>
          <a:ln w="9525">
            <a:noFill/>
            <a:miter lim="800000"/>
            <a:headEnd/>
            <a:tailEnd/>
          </a:ln>
        </p:spPr>
        <p:txBody>
          <a:bodyPr>
            <a:spAutoFit/>
          </a:bodyPr>
          <a:lstStyle/>
          <a:p>
            <a:pPr>
              <a:spcBef>
                <a:spcPct val="50000"/>
              </a:spcBef>
            </a:pPr>
            <a:r>
              <a:rPr lang="en-US" sz="1200" dirty="0" smtClean="0"/>
              <a:t>6c.</a:t>
            </a:r>
            <a:r>
              <a:rPr lang="en-US" sz="1200" b="0" dirty="0" smtClean="0"/>
              <a:t> </a:t>
            </a:r>
            <a:r>
              <a:rPr lang="en-US" sz="1000" b="0" dirty="0"/>
              <a:t>(810L)</a:t>
            </a:r>
            <a:endParaRPr lang="en-US" sz="1200" b="0" dirty="0"/>
          </a:p>
        </p:txBody>
      </p:sp>
      <p:sp>
        <p:nvSpPr>
          <p:cNvPr id="71" name="Line 98"/>
          <p:cNvSpPr>
            <a:spLocks noChangeShapeType="1"/>
          </p:cNvSpPr>
          <p:nvPr/>
        </p:nvSpPr>
        <p:spPr bwMode="auto">
          <a:xfrm flipV="1">
            <a:off x="1539240" y="3771900"/>
            <a:ext cx="0" cy="228600"/>
          </a:xfrm>
          <a:prstGeom prst="line">
            <a:avLst/>
          </a:prstGeom>
          <a:noFill/>
          <a:ln w="38100">
            <a:solidFill>
              <a:srgbClr val="FF66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7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088"/>
                                        </p:tgtEl>
                                        <p:attrNameLst>
                                          <p:attrName>style.visibility</p:attrName>
                                        </p:attrNameLst>
                                      </p:cBhvr>
                                      <p:to>
                                        <p:strVal val="visible"/>
                                      </p:to>
                                    </p:set>
                                    <p:animEffect transition="in" filter="fade">
                                      <p:cBhvr>
                                        <p:cTn id="7" dur="2000"/>
                                        <p:tgtEl>
                                          <p:spTgt spid="3088"/>
                                        </p:tgtEl>
                                      </p:cBhvr>
                                    </p:animEffect>
                                    <p:anim calcmode="lin" valueType="num">
                                      <p:cBhvr>
                                        <p:cTn id="8" dur="2000" fill="hold"/>
                                        <p:tgtEl>
                                          <p:spTgt spid="3088"/>
                                        </p:tgtEl>
                                        <p:attrNameLst>
                                          <p:attrName>ppt_w</p:attrName>
                                        </p:attrNameLst>
                                      </p:cBhvr>
                                      <p:tavLst>
                                        <p:tav tm="0" fmla="#ppt_w*sin(2.5*pi*$)">
                                          <p:val>
                                            <p:fltVal val="0"/>
                                          </p:val>
                                        </p:tav>
                                        <p:tav tm="100000">
                                          <p:val>
                                            <p:fltVal val="1"/>
                                          </p:val>
                                        </p:tav>
                                      </p:tavLst>
                                    </p:anim>
                                    <p:anim calcmode="lin" valueType="num">
                                      <p:cBhvr>
                                        <p:cTn id="9" dur="2000" fill="hold"/>
                                        <p:tgtEl>
                                          <p:spTgt spid="308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498760"/>
                                        </p:tgtEl>
                                        <p:attrNameLst>
                                          <p:attrName>style.visibility</p:attrName>
                                        </p:attrNameLst>
                                      </p:cBhvr>
                                      <p:to>
                                        <p:strVal val="visible"/>
                                      </p:to>
                                    </p:set>
                                    <p:animEffect transition="in" filter="wipe(right)">
                                      <p:cBhvr>
                                        <p:cTn id="13" dur="500"/>
                                        <p:tgtEl>
                                          <p:spTgt spid="49876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32"/>
                                        </p:tgtEl>
                                        <p:attrNameLst>
                                          <p:attrName>style.visibility</p:attrName>
                                        </p:attrNameLst>
                                      </p:cBhvr>
                                      <p:to>
                                        <p:strVal val="visible"/>
                                      </p:to>
                                    </p:set>
                                    <p:animEffect transition="in" filter="wipe(down)">
                                      <p:cBhvr>
                                        <p:cTn id="16" dur="500"/>
                                        <p:tgtEl>
                                          <p:spTgt spid="31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98763"/>
                                        </p:tgtEl>
                                        <p:attrNameLst>
                                          <p:attrName>style.visibility</p:attrName>
                                        </p:attrNameLst>
                                      </p:cBhvr>
                                      <p:to>
                                        <p:strVal val="visible"/>
                                      </p:to>
                                    </p:set>
                                    <p:animEffect transition="in" filter="wipe(down)">
                                      <p:cBhvr>
                                        <p:cTn id="19" dur="500"/>
                                        <p:tgtEl>
                                          <p:spTgt spid="49876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124"/>
                                        </p:tgtEl>
                                        <p:attrNameLst>
                                          <p:attrName>style.visibility</p:attrName>
                                        </p:attrNameLst>
                                      </p:cBhvr>
                                      <p:to>
                                        <p:strVal val="visible"/>
                                      </p:to>
                                    </p:set>
                                    <p:animEffect transition="in" filter="wipe(right)">
                                      <p:cBhvr>
                                        <p:cTn id="22" dur="500"/>
                                        <p:tgtEl>
                                          <p:spTgt spid="3124"/>
                                        </p:tgtEl>
                                      </p:cBhvr>
                                    </p:animEffect>
                                  </p:childTnLst>
                                </p:cTn>
                              </p:par>
                            </p:childTnLst>
                          </p:cTn>
                        </p:par>
                        <p:par>
                          <p:cTn id="23" fill="hold">
                            <p:stCondLst>
                              <p:cond delay="2500"/>
                            </p:stCondLst>
                            <p:childTnLst>
                              <p:par>
                                <p:cTn id="24" presetID="22" presetClass="entr" presetSubtype="4" fill="hold" grpId="0" nodeType="afterEffect">
                                  <p:stCondLst>
                                    <p:cond delay="1000"/>
                                  </p:stCondLst>
                                  <p:childTnLst>
                                    <p:set>
                                      <p:cBhvr>
                                        <p:cTn id="25" dur="1" fill="hold">
                                          <p:stCondLst>
                                            <p:cond delay="0"/>
                                          </p:stCondLst>
                                        </p:cTn>
                                        <p:tgtEl>
                                          <p:spTgt spid="498766"/>
                                        </p:tgtEl>
                                        <p:attrNameLst>
                                          <p:attrName>style.visibility</p:attrName>
                                        </p:attrNameLst>
                                      </p:cBhvr>
                                      <p:to>
                                        <p:strVal val="visible"/>
                                      </p:to>
                                    </p:set>
                                    <p:animEffect transition="in" filter="wipe(down)">
                                      <p:cBhvr>
                                        <p:cTn id="26" dur="500"/>
                                        <p:tgtEl>
                                          <p:spTgt spid="498766"/>
                                        </p:tgtEl>
                                      </p:cBhvr>
                                    </p:animEffect>
                                  </p:childTnLst>
                                </p:cTn>
                              </p:par>
                              <p:par>
                                <p:cTn id="27" presetID="22" presetClass="entr" presetSubtype="4" fill="hold" grpId="0" nodeType="withEffect">
                                  <p:stCondLst>
                                    <p:cond delay="1000"/>
                                  </p:stCondLst>
                                  <p:childTnLst>
                                    <p:set>
                                      <p:cBhvr>
                                        <p:cTn id="28" dur="1" fill="hold">
                                          <p:stCondLst>
                                            <p:cond delay="0"/>
                                          </p:stCondLst>
                                        </p:cTn>
                                        <p:tgtEl>
                                          <p:spTgt spid="3134"/>
                                        </p:tgtEl>
                                        <p:attrNameLst>
                                          <p:attrName>style.visibility</p:attrName>
                                        </p:attrNameLst>
                                      </p:cBhvr>
                                      <p:to>
                                        <p:strVal val="visible"/>
                                      </p:to>
                                    </p:set>
                                    <p:animEffect transition="in" filter="wipe(down)">
                                      <p:cBhvr>
                                        <p:cTn id="29" dur="500"/>
                                        <p:tgtEl>
                                          <p:spTgt spid="3134"/>
                                        </p:tgtEl>
                                      </p:cBhvr>
                                    </p:animEffect>
                                  </p:childTnLst>
                                </p:cTn>
                              </p:par>
                            </p:childTnLst>
                          </p:cTn>
                        </p:par>
                        <p:par>
                          <p:cTn id="30" fill="hold">
                            <p:stCondLst>
                              <p:cond delay="4000"/>
                            </p:stCondLst>
                            <p:childTnLst>
                              <p:par>
                                <p:cTn id="31" presetID="22" presetClass="entr" presetSubtype="2" fill="hold" grpId="0" nodeType="afterEffect">
                                  <p:stCondLst>
                                    <p:cond delay="1000"/>
                                  </p:stCondLst>
                                  <p:childTnLst>
                                    <p:set>
                                      <p:cBhvr>
                                        <p:cTn id="32" dur="1" fill="hold">
                                          <p:stCondLst>
                                            <p:cond delay="0"/>
                                          </p:stCondLst>
                                        </p:cTn>
                                        <p:tgtEl>
                                          <p:spTgt spid="498761"/>
                                        </p:tgtEl>
                                        <p:attrNameLst>
                                          <p:attrName>style.visibility</p:attrName>
                                        </p:attrNameLst>
                                      </p:cBhvr>
                                      <p:to>
                                        <p:strVal val="visible"/>
                                      </p:to>
                                    </p:set>
                                    <p:animEffect transition="in" filter="wipe(right)">
                                      <p:cBhvr>
                                        <p:cTn id="33" dur="500"/>
                                        <p:tgtEl>
                                          <p:spTgt spid="498761"/>
                                        </p:tgtEl>
                                      </p:cBhvr>
                                    </p:animEffect>
                                  </p:childTnLst>
                                </p:cTn>
                              </p:par>
                              <p:par>
                                <p:cTn id="34" presetID="22" presetClass="entr" presetSubtype="2" fill="hold" grpId="0" nodeType="withEffect">
                                  <p:stCondLst>
                                    <p:cond delay="1000"/>
                                  </p:stCondLst>
                                  <p:childTnLst>
                                    <p:set>
                                      <p:cBhvr>
                                        <p:cTn id="35" dur="1" fill="hold">
                                          <p:stCondLst>
                                            <p:cond delay="0"/>
                                          </p:stCondLst>
                                        </p:cTn>
                                        <p:tgtEl>
                                          <p:spTgt spid="3127"/>
                                        </p:tgtEl>
                                        <p:attrNameLst>
                                          <p:attrName>style.visibility</p:attrName>
                                        </p:attrNameLst>
                                      </p:cBhvr>
                                      <p:to>
                                        <p:strVal val="visible"/>
                                      </p:to>
                                    </p:set>
                                    <p:animEffect transition="in" filter="wipe(right)">
                                      <p:cBhvr>
                                        <p:cTn id="36" dur="500"/>
                                        <p:tgtEl>
                                          <p:spTgt spid="3127"/>
                                        </p:tgtEl>
                                      </p:cBhvr>
                                    </p:animEffect>
                                  </p:childTnLst>
                                </p:cTn>
                              </p:par>
                            </p:childTnLst>
                          </p:cTn>
                        </p:par>
                        <p:par>
                          <p:cTn id="37" fill="hold">
                            <p:stCondLst>
                              <p:cond delay="5500"/>
                            </p:stCondLst>
                            <p:childTnLst>
                              <p:par>
                                <p:cTn id="38" presetID="22" presetClass="entr" presetSubtype="4" fill="hold" grpId="0" nodeType="afterEffect">
                                  <p:stCondLst>
                                    <p:cond delay="1000"/>
                                  </p:stCondLst>
                                  <p:childTnLst>
                                    <p:set>
                                      <p:cBhvr>
                                        <p:cTn id="39" dur="1" fill="hold">
                                          <p:stCondLst>
                                            <p:cond delay="0"/>
                                          </p:stCondLst>
                                        </p:cTn>
                                        <p:tgtEl>
                                          <p:spTgt spid="498768"/>
                                        </p:tgtEl>
                                        <p:attrNameLst>
                                          <p:attrName>style.visibility</p:attrName>
                                        </p:attrNameLst>
                                      </p:cBhvr>
                                      <p:to>
                                        <p:strVal val="visible"/>
                                      </p:to>
                                    </p:set>
                                    <p:animEffect transition="in" filter="wipe(down)">
                                      <p:cBhvr>
                                        <p:cTn id="40" dur="500"/>
                                        <p:tgtEl>
                                          <p:spTgt spid="498768"/>
                                        </p:tgtEl>
                                      </p:cBhvr>
                                    </p:animEffect>
                                  </p:childTnLst>
                                </p:cTn>
                              </p:par>
                              <p:par>
                                <p:cTn id="41" presetID="22" presetClass="entr" presetSubtype="4" fill="hold" grpId="0" nodeType="withEffect">
                                  <p:stCondLst>
                                    <p:cond delay="1000"/>
                                  </p:stCondLst>
                                  <p:childTnLst>
                                    <p:set>
                                      <p:cBhvr>
                                        <p:cTn id="42" dur="1" fill="hold">
                                          <p:stCondLst>
                                            <p:cond delay="0"/>
                                          </p:stCondLst>
                                        </p:cTn>
                                        <p:tgtEl>
                                          <p:spTgt spid="3145"/>
                                        </p:tgtEl>
                                        <p:attrNameLst>
                                          <p:attrName>style.visibility</p:attrName>
                                        </p:attrNameLst>
                                      </p:cBhvr>
                                      <p:to>
                                        <p:strVal val="visible"/>
                                      </p:to>
                                    </p:set>
                                    <p:animEffect transition="in" filter="wipe(down)">
                                      <p:cBhvr>
                                        <p:cTn id="43" dur="500"/>
                                        <p:tgtEl>
                                          <p:spTgt spid="3145"/>
                                        </p:tgtEl>
                                      </p:cBhvr>
                                    </p:animEffect>
                                  </p:childTnLst>
                                </p:cTn>
                              </p:par>
                            </p:childTnLst>
                          </p:cTn>
                        </p:par>
                        <p:par>
                          <p:cTn id="44" fill="hold">
                            <p:stCondLst>
                              <p:cond delay="7000"/>
                            </p:stCondLst>
                            <p:childTnLst>
                              <p:par>
                                <p:cTn id="45" presetID="22" presetClass="entr" presetSubtype="2" fill="hold" grpId="0" nodeType="afterEffect">
                                  <p:stCondLst>
                                    <p:cond delay="1000"/>
                                  </p:stCondLst>
                                  <p:childTnLst>
                                    <p:set>
                                      <p:cBhvr>
                                        <p:cTn id="46" dur="1" fill="hold">
                                          <p:stCondLst>
                                            <p:cond delay="0"/>
                                          </p:stCondLst>
                                        </p:cTn>
                                        <p:tgtEl>
                                          <p:spTgt spid="498764"/>
                                        </p:tgtEl>
                                        <p:attrNameLst>
                                          <p:attrName>style.visibility</p:attrName>
                                        </p:attrNameLst>
                                      </p:cBhvr>
                                      <p:to>
                                        <p:strVal val="visible"/>
                                      </p:to>
                                    </p:set>
                                    <p:animEffect transition="in" filter="wipe(right)">
                                      <p:cBhvr>
                                        <p:cTn id="47" dur="500"/>
                                        <p:tgtEl>
                                          <p:spTgt spid="498764"/>
                                        </p:tgtEl>
                                      </p:cBhvr>
                                    </p:animEffect>
                                  </p:childTnLst>
                                </p:cTn>
                              </p:par>
                              <p:par>
                                <p:cTn id="48" presetID="22" presetClass="entr" presetSubtype="2" fill="hold" grpId="0" nodeType="withEffect">
                                  <p:stCondLst>
                                    <p:cond delay="1000"/>
                                  </p:stCondLst>
                                  <p:childTnLst>
                                    <p:set>
                                      <p:cBhvr>
                                        <p:cTn id="49" dur="1" fill="hold">
                                          <p:stCondLst>
                                            <p:cond delay="0"/>
                                          </p:stCondLst>
                                        </p:cTn>
                                        <p:tgtEl>
                                          <p:spTgt spid="3135"/>
                                        </p:tgtEl>
                                        <p:attrNameLst>
                                          <p:attrName>style.visibility</p:attrName>
                                        </p:attrNameLst>
                                      </p:cBhvr>
                                      <p:to>
                                        <p:strVal val="visible"/>
                                      </p:to>
                                    </p:set>
                                    <p:animEffect transition="in" filter="wipe(right)">
                                      <p:cBhvr>
                                        <p:cTn id="50" dur="500"/>
                                        <p:tgtEl>
                                          <p:spTgt spid="3135"/>
                                        </p:tgtEl>
                                      </p:cBhvr>
                                    </p:animEffect>
                                  </p:childTnLst>
                                </p:cTn>
                              </p:par>
                            </p:childTnLst>
                          </p:cTn>
                        </p:par>
                        <p:par>
                          <p:cTn id="51" fill="hold">
                            <p:stCondLst>
                              <p:cond delay="8500"/>
                            </p:stCondLst>
                            <p:childTnLst>
                              <p:par>
                                <p:cTn id="52" presetID="22" presetClass="entr" presetSubtype="8" fill="hold" grpId="0" nodeType="afterEffect">
                                  <p:stCondLst>
                                    <p:cond delay="1000"/>
                                  </p:stCondLst>
                                  <p:childTnLst>
                                    <p:set>
                                      <p:cBhvr>
                                        <p:cTn id="53" dur="1" fill="hold">
                                          <p:stCondLst>
                                            <p:cond delay="0"/>
                                          </p:stCondLst>
                                        </p:cTn>
                                        <p:tgtEl>
                                          <p:spTgt spid="498777"/>
                                        </p:tgtEl>
                                        <p:attrNameLst>
                                          <p:attrName>style.visibility</p:attrName>
                                        </p:attrNameLst>
                                      </p:cBhvr>
                                      <p:to>
                                        <p:strVal val="visible"/>
                                      </p:to>
                                    </p:set>
                                    <p:animEffect transition="in" filter="wipe(left)">
                                      <p:cBhvr>
                                        <p:cTn id="54" dur="500"/>
                                        <p:tgtEl>
                                          <p:spTgt spid="498777"/>
                                        </p:tgtEl>
                                      </p:cBhvr>
                                    </p:animEffect>
                                  </p:childTnLst>
                                </p:cTn>
                              </p:par>
                              <p:par>
                                <p:cTn id="55" presetID="22" presetClass="entr" presetSubtype="8" fill="hold" grpId="0" nodeType="withEffect">
                                  <p:stCondLst>
                                    <p:cond delay="1000"/>
                                  </p:stCondLst>
                                  <p:childTnLst>
                                    <p:set>
                                      <p:cBhvr>
                                        <p:cTn id="56" dur="1" fill="hold">
                                          <p:stCondLst>
                                            <p:cond delay="0"/>
                                          </p:stCondLst>
                                        </p:cTn>
                                        <p:tgtEl>
                                          <p:spTgt spid="3142"/>
                                        </p:tgtEl>
                                        <p:attrNameLst>
                                          <p:attrName>style.visibility</p:attrName>
                                        </p:attrNameLst>
                                      </p:cBhvr>
                                      <p:to>
                                        <p:strVal val="visible"/>
                                      </p:to>
                                    </p:set>
                                    <p:animEffect transition="in" filter="wipe(left)">
                                      <p:cBhvr>
                                        <p:cTn id="57" dur="500"/>
                                        <p:tgtEl>
                                          <p:spTgt spid="3142"/>
                                        </p:tgtEl>
                                      </p:cBhvr>
                                    </p:animEffect>
                                  </p:childTnLst>
                                </p:cTn>
                              </p:par>
                            </p:childTnLst>
                          </p:cTn>
                        </p:par>
                        <p:par>
                          <p:cTn id="58" fill="hold">
                            <p:stCondLst>
                              <p:cond delay="10000"/>
                            </p:stCondLst>
                            <p:childTnLst>
                              <p:par>
                                <p:cTn id="59" presetID="22" presetClass="entr" presetSubtype="4" fill="hold" grpId="0" nodeType="afterEffect">
                                  <p:stCondLst>
                                    <p:cond delay="1000"/>
                                  </p:stCondLst>
                                  <p:childTnLst>
                                    <p:set>
                                      <p:cBhvr>
                                        <p:cTn id="60" dur="1" fill="hold">
                                          <p:stCondLst>
                                            <p:cond delay="0"/>
                                          </p:stCondLst>
                                        </p:cTn>
                                        <p:tgtEl>
                                          <p:spTgt spid="498772"/>
                                        </p:tgtEl>
                                        <p:attrNameLst>
                                          <p:attrName>style.visibility</p:attrName>
                                        </p:attrNameLst>
                                      </p:cBhvr>
                                      <p:to>
                                        <p:strVal val="visible"/>
                                      </p:to>
                                    </p:set>
                                    <p:animEffect transition="in" filter="wipe(down)">
                                      <p:cBhvr>
                                        <p:cTn id="61" dur="500"/>
                                        <p:tgtEl>
                                          <p:spTgt spid="498772"/>
                                        </p:tgtEl>
                                      </p:cBhvr>
                                    </p:animEffect>
                                  </p:childTnLst>
                                </p:cTn>
                              </p:par>
                              <p:par>
                                <p:cTn id="62" presetID="22" presetClass="entr" presetSubtype="4" fill="hold" grpId="0" nodeType="withEffect">
                                  <p:stCondLst>
                                    <p:cond delay="1000"/>
                                  </p:stCondLst>
                                  <p:childTnLst>
                                    <p:set>
                                      <p:cBhvr>
                                        <p:cTn id="63" dur="1" fill="hold">
                                          <p:stCondLst>
                                            <p:cond delay="0"/>
                                          </p:stCondLst>
                                        </p:cTn>
                                        <p:tgtEl>
                                          <p:spTgt spid="3137"/>
                                        </p:tgtEl>
                                        <p:attrNameLst>
                                          <p:attrName>style.visibility</p:attrName>
                                        </p:attrNameLst>
                                      </p:cBhvr>
                                      <p:to>
                                        <p:strVal val="visible"/>
                                      </p:to>
                                    </p:set>
                                    <p:animEffect transition="in" filter="wipe(down)">
                                      <p:cBhvr>
                                        <p:cTn id="64" dur="500"/>
                                        <p:tgtEl>
                                          <p:spTgt spid="3137"/>
                                        </p:tgtEl>
                                      </p:cBhvr>
                                    </p:animEffect>
                                  </p:childTnLst>
                                </p:cTn>
                              </p:par>
                            </p:childTnLst>
                          </p:cTn>
                        </p:par>
                        <p:par>
                          <p:cTn id="65" fill="hold">
                            <p:stCondLst>
                              <p:cond delay="11500"/>
                            </p:stCondLst>
                            <p:childTnLst>
                              <p:par>
                                <p:cTn id="66" presetID="22" presetClass="entr" presetSubtype="8" fill="hold" grpId="0" nodeType="afterEffect">
                                  <p:stCondLst>
                                    <p:cond delay="1000"/>
                                  </p:stCondLst>
                                  <p:childTnLst>
                                    <p:set>
                                      <p:cBhvr>
                                        <p:cTn id="67" dur="1" fill="hold">
                                          <p:stCondLst>
                                            <p:cond delay="0"/>
                                          </p:stCondLst>
                                        </p:cTn>
                                        <p:tgtEl>
                                          <p:spTgt spid="3140"/>
                                        </p:tgtEl>
                                        <p:attrNameLst>
                                          <p:attrName>style.visibility</p:attrName>
                                        </p:attrNameLst>
                                      </p:cBhvr>
                                      <p:to>
                                        <p:strVal val="visible"/>
                                      </p:to>
                                    </p:set>
                                    <p:animEffect transition="in" filter="wipe(left)">
                                      <p:cBhvr>
                                        <p:cTn id="68" dur="500"/>
                                        <p:tgtEl>
                                          <p:spTgt spid="3140"/>
                                        </p:tgtEl>
                                      </p:cBhvr>
                                    </p:animEffect>
                                  </p:childTnLst>
                                </p:cTn>
                              </p:par>
                              <p:par>
                                <p:cTn id="69" presetID="22" presetClass="entr" presetSubtype="8" fill="hold" grpId="0" nodeType="withEffect">
                                  <p:stCondLst>
                                    <p:cond delay="1000"/>
                                  </p:stCondLst>
                                  <p:childTnLst>
                                    <p:set>
                                      <p:cBhvr>
                                        <p:cTn id="70" dur="1" fill="hold">
                                          <p:stCondLst>
                                            <p:cond delay="0"/>
                                          </p:stCondLst>
                                        </p:cTn>
                                        <p:tgtEl>
                                          <p:spTgt spid="498775"/>
                                        </p:tgtEl>
                                        <p:attrNameLst>
                                          <p:attrName>style.visibility</p:attrName>
                                        </p:attrNameLst>
                                      </p:cBhvr>
                                      <p:to>
                                        <p:strVal val="visible"/>
                                      </p:to>
                                    </p:set>
                                    <p:animEffect transition="in" filter="wipe(left)">
                                      <p:cBhvr>
                                        <p:cTn id="71" dur="500"/>
                                        <p:tgtEl>
                                          <p:spTgt spid="498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animBg="1"/>
      <p:bldP spid="3124" grpId="0"/>
      <p:bldP spid="498760" grpId="0" animBg="1"/>
      <p:bldP spid="498761" grpId="0" animBg="1"/>
      <p:bldP spid="3127" grpId="0"/>
      <p:bldP spid="498763" grpId="0" animBg="1"/>
      <p:bldP spid="498764" grpId="0" animBg="1"/>
      <p:bldP spid="498766" grpId="0" animBg="1"/>
      <p:bldP spid="3132" grpId="0"/>
      <p:bldP spid="498768" grpId="0" animBg="1"/>
      <p:bldP spid="3134" grpId="0"/>
      <p:bldP spid="3135" grpId="0"/>
      <p:bldP spid="498772" grpId="0" animBg="1"/>
      <p:bldP spid="3137" grpId="0"/>
      <p:bldP spid="498775" grpId="0" animBg="1"/>
      <p:bldP spid="3140" grpId="0"/>
      <p:bldP spid="498777" grpId="0" animBg="1"/>
      <p:bldP spid="3142" grpId="0"/>
      <p:bldP spid="31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8" name="Group 137"/>
          <p:cNvGrpSpPr>
            <a:grpSpLocks/>
          </p:cNvGrpSpPr>
          <p:nvPr/>
        </p:nvGrpSpPr>
        <p:grpSpPr bwMode="auto">
          <a:xfrm>
            <a:off x="381000" y="4983162"/>
            <a:ext cx="1143000" cy="498475"/>
            <a:chOff x="240" y="3504"/>
            <a:chExt cx="720" cy="314"/>
          </a:xfrm>
        </p:grpSpPr>
        <p:sp>
          <p:nvSpPr>
            <p:cNvPr id="504939" name="Line 107"/>
            <p:cNvSpPr>
              <a:spLocks noChangeShapeType="1"/>
            </p:cNvSpPr>
            <p:nvPr/>
          </p:nvSpPr>
          <p:spPr bwMode="auto">
            <a:xfrm flipH="1" flipV="1">
              <a:off x="480" y="3504"/>
              <a:ext cx="288" cy="0"/>
            </a:xfrm>
            <a:prstGeom prst="line">
              <a:avLst/>
            </a:prstGeom>
            <a:noFill/>
            <a:ln w="38100">
              <a:solidFill>
                <a:srgbClr val="00CC00"/>
              </a:solidFill>
              <a:round/>
              <a:headEnd type="triangle" w="med" len="me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206" name="Text Box 109"/>
            <p:cNvSpPr txBox="1">
              <a:spLocks noChangeArrowheads="1"/>
            </p:cNvSpPr>
            <p:nvPr/>
          </p:nvSpPr>
          <p:spPr bwMode="auto">
            <a:xfrm>
              <a:off x="240" y="3552"/>
              <a:ext cx="720" cy="266"/>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1200"/>
                <a:t>Discrepancy related</a:t>
              </a:r>
            </a:p>
          </p:txBody>
        </p:sp>
      </p:grpSp>
      <p:sp>
        <p:nvSpPr>
          <p:cNvPr id="4109" name="Text Box 69"/>
          <p:cNvSpPr txBox="1">
            <a:spLocks noChangeArrowheads="1"/>
          </p:cNvSpPr>
          <p:nvPr/>
        </p:nvSpPr>
        <p:spPr bwMode="auto">
          <a:xfrm>
            <a:off x="2286000" y="2925762"/>
            <a:ext cx="1255713" cy="274638"/>
          </a:xfrm>
          <a:prstGeom prst="rect">
            <a:avLst/>
          </a:prstGeom>
          <a:noFill/>
          <a:ln w="9525" algn="ctr">
            <a:noFill/>
            <a:miter lim="800000"/>
            <a:headEnd/>
            <a:tailEnd/>
          </a:ln>
        </p:spPr>
        <p:txBody>
          <a:bodyPr wrap="none">
            <a:spAutoFit/>
          </a:bodyPr>
          <a:lstStyle/>
          <a:p>
            <a:pPr marL="342900" indent="-342900"/>
            <a:r>
              <a:rPr lang="en-US" sz="1200" b="0"/>
              <a:t>Request (812R)</a:t>
            </a:r>
          </a:p>
        </p:txBody>
      </p:sp>
      <p:sp>
        <p:nvSpPr>
          <p:cNvPr id="4110" name="Text Box 89"/>
          <p:cNvSpPr txBox="1">
            <a:spLocks noChangeArrowheads="1"/>
          </p:cNvSpPr>
          <p:nvPr/>
        </p:nvSpPr>
        <p:spPr bwMode="auto">
          <a:xfrm>
            <a:off x="3505200" y="2863850"/>
            <a:ext cx="457200" cy="366712"/>
          </a:xfrm>
          <a:prstGeom prst="rect">
            <a:avLst/>
          </a:prstGeom>
          <a:noFill/>
          <a:ln w="9525" algn="ctr">
            <a:noFill/>
            <a:miter lim="800000"/>
            <a:headEnd/>
            <a:tailEnd/>
          </a:ln>
        </p:spPr>
        <p:txBody>
          <a:bodyPr>
            <a:spAutoFit/>
          </a:bodyPr>
          <a:lstStyle/>
          <a:p>
            <a:pPr marL="342900" indent="-342900">
              <a:spcBef>
                <a:spcPct val="50000"/>
              </a:spcBef>
            </a:pPr>
            <a:r>
              <a:rPr lang="en-US" sz="1800"/>
              <a:t>5</a:t>
            </a:r>
          </a:p>
        </p:txBody>
      </p:sp>
      <p:sp>
        <p:nvSpPr>
          <p:cNvPr id="4111" name="Text Box 130"/>
          <p:cNvSpPr txBox="1">
            <a:spLocks noChangeArrowheads="1"/>
          </p:cNvSpPr>
          <p:nvPr/>
        </p:nvSpPr>
        <p:spPr bwMode="auto">
          <a:xfrm>
            <a:off x="4724400" y="5821362"/>
            <a:ext cx="4191000" cy="457200"/>
          </a:xfrm>
          <a:prstGeom prst="rect">
            <a:avLst/>
          </a:prstGeom>
          <a:noFill/>
          <a:ln w="9525" algn="ctr">
            <a:noFill/>
            <a:miter lim="800000"/>
            <a:headEnd/>
            <a:tailEnd/>
          </a:ln>
        </p:spPr>
        <p:txBody>
          <a:bodyPr>
            <a:spAutoFit/>
          </a:bodyPr>
          <a:lstStyle/>
          <a:p>
            <a:pPr marL="342900" indent="-342900"/>
            <a:r>
              <a:rPr lang="en-US" sz="1200" b="0" dirty="0"/>
              <a:t>             *Return Wrong Item</a:t>
            </a:r>
          </a:p>
          <a:p>
            <a:pPr marL="342900" indent="-342900" algn="ctr"/>
            <a:r>
              <a:rPr lang="en-US" sz="1200" b="0" dirty="0"/>
              <a:t>(*Sequence for US. For FMS </a:t>
            </a:r>
            <a:r>
              <a:rPr lang="en-US" sz="1200" b="0" dirty="0" err="1"/>
              <a:t>mat’l</a:t>
            </a:r>
            <a:r>
              <a:rPr lang="en-US" sz="1200" b="0" dirty="0"/>
              <a:t> returned prior to credit)</a:t>
            </a:r>
          </a:p>
        </p:txBody>
      </p:sp>
      <p:sp>
        <p:nvSpPr>
          <p:cNvPr id="4112" name="Text Box 121"/>
          <p:cNvSpPr txBox="1">
            <a:spLocks noChangeArrowheads="1"/>
          </p:cNvSpPr>
          <p:nvPr/>
        </p:nvSpPr>
        <p:spPr bwMode="auto">
          <a:xfrm>
            <a:off x="2209800" y="3459162"/>
            <a:ext cx="1458913" cy="274638"/>
          </a:xfrm>
          <a:prstGeom prst="rect">
            <a:avLst/>
          </a:prstGeom>
          <a:noFill/>
          <a:ln w="9525" algn="ctr">
            <a:noFill/>
            <a:miter lim="800000"/>
            <a:headEnd/>
            <a:tailEnd/>
          </a:ln>
        </p:spPr>
        <p:txBody>
          <a:bodyPr wrap="none">
            <a:spAutoFit/>
          </a:bodyPr>
          <a:lstStyle/>
          <a:p>
            <a:pPr marL="342900" indent="-342900"/>
            <a:r>
              <a:rPr lang="en-US" sz="1200" b="0"/>
              <a:t>Bill (Credit) (810 L)</a:t>
            </a:r>
          </a:p>
        </p:txBody>
      </p:sp>
      <p:sp>
        <p:nvSpPr>
          <p:cNvPr id="4113" name="Text Box 115"/>
          <p:cNvSpPr txBox="1">
            <a:spLocks noChangeArrowheads="1"/>
          </p:cNvSpPr>
          <p:nvPr/>
        </p:nvSpPr>
        <p:spPr bwMode="auto">
          <a:xfrm>
            <a:off x="5181600" y="4022725"/>
            <a:ext cx="1600200" cy="274637"/>
          </a:xfrm>
          <a:prstGeom prst="rect">
            <a:avLst/>
          </a:prstGeom>
          <a:noFill/>
          <a:ln w="9525" algn="ctr">
            <a:noFill/>
            <a:miter lim="800000"/>
            <a:headEnd/>
            <a:tailEnd/>
          </a:ln>
        </p:spPr>
        <p:txBody>
          <a:bodyPr>
            <a:spAutoFit/>
          </a:bodyPr>
          <a:lstStyle/>
          <a:p>
            <a:pPr marL="342900" indent="-342900"/>
            <a:r>
              <a:rPr lang="en-US" sz="1200" b="0" dirty="0"/>
              <a:t>SDR Reply 842AR</a:t>
            </a:r>
          </a:p>
        </p:txBody>
      </p:sp>
      <p:sp>
        <p:nvSpPr>
          <p:cNvPr id="4114" name="Text Box 122"/>
          <p:cNvSpPr txBox="1">
            <a:spLocks noChangeArrowheads="1"/>
          </p:cNvSpPr>
          <p:nvPr/>
        </p:nvSpPr>
        <p:spPr bwMode="auto">
          <a:xfrm>
            <a:off x="5181600" y="3794125"/>
            <a:ext cx="1458913" cy="274637"/>
          </a:xfrm>
          <a:prstGeom prst="rect">
            <a:avLst/>
          </a:prstGeom>
          <a:noFill/>
          <a:ln w="9525" algn="ctr">
            <a:noFill/>
            <a:miter lim="800000"/>
            <a:headEnd/>
            <a:tailEnd/>
          </a:ln>
        </p:spPr>
        <p:txBody>
          <a:bodyPr wrap="none">
            <a:spAutoFit/>
          </a:bodyPr>
          <a:lstStyle/>
          <a:p>
            <a:pPr marL="342900" indent="-342900"/>
            <a:r>
              <a:rPr lang="en-US" sz="1200" b="0" dirty="0"/>
              <a:t>Bill (Credit) (810 L)</a:t>
            </a:r>
          </a:p>
        </p:txBody>
      </p:sp>
      <p:graphicFrame>
        <p:nvGraphicFramePr>
          <p:cNvPr id="4098" name="Object 2">
            <a:hlinkClick r:id="" action="ppaction://ole?verb=0"/>
          </p:cNvPr>
          <p:cNvGraphicFramePr>
            <a:graphicFrameLocks/>
          </p:cNvGraphicFramePr>
          <p:nvPr>
            <p:extLst>
              <p:ext uri="{D42A27DB-BD31-4B8C-83A1-F6EECF244321}">
                <p14:modId xmlns:p14="http://schemas.microsoft.com/office/powerpoint/2010/main" val="1189270533"/>
              </p:ext>
            </p:extLst>
          </p:nvPr>
        </p:nvGraphicFramePr>
        <p:xfrm>
          <a:off x="914400" y="3306762"/>
          <a:ext cx="1295400" cy="1066800"/>
        </p:xfrm>
        <a:graphic>
          <a:graphicData uri="http://schemas.openxmlformats.org/presentationml/2006/ole">
            <mc:AlternateContent xmlns:mc="http://schemas.openxmlformats.org/markup-compatibility/2006">
              <mc:Choice xmlns:v="urn:schemas-microsoft-com:vml" Requires="v">
                <p:oleObj spid="_x0000_s46858" name="Microsoft ClipArt Gallery" r:id="rId4" imgW="5905500" imgH="1866900" progId="">
                  <p:embed/>
                </p:oleObj>
              </mc:Choice>
              <mc:Fallback>
                <p:oleObj name="Microsoft ClipArt Gallery" r:id="rId4" imgW="5905500" imgH="1866900" progId="">
                  <p:embed/>
                  <p:pic>
                    <p:nvPicPr>
                      <p:cNvPr id="0" name="Picture 10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306762"/>
                        <a:ext cx="129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15" name="Picture 3" descr="j0188055[1]"/>
          <p:cNvPicPr>
            <a:picLocks noChangeAspect="1" noChangeArrowheads="1"/>
          </p:cNvPicPr>
          <p:nvPr/>
        </p:nvPicPr>
        <p:blipFill>
          <a:blip r:embed="rId6" cstate="print"/>
          <a:srcRect/>
          <a:stretch>
            <a:fillRect/>
          </a:stretch>
        </p:blipFill>
        <p:spPr bwMode="auto">
          <a:xfrm>
            <a:off x="6629400" y="2514600"/>
            <a:ext cx="1143000" cy="687387"/>
          </a:xfrm>
          <a:prstGeom prst="rect">
            <a:avLst/>
          </a:prstGeom>
          <a:noFill/>
          <a:ln w="9525">
            <a:noFill/>
            <a:miter lim="800000"/>
            <a:headEnd/>
            <a:tailEnd/>
          </a:ln>
        </p:spPr>
      </p:pic>
      <p:graphicFrame>
        <p:nvGraphicFramePr>
          <p:cNvPr id="4099" name="Object 4">
            <a:hlinkClick r:id="" action="ppaction://ole?verb=0"/>
          </p:cNvPr>
          <p:cNvGraphicFramePr>
            <a:graphicFrameLocks/>
          </p:cNvGraphicFramePr>
          <p:nvPr>
            <p:extLst>
              <p:ext uri="{D42A27DB-BD31-4B8C-83A1-F6EECF244321}">
                <p14:modId xmlns:p14="http://schemas.microsoft.com/office/powerpoint/2010/main" val="3679078367"/>
              </p:ext>
            </p:extLst>
          </p:nvPr>
        </p:nvGraphicFramePr>
        <p:xfrm>
          <a:off x="6553200" y="3230562"/>
          <a:ext cx="1295400" cy="1066800"/>
        </p:xfrm>
        <a:graphic>
          <a:graphicData uri="http://schemas.openxmlformats.org/presentationml/2006/ole">
            <mc:AlternateContent xmlns:mc="http://schemas.openxmlformats.org/markup-compatibility/2006">
              <mc:Choice xmlns:v="urn:schemas-microsoft-com:vml" Requires="v">
                <p:oleObj spid="_x0000_s46859" name="Microsoft ClipArt Gallery" r:id="rId7" imgW="5905500" imgH="1866900" progId="">
                  <p:embed/>
                </p:oleObj>
              </mc:Choice>
              <mc:Fallback>
                <p:oleObj name="Microsoft ClipArt Gallery" r:id="rId7" imgW="5905500" imgH="1866900" progId="">
                  <p:embed/>
                  <p:pic>
                    <p:nvPicPr>
                      <p:cNvPr id="0" name="Picture 103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230562"/>
                        <a:ext cx="129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16" name="Picture 5" descr="j0188055[1]"/>
          <p:cNvPicPr>
            <a:picLocks noChangeAspect="1" noChangeArrowheads="1"/>
          </p:cNvPicPr>
          <p:nvPr/>
        </p:nvPicPr>
        <p:blipFill>
          <a:blip r:embed="rId6" cstate="print"/>
          <a:srcRect/>
          <a:stretch>
            <a:fillRect/>
          </a:stretch>
        </p:blipFill>
        <p:spPr bwMode="auto">
          <a:xfrm>
            <a:off x="914400" y="2514600"/>
            <a:ext cx="1219200" cy="733425"/>
          </a:xfrm>
          <a:prstGeom prst="rect">
            <a:avLst/>
          </a:prstGeom>
          <a:noFill/>
          <a:ln w="9525">
            <a:noFill/>
            <a:miter lim="800000"/>
            <a:headEnd/>
            <a:tailEnd/>
          </a:ln>
        </p:spPr>
      </p:pic>
      <p:sp>
        <p:nvSpPr>
          <p:cNvPr id="504838" name="Freeform 6"/>
          <p:cNvSpPr>
            <a:spLocks/>
          </p:cNvSpPr>
          <p:nvPr/>
        </p:nvSpPr>
        <p:spPr bwMode="auto">
          <a:xfrm>
            <a:off x="6248400" y="5170487"/>
            <a:ext cx="2174875" cy="269875"/>
          </a:xfrm>
          <a:custGeom>
            <a:avLst/>
            <a:gdLst/>
            <a:ahLst/>
            <a:cxnLst>
              <a:cxn ang="0">
                <a:pos x="158" y="0"/>
              </a:cxn>
              <a:cxn ang="0">
                <a:pos x="0" y="158"/>
              </a:cxn>
              <a:cxn ang="0">
                <a:pos x="1321" y="158"/>
              </a:cxn>
              <a:cxn ang="0">
                <a:pos x="1167" y="4"/>
              </a:cxn>
              <a:cxn ang="0">
                <a:pos x="158" y="0"/>
              </a:cxn>
            </a:cxnLst>
            <a:rect l="0" t="0" r="r" b="b"/>
            <a:pathLst>
              <a:path w="1322" h="159">
                <a:moveTo>
                  <a:pt x="158" y="0"/>
                </a:moveTo>
                <a:lnTo>
                  <a:pt x="0" y="158"/>
                </a:lnTo>
                <a:lnTo>
                  <a:pt x="1321" y="158"/>
                </a:lnTo>
                <a:lnTo>
                  <a:pt x="1167" y="4"/>
                </a:lnTo>
                <a:lnTo>
                  <a:pt x="158" y="0"/>
                </a:lnTo>
              </a:path>
            </a:pathLst>
          </a:custGeom>
          <a:solidFill>
            <a:schemeClr val="tx2"/>
          </a:solidFill>
          <a:ln w="12700" cap="rnd" cmpd="sng">
            <a:solidFill>
              <a:schemeClr val="tx1"/>
            </a:solidFill>
            <a:prstDash val="solid"/>
            <a:round/>
            <a:headEnd type="none" w="med" len="med"/>
            <a:tailEnd type="non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nvGrpSpPr>
          <p:cNvPr id="4118" name="Group 7"/>
          <p:cNvGrpSpPr>
            <a:grpSpLocks/>
          </p:cNvGrpSpPr>
          <p:nvPr/>
        </p:nvGrpSpPr>
        <p:grpSpPr bwMode="auto">
          <a:xfrm>
            <a:off x="6459538" y="4762500"/>
            <a:ext cx="1746250" cy="403225"/>
            <a:chOff x="4213" y="2843"/>
            <a:chExt cx="1062" cy="238"/>
          </a:xfrm>
        </p:grpSpPr>
        <p:sp>
          <p:nvSpPr>
            <p:cNvPr id="504840" name="Rectangle 8"/>
            <p:cNvSpPr>
              <a:spLocks noChangeArrowheads="1"/>
            </p:cNvSpPr>
            <p:nvPr/>
          </p:nvSpPr>
          <p:spPr bwMode="auto">
            <a:xfrm>
              <a:off x="4541" y="2843"/>
              <a:ext cx="169" cy="31"/>
            </a:xfrm>
            <a:prstGeom prst="rect">
              <a:avLst/>
            </a:prstGeom>
            <a:solidFill>
              <a:srgbClr val="80808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841" name="Rectangle 9"/>
            <p:cNvSpPr>
              <a:spLocks noChangeArrowheads="1"/>
            </p:cNvSpPr>
            <p:nvPr/>
          </p:nvSpPr>
          <p:spPr bwMode="auto">
            <a:xfrm>
              <a:off x="4487" y="2884"/>
              <a:ext cx="283" cy="22"/>
            </a:xfrm>
            <a:prstGeom prst="rect">
              <a:avLst/>
            </a:prstGeom>
            <a:solidFill>
              <a:srgbClr val="80808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842" name="Rectangle 10"/>
            <p:cNvSpPr>
              <a:spLocks noChangeArrowheads="1"/>
            </p:cNvSpPr>
            <p:nvPr/>
          </p:nvSpPr>
          <p:spPr bwMode="auto">
            <a:xfrm>
              <a:off x="4250" y="2927"/>
              <a:ext cx="992" cy="154"/>
            </a:xfrm>
            <a:prstGeom prst="rect">
              <a:avLst/>
            </a:prstGeom>
            <a:solidFill>
              <a:srgbClr val="80808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843" name="Rectangle 11"/>
            <p:cNvSpPr>
              <a:spLocks noChangeArrowheads="1"/>
            </p:cNvSpPr>
            <p:nvPr/>
          </p:nvSpPr>
          <p:spPr bwMode="auto">
            <a:xfrm>
              <a:off x="4213" y="2914"/>
              <a:ext cx="1062" cy="7"/>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844" name="Rectangle 12"/>
            <p:cNvSpPr>
              <a:spLocks noChangeArrowheads="1"/>
            </p:cNvSpPr>
            <p:nvPr/>
          </p:nvSpPr>
          <p:spPr bwMode="auto">
            <a:xfrm>
              <a:off x="4296" y="2948"/>
              <a:ext cx="69"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845" name="Rectangle 13"/>
            <p:cNvSpPr>
              <a:spLocks noChangeArrowheads="1"/>
            </p:cNvSpPr>
            <p:nvPr/>
          </p:nvSpPr>
          <p:spPr bwMode="auto">
            <a:xfrm>
              <a:off x="4415" y="2948"/>
              <a:ext cx="70"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846" name="Rectangle 14"/>
            <p:cNvSpPr>
              <a:spLocks noChangeArrowheads="1"/>
            </p:cNvSpPr>
            <p:nvPr/>
          </p:nvSpPr>
          <p:spPr bwMode="auto">
            <a:xfrm>
              <a:off x="4533" y="2948"/>
              <a:ext cx="70"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847" name="Rectangle 15"/>
            <p:cNvSpPr>
              <a:spLocks noChangeArrowheads="1"/>
            </p:cNvSpPr>
            <p:nvPr/>
          </p:nvSpPr>
          <p:spPr bwMode="auto">
            <a:xfrm>
              <a:off x="4652" y="2948"/>
              <a:ext cx="69"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848" name="Rectangle 16"/>
            <p:cNvSpPr>
              <a:spLocks noChangeArrowheads="1"/>
            </p:cNvSpPr>
            <p:nvPr/>
          </p:nvSpPr>
          <p:spPr bwMode="auto">
            <a:xfrm>
              <a:off x="4771" y="2948"/>
              <a:ext cx="69"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849" name="Rectangle 17"/>
            <p:cNvSpPr>
              <a:spLocks noChangeArrowheads="1"/>
            </p:cNvSpPr>
            <p:nvPr/>
          </p:nvSpPr>
          <p:spPr bwMode="auto">
            <a:xfrm>
              <a:off x="4890" y="2948"/>
              <a:ext cx="70"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850" name="Rectangle 18"/>
            <p:cNvSpPr>
              <a:spLocks noChangeArrowheads="1"/>
            </p:cNvSpPr>
            <p:nvPr/>
          </p:nvSpPr>
          <p:spPr bwMode="auto">
            <a:xfrm>
              <a:off x="5009" y="2948"/>
              <a:ext cx="70"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851" name="Rectangle 19"/>
            <p:cNvSpPr>
              <a:spLocks noChangeArrowheads="1"/>
            </p:cNvSpPr>
            <p:nvPr/>
          </p:nvSpPr>
          <p:spPr bwMode="auto">
            <a:xfrm>
              <a:off x="5127" y="2948"/>
              <a:ext cx="69" cy="99"/>
            </a:xfrm>
            <a:prstGeom prst="rect">
              <a:avLst/>
            </a:prstGeom>
            <a:solidFill>
              <a:srgbClr val="C0C0C0"/>
            </a:solidFill>
            <a:ln w="12700">
              <a:solidFill>
                <a:srgbClr val="000000"/>
              </a:solid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graphicFrame>
        <p:nvGraphicFramePr>
          <p:cNvPr id="4100" name="Object 20">
            <a:hlinkClick r:id="" action="ppaction://ole?verb=0"/>
          </p:cNvPr>
          <p:cNvGraphicFramePr>
            <a:graphicFrameLocks/>
          </p:cNvGraphicFramePr>
          <p:nvPr>
            <p:extLst>
              <p:ext uri="{D42A27DB-BD31-4B8C-83A1-F6EECF244321}">
                <p14:modId xmlns:p14="http://schemas.microsoft.com/office/powerpoint/2010/main" val="468786182"/>
              </p:ext>
            </p:extLst>
          </p:nvPr>
        </p:nvGraphicFramePr>
        <p:xfrm>
          <a:off x="6572250" y="4932362"/>
          <a:ext cx="153988" cy="296863"/>
        </p:xfrm>
        <a:graphic>
          <a:graphicData uri="http://schemas.openxmlformats.org/presentationml/2006/ole">
            <mc:AlternateContent xmlns:mc="http://schemas.openxmlformats.org/markup-compatibility/2006">
              <mc:Choice xmlns:v="urn:schemas-microsoft-com:vml" Requires="v">
                <p:oleObj spid="_x0000_s46860" name="Microsoft ClipArt Gallery" r:id="rId8" imgW="2819400" imgH="4559300" progId="">
                  <p:embed/>
                </p:oleObj>
              </mc:Choice>
              <mc:Fallback>
                <p:oleObj name="Microsoft ClipArt Gallery" r:id="rId8" imgW="2819400" imgH="4559300" progId="">
                  <p:embed/>
                  <p:pic>
                    <p:nvPicPr>
                      <p:cNvPr id="0" name="Picture 103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2250" y="4932362"/>
                        <a:ext cx="153988"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21">
            <a:hlinkClick r:id="" action="ppaction://ole?verb=0"/>
          </p:cNvPr>
          <p:cNvGraphicFramePr>
            <a:graphicFrameLocks/>
          </p:cNvGraphicFramePr>
          <p:nvPr>
            <p:extLst>
              <p:ext uri="{D42A27DB-BD31-4B8C-83A1-F6EECF244321}">
                <p14:modId xmlns:p14="http://schemas.microsoft.com/office/powerpoint/2010/main" val="243937455"/>
              </p:ext>
            </p:extLst>
          </p:nvPr>
        </p:nvGraphicFramePr>
        <p:xfrm>
          <a:off x="6767513" y="4932362"/>
          <a:ext cx="153987" cy="296863"/>
        </p:xfrm>
        <a:graphic>
          <a:graphicData uri="http://schemas.openxmlformats.org/presentationml/2006/ole">
            <mc:AlternateContent xmlns:mc="http://schemas.openxmlformats.org/markup-compatibility/2006">
              <mc:Choice xmlns:v="urn:schemas-microsoft-com:vml" Requires="v">
                <p:oleObj spid="_x0000_s46861" name="Microsoft ClipArt Gallery" r:id="rId10" imgW="2819400" imgH="4559300" progId="">
                  <p:embed/>
                </p:oleObj>
              </mc:Choice>
              <mc:Fallback>
                <p:oleObj name="Microsoft ClipArt Gallery" r:id="rId10" imgW="2819400" imgH="4559300" progId="">
                  <p:embed/>
                  <p:pic>
                    <p:nvPicPr>
                      <p:cNvPr id="0" name="Picture 103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7513" y="4932362"/>
                        <a:ext cx="15398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22">
            <a:hlinkClick r:id="" action="ppaction://ole?verb=0"/>
          </p:cNvPr>
          <p:cNvGraphicFramePr>
            <a:graphicFrameLocks/>
          </p:cNvGraphicFramePr>
          <p:nvPr>
            <p:extLst>
              <p:ext uri="{D42A27DB-BD31-4B8C-83A1-F6EECF244321}">
                <p14:modId xmlns:p14="http://schemas.microsoft.com/office/powerpoint/2010/main" val="3337343389"/>
              </p:ext>
            </p:extLst>
          </p:nvPr>
        </p:nvGraphicFramePr>
        <p:xfrm>
          <a:off x="6964363" y="4932362"/>
          <a:ext cx="152400" cy="296863"/>
        </p:xfrm>
        <a:graphic>
          <a:graphicData uri="http://schemas.openxmlformats.org/presentationml/2006/ole">
            <mc:AlternateContent xmlns:mc="http://schemas.openxmlformats.org/markup-compatibility/2006">
              <mc:Choice xmlns:v="urn:schemas-microsoft-com:vml" Requires="v">
                <p:oleObj spid="_x0000_s46862" name="Microsoft ClipArt Gallery" r:id="rId11" imgW="2819400" imgH="4559300" progId="">
                  <p:embed/>
                </p:oleObj>
              </mc:Choice>
              <mc:Fallback>
                <p:oleObj name="Microsoft ClipArt Gallery" r:id="rId11" imgW="2819400" imgH="4559300" progId="">
                  <p:embed/>
                  <p:pic>
                    <p:nvPicPr>
                      <p:cNvPr id="0" name="Picture 103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4363" y="4932362"/>
                        <a:ext cx="15240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23">
            <a:hlinkClick r:id="" action="ppaction://ole?verb=0"/>
          </p:cNvPr>
          <p:cNvGraphicFramePr>
            <a:graphicFrameLocks/>
          </p:cNvGraphicFramePr>
          <p:nvPr>
            <p:extLst>
              <p:ext uri="{D42A27DB-BD31-4B8C-83A1-F6EECF244321}">
                <p14:modId xmlns:p14="http://schemas.microsoft.com/office/powerpoint/2010/main" val="2345372971"/>
              </p:ext>
            </p:extLst>
          </p:nvPr>
        </p:nvGraphicFramePr>
        <p:xfrm>
          <a:off x="7353300" y="4932362"/>
          <a:ext cx="153988" cy="296863"/>
        </p:xfrm>
        <a:graphic>
          <a:graphicData uri="http://schemas.openxmlformats.org/presentationml/2006/ole">
            <mc:AlternateContent xmlns:mc="http://schemas.openxmlformats.org/markup-compatibility/2006">
              <mc:Choice xmlns:v="urn:schemas-microsoft-com:vml" Requires="v">
                <p:oleObj spid="_x0000_s46863" name="Microsoft ClipArt Gallery" r:id="rId12" imgW="2819400" imgH="4559300" progId="">
                  <p:embed/>
                </p:oleObj>
              </mc:Choice>
              <mc:Fallback>
                <p:oleObj name="Microsoft ClipArt Gallery" r:id="rId12" imgW="2819400" imgH="4559300" progId="">
                  <p:embed/>
                  <p:pic>
                    <p:nvPicPr>
                      <p:cNvPr id="0" name="Picture 103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3300" y="4932362"/>
                        <a:ext cx="153988"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24">
            <a:hlinkClick r:id="" action="ppaction://ole?verb=0"/>
          </p:cNvPr>
          <p:cNvGraphicFramePr>
            <a:graphicFrameLocks/>
          </p:cNvGraphicFramePr>
          <p:nvPr>
            <p:extLst>
              <p:ext uri="{D42A27DB-BD31-4B8C-83A1-F6EECF244321}">
                <p14:modId xmlns:p14="http://schemas.microsoft.com/office/powerpoint/2010/main" val="2230802475"/>
              </p:ext>
            </p:extLst>
          </p:nvPr>
        </p:nvGraphicFramePr>
        <p:xfrm>
          <a:off x="7745413" y="4932362"/>
          <a:ext cx="152400" cy="296863"/>
        </p:xfrm>
        <a:graphic>
          <a:graphicData uri="http://schemas.openxmlformats.org/presentationml/2006/ole">
            <mc:AlternateContent xmlns:mc="http://schemas.openxmlformats.org/markup-compatibility/2006">
              <mc:Choice xmlns:v="urn:schemas-microsoft-com:vml" Requires="v">
                <p:oleObj spid="_x0000_s46864" name="Microsoft ClipArt Gallery" r:id="rId13" imgW="2819400" imgH="4559300" progId="">
                  <p:embed/>
                </p:oleObj>
              </mc:Choice>
              <mc:Fallback>
                <p:oleObj name="Microsoft ClipArt Gallery" r:id="rId13" imgW="2819400" imgH="4559300" progId="">
                  <p:embed/>
                  <p:pic>
                    <p:nvPicPr>
                      <p:cNvPr id="0" name="Picture 103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5413" y="4932362"/>
                        <a:ext cx="15240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25">
            <a:hlinkClick r:id="" action="ppaction://ole?verb=0"/>
          </p:cNvPr>
          <p:cNvGraphicFramePr>
            <a:graphicFrameLocks/>
          </p:cNvGraphicFramePr>
          <p:nvPr>
            <p:extLst>
              <p:ext uri="{D42A27DB-BD31-4B8C-83A1-F6EECF244321}">
                <p14:modId xmlns:p14="http://schemas.microsoft.com/office/powerpoint/2010/main" val="708857062"/>
              </p:ext>
            </p:extLst>
          </p:nvPr>
        </p:nvGraphicFramePr>
        <p:xfrm>
          <a:off x="7940675" y="4932362"/>
          <a:ext cx="152400" cy="296863"/>
        </p:xfrm>
        <a:graphic>
          <a:graphicData uri="http://schemas.openxmlformats.org/presentationml/2006/ole">
            <mc:AlternateContent xmlns:mc="http://schemas.openxmlformats.org/markup-compatibility/2006">
              <mc:Choice xmlns:v="urn:schemas-microsoft-com:vml" Requires="v">
                <p:oleObj spid="_x0000_s46865" name="Microsoft ClipArt Gallery" r:id="rId14" imgW="2819400" imgH="4559300" progId="">
                  <p:embed/>
                </p:oleObj>
              </mc:Choice>
              <mc:Fallback>
                <p:oleObj name="Microsoft ClipArt Gallery" r:id="rId14" imgW="2819400" imgH="4559300" progId="">
                  <p:embed/>
                  <p:pic>
                    <p:nvPicPr>
                      <p:cNvPr id="0" name="Picture 103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0675" y="4932362"/>
                        <a:ext cx="15240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26">
            <a:hlinkClick r:id="" action="ppaction://ole?verb=0"/>
          </p:cNvPr>
          <p:cNvGraphicFramePr>
            <a:graphicFrameLocks/>
          </p:cNvGraphicFramePr>
          <p:nvPr>
            <p:extLst>
              <p:ext uri="{D42A27DB-BD31-4B8C-83A1-F6EECF244321}">
                <p14:modId xmlns:p14="http://schemas.microsoft.com/office/powerpoint/2010/main" val="4181173577"/>
              </p:ext>
            </p:extLst>
          </p:nvPr>
        </p:nvGraphicFramePr>
        <p:xfrm>
          <a:off x="7523163" y="5059362"/>
          <a:ext cx="354012" cy="361950"/>
        </p:xfrm>
        <a:graphic>
          <a:graphicData uri="http://schemas.openxmlformats.org/presentationml/2006/ole">
            <mc:AlternateContent xmlns:mc="http://schemas.openxmlformats.org/markup-compatibility/2006">
              <mc:Choice xmlns:v="urn:schemas-microsoft-com:vml" Requires="v">
                <p:oleObj spid="_x0000_s46866" name="Microsoft ClipArt Gallery" r:id="rId15" imgW="3378200" imgH="3365500" progId="">
                  <p:embed/>
                </p:oleObj>
              </mc:Choice>
              <mc:Fallback>
                <p:oleObj name="Microsoft ClipArt Gallery" r:id="rId15" imgW="3378200" imgH="3365500" progId="">
                  <p:embed/>
                  <p:pic>
                    <p:nvPicPr>
                      <p:cNvPr id="0" name="Picture 1040"/>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3163" y="5059362"/>
                        <a:ext cx="354012"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9" name="Text Box 27"/>
          <p:cNvSpPr txBox="1">
            <a:spLocks noChangeArrowheads="1"/>
          </p:cNvSpPr>
          <p:nvPr/>
        </p:nvSpPr>
        <p:spPr bwMode="auto">
          <a:xfrm>
            <a:off x="3962400" y="2849562"/>
            <a:ext cx="1223963" cy="2586038"/>
          </a:xfrm>
          <a:prstGeom prst="rect">
            <a:avLst/>
          </a:prstGeom>
          <a:noFill/>
          <a:ln w="25400">
            <a:solidFill>
              <a:schemeClr val="tx1"/>
            </a:solidFill>
            <a:miter lim="800000"/>
            <a:headEnd/>
            <a:tailEnd/>
          </a:ln>
        </p:spPr>
        <p:txBody>
          <a:bodyPr wrap="none">
            <a:spAutoFit/>
          </a:bodyPr>
          <a:lstStyle/>
          <a:p>
            <a:r>
              <a:rPr lang="en-US" sz="1800" b="0" dirty="0"/>
              <a:t/>
            </a:r>
            <a:br>
              <a:rPr lang="en-US" sz="1800" b="0" dirty="0"/>
            </a:br>
            <a:r>
              <a:rPr lang="en-US" sz="1800" b="0" dirty="0"/>
              <a:t/>
            </a:r>
            <a:br>
              <a:rPr lang="en-US" sz="1800" b="0" dirty="0"/>
            </a:br>
            <a:endParaRPr lang="en-US" sz="1800" b="0" dirty="0"/>
          </a:p>
          <a:p>
            <a:endParaRPr lang="en-US" sz="1800" b="0" dirty="0"/>
          </a:p>
          <a:p>
            <a:r>
              <a:rPr lang="en-US" sz="1800" b="0" dirty="0"/>
              <a:t>  </a:t>
            </a:r>
            <a:r>
              <a:rPr lang="en-US" sz="1800" dirty="0"/>
              <a:t>DAAS    </a:t>
            </a:r>
            <a:r>
              <a:rPr lang="en-US" sz="1800" b="0" dirty="0"/>
              <a:t/>
            </a:r>
            <a:br>
              <a:rPr lang="en-US" sz="1800" b="0" dirty="0"/>
            </a:br>
            <a:r>
              <a:rPr lang="en-US" sz="1800" b="0" dirty="0"/>
              <a:t/>
            </a:r>
            <a:br>
              <a:rPr lang="en-US" sz="1800" b="0" dirty="0"/>
            </a:br>
            <a:endParaRPr lang="en-US" sz="1800" b="0" dirty="0"/>
          </a:p>
          <a:p>
            <a:endParaRPr lang="en-US" sz="1800" b="0" dirty="0"/>
          </a:p>
          <a:p>
            <a:endParaRPr lang="en-US" sz="1800" b="0" dirty="0"/>
          </a:p>
        </p:txBody>
      </p:sp>
      <p:sp>
        <p:nvSpPr>
          <p:cNvPr id="4120" name="Text Box 28"/>
          <p:cNvSpPr txBox="1">
            <a:spLocks noChangeArrowheads="1"/>
          </p:cNvSpPr>
          <p:nvPr/>
        </p:nvSpPr>
        <p:spPr bwMode="auto">
          <a:xfrm>
            <a:off x="7010400" y="1981200"/>
            <a:ext cx="1352550" cy="392113"/>
          </a:xfrm>
          <a:prstGeom prst="rect">
            <a:avLst/>
          </a:prstGeom>
          <a:noFill/>
          <a:ln w="25400">
            <a:solidFill>
              <a:schemeClr val="tx1"/>
            </a:solidFill>
            <a:miter lim="800000"/>
            <a:headEnd/>
            <a:tailEnd/>
          </a:ln>
        </p:spPr>
        <p:txBody>
          <a:bodyPr wrap="none">
            <a:spAutoFit/>
          </a:bodyPr>
          <a:lstStyle/>
          <a:p>
            <a:r>
              <a:rPr lang="en-US" sz="1800" b="0"/>
              <a:t>Seller CAO</a:t>
            </a:r>
          </a:p>
        </p:txBody>
      </p:sp>
      <p:sp>
        <p:nvSpPr>
          <p:cNvPr id="4121" name="Text Box 29"/>
          <p:cNvSpPr txBox="1">
            <a:spLocks noChangeArrowheads="1"/>
          </p:cNvSpPr>
          <p:nvPr/>
        </p:nvSpPr>
        <p:spPr bwMode="auto">
          <a:xfrm>
            <a:off x="838200" y="1981200"/>
            <a:ext cx="1365250" cy="392113"/>
          </a:xfrm>
          <a:prstGeom prst="rect">
            <a:avLst/>
          </a:prstGeom>
          <a:noFill/>
          <a:ln w="25400">
            <a:solidFill>
              <a:schemeClr val="tx1"/>
            </a:solidFill>
            <a:miter lim="800000"/>
            <a:headEnd/>
            <a:tailEnd/>
          </a:ln>
        </p:spPr>
        <p:txBody>
          <a:bodyPr wrap="none">
            <a:spAutoFit/>
          </a:bodyPr>
          <a:lstStyle/>
          <a:p>
            <a:r>
              <a:rPr lang="en-US" sz="1800" b="0"/>
              <a:t>Buyer CAO</a:t>
            </a:r>
          </a:p>
        </p:txBody>
      </p:sp>
      <p:graphicFrame>
        <p:nvGraphicFramePr>
          <p:cNvPr id="504943" name="Group 111"/>
          <p:cNvGraphicFramePr>
            <a:graphicFrameLocks noGrp="1"/>
          </p:cNvGraphicFramePr>
          <p:nvPr>
            <p:extLst>
              <p:ext uri="{D42A27DB-BD31-4B8C-83A1-F6EECF244321}">
                <p14:modId xmlns:p14="http://schemas.microsoft.com/office/powerpoint/2010/main" val="4088477880"/>
              </p:ext>
            </p:extLst>
          </p:nvPr>
        </p:nvGraphicFramePr>
        <p:xfrm>
          <a:off x="533400" y="2544762"/>
          <a:ext cx="1676400" cy="2008632"/>
        </p:xfrm>
        <a:graphic>
          <a:graphicData uri="http://schemas.openxmlformats.org/drawingml/2006/table">
            <a:tbl>
              <a:tblPr/>
              <a:tblGrid>
                <a:gridCol w="381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85800">
                <a:tc rowSpan="2">
                  <a:txBody>
                    <a:bodyPr/>
                    <a:lstStyle/>
                    <a:p>
                      <a:pPr marL="0" marR="0" lvl="0" indent="0" algn="l"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B</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UYER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rgbClr val="C00000"/>
                          </a:solidFill>
                          <a:effectLst/>
                          <a:latin typeface="Arial" charset="0"/>
                        </a:rPr>
                        <a:t>Finance</a:t>
                      </a:r>
                      <a:br>
                        <a:rPr kumimoji="0" lang="en-US" sz="1800" b="1" i="0" u="none" strike="noStrike" cap="none" normalizeH="0" baseline="0" dirty="0" smtClean="0">
                          <a:ln>
                            <a:noFill/>
                          </a:ln>
                          <a:solidFill>
                            <a:srgbClr val="C00000"/>
                          </a:solidFill>
                          <a:effectLst/>
                          <a:latin typeface="Arial" charset="0"/>
                        </a:rPr>
                      </a:br>
                      <a:endParaRPr kumimoji="0" lang="en-US" sz="1000" b="1" i="0" u="none" strike="noStrike" cap="none" normalizeH="0" baseline="0" dirty="0" smtClean="0">
                        <a:ln>
                          <a:noFill/>
                        </a:ln>
                        <a:solidFill>
                          <a:srgbClr val="C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rgbClr val="C00000"/>
                          </a:solidFill>
                          <a:effectLst/>
                          <a:latin typeface="Arial" charset="0"/>
                        </a:rPr>
                        <a:t>Supply</a:t>
                      </a:r>
                    </a:p>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04872" name="Group 40"/>
          <p:cNvGraphicFramePr>
            <a:graphicFrameLocks noGrp="1"/>
          </p:cNvGraphicFramePr>
          <p:nvPr>
            <p:extLst>
              <p:ext uri="{D42A27DB-BD31-4B8C-83A1-F6EECF244321}">
                <p14:modId xmlns:p14="http://schemas.microsoft.com/office/powerpoint/2010/main" val="2573378139"/>
              </p:ext>
            </p:extLst>
          </p:nvPr>
        </p:nvGraphicFramePr>
        <p:xfrm>
          <a:off x="6553200" y="2544762"/>
          <a:ext cx="1828800" cy="1737360"/>
        </p:xfrm>
        <a:graphic>
          <a:graphicData uri="http://schemas.openxmlformats.org/drawingml/2006/table">
            <a:tbl>
              <a:tblPr/>
              <a:tblGrid>
                <a:gridCol w="1295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685800">
                <a:tc>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
                      </a:r>
                      <a:br>
                        <a:rPr kumimoji="0" lang="en-US" sz="10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rgbClr val="C00000"/>
                          </a:solidFill>
                          <a:effectLst/>
                          <a:latin typeface="Arial" charset="0"/>
                        </a:rPr>
                        <a:t>Finance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E</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L</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L</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E</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25000"/>
                        </a:spcAft>
                        <a:buClr>
                          <a:srgbClr val="000000"/>
                        </a:buClr>
                        <a:buSzPct val="70000"/>
                        <a:buFont typeface="Wingdings" pitchFamily="2" charset="2"/>
                        <a:buNone/>
                        <a:tabLst/>
                      </a:pPr>
                      <a:r>
                        <a:rPr kumimoji="0" lang="en-US" sz="1800" b="1" i="0" u="none" strike="noStrike" cap="none" normalizeH="0" baseline="0" dirty="0" smtClean="0">
                          <a:ln>
                            <a:noFill/>
                          </a:ln>
                          <a:solidFill>
                            <a:srgbClr val="C00000"/>
                          </a:solidFill>
                          <a:effectLst/>
                          <a:latin typeface="Arial" charset="0"/>
                        </a:rPr>
                        <a:t>Supply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504884" name="Line 52"/>
          <p:cNvSpPr>
            <a:spLocks noChangeShapeType="1"/>
          </p:cNvSpPr>
          <p:nvPr/>
        </p:nvSpPr>
        <p:spPr bwMode="auto">
          <a:xfrm>
            <a:off x="5181600" y="3611562"/>
            <a:ext cx="0" cy="0"/>
          </a:xfrm>
          <a:prstGeom prst="line">
            <a:avLst/>
          </a:prstGeom>
          <a:noFill/>
          <a:ln w="9525">
            <a:solidFill>
              <a:schemeClr val="tx1"/>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885" name="Line 53"/>
          <p:cNvSpPr>
            <a:spLocks noChangeShapeType="1"/>
          </p:cNvSpPr>
          <p:nvPr/>
        </p:nvSpPr>
        <p:spPr bwMode="auto">
          <a:xfrm flipV="1">
            <a:off x="6934200" y="3078162"/>
            <a:ext cx="0" cy="457200"/>
          </a:xfrm>
          <a:prstGeom prst="line">
            <a:avLst/>
          </a:prstGeom>
          <a:noFill/>
          <a:ln w="38100" cmpd="dbl">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144" name="Rectangle 55"/>
          <p:cNvSpPr>
            <a:spLocks noChangeArrowheads="1"/>
          </p:cNvSpPr>
          <p:nvPr/>
        </p:nvSpPr>
        <p:spPr bwMode="auto">
          <a:xfrm>
            <a:off x="6257925" y="5454650"/>
            <a:ext cx="2238375" cy="363537"/>
          </a:xfrm>
          <a:prstGeom prst="rect">
            <a:avLst/>
          </a:prstGeom>
          <a:noFill/>
          <a:ln w="12700">
            <a:noFill/>
            <a:miter lim="800000"/>
            <a:headEnd/>
            <a:tailEnd/>
          </a:ln>
        </p:spPr>
        <p:txBody>
          <a:bodyPr wrap="none" lIns="90488" tIns="44450" rIns="90488" bIns="44450">
            <a:spAutoFit/>
          </a:bodyPr>
          <a:lstStyle/>
          <a:p>
            <a:pPr algn="ctr" eaLnBrk="0" hangingPunct="0"/>
            <a:r>
              <a:rPr lang="en-US" sz="1800"/>
              <a:t>Distribution Depot </a:t>
            </a:r>
          </a:p>
        </p:txBody>
      </p:sp>
      <p:graphicFrame>
        <p:nvGraphicFramePr>
          <p:cNvPr id="4107" name="Object 56"/>
          <p:cNvGraphicFramePr>
            <a:graphicFrameLocks noChangeAspect="1"/>
          </p:cNvGraphicFramePr>
          <p:nvPr>
            <p:extLst>
              <p:ext uri="{D42A27DB-BD31-4B8C-83A1-F6EECF244321}">
                <p14:modId xmlns:p14="http://schemas.microsoft.com/office/powerpoint/2010/main" val="633496409"/>
              </p:ext>
            </p:extLst>
          </p:nvPr>
        </p:nvGraphicFramePr>
        <p:xfrm>
          <a:off x="4011613" y="2938462"/>
          <a:ext cx="1114425" cy="908050"/>
        </p:xfrm>
        <a:graphic>
          <a:graphicData uri="http://schemas.openxmlformats.org/presentationml/2006/ole">
            <mc:AlternateContent xmlns:mc="http://schemas.openxmlformats.org/markup-compatibility/2006">
              <mc:Choice xmlns:v="urn:schemas-microsoft-com:vml" Requires="v">
                <p:oleObj spid="_x0000_s46867" name="Clip" r:id="rId17" imgW="1821485" imgH="1806854" progId="">
                  <p:embed/>
                </p:oleObj>
              </mc:Choice>
              <mc:Fallback>
                <p:oleObj name="Clip" r:id="rId17" imgW="1821485" imgH="1806854" progId="">
                  <p:embed/>
                  <p:pic>
                    <p:nvPicPr>
                      <p:cNvPr id="0" name="Picture 1041"/>
                      <p:cNvPicPr>
                        <a:picLocks noChangeAspect="1" noChangeArrowheads="1"/>
                      </p:cNvPicPr>
                      <p:nvPr/>
                    </p:nvPicPr>
                    <p:blipFill>
                      <a:blip r:embed="rId18">
                        <a:extLst>
                          <a:ext uri="{28A0092B-C50C-407E-A947-70E740481C1C}">
                            <a14:useLocalDpi xmlns:a14="http://schemas.microsoft.com/office/drawing/2010/main" val="0"/>
                          </a:ext>
                        </a:extLst>
                      </a:blip>
                      <a:srcRect l="8034" t="12146" r="8034" b="20749"/>
                      <a:stretch>
                        <a:fillRect/>
                      </a:stretch>
                    </p:blipFill>
                    <p:spPr bwMode="auto">
                      <a:xfrm>
                        <a:off x="4011613" y="2938462"/>
                        <a:ext cx="111442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45" name="Picture 57" descr="j0234477[1]"/>
          <p:cNvPicPr>
            <a:picLocks noChangeAspect="1" noChangeArrowheads="1"/>
          </p:cNvPicPr>
          <p:nvPr/>
        </p:nvPicPr>
        <p:blipFill>
          <a:blip r:embed="rId19" cstate="print"/>
          <a:srcRect/>
          <a:stretch>
            <a:fillRect/>
          </a:stretch>
        </p:blipFill>
        <p:spPr bwMode="auto">
          <a:xfrm>
            <a:off x="914400" y="990600"/>
            <a:ext cx="1143000" cy="914400"/>
          </a:xfrm>
          <a:prstGeom prst="rect">
            <a:avLst/>
          </a:prstGeom>
          <a:noFill/>
          <a:ln w="9525">
            <a:noFill/>
            <a:miter lim="800000"/>
            <a:headEnd/>
            <a:tailEnd/>
          </a:ln>
        </p:spPr>
      </p:pic>
      <p:pic>
        <p:nvPicPr>
          <p:cNvPr id="4146" name="Picture 58" descr="j0322635[1]"/>
          <p:cNvPicPr>
            <a:picLocks noChangeAspect="1" noChangeArrowheads="1"/>
          </p:cNvPicPr>
          <p:nvPr/>
        </p:nvPicPr>
        <p:blipFill>
          <a:blip r:embed="rId20" cstate="print"/>
          <a:srcRect/>
          <a:stretch>
            <a:fillRect/>
          </a:stretch>
        </p:blipFill>
        <p:spPr bwMode="auto">
          <a:xfrm>
            <a:off x="4038600" y="1143000"/>
            <a:ext cx="946150" cy="1077913"/>
          </a:xfrm>
          <a:prstGeom prst="rect">
            <a:avLst/>
          </a:prstGeom>
          <a:noFill/>
          <a:ln w="9525">
            <a:noFill/>
            <a:miter lim="800000"/>
            <a:headEnd/>
            <a:tailEnd/>
          </a:ln>
        </p:spPr>
      </p:pic>
      <p:sp>
        <p:nvSpPr>
          <p:cNvPr id="4147" name="Text Box 59"/>
          <p:cNvSpPr txBox="1">
            <a:spLocks noChangeArrowheads="1"/>
          </p:cNvSpPr>
          <p:nvPr/>
        </p:nvSpPr>
        <p:spPr bwMode="auto">
          <a:xfrm>
            <a:off x="3902075" y="2173288"/>
            <a:ext cx="1365250" cy="392112"/>
          </a:xfrm>
          <a:prstGeom prst="rect">
            <a:avLst/>
          </a:prstGeom>
          <a:noFill/>
          <a:ln w="25400">
            <a:solidFill>
              <a:schemeClr val="tx1"/>
            </a:solidFill>
            <a:miter lim="800000"/>
            <a:headEnd/>
            <a:tailEnd/>
          </a:ln>
        </p:spPr>
        <p:txBody>
          <a:bodyPr wrap="none">
            <a:spAutoFit/>
          </a:bodyPr>
          <a:lstStyle/>
          <a:p>
            <a:r>
              <a:rPr lang="en-US" sz="1800" b="0" dirty="0"/>
              <a:t>  Treasury  </a:t>
            </a:r>
          </a:p>
        </p:txBody>
      </p:sp>
      <p:pic>
        <p:nvPicPr>
          <p:cNvPr id="4148" name="Picture 60" descr="j0351786[1]"/>
          <p:cNvPicPr>
            <a:picLocks noChangeAspect="1" noChangeArrowheads="1"/>
          </p:cNvPicPr>
          <p:nvPr/>
        </p:nvPicPr>
        <p:blipFill>
          <a:blip r:embed="rId21" cstate="print"/>
          <a:srcRect/>
          <a:stretch>
            <a:fillRect/>
          </a:stretch>
        </p:blipFill>
        <p:spPr bwMode="auto">
          <a:xfrm>
            <a:off x="4191000" y="1371600"/>
            <a:ext cx="609600" cy="317500"/>
          </a:xfrm>
          <a:prstGeom prst="rect">
            <a:avLst/>
          </a:prstGeom>
          <a:noFill/>
          <a:ln w="9525">
            <a:noFill/>
            <a:miter lim="800000"/>
            <a:headEnd/>
            <a:tailEnd/>
          </a:ln>
        </p:spPr>
      </p:pic>
      <p:pic>
        <p:nvPicPr>
          <p:cNvPr id="4149" name="Picture 61" descr="j0234477[1]"/>
          <p:cNvPicPr>
            <a:picLocks noChangeAspect="1" noChangeArrowheads="1"/>
          </p:cNvPicPr>
          <p:nvPr/>
        </p:nvPicPr>
        <p:blipFill>
          <a:blip r:embed="rId19" cstate="print"/>
          <a:srcRect/>
          <a:stretch>
            <a:fillRect/>
          </a:stretch>
        </p:blipFill>
        <p:spPr bwMode="auto">
          <a:xfrm>
            <a:off x="7086600" y="1066800"/>
            <a:ext cx="1143000" cy="914400"/>
          </a:xfrm>
          <a:prstGeom prst="rect">
            <a:avLst/>
          </a:prstGeom>
          <a:noFill/>
          <a:ln w="9525">
            <a:noFill/>
            <a:miter lim="800000"/>
            <a:headEnd/>
            <a:tailEnd/>
          </a:ln>
        </p:spPr>
      </p:pic>
      <p:sp>
        <p:nvSpPr>
          <p:cNvPr id="504894" name="server"/>
          <p:cNvSpPr>
            <a:spLocks noEditPoints="1" noChangeArrowheads="1"/>
          </p:cNvSpPr>
          <p:nvPr/>
        </p:nvSpPr>
        <p:spPr bwMode="auto">
          <a:xfrm>
            <a:off x="4191000" y="4373562"/>
            <a:ext cx="762000" cy="5334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C0C0C0"/>
          </a:solidFill>
          <a:ln w="9525">
            <a:solidFill>
              <a:srgbClr val="000000"/>
            </a:solidFill>
            <a:miter lim="800000"/>
            <a:headEnd/>
            <a:tailEnd/>
          </a:ln>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151" name="Rectangle 64"/>
          <p:cNvSpPr>
            <a:spLocks noChangeArrowheads="1"/>
          </p:cNvSpPr>
          <p:nvPr/>
        </p:nvSpPr>
        <p:spPr bwMode="auto">
          <a:xfrm>
            <a:off x="433388" y="4545012"/>
            <a:ext cx="1414462" cy="363538"/>
          </a:xfrm>
          <a:prstGeom prst="rect">
            <a:avLst/>
          </a:prstGeom>
          <a:noFill/>
          <a:ln w="12700">
            <a:noFill/>
            <a:miter lim="800000"/>
            <a:headEnd/>
            <a:tailEnd/>
          </a:ln>
        </p:spPr>
        <p:txBody>
          <a:bodyPr wrap="none" lIns="90488" tIns="44450" rIns="90488" bIns="44450">
            <a:spAutoFit/>
          </a:bodyPr>
          <a:lstStyle/>
          <a:p>
            <a:pPr eaLnBrk="0" hangingPunct="0"/>
            <a:r>
              <a:rPr lang="en-US" sz="1800"/>
              <a:t>Retail Base</a:t>
            </a:r>
          </a:p>
        </p:txBody>
      </p:sp>
      <p:sp>
        <p:nvSpPr>
          <p:cNvPr id="504898" name="Line 66"/>
          <p:cNvSpPr>
            <a:spLocks noChangeShapeType="1"/>
          </p:cNvSpPr>
          <p:nvPr/>
        </p:nvSpPr>
        <p:spPr bwMode="auto">
          <a:xfrm flipH="1">
            <a:off x="2209800" y="2849562"/>
            <a:ext cx="1676400" cy="0"/>
          </a:xfrm>
          <a:prstGeom prst="line">
            <a:avLst/>
          </a:prstGeom>
          <a:noFill/>
          <a:ln w="38100">
            <a:solidFill>
              <a:srgbClr val="FF3300"/>
            </a:solidFill>
            <a:prstDash val="dash"/>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899" name="Line 67"/>
          <p:cNvSpPr>
            <a:spLocks noChangeShapeType="1"/>
          </p:cNvSpPr>
          <p:nvPr/>
        </p:nvSpPr>
        <p:spPr bwMode="auto">
          <a:xfrm flipH="1">
            <a:off x="2209800" y="3230562"/>
            <a:ext cx="1676400" cy="0"/>
          </a:xfrm>
          <a:prstGeom prst="line">
            <a:avLst/>
          </a:prstGeom>
          <a:noFill/>
          <a:ln w="38100">
            <a:solidFill>
              <a:srgbClr val="FF3300"/>
            </a:solidFill>
            <a:prstDash val="dash"/>
            <a:round/>
            <a:headEnd type="triangle" w="med" len="me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154" name="Rectangle 68"/>
          <p:cNvSpPr>
            <a:spLocks noGrp="1" noChangeArrowheads="1"/>
          </p:cNvSpPr>
          <p:nvPr>
            <p:ph type="ctrTitle"/>
          </p:nvPr>
        </p:nvSpPr>
        <p:spPr>
          <a:xfrm>
            <a:off x="457200" y="228600"/>
            <a:ext cx="8077200" cy="609600"/>
          </a:xfrm>
        </p:spPr>
        <p:txBody>
          <a:bodyPr/>
          <a:lstStyle/>
          <a:p>
            <a:r>
              <a:rPr lang="en-US" sz="2400" dirty="0" smtClean="0"/>
              <a:t/>
            </a:r>
            <a:br>
              <a:rPr lang="en-US" sz="2400" dirty="0" smtClean="0"/>
            </a:br>
            <a:r>
              <a:rPr lang="en-US" sz="2400" dirty="0" smtClean="0"/>
              <a:t/>
            </a:r>
            <a:br>
              <a:rPr lang="en-US" sz="2400" dirty="0" smtClean="0"/>
            </a:br>
            <a:r>
              <a:rPr lang="en-US" sz="2800" dirty="0" smtClean="0"/>
              <a:t>Billing and Discrepancy Report Adjustment </a:t>
            </a:r>
            <a:br>
              <a:rPr lang="en-US" sz="2800" dirty="0" smtClean="0"/>
            </a:br>
            <a:r>
              <a:rPr lang="en-US" sz="2800" dirty="0" smtClean="0"/>
              <a:t>Requests and Replies</a:t>
            </a:r>
            <a:r>
              <a:rPr lang="en-US" sz="2400" dirty="0" smtClean="0"/>
              <a:t/>
            </a:r>
            <a:br>
              <a:rPr lang="en-US" sz="2400" dirty="0" smtClean="0"/>
            </a:br>
            <a:endParaRPr lang="en-US" sz="2400" dirty="0" smtClean="0"/>
          </a:p>
        </p:txBody>
      </p:sp>
      <p:grpSp>
        <p:nvGrpSpPr>
          <p:cNvPr id="4155" name="Group 141"/>
          <p:cNvGrpSpPr>
            <a:grpSpLocks/>
          </p:cNvGrpSpPr>
          <p:nvPr/>
        </p:nvGrpSpPr>
        <p:grpSpPr bwMode="auto">
          <a:xfrm>
            <a:off x="5181600" y="2849562"/>
            <a:ext cx="1295400" cy="533400"/>
            <a:chOff x="3264" y="2112"/>
            <a:chExt cx="816" cy="336"/>
          </a:xfrm>
        </p:grpSpPr>
        <p:sp>
          <p:nvSpPr>
            <p:cNvPr id="4190" name="Text Box 72"/>
            <p:cNvSpPr txBox="1">
              <a:spLocks noChangeArrowheads="1"/>
            </p:cNvSpPr>
            <p:nvPr/>
          </p:nvSpPr>
          <p:spPr bwMode="auto">
            <a:xfrm>
              <a:off x="3264" y="2275"/>
              <a:ext cx="791" cy="173"/>
            </a:xfrm>
            <a:prstGeom prst="rect">
              <a:avLst/>
            </a:prstGeom>
            <a:noFill/>
            <a:ln w="9525" algn="ctr">
              <a:noFill/>
              <a:miter lim="800000"/>
              <a:headEnd/>
              <a:tailEnd/>
            </a:ln>
          </p:spPr>
          <p:txBody>
            <a:bodyPr wrap="none">
              <a:spAutoFit/>
            </a:bodyPr>
            <a:lstStyle/>
            <a:p>
              <a:pPr marL="342900" indent="-342900"/>
              <a:r>
                <a:rPr lang="en-US" sz="1200" b="0"/>
                <a:t>Request (812R)</a:t>
              </a:r>
            </a:p>
          </p:txBody>
        </p:sp>
        <p:sp>
          <p:nvSpPr>
            <p:cNvPr id="4191" name="Text Box 90"/>
            <p:cNvSpPr txBox="1">
              <a:spLocks noChangeArrowheads="1"/>
            </p:cNvSpPr>
            <p:nvPr/>
          </p:nvSpPr>
          <p:spPr bwMode="auto">
            <a:xfrm>
              <a:off x="3504" y="2112"/>
              <a:ext cx="288" cy="231"/>
            </a:xfrm>
            <a:prstGeom prst="rect">
              <a:avLst/>
            </a:prstGeom>
            <a:noFill/>
            <a:ln w="9525" algn="ctr">
              <a:noFill/>
              <a:miter lim="800000"/>
              <a:headEnd/>
              <a:tailEnd/>
            </a:ln>
          </p:spPr>
          <p:txBody>
            <a:bodyPr>
              <a:spAutoFit/>
            </a:bodyPr>
            <a:lstStyle/>
            <a:p>
              <a:pPr marL="342900" indent="-342900">
                <a:spcBef>
                  <a:spcPct val="50000"/>
                </a:spcBef>
              </a:pPr>
              <a:r>
                <a:rPr lang="en-US" sz="1800"/>
                <a:t>5</a:t>
              </a:r>
            </a:p>
          </p:txBody>
        </p:sp>
        <p:sp>
          <p:nvSpPr>
            <p:cNvPr id="504905" name="Line 73"/>
            <p:cNvSpPr>
              <a:spLocks noChangeShapeType="1"/>
            </p:cNvSpPr>
            <p:nvPr/>
          </p:nvSpPr>
          <p:spPr bwMode="auto">
            <a:xfrm flipH="1">
              <a:off x="3264" y="2304"/>
              <a:ext cx="816" cy="0"/>
            </a:xfrm>
            <a:prstGeom prst="line">
              <a:avLst/>
            </a:prstGeom>
            <a:noFill/>
            <a:ln w="38100">
              <a:solidFill>
                <a:srgbClr val="FF3300"/>
              </a:solidFill>
              <a:prstDash val="dash"/>
              <a:round/>
              <a:headEnd type="triangle" w="med" len="me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sp>
        <p:nvSpPr>
          <p:cNvPr id="504906" name="Line 74"/>
          <p:cNvSpPr>
            <a:spLocks noChangeShapeType="1"/>
          </p:cNvSpPr>
          <p:nvPr/>
        </p:nvSpPr>
        <p:spPr bwMode="auto">
          <a:xfrm flipH="1" flipV="1">
            <a:off x="2209800" y="4068762"/>
            <a:ext cx="1676400" cy="38100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907" name="Line 75"/>
          <p:cNvSpPr>
            <a:spLocks noChangeShapeType="1"/>
          </p:cNvSpPr>
          <p:nvPr/>
        </p:nvSpPr>
        <p:spPr bwMode="auto">
          <a:xfrm flipH="1" flipV="1">
            <a:off x="5257800" y="5211762"/>
            <a:ext cx="990600" cy="304800"/>
          </a:xfrm>
          <a:prstGeom prst="line">
            <a:avLst/>
          </a:prstGeom>
          <a:noFill/>
          <a:ln w="38100">
            <a:solidFill>
              <a:srgbClr val="00CC00"/>
            </a:solidFill>
            <a:round/>
            <a:headEnd type="triangle" w="med" len="me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158" name="Text Box 76"/>
          <p:cNvSpPr txBox="1">
            <a:spLocks noChangeArrowheads="1"/>
          </p:cNvSpPr>
          <p:nvPr/>
        </p:nvSpPr>
        <p:spPr bwMode="auto">
          <a:xfrm>
            <a:off x="1828800" y="4678362"/>
            <a:ext cx="2051050" cy="457200"/>
          </a:xfrm>
          <a:prstGeom prst="rect">
            <a:avLst/>
          </a:prstGeom>
          <a:noFill/>
          <a:ln w="9525" algn="ctr">
            <a:noFill/>
            <a:miter lim="800000"/>
            <a:headEnd/>
            <a:tailEnd/>
          </a:ln>
        </p:spPr>
        <p:txBody>
          <a:bodyPr>
            <a:spAutoFit/>
          </a:bodyPr>
          <a:lstStyle/>
          <a:p>
            <a:pPr marL="342900" indent="-342900"/>
            <a:r>
              <a:rPr lang="en-US" sz="1200" b="0" dirty="0"/>
              <a:t>SDR Discrepancy Report</a:t>
            </a:r>
            <a:br>
              <a:rPr lang="en-US" sz="1200" b="0" dirty="0"/>
            </a:br>
            <a:r>
              <a:rPr lang="en-US" sz="1200" b="0" dirty="0"/>
              <a:t>Submission (842AW)</a:t>
            </a:r>
          </a:p>
        </p:txBody>
      </p:sp>
      <p:sp>
        <p:nvSpPr>
          <p:cNvPr id="4159" name="Text Box 77"/>
          <p:cNvSpPr txBox="1">
            <a:spLocks noChangeArrowheads="1"/>
          </p:cNvSpPr>
          <p:nvPr/>
        </p:nvSpPr>
        <p:spPr bwMode="auto">
          <a:xfrm>
            <a:off x="5257800" y="4602162"/>
            <a:ext cx="1593850" cy="274638"/>
          </a:xfrm>
          <a:prstGeom prst="rect">
            <a:avLst/>
          </a:prstGeom>
          <a:noFill/>
          <a:ln w="9525" algn="ctr">
            <a:noFill/>
            <a:miter lim="800000"/>
            <a:headEnd/>
            <a:tailEnd/>
          </a:ln>
        </p:spPr>
        <p:txBody>
          <a:bodyPr>
            <a:spAutoFit/>
          </a:bodyPr>
          <a:lstStyle/>
          <a:p>
            <a:pPr marL="342900" indent="-342900"/>
            <a:r>
              <a:rPr lang="en-US" sz="1200" b="0"/>
              <a:t>SDR Reply 842AR</a:t>
            </a:r>
          </a:p>
        </p:txBody>
      </p:sp>
      <p:sp>
        <p:nvSpPr>
          <p:cNvPr id="504911" name="Line 79"/>
          <p:cNvSpPr>
            <a:spLocks noChangeShapeType="1"/>
          </p:cNvSpPr>
          <p:nvPr/>
        </p:nvSpPr>
        <p:spPr bwMode="auto">
          <a:xfrm flipV="1">
            <a:off x="1524000" y="3306762"/>
            <a:ext cx="0" cy="304800"/>
          </a:xfrm>
          <a:prstGeom prst="line">
            <a:avLst/>
          </a:prstGeom>
          <a:noFill/>
          <a:ln w="38100" cmpd="dbl">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161" name="Text Box 80"/>
          <p:cNvSpPr txBox="1">
            <a:spLocks noChangeArrowheads="1"/>
          </p:cNvSpPr>
          <p:nvPr/>
        </p:nvSpPr>
        <p:spPr bwMode="auto">
          <a:xfrm>
            <a:off x="2444750" y="3916362"/>
            <a:ext cx="1593850" cy="274638"/>
          </a:xfrm>
          <a:prstGeom prst="rect">
            <a:avLst/>
          </a:prstGeom>
          <a:noFill/>
          <a:ln w="9525" algn="ctr">
            <a:noFill/>
            <a:miter lim="800000"/>
            <a:headEnd/>
            <a:tailEnd/>
          </a:ln>
        </p:spPr>
        <p:txBody>
          <a:bodyPr>
            <a:spAutoFit/>
          </a:bodyPr>
          <a:lstStyle/>
          <a:p>
            <a:pPr marL="342900" indent="-342900"/>
            <a:r>
              <a:rPr lang="en-US" sz="1200" b="0"/>
              <a:t>SDR Reply 842AR</a:t>
            </a:r>
          </a:p>
        </p:txBody>
      </p:sp>
      <p:sp>
        <p:nvSpPr>
          <p:cNvPr id="4162" name="Text Box 82"/>
          <p:cNvSpPr txBox="1">
            <a:spLocks noChangeArrowheads="1"/>
          </p:cNvSpPr>
          <p:nvPr/>
        </p:nvSpPr>
        <p:spPr bwMode="auto">
          <a:xfrm>
            <a:off x="2590800" y="4373562"/>
            <a:ext cx="184150" cy="366713"/>
          </a:xfrm>
          <a:prstGeom prst="rect">
            <a:avLst/>
          </a:prstGeom>
          <a:noFill/>
          <a:ln w="9525" algn="ctr">
            <a:noFill/>
            <a:miter lim="800000"/>
            <a:headEnd/>
            <a:tailEnd/>
          </a:ln>
        </p:spPr>
        <p:txBody>
          <a:bodyPr>
            <a:spAutoFit/>
          </a:bodyPr>
          <a:lstStyle/>
          <a:p>
            <a:pPr marL="342900" indent="-342900">
              <a:spcBef>
                <a:spcPct val="50000"/>
              </a:spcBef>
            </a:pPr>
            <a:endParaRPr lang="en-US" sz="1800" b="0"/>
          </a:p>
        </p:txBody>
      </p:sp>
      <p:sp>
        <p:nvSpPr>
          <p:cNvPr id="4163" name="Text Box 83"/>
          <p:cNvSpPr txBox="1">
            <a:spLocks noChangeArrowheads="1"/>
          </p:cNvSpPr>
          <p:nvPr/>
        </p:nvSpPr>
        <p:spPr bwMode="auto">
          <a:xfrm>
            <a:off x="2514600" y="4221162"/>
            <a:ext cx="381000" cy="366713"/>
          </a:xfrm>
          <a:prstGeom prst="rect">
            <a:avLst/>
          </a:prstGeom>
          <a:noFill/>
          <a:ln w="9525" algn="ctr">
            <a:noFill/>
            <a:miter lim="800000"/>
            <a:headEnd/>
            <a:tailEnd/>
          </a:ln>
        </p:spPr>
        <p:txBody>
          <a:bodyPr>
            <a:spAutoFit/>
          </a:bodyPr>
          <a:lstStyle/>
          <a:p>
            <a:pPr marL="342900" indent="-342900">
              <a:spcBef>
                <a:spcPct val="50000"/>
              </a:spcBef>
            </a:pPr>
            <a:r>
              <a:rPr lang="en-US" sz="1800"/>
              <a:t>1</a:t>
            </a:r>
          </a:p>
        </p:txBody>
      </p:sp>
      <p:sp>
        <p:nvSpPr>
          <p:cNvPr id="4164" name="Text Box 84"/>
          <p:cNvSpPr txBox="1">
            <a:spLocks noChangeArrowheads="1"/>
          </p:cNvSpPr>
          <p:nvPr/>
        </p:nvSpPr>
        <p:spPr bwMode="auto">
          <a:xfrm>
            <a:off x="5410200" y="4983162"/>
            <a:ext cx="304800" cy="366713"/>
          </a:xfrm>
          <a:prstGeom prst="rect">
            <a:avLst/>
          </a:prstGeom>
          <a:noFill/>
          <a:ln w="9525" algn="ctr">
            <a:noFill/>
            <a:miter lim="800000"/>
            <a:headEnd/>
            <a:tailEnd/>
          </a:ln>
        </p:spPr>
        <p:txBody>
          <a:bodyPr>
            <a:spAutoFit/>
          </a:bodyPr>
          <a:lstStyle/>
          <a:p>
            <a:pPr marL="342900" indent="-342900">
              <a:spcBef>
                <a:spcPct val="50000"/>
              </a:spcBef>
            </a:pPr>
            <a:r>
              <a:rPr lang="en-US" sz="1800"/>
              <a:t>1</a:t>
            </a:r>
          </a:p>
        </p:txBody>
      </p:sp>
      <p:sp>
        <p:nvSpPr>
          <p:cNvPr id="4165" name="Text Box 91"/>
          <p:cNvSpPr txBox="1">
            <a:spLocks noChangeArrowheads="1"/>
          </p:cNvSpPr>
          <p:nvPr/>
        </p:nvSpPr>
        <p:spPr bwMode="auto">
          <a:xfrm>
            <a:off x="4343400" y="5394325"/>
            <a:ext cx="2373313" cy="274637"/>
          </a:xfrm>
          <a:prstGeom prst="rect">
            <a:avLst/>
          </a:prstGeom>
          <a:noFill/>
          <a:ln w="9525" algn="ctr">
            <a:noFill/>
            <a:miter lim="800000"/>
            <a:headEnd/>
            <a:tailEnd/>
          </a:ln>
        </p:spPr>
        <p:txBody>
          <a:bodyPr>
            <a:spAutoFit/>
          </a:bodyPr>
          <a:lstStyle/>
          <a:p>
            <a:pPr marL="342900" indent="-342900" algn="ctr"/>
            <a:r>
              <a:rPr lang="en-US" sz="1200" b="0"/>
              <a:t>SDR (842 AW)</a:t>
            </a:r>
          </a:p>
        </p:txBody>
      </p:sp>
      <p:sp>
        <p:nvSpPr>
          <p:cNvPr id="4166" name="Text Box 92"/>
          <p:cNvSpPr txBox="1">
            <a:spLocks noChangeArrowheads="1"/>
          </p:cNvSpPr>
          <p:nvPr/>
        </p:nvSpPr>
        <p:spPr bwMode="auto">
          <a:xfrm>
            <a:off x="3429000" y="4068762"/>
            <a:ext cx="457200" cy="366713"/>
          </a:xfrm>
          <a:prstGeom prst="rect">
            <a:avLst/>
          </a:prstGeom>
          <a:noFill/>
          <a:ln w="9525" algn="ctr">
            <a:noFill/>
            <a:miter lim="800000"/>
            <a:headEnd/>
            <a:tailEnd/>
          </a:ln>
        </p:spPr>
        <p:txBody>
          <a:bodyPr>
            <a:spAutoFit/>
          </a:bodyPr>
          <a:lstStyle/>
          <a:p>
            <a:pPr marL="342900" indent="-342900">
              <a:spcBef>
                <a:spcPct val="50000"/>
              </a:spcBef>
            </a:pPr>
            <a:r>
              <a:rPr lang="en-US" sz="1800"/>
              <a:t>2a</a:t>
            </a:r>
          </a:p>
        </p:txBody>
      </p:sp>
      <p:sp>
        <p:nvSpPr>
          <p:cNvPr id="4167" name="Text Box 70"/>
          <p:cNvSpPr txBox="1">
            <a:spLocks noChangeArrowheads="1"/>
          </p:cNvSpPr>
          <p:nvPr/>
        </p:nvSpPr>
        <p:spPr bwMode="auto">
          <a:xfrm>
            <a:off x="2286000" y="2559050"/>
            <a:ext cx="1095375" cy="274637"/>
          </a:xfrm>
          <a:prstGeom prst="rect">
            <a:avLst/>
          </a:prstGeom>
          <a:noFill/>
          <a:ln w="9525" algn="ctr">
            <a:noFill/>
            <a:miter lim="800000"/>
            <a:headEnd/>
            <a:tailEnd/>
          </a:ln>
        </p:spPr>
        <p:txBody>
          <a:bodyPr wrap="none">
            <a:spAutoFit/>
          </a:bodyPr>
          <a:lstStyle/>
          <a:p>
            <a:pPr marL="342900" indent="-342900"/>
            <a:r>
              <a:rPr lang="en-US" sz="1200" b="0"/>
              <a:t>Reply (812 L)</a:t>
            </a:r>
          </a:p>
        </p:txBody>
      </p:sp>
      <p:sp>
        <p:nvSpPr>
          <p:cNvPr id="4168" name="Text Box 94"/>
          <p:cNvSpPr txBox="1">
            <a:spLocks noChangeArrowheads="1"/>
          </p:cNvSpPr>
          <p:nvPr/>
        </p:nvSpPr>
        <p:spPr bwMode="auto">
          <a:xfrm>
            <a:off x="3429000" y="2544762"/>
            <a:ext cx="457200" cy="366713"/>
          </a:xfrm>
          <a:prstGeom prst="rect">
            <a:avLst/>
          </a:prstGeom>
          <a:noFill/>
          <a:ln w="9525" algn="ctr">
            <a:noFill/>
            <a:miter lim="800000"/>
            <a:headEnd/>
            <a:tailEnd/>
          </a:ln>
        </p:spPr>
        <p:txBody>
          <a:bodyPr>
            <a:spAutoFit/>
          </a:bodyPr>
          <a:lstStyle/>
          <a:p>
            <a:pPr marL="342900" indent="-342900">
              <a:spcBef>
                <a:spcPct val="50000"/>
              </a:spcBef>
            </a:pPr>
            <a:r>
              <a:rPr lang="en-US" sz="1800"/>
              <a:t>6</a:t>
            </a:r>
          </a:p>
        </p:txBody>
      </p:sp>
      <p:sp>
        <p:nvSpPr>
          <p:cNvPr id="504927" name="Line 95"/>
          <p:cNvSpPr>
            <a:spLocks noChangeShapeType="1"/>
          </p:cNvSpPr>
          <p:nvPr/>
        </p:nvSpPr>
        <p:spPr bwMode="auto">
          <a:xfrm flipH="1" flipV="1">
            <a:off x="5257800" y="4906962"/>
            <a:ext cx="1143000" cy="38100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928" name="Line 96"/>
          <p:cNvSpPr>
            <a:spLocks noChangeShapeType="1"/>
          </p:cNvSpPr>
          <p:nvPr/>
        </p:nvSpPr>
        <p:spPr bwMode="auto">
          <a:xfrm flipH="1" flipV="1">
            <a:off x="2209800" y="4449762"/>
            <a:ext cx="1752600" cy="381000"/>
          </a:xfrm>
          <a:prstGeom prst="line">
            <a:avLst/>
          </a:prstGeom>
          <a:noFill/>
          <a:ln w="38100">
            <a:solidFill>
              <a:srgbClr val="00CC00"/>
            </a:solidFill>
            <a:round/>
            <a:headEnd type="triangle" w="med" len="me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940" name="Line 108"/>
          <p:cNvSpPr>
            <a:spLocks noChangeShapeType="1"/>
          </p:cNvSpPr>
          <p:nvPr/>
        </p:nvSpPr>
        <p:spPr bwMode="auto">
          <a:xfrm flipH="1">
            <a:off x="762000" y="5592762"/>
            <a:ext cx="381000" cy="0"/>
          </a:xfrm>
          <a:prstGeom prst="line">
            <a:avLst/>
          </a:prstGeom>
          <a:noFill/>
          <a:ln w="38100">
            <a:solidFill>
              <a:srgbClr val="FF3300"/>
            </a:solidFill>
            <a:round/>
            <a:headEnd type="triangle" w="med" len="me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172" name="Rectangle 110"/>
          <p:cNvSpPr>
            <a:spLocks noChangeArrowheads="1"/>
          </p:cNvSpPr>
          <p:nvPr/>
        </p:nvSpPr>
        <p:spPr bwMode="auto">
          <a:xfrm>
            <a:off x="533400" y="5627687"/>
            <a:ext cx="884238" cy="422275"/>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1200"/>
              <a:t>Financial related</a:t>
            </a:r>
          </a:p>
        </p:txBody>
      </p:sp>
      <p:sp>
        <p:nvSpPr>
          <p:cNvPr id="504945" name="Line 113"/>
          <p:cNvSpPr>
            <a:spLocks noChangeShapeType="1"/>
          </p:cNvSpPr>
          <p:nvPr/>
        </p:nvSpPr>
        <p:spPr bwMode="auto">
          <a:xfrm flipH="1" flipV="1">
            <a:off x="5257800" y="4297362"/>
            <a:ext cx="1295400" cy="0"/>
          </a:xfrm>
          <a:prstGeom prst="line">
            <a:avLst/>
          </a:prstGeom>
          <a:noFill/>
          <a:ln w="38100">
            <a:solidFill>
              <a:srgbClr val="00CC00"/>
            </a:solidFill>
            <a:round/>
            <a:headEnd type="triangle" w="med" len="me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174" name="Text Box 116"/>
          <p:cNvSpPr txBox="1">
            <a:spLocks noChangeArrowheads="1"/>
          </p:cNvSpPr>
          <p:nvPr/>
        </p:nvSpPr>
        <p:spPr bwMode="auto">
          <a:xfrm>
            <a:off x="5943600" y="4830762"/>
            <a:ext cx="228600" cy="366713"/>
          </a:xfrm>
          <a:prstGeom prst="rect">
            <a:avLst/>
          </a:prstGeom>
          <a:noFill/>
          <a:ln w="9525" algn="ctr">
            <a:noFill/>
            <a:miter lim="800000"/>
            <a:headEnd/>
            <a:tailEnd/>
          </a:ln>
        </p:spPr>
        <p:txBody>
          <a:bodyPr>
            <a:spAutoFit/>
          </a:bodyPr>
          <a:lstStyle/>
          <a:p>
            <a:pPr marL="342900" indent="-342900">
              <a:spcBef>
                <a:spcPct val="50000"/>
              </a:spcBef>
            </a:pPr>
            <a:r>
              <a:rPr lang="en-US" sz="1800"/>
              <a:t>2</a:t>
            </a:r>
          </a:p>
        </p:txBody>
      </p:sp>
      <p:sp>
        <p:nvSpPr>
          <p:cNvPr id="4175" name="Text Box 117"/>
          <p:cNvSpPr txBox="1">
            <a:spLocks noChangeArrowheads="1"/>
          </p:cNvSpPr>
          <p:nvPr/>
        </p:nvSpPr>
        <p:spPr bwMode="auto">
          <a:xfrm>
            <a:off x="5943600" y="4235450"/>
            <a:ext cx="609600" cy="366712"/>
          </a:xfrm>
          <a:prstGeom prst="rect">
            <a:avLst/>
          </a:prstGeom>
          <a:noFill/>
          <a:ln w="9525" algn="ctr">
            <a:noFill/>
            <a:miter lim="800000"/>
            <a:headEnd/>
            <a:tailEnd/>
          </a:ln>
        </p:spPr>
        <p:txBody>
          <a:bodyPr>
            <a:spAutoFit/>
          </a:bodyPr>
          <a:lstStyle/>
          <a:p>
            <a:pPr marL="342900" indent="-342900">
              <a:spcBef>
                <a:spcPct val="50000"/>
              </a:spcBef>
            </a:pPr>
            <a:r>
              <a:rPr lang="en-US" sz="1800"/>
              <a:t>2b</a:t>
            </a:r>
          </a:p>
        </p:txBody>
      </p:sp>
      <p:sp>
        <p:nvSpPr>
          <p:cNvPr id="504951" name="Line 119"/>
          <p:cNvSpPr>
            <a:spLocks noChangeShapeType="1"/>
          </p:cNvSpPr>
          <p:nvPr/>
        </p:nvSpPr>
        <p:spPr bwMode="auto">
          <a:xfrm flipH="1">
            <a:off x="2209800" y="3763962"/>
            <a:ext cx="1676400" cy="0"/>
          </a:xfrm>
          <a:prstGeom prst="line">
            <a:avLst/>
          </a:prstGeom>
          <a:noFill/>
          <a:ln w="38100">
            <a:solidFill>
              <a:srgbClr val="FF33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4177" name="Text Box 123"/>
          <p:cNvSpPr txBox="1">
            <a:spLocks noChangeArrowheads="1"/>
          </p:cNvSpPr>
          <p:nvPr/>
        </p:nvSpPr>
        <p:spPr bwMode="auto">
          <a:xfrm>
            <a:off x="3581400" y="3459162"/>
            <a:ext cx="457200" cy="366713"/>
          </a:xfrm>
          <a:prstGeom prst="rect">
            <a:avLst/>
          </a:prstGeom>
          <a:noFill/>
          <a:ln w="9525" algn="ctr">
            <a:noFill/>
            <a:miter lim="800000"/>
            <a:headEnd/>
            <a:tailEnd/>
          </a:ln>
        </p:spPr>
        <p:txBody>
          <a:bodyPr>
            <a:spAutoFit/>
          </a:bodyPr>
          <a:lstStyle/>
          <a:p>
            <a:pPr marL="342900" indent="-342900">
              <a:spcBef>
                <a:spcPct val="50000"/>
              </a:spcBef>
            </a:pPr>
            <a:r>
              <a:rPr lang="en-US" sz="1800"/>
              <a:t> 3</a:t>
            </a:r>
          </a:p>
        </p:txBody>
      </p:sp>
      <p:sp>
        <p:nvSpPr>
          <p:cNvPr id="4178" name="Text Box 124"/>
          <p:cNvSpPr txBox="1">
            <a:spLocks noChangeArrowheads="1"/>
          </p:cNvSpPr>
          <p:nvPr/>
        </p:nvSpPr>
        <p:spPr bwMode="auto">
          <a:xfrm>
            <a:off x="5486400" y="3473450"/>
            <a:ext cx="457200" cy="366712"/>
          </a:xfrm>
          <a:prstGeom prst="rect">
            <a:avLst/>
          </a:prstGeom>
          <a:noFill/>
          <a:ln w="9525" algn="ctr">
            <a:noFill/>
            <a:miter lim="800000"/>
            <a:headEnd/>
            <a:tailEnd/>
          </a:ln>
        </p:spPr>
        <p:txBody>
          <a:bodyPr>
            <a:spAutoFit/>
          </a:bodyPr>
          <a:lstStyle/>
          <a:p>
            <a:pPr marL="342900" indent="-342900">
              <a:spcBef>
                <a:spcPct val="50000"/>
              </a:spcBef>
            </a:pPr>
            <a:r>
              <a:rPr lang="en-US" sz="1800"/>
              <a:t>3</a:t>
            </a:r>
          </a:p>
        </p:txBody>
      </p:sp>
      <p:grpSp>
        <p:nvGrpSpPr>
          <p:cNvPr id="2" name="Group 1"/>
          <p:cNvGrpSpPr/>
          <p:nvPr/>
        </p:nvGrpSpPr>
        <p:grpSpPr>
          <a:xfrm>
            <a:off x="1828800" y="4830762"/>
            <a:ext cx="5105400" cy="1219200"/>
            <a:chOff x="1828800" y="4830762"/>
            <a:chExt cx="5105400" cy="1219200"/>
          </a:xfrm>
        </p:grpSpPr>
        <p:sp>
          <p:nvSpPr>
            <p:cNvPr id="504957" name="Line 125"/>
            <p:cNvSpPr>
              <a:spLocks noChangeShapeType="1"/>
            </p:cNvSpPr>
            <p:nvPr/>
          </p:nvSpPr>
          <p:spPr bwMode="auto">
            <a:xfrm flipH="1" flipV="1">
              <a:off x="1828800" y="6049962"/>
              <a:ext cx="5105400" cy="0"/>
            </a:xfrm>
            <a:prstGeom prst="line">
              <a:avLst/>
            </a:prstGeom>
            <a:noFill/>
            <a:ln w="38100">
              <a:solidFill>
                <a:srgbClr val="00CC00"/>
              </a:solidFill>
              <a:round/>
              <a:headEn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958" name="Line 126"/>
            <p:cNvSpPr>
              <a:spLocks noChangeShapeType="1"/>
            </p:cNvSpPr>
            <p:nvPr/>
          </p:nvSpPr>
          <p:spPr bwMode="auto">
            <a:xfrm flipH="1" flipV="1">
              <a:off x="1828800" y="4830762"/>
              <a:ext cx="0" cy="1219200"/>
            </a:xfrm>
            <a:prstGeom prst="line">
              <a:avLst/>
            </a:prstGeom>
            <a:noFill/>
            <a:ln w="38100">
              <a:solidFill>
                <a:srgbClr val="00CC00"/>
              </a:solidFill>
              <a:round/>
              <a:headEnd/>
              <a:tailEn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
          <p:nvSpPr>
            <p:cNvPr id="504959" name="Line 127"/>
            <p:cNvSpPr>
              <a:spLocks noChangeShapeType="1"/>
            </p:cNvSpPr>
            <p:nvPr/>
          </p:nvSpPr>
          <p:spPr bwMode="auto">
            <a:xfrm flipV="1">
              <a:off x="6934200" y="5745162"/>
              <a:ext cx="0" cy="304800"/>
            </a:xfrm>
            <a:prstGeom prst="line">
              <a:avLst/>
            </a:prstGeom>
            <a:noFill/>
            <a:ln w="38100">
              <a:solidFill>
                <a:srgbClr val="00CC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sp>
        <p:nvSpPr>
          <p:cNvPr id="4182" name="Text Box 129"/>
          <p:cNvSpPr txBox="1">
            <a:spLocks noChangeArrowheads="1"/>
          </p:cNvSpPr>
          <p:nvPr/>
        </p:nvSpPr>
        <p:spPr bwMode="auto">
          <a:xfrm>
            <a:off x="5029200" y="5745162"/>
            <a:ext cx="228600" cy="366713"/>
          </a:xfrm>
          <a:prstGeom prst="rect">
            <a:avLst/>
          </a:prstGeom>
          <a:noFill/>
          <a:ln w="9525" algn="ctr">
            <a:noFill/>
            <a:miter lim="800000"/>
            <a:headEnd/>
            <a:tailEnd/>
          </a:ln>
        </p:spPr>
        <p:txBody>
          <a:bodyPr>
            <a:spAutoFit/>
          </a:bodyPr>
          <a:lstStyle/>
          <a:p>
            <a:pPr marL="342900" indent="-342900">
              <a:spcBef>
                <a:spcPct val="50000"/>
              </a:spcBef>
            </a:pPr>
            <a:r>
              <a:rPr lang="en-US" sz="1800"/>
              <a:t>4</a:t>
            </a:r>
          </a:p>
        </p:txBody>
      </p:sp>
      <p:grpSp>
        <p:nvGrpSpPr>
          <p:cNvPr id="4183" name="Group 140"/>
          <p:cNvGrpSpPr>
            <a:grpSpLocks/>
          </p:cNvGrpSpPr>
          <p:nvPr/>
        </p:nvGrpSpPr>
        <p:grpSpPr bwMode="auto">
          <a:xfrm>
            <a:off x="5181600" y="2544762"/>
            <a:ext cx="1524000" cy="366713"/>
            <a:chOff x="3264" y="1920"/>
            <a:chExt cx="960" cy="231"/>
          </a:xfrm>
        </p:grpSpPr>
        <p:grpSp>
          <p:nvGrpSpPr>
            <p:cNvPr id="4186" name="Group 134"/>
            <p:cNvGrpSpPr>
              <a:grpSpLocks/>
            </p:cNvGrpSpPr>
            <p:nvPr/>
          </p:nvGrpSpPr>
          <p:grpSpPr bwMode="auto">
            <a:xfrm>
              <a:off x="3264" y="1920"/>
              <a:ext cx="960" cy="231"/>
              <a:chOff x="3264" y="2064"/>
              <a:chExt cx="960" cy="231"/>
            </a:xfrm>
          </p:grpSpPr>
          <p:sp>
            <p:nvSpPr>
              <p:cNvPr id="4188" name="Text Box 132"/>
              <p:cNvSpPr txBox="1">
                <a:spLocks noChangeArrowheads="1"/>
              </p:cNvSpPr>
              <p:nvPr/>
            </p:nvSpPr>
            <p:spPr bwMode="auto">
              <a:xfrm>
                <a:off x="3264" y="2064"/>
                <a:ext cx="690" cy="173"/>
              </a:xfrm>
              <a:prstGeom prst="rect">
                <a:avLst/>
              </a:prstGeom>
              <a:noFill/>
              <a:ln w="9525" algn="ctr">
                <a:noFill/>
                <a:miter lim="800000"/>
                <a:headEnd/>
                <a:tailEnd/>
              </a:ln>
            </p:spPr>
            <p:txBody>
              <a:bodyPr>
                <a:spAutoFit/>
              </a:bodyPr>
              <a:lstStyle/>
              <a:p>
                <a:pPr marL="342900" indent="-342900"/>
                <a:r>
                  <a:rPr lang="en-US" sz="1200" b="0" dirty="0"/>
                  <a:t>Reply (812 L)</a:t>
                </a:r>
              </a:p>
            </p:txBody>
          </p:sp>
          <p:sp>
            <p:nvSpPr>
              <p:cNvPr id="4189" name="Text Box 133"/>
              <p:cNvSpPr txBox="1">
                <a:spLocks noChangeArrowheads="1"/>
              </p:cNvSpPr>
              <p:nvPr/>
            </p:nvSpPr>
            <p:spPr bwMode="auto">
              <a:xfrm>
                <a:off x="3936" y="2064"/>
                <a:ext cx="288" cy="231"/>
              </a:xfrm>
              <a:prstGeom prst="rect">
                <a:avLst/>
              </a:prstGeom>
              <a:noFill/>
              <a:ln w="9525" algn="ctr">
                <a:noFill/>
                <a:miter lim="800000"/>
                <a:headEnd/>
                <a:tailEnd/>
              </a:ln>
            </p:spPr>
            <p:txBody>
              <a:bodyPr>
                <a:spAutoFit/>
              </a:bodyPr>
              <a:lstStyle/>
              <a:p>
                <a:pPr marL="342900" indent="-342900">
                  <a:spcBef>
                    <a:spcPct val="50000"/>
                  </a:spcBef>
                </a:pPr>
                <a:r>
                  <a:rPr lang="en-US" sz="1800"/>
                  <a:t>6</a:t>
                </a:r>
              </a:p>
            </p:txBody>
          </p:sp>
        </p:grpSp>
        <p:sp>
          <p:nvSpPr>
            <p:cNvPr id="504968" name="Line 136"/>
            <p:cNvSpPr>
              <a:spLocks noChangeShapeType="1"/>
            </p:cNvSpPr>
            <p:nvPr/>
          </p:nvSpPr>
          <p:spPr bwMode="auto">
            <a:xfrm flipH="1">
              <a:off x="3312" y="2112"/>
              <a:ext cx="816" cy="0"/>
            </a:xfrm>
            <a:prstGeom prst="line">
              <a:avLst/>
            </a:prstGeom>
            <a:noFill/>
            <a:ln w="38100">
              <a:solidFill>
                <a:srgbClr val="FF3300"/>
              </a:solidFill>
              <a:prstDash val="dash"/>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grpSp>
      <p:sp>
        <p:nvSpPr>
          <p:cNvPr id="504970" name="Line 138"/>
          <p:cNvSpPr>
            <a:spLocks noChangeShapeType="1"/>
          </p:cNvSpPr>
          <p:nvPr/>
        </p:nvSpPr>
        <p:spPr bwMode="auto">
          <a:xfrm flipH="1">
            <a:off x="5257800" y="3763962"/>
            <a:ext cx="1295400" cy="0"/>
          </a:xfrm>
          <a:prstGeom prst="line">
            <a:avLst/>
          </a:prstGeom>
          <a:noFill/>
          <a:ln w="38100">
            <a:solidFill>
              <a:srgbClr val="FF3300"/>
            </a:solidFill>
            <a:round/>
            <a:headEnd/>
            <a:tailEnd type="triangle" w="med" len="med"/>
          </a:ln>
          <a:effectLst/>
        </p:spPr>
        <p:txBody>
          <a:bodyP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172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4928"/>
                                        </p:tgtEl>
                                        <p:attrNameLst>
                                          <p:attrName>style.visibility</p:attrName>
                                        </p:attrNameLst>
                                      </p:cBhvr>
                                      <p:to>
                                        <p:strVal val="visible"/>
                                      </p:to>
                                    </p:set>
                                    <p:animEffect transition="in" filter="wipe(left)">
                                      <p:cBhvr>
                                        <p:cTn id="7" dur="500"/>
                                        <p:tgtEl>
                                          <p:spTgt spid="5049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63"/>
                                        </p:tgtEl>
                                        <p:attrNameLst>
                                          <p:attrName>style.visibility</p:attrName>
                                        </p:attrNameLst>
                                      </p:cBhvr>
                                      <p:to>
                                        <p:strVal val="visible"/>
                                      </p:to>
                                    </p:set>
                                    <p:animEffect transition="in" filter="wipe(left)">
                                      <p:cBhvr>
                                        <p:cTn id="10" dur="500"/>
                                        <p:tgtEl>
                                          <p:spTgt spid="416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158"/>
                                        </p:tgtEl>
                                        <p:attrNameLst>
                                          <p:attrName>style.visibility</p:attrName>
                                        </p:attrNameLst>
                                      </p:cBhvr>
                                      <p:to>
                                        <p:strVal val="visible"/>
                                      </p:to>
                                    </p:set>
                                    <p:animEffect transition="in" filter="wipe(left)">
                                      <p:cBhvr>
                                        <p:cTn id="13" dur="500"/>
                                        <p:tgtEl>
                                          <p:spTgt spid="415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164"/>
                                        </p:tgtEl>
                                        <p:attrNameLst>
                                          <p:attrName>style.visibility</p:attrName>
                                        </p:attrNameLst>
                                      </p:cBhvr>
                                      <p:to>
                                        <p:strVal val="visible"/>
                                      </p:to>
                                    </p:set>
                                    <p:animEffect transition="in" filter="wipe(left)">
                                      <p:cBhvr>
                                        <p:cTn id="17" dur="500"/>
                                        <p:tgtEl>
                                          <p:spTgt spid="41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165"/>
                                        </p:tgtEl>
                                        <p:attrNameLst>
                                          <p:attrName>style.visibility</p:attrName>
                                        </p:attrNameLst>
                                      </p:cBhvr>
                                      <p:to>
                                        <p:strVal val="visible"/>
                                      </p:to>
                                    </p:set>
                                    <p:animEffect transition="in" filter="wipe(left)">
                                      <p:cBhvr>
                                        <p:cTn id="20" dur="500"/>
                                        <p:tgtEl>
                                          <p:spTgt spid="41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04907"/>
                                        </p:tgtEl>
                                        <p:attrNameLst>
                                          <p:attrName>style.visibility</p:attrName>
                                        </p:attrNameLst>
                                      </p:cBhvr>
                                      <p:to>
                                        <p:strVal val="visible"/>
                                      </p:to>
                                    </p:set>
                                    <p:animEffect transition="in" filter="wipe(left)">
                                      <p:cBhvr>
                                        <p:cTn id="23" dur="500"/>
                                        <p:tgtEl>
                                          <p:spTgt spid="50490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04927"/>
                                        </p:tgtEl>
                                        <p:attrNameLst>
                                          <p:attrName>style.visibility</p:attrName>
                                        </p:attrNameLst>
                                      </p:cBhvr>
                                      <p:to>
                                        <p:strVal val="visible"/>
                                      </p:to>
                                    </p:set>
                                    <p:animEffect transition="in" filter="wipe(down)">
                                      <p:cBhvr>
                                        <p:cTn id="28" dur="500"/>
                                        <p:tgtEl>
                                          <p:spTgt spid="50492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174"/>
                                        </p:tgtEl>
                                        <p:attrNameLst>
                                          <p:attrName>style.visibility</p:attrName>
                                        </p:attrNameLst>
                                      </p:cBhvr>
                                      <p:to>
                                        <p:strVal val="visible"/>
                                      </p:to>
                                    </p:set>
                                    <p:animEffect transition="in" filter="wipe(down)">
                                      <p:cBhvr>
                                        <p:cTn id="31" dur="500"/>
                                        <p:tgtEl>
                                          <p:spTgt spid="417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159"/>
                                        </p:tgtEl>
                                        <p:attrNameLst>
                                          <p:attrName>style.visibility</p:attrName>
                                        </p:attrNameLst>
                                      </p:cBhvr>
                                      <p:to>
                                        <p:strVal val="visible"/>
                                      </p:to>
                                    </p:set>
                                    <p:animEffect transition="in" filter="wipe(down)">
                                      <p:cBhvr>
                                        <p:cTn id="34" dur="500"/>
                                        <p:tgtEl>
                                          <p:spTgt spid="4159"/>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504906"/>
                                        </p:tgtEl>
                                        <p:attrNameLst>
                                          <p:attrName>style.visibility</p:attrName>
                                        </p:attrNameLst>
                                      </p:cBhvr>
                                      <p:to>
                                        <p:strVal val="visible"/>
                                      </p:to>
                                    </p:set>
                                    <p:animEffect transition="in" filter="wipe(right)">
                                      <p:cBhvr>
                                        <p:cTn id="38" dur="500"/>
                                        <p:tgtEl>
                                          <p:spTgt spid="504906"/>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4166"/>
                                        </p:tgtEl>
                                        <p:attrNameLst>
                                          <p:attrName>style.visibility</p:attrName>
                                        </p:attrNameLst>
                                      </p:cBhvr>
                                      <p:to>
                                        <p:strVal val="visible"/>
                                      </p:to>
                                    </p:set>
                                    <p:animEffect transition="in" filter="wipe(right)">
                                      <p:cBhvr>
                                        <p:cTn id="41" dur="500"/>
                                        <p:tgtEl>
                                          <p:spTgt spid="4166"/>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4161"/>
                                        </p:tgtEl>
                                        <p:attrNameLst>
                                          <p:attrName>style.visibility</p:attrName>
                                        </p:attrNameLst>
                                      </p:cBhvr>
                                      <p:to>
                                        <p:strVal val="visible"/>
                                      </p:to>
                                    </p:set>
                                    <p:animEffect transition="in" filter="wipe(right)">
                                      <p:cBhvr>
                                        <p:cTn id="44" dur="500"/>
                                        <p:tgtEl>
                                          <p:spTgt spid="4161"/>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504945"/>
                                        </p:tgtEl>
                                        <p:attrNameLst>
                                          <p:attrName>style.visibility</p:attrName>
                                        </p:attrNameLst>
                                      </p:cBhvr>
                                      <p:to>
                                        <p:strVal val="visible"/>
                                      </p:to>
                                    </p:set>
                                    <p:animEffect transition="in" filter="wipe(left)">
                                      <p:cBhvr>
                                        <p:cTn id="48" dur="500"/>
                                        <p:tgtEl>
                                          <p:spTgt spid="50494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113"/>
                                        </p:tgtEl>
                                        <p:attrNameLst>
                                          <p:attrName>style.visibility</p:attrName>
                                        </p:attrNameLst>
                                      </p:cBhvr>
                                      <p:to>
                                        <p:strVal val="visible"/>
                                      </p:to>
                                    </p:set>
                                    <p:animEffect transition="in" filter="wipe(left)">
                                      <p:cBhvr>
                                        <p:cTn id="51" dur="500"/>
                                        <p:tgtEl>
                                          <p:spTgt spid="411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175"/>
                                        </p:tgtEl>
                                        <p:attrNameLst>
                                          <p:attrName>style.visibility</p:attrName>
                                        </p:attrNameLst>
                                      </p:cBhvr>
                                      <p:to>
                                        <p:strVal val="visible"/>
                                      </p:to>
                                    </p:set>
                                    <p:animEffect transition="in" filter="wipe(left)">
                                      <p:cBhvr>
                                        <p:cTn id="54" dur="500"/>
                                        <p:tgtEl>
                                          <p:spTgt spid="417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504970"/>
                                        </p:tgtEl>
                                        <p:attrNameLst>
                                          <p:attrName>style.visibility</p:attrName>
                                        </p:attrNameLst>
                                      </p:cBhvr>
                                      <p:to>
                                        <p:strVal val="visible"/>
                                      </p:to>
                                    </p:set>
                                    <p:animEffect transition="in" filter="wipe(right)">
                                      <p:cBhvr>
                                        <p:cTn id="59" dur="500"/>
                                        <p:tgtEl>
                                          <p:spTgt spid="504970"/>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4114"/>
                                        </p:tgtEl>
                                        <p:attrNameLst>
                                          <p:attrName>style.visibility</p:attrName>
                                        </p:attrNameLst>
                                      </p:cBhvr>
                                      <p:to>
                                        <p:strVal val="visible"/>
                                      </p:to>
                                    </p:set>
                                    <p:animEffect transition="in" filter="wipe(right)">
                                      <p:cBhvr>
                                        <p:cTn id="62" dur="500"/>
                                        <p:tgtEl>
                                          <p:spTgt spid="4114"/>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4178"/>
                                        </p:tgtEl>
                                        <p:attrNameLst>
                                          <p:attrName>style.visibility</p:attrName>
                                        </p:attrNameLst>
                                      </p:cBhvr>
                                      <p:to>
                                        <p:strVal val="visible"/>
                                      </p:to>
                                    </p:set>
                                    <p:animEffect transition="in" filter="wipe(right)">
                                      <p:cBhvr>
                                        <p:cTn id="65" dur="500"/>
                                        <p:tgtEl>
                                          <p:spTgt spid="4178"/>
                                        </p:tgtEl>
                                      </p:cBhvr>
                                    </p:animEffect>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4177"/>
                                        </p:tgtEl>
                                        <p:attrNameLst>
                                          <p:attrName>style.visibility</p:attrName>
                                        </p:attrNameLst>
                                      </p:cBhvr>
                                      <p:to>
                                        <p:strVal val="visible"/>
                                      </p:to>
                                    </p:set>
                                    <p:animEffect transition="in" filter="wipe(right)">
                                      <p:cBhvr>
                                        <p:cTn id="69" dur="500"/>
                                        <p:tgtEl>
                                          <p:spTgt spid="4177"/>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504951"/>
                                        </p:tgtEl>
                                        <p:attrNameLst>
                                          <p:attrName>style.visibility</p:attrName>
                                        </p:attrNameLst>
                                      </p:cBhvr>
                                      <p:to>
                                        <p:strVal val="visible"/>
                                      </p:to>
                                    </p:set>
                                    <p:animEffect transition="in" filter="wipe(right)">
                                      <p:cBhvr>
                                        <p:cTn id="72" dur="500"/>
                                        <p:tgtEl>
                                          <p:spTgt spid="504951"/>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4112"/>
                                        </p:tgtEl>
                                        <p:attrNameLst>
                                          <p:attrName>style.visibility</p:attrName>
                                        </p:attrNameLst>
                                      </p:cBhvr>
                                      <p:to>
                                        <p:strVal val="visible"/>
                                      </p:to>
                                    </p:set>
                                    <p:animEffect transition="in" filter="wipe(right)">
                                      <p:cBhvr>
                                        <p:cTn id="75" dur="500"/>
                                        <p:tgtEl>
                                          <p:spTgt spid="411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182"/>
                                        </p:tgtEl>
                                        <p:attrNameLst>
                                          <p:attrName>style.visibility</p:attrName>
                                        </p:attrNameLst>
                                      </p:cBhvr>
                                      <p:to>
                                        <p:strVal val="visible"/>
                                      </p:to>
                                    </p:set>
                                    <p:animEffect transition="in" filter="wipe(down)">
                                      <p:cBhvr>
                                        <p:cTn id="80" dur="500"/>
                                        <p:tgtEl>
                                          <p:spTgt spid="4182"/>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4111"/>
                                        </p:tgtEl>
                                        <p:attrNameLst>
                                          <p:attrName>style.visibility</p:attrName>
                                        </p:attrNameLst>
                                      </p:cBhvr>
                                      <p:to>
                                        <p:strVal val="visible"/>
                                      </p:to>
                                    </p:set>
                                    <p:animEffect transition="in" filter="wipe(down)">
                                      <p:cBhvr>
                                        <p:cTn id="83" dur="500"/>
                                        <p:tgtEl>
                                          <p:spTgt spid="4111"/>
                                        </p:tgtEl>
                                      </p:cBhvr>
                                    </p:animEffect>
                                  </p:childTnLst>
                                </p:cTn>
                              </p:par>
                              <p:par>
                                <p:cTn id="84" presetID="22" presetClass="entr" presetSubtype="8" fill="hold" nodeType="with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left)">
                                      <p:cBhvr>
                                        <p:cTn id="86" dur="500"/>
                                        <p:tgtEl>
                                          <p:spTgt spid="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504899"/>
                                        </p:tgtEl>
                                        <p:attrNameLst>
                                          <p:attrName>style.visibility</p:attrName>
                                        </p:attrNameLst>
                                      </p:cBhvr>
                                      <p:to>
                                        <p:strVal val="visible"/>
                                      </p:to>
                                    </p:set>
                                    <p:animEffect transition="in" filter="wipe(left)">
                                      <p:cBhvr>
                                        <p:cTn id="91" dur="500"/>
                                        <p:tgtEl>
                                          <p:spTgt spid="504899"/>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109"/>
                                        </p:tgtEl>
                                        <p:attrNameLst>
                                          <p:attrName>style.visibility</p:attrName>
                                        </p:attrNameLst>
                                      </p:cBhvr>
                                      <p:to>
                                        <p:strVal val="visible"/>
                                      </p:to>
                                    </p:set>
                                    <p:animEffect transition="in" filter="wipe(left)">
                                      <p:cBhvr>
                                        <p:cTn id="94" dur="500"/>
                                        <p:tgtEl>
                                          <p:spTgt spid="4109"/>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10"/>
                                        </p:tgtEl>
                                        <p:attrNameLst>
                                          <p:attrName>style.visibility</p:attrName>
                                        </p:attrNameLst>
                                      </p:cBhvr>
                                      <p:to>
                                        <p:strVal val="visible"/>
                                      </p:to>
                                    </p:set>
                                    <p:animEffect transition="in" filter="wipe(left)">
                                      <p:cBhvr>
                                        <p:cTn id="97" dur="500"/>
                                        <p:tgtEl>
                                          <p:spTgt spid="4110"/>
                                        </p:tgtEl>
                                      </p:cBhvr>
                                    </p:animEffect>
                                  </p:childTnLst>
                                </p:cTn>
                              </p:par>
                            </p:childTnLst>
                          </p:cTn>
                        </p:par>
                        <p:par>
                          <p:cTn id="98" fill="hold">
                            <p:stCondLst>
                              <p:cond delay="500"/>
                            </p:stCondLst>
                            <p:childTnLst>
                              <p:par>
                                <p:cTn id="99" presetID="22" presetClass="entr" presetSubtype="8" fill="hold" nodeType="afterEffect">
                                  <p:stCondLst>
                                    <p:cond delay="0"/>
                                  </p:stCondLst>
                                  <p:childTnLst>
                                    <p:set>
                                      <p:cBhvr>
                                        <p:cTn id="100" dur="1" fill="hold">
                                          <p:stCondLst>
                                            <p:cond delay="0"/>
                                          </p:stCondLst>
                                        </p:cTn>
                                        <p:tgtEl>
                                          <p:spTgt spid="4155"/>
                                        </p:tgtEl>
                                        <p:attrNameLst>
                                          <p:attrName>style.visibility</p:attrName>
                                        </p:attrNameLst>
                                      </p:cBhvr>
                                      <p:to>
                                        <p:strVal val="visible"/>
                                      </p:to>
                                    </p:set>
                                    <p:animEffect transition="in" filter="wipe(left)">
                                      <p:cBhvr>
                                        <p:cTn id="101" dur="500"/>
                                        <p:tgtEl>
                                          <p:spTgt spid="415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2" fill="hold" nodeType="clickEffect">
                                  <p:stCondLst>
                                    <p:cond delay="0"/>
                                  </p:stCondLst>
                                  <p:childTnLst>
                                    <p:set>
                                      <p:cBhvr>
                                        <p:cTn id="105" dur="1" fill="hold">
                                          <p:stCondLst>
                                            <p:cond delay="0"/>
                                          </p:stCondLst>
                                        </p:cTn>
                                        <p:tgtEl>
                                          <p:spTgt spid="4183"/>
                                        </p:tgtEl>
                                        <p:attrNameLst>
                                          <p:attrName>style.visibility</p:attrName>
                                        </p:attrNameLst>
                                      </p:cBhvr>
                                      <p:to>
                                        <p:strVal val="visible"/>
                                      </p:to>
                                    </p:set>
                                    <p:animEffect transition="in" filter="wipe(right)">
                                      <p:cBhvr>
                                        <p:cTn id="106" dur="500"/>
                                        <p:tgtEl>
                                          <p:spTgt spid="4183"/>
                                        </p:tgtEl>
                                      </p:cBhvr>
                                    </p:animEffect>
                                  </p:childTnLst>
                                </p:cTn>
                              </p:par>
                            </p:childTnLst>
                          </p:cTn>
                        </p:par>
                        <p:par>
                          <p:cTn id="107" fill="hold">
                            <p:stCondLst>
                              <p:cond delay="500"/>
                            </p:stCondLst>
                            <p:childTnLst>
                              <p:par>
                                <p:cTn id="108" presetID="22" presetClass="entr" presetSubtype="2" fill="hold" grpId="0" nodeType="afterEffect">
                                  <p:stCondLst>
                                    <p:cond delay="0"/>
                                  </p:stCondLst>
                                  <p:childTnLst>
                                    <p:set>
                                      <p:cBhvr>
                                        <p:cTn id="109" dur="1" fill="hold">
                                          <p:stCondLst>
                                            <p:cond delay="0"/>
                                          </p:stCondLst>
                                        </p:cTn>
                                        <p:tgtEl>
                                          <p:spTgt spid="504898"/>
                                        </p:tgtEl>
                                        <p:attrNameLst>
                                          <p:attrName>style.visibility</p:attrName>
                                        </p:attrNameLst>
                                      </p:cBhvr>
                                      <p:to>
                                        <p:strVal val="visible"/>
                                      </p:to>
                                    </p:set>
                                    <p:animEffect transition="in" filter="wipe(right)">
                                      <p:cBhvr>
                                        <p:cTn id="110" dur="500"/>
                                        <p:tgtEl>
                                          <p:spTgt spid="504898"/>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4168"/>
                                        </p:tgtEl>
                                        <p:attrNameLst>
                                          <p:attrName>style.visibility</p:attrName>
                                        </p:attrNameLst>
                                      </p:cBhvr>
                                      <p:to>
                                        <p:strVal val="visible"/>
                                      </p:to>
                                    </p:set>
                                    <p:animEffect transition="in" filter="wipe(right)">
                                      <p:cBhvr>
                                        <p:cTn id="113" dur="500"/>
                                        <p:tgtEl>
                                          <p:spTgt spid="4168"/>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4167"/>
                                        </p:tgtEl>
                                        <p:attrNameLst>
                                          <p:attrName>style.visibility</p:attrName>
                                        </p:attrNameLst>
                                      </p:cBhvr>
                                      <p:to>
                                        <p:strVal val="visible"/>
                                      </p:to>
                                    </p:set>
                                    <p:animEffect transition="in" filter="wipe(right)">
                                      <p:cBhvr>
                                        <p:cTn id="116" dur="500"/>
                                        <p:tgtEl>
                                          <p:spTgt spid="4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p:bldP spid="4110" grpId="0"/>
      <p:bldP spid="4111" grpId="0"/>
      <p:bldP spid="4112" grpId="0"/>
      <p:bldP spid="4113" grpId="0"/>
      <p:bldP spid="4114" grpId="0"/>
      <p:bldP spid="504898" grpId="0" animBg="1"/>
      <p:bldP spid="504899" grpId="0" animBg="1"/>
      <p:bldP spid="504906" grpId="0" animBg="1"/>
      <p:bldP spid="504907" grpId="0" animBg="1"/>
      <p:bldP spid="4158" grpId="0"/>
      <p:bldP spid="4159" grpId="0"/>
      <p:bldP spid="4161" grpId="0"/>
      <p:bldP spid="4163" grpId="0"/>
      <p:bldP spid="4164" grpId="0"/>
      <p:bldP spid="4165" grpId="0"/>
      <p:bldP spid="4166" grpId="0"/>
      <p:bldP spid="4167" grpId="0"/>
      <p:bldP spid="4168" grpId="0"/>
      <p:bldP spid="504927" grpId="0" animBg="1"/>
      <p:bldP spid="504928" grpId="0" animBg="1"/>
      <p:bldP spid="504945" grpId="0" animBg="1"/>
      <p:bldP spid="4174" grpId="0"/>
      <p:bldP spid="4175" grpId="0"/>
      <p:bldP spid="504951" grpId="0" animBg="1"/>
      <p:bldP spid="4177" grpId="0"/>
      <p:bldP spid="4178" grpId="0"/>
      <p:bldP spid="4182" grpId="0"/>
      <p:bldP spid="5049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200"/>
            <a:ext cx="8839200" cy="990600"/>
          </a:xfrm>
        </p:spPr>
        <p:txBody>
          <a:bodyPr/>
          <a:lstStyle/>
          <a:p>
            <a:r>
              <a:rPr lang="en-US" sz="3600" dirty="0" smtClean="0"/>
              <a:t>Financial Concepts</a:t>
            </a:r>
            <a:r>
              <a:rPr lang="en-US" sz="2800" dirty="0" smtClean="0"/>
              <a:t/>
            </a:r>
            <a:br>
              <a:rPr lang="en-US" sz="2800" dirty="0" smtClean="0"/>
            </a:br>
            <a:r>
              <a:rPr lang="en-US" sz="2800" dirty="0" smtClean="0"/>
              <a:t>Standard Financial Information Structure (SFIS)</a:t>
            </a:r>
          </a:p>
        </p:txBody>
      </p:sp>
      <p:sp>
        <p:nvSpPr>
          <p:cNvPr id="23555" name="Rectangle 3"/>
          <p:cNvSpPr>
            <a:spLocks noGrp="1" noChangeArrowheads="1"/>
          </p:cNvSpPr>
          <p:nvPr>
            <p:ph idx="1"/>
          </p:nvPr>
        </p:nvSpPr>
        <p:spPr>
          <a:xfrm>
            <a:off x="0" y="1295400"/>
            <a:ext cx="9144000" cy="5638800"/>
          </a:xfrm>
        </p:spPr>
        <p:txBody>
          <a:bodyPr/>
          <a:lstStyle/>
          <a:p>
            <a:pPr marL="740664" indent="-457200">
              <a:lnSpc>
                <a:spcPct val="90000"/>
              </a:lnSpc>
              <a:spcBef>
                <a:spcPts val="600"/>
              </a:spcBef>
              <a:buFont typeface="Arial" pitchFamily="34" charset="0"/>
              <a:buChar char="•"/>
              <a:defRPr/>
            </a:pPr>
            <a:endParaRPr lang="en-US" sz="2400" dirty="0" smtClean="0"/>
          </a:p>
          <a:p>
            <a:pPr marL="457200" lvl="1" indent="-241300">
              <a:lnSpc>
                <a:spcPct val="80000"/>
              </a:lnSpc>
              <a:spcBef>
                <a:spcPts val="1000"/>
              </a:spcBef>
              <a:buClr>
                <a:schemeClr val="tx2"/>
              </a:buClr>
              <a:buSzPct val="150000"/>
              <a:buFontTx/>
              <a:buChar char="•"/>
              <a:defRPr/>
            </a:pPr>
            <a:r>
              <a:rPr lang="en-US" sz="2400" dirty="0">
                <a:ea typeface="+mn-ea"/>
                <a:cs typeface="+mn-cs"/>
              </a:rPr>
              <a:t>Common Business Language of DOD </a:t>
            </a:r>
            <a:r>
              <a:rPr lang="en-US" sz="2400" dirty="0" smtClean="0">
                <a:ea typeface="+mn-ea"/>
                <a:cs typeface="+mn-cs"/>
              </a:rPr>
              <a:t>supporting information </a:t>
            </a:r>
            <a:r>
              <a:rPr lang="en-US" sz="2400" dirty="0">
                <a:ea typeface="+mn-ea"/>
                <a:cs typeface="+mn-cs"/>
              </a:rPr>
              <a:t>and data requirements for budgeting, financial accounting, cost/performance management, and external reporting across the enterprise:</a:t>
            </a:r>
          </a:p>
          <a:p>
            <a:pPr marL="911225" lvl="2" indent="-465138">
              <a:lnSpc>
                <a:spcPct val="80000"/>
              </a:lnSpc>
              <a:spcBef>
                <a:spcPts val="800"/>
              </a:spcBef>
              <a:buClr>
                <a:schemeClr val="tx2"/>
              </a:buClr>
              <a:defRPr/>
            </a:pPr>
            <a:r>
              <a:rPr lang="en-US" b="0" dirty="0"/>
              <a:t>Standardizes financial reporting across DOD</a:t>
            </a:r>
          </a:p>
          <a:p>
            <a:pPr marL="911225" lvl="2" indent="-465138">
              <a:lnSpc>
                <a:spcPct val="80000"/>
              </a:lnSpc>
              <a:spcBef>
                <a:spcPts val="800"/>
              </a:spcBef>
              <a:buClr>
                <a:schemeClr val="tx2"/>
              </a:buClr>
              <a:defRPr/>
            </a:pPr>
            <a:r>
              <a:rPr lang="en-US" b="0" dirty="0"/>
              <a:t>Allows revenues and expenses to be reported by programs that align with major goals versus by appropriation categories </a:t>
            </a:r>
          </a:p>
          <a:p>
            <a:pPr marL="911225" lvl="2" indent="-465138">
              <a:lnSpc>
                <a:spcPct val="80000"/>
              </a:lnSpc>
              <a:spcBef>
                <a:spcPts val="800"/>
              </a:spcBef>
              <a:buClr>
                <a:schemeClr val="tx2"/>
              </a:buClr>
              <a:defRPr/>
            </a:pPr>
            <a:r>
              <a:rPr lang="en-US" b="0" dirty="0"/>
              <a:t>Enables decision-makers to efficiently compare programs and their associated activities and costs across DOD </a:t>
            </a:r>
          </a:p>
          <a:p>
            <a:pPr marL="911225" lvl="2" indent="-465138">
              <a:lnSpc>
                <a:spcPct val="80000"/>
              </a:lnSpc>
              <a:spcBef>
                <a:spcPts val="800"/>
              </a:spcBef>
              <a:buClr>
                <a:schemeClr val="tx2"/>
              </a:buClr>
              <a:defRPr/>
            </a:pPr>
            <a:r>
              <a:rPr lang="en-US" b="0" dirty="0"/>
              <a:t>Provides a basis for common valuation of </a:t>
            </a:r>
            <a:r>
              <a:rPr lang="en-US" b="0" dirty="0" smtClean="0"/>
              <a:t>DOD </a:t>
            </a:r>
            <a:r>
              <a:rPr lang="en-US" b="0" dirty="0"/>
              <a:t>programs, assets, and liabilities</a:t>
            </a:r>
          </a:p>
        </p:txBody>
      </p:sp>
    </p:spTree>
    <p:extLst>
      <p:ext uri="{BB962C8B-B14F-4D97-AF65-F5344CB8AC3E}">
        <p14:creationId xmlns:p14="http://schemas.microsoft.com/office/powerpoint/2010/main" val="10607913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200"/>
            <a:ext cx="8839200" cy="990600"/>
          </a:xfrm>
        </p:spPr>
        <p:txBody>
          <a:bodyPr/>
          <a:lstStyle/>
          <a:p>
            <a:r>
              <a:rPr lang="en-US" sz="3600" dirty="0" smtClean="0"/>
              <a:t>Financial Concepts</a:t>
            </a:r>
            <a:r>
              <a:rPr lang="en-US" sz="2800" dirty="0" smtClean="0"/>
              <a:t/>
            </a:r>
            <a:br>
              <a:rPr lang="en-US" sz="2800" dirty="0" smtClean="0"/>
            </a:br>
            <a:r>
              <a:rPr lang="en-US" sz="2800" dirty="0" smtClean="0"/>
              <a:t>Enforcing SFIS</a:t>
            </a:r>
            <a:r>
              <a:rPr lang="en-US" sz="2800" dirty="0"/>
              <a:t> </a:t>
            </a:r>
            <a:r>
              <a:rPr lang="en-US" sz="2800" dirty="0" smtClean="0"/>
              <a:t>Through the BEA and IRB</a:t>
            </a:r>
          </a:p>
        </p:txBody>
      </p:sp>
      <p:sp>
        <p:nvSpPr>
          <p:cNvPr id="23555" name="Rectangle 3"/>
          <p:cNvSpPr>
            <a:spLocks noGrp="1" noChangeArrowheads="1"/>
          </p:cNvSpPr>
          <p:nvPr>
            <p:ph idx="1"/>
          </p:nvPr>
        </p:nvSpPr>
        <p:spPr>
          <a:xfrm>
            <a:off x="0" y="1447800"/>
            <a:ext cx="9144000" cy="5638800"/>
          </a:xfrm>
        </p:spPr>
        <p:txBody>
          <a:bodyPr/>
          <a:lstStyle/>
          <a:p>
            <a:pPr marL="740664" indent="-457200">
              <a:lnSpc>
                <a:spcPct val="90000"/>
              </a:lnSpc>
              <a:spcBef>
                <a:spcPts val="600"/>
              </a:spcBef>
              <a:buFont typeface="Arial" pitchFamily="34" charset="0"/>
              <a:buChar char="•"/>
              <a:defRPr/>
            </a:pPr>
            <a:endParaRPr lang="en-US" altLang="en-US" sz="2400" dirty="0" smtClean="0"/>
          </a:p>
          <a:p>
            <a:pPr marL="457200" lvl="1" indent="-241300">
              <a:lnSpc>
                <a:spcPct val="80000"/>
              </a:lnSpc>
              <a:spcBef>
                <a:spcPts val="1000"/>
              </a:spcBef>
              <a:buClr>
                <a:schemeClr val="tx2"/>
              </a:buClr>
              <a:buSzPct val="150000"/>
              <a:buFontTx/>
              <a:buChar char="•"/>
              <a:defRPr/>
            </a:pPr>
            <a:r>
              <a:rPr lang="en-US" altLang="en-US" sz="2400" dirty="0">
                <a:ea typeface="+mn-ea"/>
                <a:cs typeface="+mn-cs"/>
              </a:rPr>
              <a:t>Part of the </a:t>
            </a:r>
            <a:r>
              <a:rPr lang="en-US" altLang="en-US" sz="2400" dirty="0" smtClean="0">
                <a:ea typeface="+mn-ea"/>
                <a:cs typeface="+mn-cs"/>
              </a:rPr>
              <a:t>DOD </a:t>
            </a:r>
            <a:r>
              <a:rPr lang="en-US" altLang="en-US" sz="2400" dirty="0">
                <a:ea typeface="+mn-ea"/>
                <a:cs typeface="+mn-cs"/>
              </a:rPr>
              <a:t>Business Enterprise Architecture (BEA) managed by Office of Deputy Chief Management Office (ODCMO)</a:t>
            </a:r>
          </a:p>
          <a:p>
            <a:pPr marL="457200" lvl="1" indent="-241300">
              <a:lnSpc>
                <a:spcPct val="80000"/>
              </a:lnSpc>
              <a:spcBef>
                <a:spcPts val="1000"/>
              </a:spcBef>
              <a:buClr>
                <a:schemeClr val="tx2"/>
              </a:buClr>
              <a:buSzPct val="150000"/>
              <a:buFontTx/>
              <a:buChar char="•"/>
              <a:defRPr/>
            </a:pPr>
            <a:r>
              <a:rPr lang="en-US" altLang="en-US" sz="2400" dirty="0">
                <a:ea typeface="+mn-ea"/>
                <a:cs typeface="+mn-cs"/>
              </a:rPr>
              <a:t>Investment Review Board (IRB) compliance requirement for target systems (e.g. Enterprise Resource Systems and feeder systems with financial implications)</a:t>
            </a:r>
            <a:endParaRPr lang="en-US" sz="2400" dirty="0">
              <a:ea typeface="+mn-ea"/>
              <a:cs typeface="+mn-cs"/>
            </a:endParaRPr>
          </a:p>
          <a:p>
            <a:pPr marL="457200" lvl="1" indent="-241300">
              <a:lnSpc>
                <a:spcPct val="80000"/>
              </a:lnSpc>
              <a:spcBef>
                <a:spcPts val="1000"/>
              </a:spcBef>
              <a:buClr>
                <a:schemeClr val="tx2"/>
              </a:buClr>
              <a:buSzPct val="150000"/>
              <a:buFontTx/>
              <a:buChar char="•"/>
              <a:defRPr/>
            </a:pPr>
            <a:r>
              <a:rPr lang="en-US" sz="2400" dirty="0">
                <a:ea typeface="+mn-ea"/>
                <a:cs typeface="+mn-cs"/>
              </a:rPr>
              <a:t>For more SFIS resources &amp; information go to:</a:t>
            </a:r>
          </a:p>
          <a:p>
            <a:pPr marL="169863" lvl="1" indent="0">
              <a:lnSpc>
                <a:spcPct val="90000"/>
              </a:lnSpc>
              <a:buNone/>
              <a:defRPr/>
            </a:pPr>
            <a:r>
              <a:rPr lang="en-US" sz="1600" dirty="0" smtClean="0">
                <a:hlinkClick r:id="rId3"/>
              </a:rPr>
              <a:t>http</a:t>
            </a:r>
            <a:r>
              <a:rPr lang="en-US" sz="1600" dirty="0">
                <a:hlinkClick r:id="rId3"/>
              </a:rPr>
              <a:t>://</a:t>
            </a:r>
            <a:r>
              <a:rPr lang="en-US" sz="1600" dirty="0" smtClean="0">
                <a:hlinkClick r:id="rId3"/>
              </a:rPr>
              <a:t>dcmo.defense.gov/products-and-services/standard-financial-information-structure/</a:t>
            </a:r>
            <a:r>
              <a:rPr lang="en-US" sz="1600" dirty="0" smtClean="0"/>
              <a:t> </a:t>
            </a:r>
          </a:p>
        </p:txBody>
      </p:sp>
    </p:spTree>
    <p:extLst>
      <p:ext uri="{BB962C8B-B14F-4D97-AF65-F5344CB8AC3E}">
        <p14:creationId xmlns:p14="http://schemas.microsoft.com/office/powerpoint/2010/main" val="26661846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304800"/>
            <a:ext cx="7772400" cy="1143000"/>
          </a:xfrm>
        </p:spPr>
        <p:txBody>
          <a:bodyPr/>
          <a:lstStyle/>
          <a:p>
            <a:r>
              <a:rPr lang="en-US" sz="3600" dirty="0" smtClean="0"/>
              <a:t>Finance Module Structure</a:t>
            </a:r>
          </a:p>
        </p:txBody>
      </p:sp>
      <p:sp>
        <p:nvSpPr>
          <p:cNvPr id="8195" name="Rectangle 3"/>
          <p:cNvSpPr>
            <a:spLocks noGrp="1" noChangeArrowheads="1"/>
          </p:cNvSpPr>
          <p:nvPr>
            <p:ph idx="1"/>
          </p:nvPr>
        </p:nvSpPr>
        <p:spPr>
          <a:xfrm>
            <a:off x="452560" y="1345048"/>
            <a:ext cx="8379632" cy="5257800"/>
          </a:xfrm>
        </p:spPr>
        <p:txBody>
          <a:bodyPr/>
          <a:lstStyle/>
          <a:p>
            <a:pPr marL="465138" indent="-465138">
              <a:lnSpc>
                <a:spcPct val="80000"/>
              </a:lnSpc>
              <a:buClr>
                <a:schemeClr val="tx2"/>
              </a:buClr>
              <a:buFontTx/>
              <a:buChar char="•"/>
            </a:pPr>
            <a:r>
              <a:rPr lang="en-US" sz="2000" dirty="0"/>
              <a:t>DLMS Governance</a:t>
            </a:r>
          </a:p>
          <a:p>
            <a:pPr marL="465138" indent="-465138">
              <a:lnSpc>
                <a:spcPct val="80000"/>
              </a:lnSpc>
              <a:buClr>
                <a:schemeClr val="tx2"/>
              </a:buClr>
              <a:buFontTx/>
              <a:buChar char="•"/>
            </a:pPr>
            <a:r>
              <a:rPr lang="en-US" sz="2000" dirty="0"/>
              <a:t>DLMS 810L Logistics Bill, 812R Billing Adjustment Request and 812L Billing Adjustment Request </a:t>
            </a:r>
            <a:r>
              <a:rPr lang="en-US" sz="2000" dirty="0" smtClean="0"/>
              <a:t>Reply</a:t>
            </a:r>
          </a:p>
          <a:p>
            <a:pPr marL="465138" indent="-465138">
              <a:lnSpc>
                <a:spcPct val="80000"/>
              </a:lnSpc>
              <a:buClr>
                <a:schemeClr val="tx2"/>
              </a:buClr>
              <a:buFontTx/>
              <a:buChar char="•"/>
            </a:pPr>
            <a:r>
              <a:rPr lang="en-US" sz="2000" dirty="0" smtClean="0"/>
              <a:t>Key </a:t>
            </a:r>
            <a:r>
              <a:rPr lang="en-US" sz="2000" dirty="0"/>
              <a:t>Concepts </a:t>
            </a:r>
            <a:r>
              <a:rPr lang="en-US" sz="2000" dirty="0" smtClean="0"/>
              <a:t>Associated </a:t>
            </a:r>
            <a:r>
              <a:rPr lang="en-US" sz="2000" dirty="0"/>
              <a:t>with DLMS Financial </a:t>
            </a:r>
            <a:r>
              <a:rPr lang="en-US" sz="2000" dirty="0" smtClean="0"/>
              <a:t>Transactions</a:t>
            </a:r>
          </a:p>
          <a:p>
            <a:pPr marL="465138" indent="-465138">
              <a:lnSpc>
                <a:spcPct val="80000"/>
              </a:lnSpc>
              <a:buClr>
                <a:schemeClr val="tx2"/>
              </a:buClr>
              <a:buFontTx/>
              <a:buChar char="•"/>
            </a:pPr>
            <a:r>
              <a:rPr lang="en-US" sz="2000" dirty="0"/>
              <a:t>Common Requisition </a:t>
            </a:r>
            <a:r>
              <a:rPr lang="en-US" sz="2000" dirty="0" smtClean="0"/>
              <a:t>Lifecycle</a:t>
            </a:r>
          </a:p>
          <a:p>
            <a:pPr marL="465138" indent="-465138">
              <a:lnSpc>
                <a:spcPct val="80000"/>
              </a:lnSpc>
              <a:buClr>
                <a:schemeClr val="tx2"/>
              </a:buClr>
              <a:buFontTx/>
              <a:buChar char="•"/>
            </a:pPr>
            <a:r>
              <a:rPr lang="en-US" sz="2000" dirty="0" smtClean="0"/>
              <a:t>Interfund Reimbursement</a:t>
            </a:r>
            <a:endParaRPr lang="en-US" sz="2000" dirty="0"/>
          </a:p>
          <a:p>
            <a:pPr marL="465138" indent="-465138">
              <a:lnSpc>
                <a:spcPct val="80000"/>
              </a:lnSpc>
              <a:buClr>
                <a:schemeClr val="tx2"/>
              </a:buClr>
              <a:buFontTx/>
              <a:buChar char="•"/>
            </a:pPr>
            <a:r>
              <a:rPr lang="en-US" sz="2000" dirty="0"/>
              <a:t>Adjustments Transaction Flow</a:t>
            </a:r>
          </a:p>
          <a:p>
            <a:pPr marL="465138" indent="-465138">
              <a:lnSpc>
                <a:spcPct val="80000"/>
              </a:lnSpc>
              <a:buClr>
                <a:schemeClr val="tx2"/>
              </a:buClr>
              <a:buFontTx/>
              <a:buChar char="•"/>
            </a:pPr>
            <a:r>
              <a:rPr lang="en-US" sz="2000" dirty="0" smtClean="0"/>
              <a:t>SFIS/SLOA</a:t>
            </a:r>
            <a:endParaRPr lang="en-US" sz="2000" dirty="0"/>
          </a:p>
          <a:p>
            <a:pPr marL="465138" indent="-465138">
              <a:lnSpc>
                <a:spcPct val="80000"/>
              </a:lnSpc>
              <a:buClr>
                <a:schemeClr val="tx2"/>
              </a:buClr>
              <a:buFontTx/>
              <a:buChar char="•"/>
            </a:pPr>
            <a:r>
              <a:rPr lang="en-US" sz="2000" dirty="0"/>
              <a:t>Signal </a:t>
            </a:r>
            <a:r>
              <a:rPr lang="en-US" sz="2000" dirty="0" smtClean="0"/>
              <a:t>Code, Fund Code and </a:t>
            </a:r>
            <a:r>
              <a:rPr lang="en-US" sz="2000" dirty="0" err="1" smtClean="0"/>
              <a:t>DoDAAC</a:t>
            </a:r>
            <a:endParaRPr lang="en-US" sz="2000" dirty="0" smtClean="0"/>
          </a:p>
          <a:p>
            <a:pPr marL="465138" indent="-465138">
              <a:lnSpc>
                <a:spcPct val="80000"/>
              </a:lnSpc>
              <a:buClr>
                <a:schemeClr val="tx2"/>
              </a:buClr>
              <a:buFontTx/>
              <a:buChar char="•"/>
            </a:pPr>
            <a:r>
              <a:rPr lang="en-US" sz="2000" dirty="0" smtClean="0"/>
              <a:t>DAAS Web-Enabled Applications (MILSINQ, etc.)</a:t>
            </a:r>
            <a:endParaRPr lang="en-US" sz="2000" dirty="0"/>
          </a:p>
          <a:p>
            <a:pPr marL="465138" indent="-465138">
              <a:lnSpc>
                <a:spcPct val="80000"/>
              </a:lnSpc>
              <a:buClr>
                <a:schemeClr val="tx2"/>
              </a:buClr>
              <a:buFontTx/>
              <a:buChar char="•"/>
            </a:pPr>
            <a:r>
              <a:rPr lang="en-US" sz="2000" dirty="0" smtClean="0"/>
              <a:t>Overview of DLMS Concepts</a:t>
            </a:r>
          </a:p>
          <a:p>
            <a:pPr marL="911225" lvl="2" indent="-465138">
              <a:lnSpc>
                <a:spcPct val="80000"/>
              </a:lnSpc>
              <a:spcBef>
                <a:spcPts val="800"/>
              </a:spcBef>
              <a:buClr>
                <a:schemeClr val="tx2"/>
              </a:buClr>
            </a:pPr>
            <a:r>
              <a:rPr lang="en-US" sz="2000" b="0" dirty="0"/>
              <a:t>Introduction to EDI and Transaction Structure</a:t>
            </a:r>
          </a:p>
          <a:p>
            <a:pPr marL="911225" lvl="2" indent="-465138">
              <a:lnSpc>
                <a:spcPct val="80000"/>
              </a:lnSpc>
              <a:spcBef>
                <a:spcPts val="800"/>
              </a:spcBef>
              <a:buClr>
                <a:schemeClr val="tx2"/>
              </a:buClr>
            </a:pPr>
            <a:r>
              <a:rPr lang="en-US" sz="2000" b="0" dirty="0"/>
              <a:t>MILS to DLMS Data Element Mapping</a:t>
            </a:r>
          </a:p>
          <a:p>
            <a:pPr marL="465138" indent="-465138">
              <a:lnSpc>
                <a:spcPct val="80000"/>
              </a:lnSpc>
              <a:buClr>
                <a:schemeClr val="tx2"/>
              </a:buClr>
              <a:buFontTx/>
              <a:buChar char="•"/>
            </a:pPr>
            <a:r>
              <a:rPr lang="en-US" sz="2000" dirty="0" smtClean="0">
                <a:solidFill>
                  <a:schemeClr val="tx1"/>
                </a:solidFill>
              </a:rPr>
              <a:t>Review of DLMS 810L, Logistics Bill</a:t>
            </a:r>
          </a:p>
          <a:p>
            <a:pPr marL="465138" indent="-465138">
              <a:lnSpc>
                <a:spcPct val="80000"/>
              </a:lnSpc>
              <a:buClr>
                <a:schemeClr val="tx2"/>
              </a:buClr>
              <a:buFontTx/>
              <a:buChar char="•"/>
            </a:pPr>
            <a:r>
              <a:rPr lang="en-US" sz="2000" dirty="0" smtClean="0">
                <a:solidFill>
                  <a:srgbClr val="0000FF"/>
                </a:solidFill>
              </a:rPr>
              <a:t>Quiz</a:t>
            </a:r>
            <a:endParaRPr lang="en-US" sz="2000" dirty="0">
              <a:solidFill>
                <a:srgbClr val="0000FF"/>
              </a:solidFill>
            </a:endParaRPr>
          </a:p>
        </p:txBody>
      </p:sp>
    </p:spTree>
    <p:extLst>
      <p:ext uri="{BB962C8B-B14F-4D97-AF65-F5344CB8AC3E}">
        <p14:creationId xmlns:p14="http://schemas.microsoft.com/office/powerpoint/2010/main" val="214905767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527162"/>
            <a:ext cx="8534400" cy="1149237"/>
          </a:xfrm>
        </p:spPr>
        <p:txBody>
          <a:bodyPr/>
          <a:lstStyle/>
          <a:p>
            <a:r>
              <a:rPr lang="en-US" sz="3600" dirty="0" smtClean="0"/>
              <a:t>Financial Concepts</a:t>
            </a:r>
            <a:br>
              <a:rPr lang="en-US" sz="3600" dirty="0" smtClean="0"/>
            </a:br>
            <a:r>
              <a:rPr lang="en-US" altLang="en-US" sz="3200" dirty="0">
                <a:cs typeface="Arial" charset="0"/>
              </a:rPr>
              <a:t>Standard Line of Accounting (SLOA)</a:t>
            </a:r>
            <a:r>
              <a:rPr lang="en-US" sz="3600" b="0" dirty="0"/>
              <a:t/>
            </a:r>
            <a:br>
              <a:rPr lang="en-US" sz="3600" b="0" dirty="0"/>
            </a:br>
            <a:endParaRPr lang="en-US" altLang="en-US" sz="3600" dirty="0" smtClean="0">
              <a:cs typeface="Arial" charset="0"/>
            </a:endParaRPr>
          </a:p>
        </p:txBody>
      </p:sp>
      <p:sp>
        <p:nvSpPr>
          <p:cNvPr id="7171" name="Rectangle 3"/>
          <p:cNvSpPr>
            <a:spLocks noGrp="1" noChangeArrowheads="1"/>
          </p:cNvSpPr>
          <p:nvPr>
            <p:ph type="body" sz="half" idx="1"/>
          </p:nvPr>
        </p:nvSpPr>
        <p:spPr>
          <a:xfrm>
            <a:off x="0" y="1564272"/>
            <a:ext cx="8763000" cy="4191000"/>
          </a:xfrm>
        </p:spPr>
        <p:txBody>
          <a:bodyPr/>
          <a:lstStyle/>
          <a:p>
            <a:pPr marL="457200" lvl="1" indent="-241300">
              <a:lnSpc>
                <a:spcPct val="80000"/>
              </a:lnSpc>
              <a:spcBef>
                <a:spcPts val="1000"/>
              </a:spcBef>
              <a:buClr>
                <a:schemeClr val="tx2"/>
              </a:buClr>
              <a:buSzPct val="150000"/>
              <a:buFontTx/>
              <a:buChar char="•"/>
              <a:defRPr/>
            </a:pPr>
            <a:r>
              <a:rPr lang="en-US" sz="2400" dirty="0" smtClean="0">
                <a:ea typeface="+mn-ea"/>
                <a:cs typeface="+mn-cs"/>
              </a:rPr>
              <a:t>Joint </a:t>
            </a:r>
            <a:r>
              <a:rPr lang="en-US" sz="2400" dirty="0">
                <a:ea typeface="+mn-ea"/>
                <a:cs typeface="+mn-cs"/>
              </a:rPr>
              <a:t>Deputy Chief Management Officer and Under Secretary of Defense (Comptroller) Chief Financial Officer memorandum issued on September 14, 2012</a:t>
            </a:r>
          </a:p>
          <a:p>
            <a:pPr marL="457200" lvl="1" indent="-241300">
              <a:lnSpc>
                <a:spcPct val="80000"/>
              </a:lnSpc>
              <a:spcBef>
                <a:spcPts val="1000"/>
              </a:spcBef>
              <a:buClr>
                <a:schemeClr val="tx2"/>
              </a:buClr>
              <a:buSzPct val="150000"/>
              <a:buFontTx/>
              <a:buChar char="•"/>
              <a:defRPr/>
            </a:pPr>
            <a:r>
              <a:rPr lang="en-US" sz="2400" dirty="0">
                <a:ea typeface="+mn-ea"/>
                <a:cs typeface="+mn-cs"/>
              </a:rPr>
              <a:t>SLOA reuses many SFIS elements, and added some new ones to BEA for SFIS compliance </a:t>
            </a:r>
          </a:p>
          <a:p>
            <a:pPr marL="457200" lvl="1" indent="-241300">
              <a:lnSpc>
                <a:spcPct val="80000"/>
              </a:lnSpc>
              <a:spcBef>
                <a:spcPts val="1000"/>
              </a:spcBef>
              <a:buClr>
                <a:schemeClr val="tx2"/>
              </a:buClr>
              <a:buSzPct val="150000"/>
              <a:buFontTx/>
              <a:buChar char="•"/>
              <a:defRPr/>
            </a:pPr>
            <a:r>
              <a:rPr lang="en-US" sz="2400" dirty="0">
                <a:solidFill>
                  <a:srgbClr val="0000CC"/>
                </a:solidFill>
                <a:ea typeface="+mn-ea"/>
                <a:cs typeface="+mn-cs"/>
              </a:rPr>
              <a:t>SLOA can only be fully achieved by using DLMS variable length transactions</a:t>
            </a:r>
          </a:p>
          <a:p>
            <a:pPr marL="457200" lvl="1" indent="-241300">
              <a:lnSpc>
                <a:spcPct val="80000"/>
              </a:lnSpc>
              <a:spcBef>
                <a:spcPts val="1000"/>
              </a:spcBef>
              <a:buClr>
                <a:schemeClr val="tx2"/>
              </a:buClr>
              <a:buSzPct val="150000"/>
              <a:buFontTx/>
              <a:buChar char="•"/>
              <a:defRPr/>
            </a:pPr>
            <a:r>
              <a:rPr lang="en-US" sz="2400" dirty="0">
                <a:ea typeface="+mn-ea"/>
                <a:cs typeface="+mn-cs"/>
              </a:rPr>
              <a:t>Goals are to:</a:t>
            </a:r>
          </a:p>
          <a:p>
            <a:pPr marL="911225" lvl="2" indent="-465138">
              <a:lnSpc>
                <a:spcPct val="80000"/>
              </a:lnSpc>
              <a:spcBef>
                <a:spcPts val="800"/>
              </a:spcBef>
              <a:buClr>
                <a:schemeClr val="tx2"/>
              </a:buClr>
              <a:defRPr/>
            </a:pPr>
            <a:r>
              <a:rPr lang="en-US" sz="1800" b="0" dirty="0"/>
              <a:t>Improve financial information </a:t>
            </a:r>
          </a:p>
          <a:p>
            <a:pPr marL="911225" lvl="2" indent="-465138">
              <a:lnSpc>
                <a:spcPct val="80000"/>
              </a:lnSpc>
              <a:spcBef>
                <a:spcPts val="800"/>
              </a:spcBef>
              <a:buClr>
                <a:schemeClr val="tx2"/>
              </a:buClr>
              <a:defRPr/>
            </a:pPr>
            <a:r>
              <a:rPr lang="en-US" sz="1800" b="0" dirty="0"/>
              <a:t>Improve interoperability between business systems</a:t>
            </a:r>
          </a:p>
          <a:p>
            <a:pPr marL="911225" lvl="2" indent="-465138">
              <a:lnSpc>
                <a:spcPct val="80000"/>
              </a:lnSpc>
              <a:spcBef>
                <a:spcPts val="800"/>
              </a:spcBef>
              <a:buClr>
                <a:schemeClr val="tx2"/>
              </a:buClr>
              <a:defRPr/>
            </a:pPr>
            <a:r>
              <a:rPr lang="en-US" sz="1800" b="0" dirty="0"/>
              <a:t>Provide better end-to-end funds traceability </a:t>
            </a:r>
          </a:p>
          <a:p>
            <a:pPr marL="911225" lvl="2" indent="-465138">
              <a:lnSpc>
                <a:spcPct val="80000"/>
              </a:lnSpc>
              <a:spcBef>
                <a:spcPts val="800"/>
              </a:spcBef>
              <a:buClr>
                <a:schemeClr val="tx2"/>
              </a:buClr>
              <a:defRPr/>
            </a:pPr>
            <a:r>
              <a:rPr lang="en-US" sz="1800" b="0" dirty="0"/>
              <a:t>Improve linkage between budget and expenditures</a:t>
            </a:r>
          </a:p>
          <a:p>
            <a:pPr marL="911225" lvl="2" indent="-465138">
              <a:lnSpc>
                <a:spcPct val="80000"/>
              </a:lnSpc>
              <a:spcBef>
                <a:spcPts val="800"/>
              </a:spcBef>
              <a:buClr>
                <a:schemeClr val="tx2"/>
              </a:buClr>
              <a:defRPr/>
            </a:pPr>
            <a:r>
              <a:rPr lang="en-US" sz="1800" b="0" dirty="0"/>
              <a:t>Comply with new Treasury requirements</a:t>
            </a:r>
          </a:p>
          <a:p>
            <a:pPr marL="911225" lvl="2" indent="-465138">
              <a:lnSpc>
                <a:spcPct val="80000"/>
              </a:lnSpc>
              <a:spcBef>
                <a:spcPts val="800"/>
              </a:spcBef>
              <a:buClr>
                <a:schemeClr val="tx2"/>
              </a:buClr>
              <a:defRPr/>
            </a:pPr>
            <a:r>
              <a:rPr lang="en-US" sz="1800" b="0" dirty="0"/>
              <a:t>Achieve audit readiness through business process reengineering </a:t>
            </a:r>
          </a:p>
        </p:txBody>
      </p:sp>
      <p:sp>
        <p:nvSpPr>
          <p:cNvPr id="10244" name="Text Box 4"/>
          <p:cNvSpPr txBox="1">
            <a:spLocks noChangeArrowheads="1"/>
          </p:cNvSpPr>
          <p:nvPr/>
        </p:nvSpPr>
        <p:spPr bwMode="auto">
          <a:xfrm>
            <a:off x="6626225" y="508000"/>
            <a:ext cx="4333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1600">
                <a:solidFill>
                  <a:schemeClr val="tx1"/>
                </a:solidFill>
                <a:latin typeface="Arial Narrow" pitchFamily="34" charset="0"/>
              </a:defRPr>
            </a:lvl1pPr>
            <a:lvl2pPr marL="742950" indent="-285750">
              <a:defRPr sz="1600">
                <a:solidFill>
                  <a:schemeClr val="tx1"/>
                </a:solidFill>
                <a:latin typeface="Arial Narrow" pitchFamily="34" charset="0"/>
              </a:defRPr>
            </a:lvl2pPr>
            <a:lvl3pPr marL="1143000" indent="-228600">
              <a:defRPr sz="1600">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algn="ctr" eaLnBrk="0" fontAlgn="base" hangingPunct="0">
              <a:spcBef>
                <a:spcPct val="50000"/>
              </a:spcBef>
              <a:spcAft>
                <a:spcPct val="0"/>
              </a:spcAft>
              <a:defRPr sz="1600">
                <a:solidFill>
                  <a:schemeClr val="tx1"/>
                </a:solidFill>
                <a:latin typeface="Arial Narrow" pitchFamily="34" charset="0"/>
              </a:defRPr>
            </a:lvl6pPr>
            <a:lvl7pPr marL="2971800" indent="-228600" algn="ctr" eaLnBrk="0" fontAlgn="base" hangingPunct="0">
              <a:spcBef>
                <a:spcPct val="50000"/>
              </a:spcBef>
              <a:spcAft>
                <a:spcPct val="0"/>
              </a:spcAft>
              <a:defRPr sz="1600">
                <a:solidFill>
                  <a:schemeClr val="tx1"/>
                </a:solidFill>
                <a:latin typeface="Arial Narrow" pitchFamily="34" charset="0"/>
              </a:defRPr>
            </a:lvl7pPr>
            <a:lvl8pPr marL="3429000" indent="-228600" algn="ctr" eaLnBrk="0" fontAlgn="base" hangingPunct="0">
              <a:spcBef>
                <a:spcPct val="50000"/>
              </a:spcBef>
              <a:spcAft>
                <a:spcPct val="0"/>
              </a:spcAft>
              <a:defRPr sz="1600">
                <a:solidFill>
                  <a:schemeClr val="tx1"/>
                </a:solidFill>
                <a:latin typeface="Arial Narrow" pitchFamily="34" charset="0"/>
              </a:defRPr>
            </a:lvl8pPr>
            <a:lvl9pPr marL="3886200" indent="-228600" algn="ctr" eaLnBrk="0" fontAlgn="base" hangingPunct="0">
              <a:spcBef>
                <a:spcPct val="50000"/>
              </a:spcBef>
              <a:spcAft>
                <a:spcPct val="0"/>
              </a:spcAft>
              <a:defRPr sz="1600">
                <a:solidFill>
                  <a:schemeClr val="tx1"/>
                </a:solidFill>
                <a:latin typeface="Arial Narrow" pitchFamily="34" charset="0"/>
              </a:defRPr>
            </a:lvl9pPr>
          </a:lstStyle>
          <a:p>
            <a:endParaRPr lang="en-US" altLang="en-US" sz="2400">
              <a:solidFill>
                <a:srgbClr val="04148C"/>
              </a:solidFill>
            </a:endParaRPr>
          </a:p>
        </p:txBody>
      </p:sp>
    </p:spTree>
    <p:extLst>
      <p:ext uri="{BB962C8B-B14F-4D97-AF65-F5344CB8AC3E}">
        <p14:creationId xmlns:p14="http://schemas.microsoft.com/office/powerpoint/2010/main" val="1272158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228600"/>
            <a:ext cx="8534400" cy="914400"/>
          </a:xfrm>
        </p:spPr>
        <p:txBody>
          <a:bodyPr/>
          <a:lstStyle/>
          <a:p>
            <a:r>
              <a:rPr lang="en-US" sz="3600" dirty="0" smtClean="0"/>
              <a:t/>
            </a:r>
            <a:br>
              <a:rPr lang="en-US" sz="3600" dirty="0" smtClean="0"/>
            </a:br>
            <a:r>
              <a:rPr lang="en-US" sz="3600" dirty="0"/>
              <a:t/>
            </a:r>
            <a:br>
              <a:rPr lang="en-US" sz="3600" dirty="0"/>
            </a:br>
            <a:r>
              <a:rPr lang="en-US" sz="3600" dirty="0" smtClean="0"/>
              <a:t>Financial Concepts</a:t>
            </a:r>
            <a:br>
              <a:rPr lang="en-US" sz="3600" dirty="0" smtClean="0"/>
            </a:br>
            <a:r>
              <a:rPr lang="en-US" sz="3200" dirty="0" smtClean="0"/>
              <a:t>DLMS </a:t>
            </a:r>
            <a:r>
              <a:rPr lang="en-US" sz="3200" dirty="0"/>
              <a:t>Support of SFIS &amp; </a:t>
            </a:r>
            <a:r>
              <a:rPr lang="en-US" sz="3200" dirty="0" smtClean="0"/>
              <a:t>SLOA</a:t>
            </a:r>
            <a:r>
              <a:rPr lang="en-US" sz="3600" dirty="0"/>
              <a:t/>
            </a:r>
            <a:br>
              <a:rPr lang="en-US" sz="3600" dirty="0"/>
            </a:br>
            <a:r>
              <a:rPr lang="en-US" sz="3600" dirty="0" smtClean="0"/>
              <a:t> </a:t>
            </a:r>
            <a:endParaRPr lang="en-US" altLang="en-US" sz="3600" dirty="0" smtClean="0">
              <a:cs typeface="Arial" charset="0"/>
            </a:endParaRPr>
          </a:p>
        </p:txBody>
      </p:sp>
      <p:sp>
        <p:nvSpPr>
          <p:cNvPr id="11267" name="Rectangle 3"/>
          <p:cNvSpPr>
            <a:spLocks noGrp="1" noChangeArrowheads="1"/>
          </p:cNvSpPr>
          <p:nvPr>
            <p:ph type="body" sz="half" idx="1"/>
          </p:nvPr>
        </p:nvSpPr>
        <p:spPr>
          <a:xfrm>
            <a:off x="0" y="1905000"/>
            <a:ext cx="8915400" cy="4524375"/>
          </a:xfrm>
        </p:spPr>
        <p:txBody>
          <a:bodyPr/>
          <a:lstStyle/>
          <a:p>
            <a:pPr marL="457200" lvl="1" indent="-241300">
              <a:lnSpc>
                <a:spcPct val="80000"/>
              </a:lnSpc>
              <a:spcBef>
                <a:spcPts val="1000"/>
              </a:spcBef>
              <a:buClr>
                <a:schemeClr val="tx2"/>
              </a:buClr>
              <a:buSzPct val="150000"/>
              <a:buFontTx/>
              <a:buChar char="•"/>
              <a:defRPr/>
            </a:pPr>
            <a:r>
              <a:rPr lang="en-US" dirty="0" smtClean="0">
                <a:ea typeface="+mn-ea"/>
                <a:cs typeface="+mn-cs"/>
              </a:rPr>
              <a:t>The </a:t>
            </a:r>
            <a:r>
              <a:rPr lang="en-US" dirty="0">
                <a:ea typeface="+mn-ea"/>
                <a:cs typeface="+mn-cs"/>
              </a:rPr>
              <a:t>vast majority of logistics business events and DLMS transactions have a financial implication</a:t>
            </a:r>
          </a:p>
          <a:p>
            <a:pPr marL="457200" lvl="1" indent="-241300">
              <a:lnSpc>
                <a:spcPct val="80000"/>
              </a:lnSpc>
              <a:spcBef>
                <a:spcPts val="1000"/>
              </a:spcBef>
              <a:buClr>
                <a:schemeClr val="tx2"/>
              </a:buClr>
              <a:buSzPct val="150000"/>
              <a:buFontTx/>
              <a:buChar char="•"/>
              <a:defRPr/>
            </a:pPr>
            <a:r>
              <a:rPr lang="en-US" dirty="0">
                <a:ea typeface="+mn-ea"/>
                <a:cs typeface="+mn-cs"/>
              </a:rPr>
              <a:t>DLMS Implementation Conventions support the “Target Environment” exchange of </a:t>
            </a:r>
            <a:r>
              <a:rPr lang="pt-BR" dirty="0">
                <a:ea typeface="+mn-ea"/>
                <a:cs typeface="+mn-cs"/>
              </a:rPr>
              <a:t>SLOA data elements as discrete data</a:t>
            </a:r>
          </a:p>
          <a:p>
            <a:pPr marL="457200" lvl="1" indent="-241300">
              <a:lnSpc>
                <a:spcPct val="80000"/>
              </a:lnSpc>
              <a:spcBef>
                <a:spcPts val="1000"/>
              </a:spcBef>
              <a:buClr>
                <a:schemeClr val="tx2"/>
              </a:buClr>
              <a:buSzPct val="150000"/>
              <a:buFontTx/>
              <a:buChar char="•"/>
              <a:defRPr/>
            </a:pPr>
            <a:r>
              <a:rPr lang="en-US" altLang="en-US" dirty="0">
                <a:ea typeface="+mn-ea"/>
                <a:cs typeface="+mn-cs"/>
              </a:rPr>
              <a:t>Major process and systems changes will be </a:t>
            </a:r>
            <a:r>
              <a:rPr lang="en-US" altLang="en-US">
                <a:ea typeface="+mn-ea"/>
                <a:cs typeface="+mn-cs"/>
              </a:rPr>
              <a:t>required </a:t>
            </a:r>
            <a:r>
              <a:rPr lang="en-US" altLang="en-US" smtClean="0">
                <a:ea typeface="+mn-ea"/>
                <a:cs typeface="+mn-cs"/>
              </a:rPr>
              <a:t>where </a:t>
            </a:r>
            <a:r>
              <a:rPr lang="en-US" altLang="en-US" dirty="0">
                <a:ea typeface="+mn-ea"/>
                <a:cs typeface="+mn-cs"/>
              </a:rPr>
              <a:t>the customer’s </a:t>
            </a:r>
            <a:r>
              <a:rPr lang="en-US" altLang="en-US" dirty="0" smtClean="0">
                <a:ea typeface="+mn-ea"/>
                <a:cs typeface="+mn-cs"/>
              </a:rPr>
              <a:t>order </a:t>
            </a:r>
            <a:r>
              <a:rPr lang="en-US" altLang="en-US" dirty="0">
                <a:ea typeface="+mn-ea"/>
                <a:cs typeface="+mn-cs"/>
              </a:rPr>
              <a:t>is initiated outside the Service-sponsored </a:t>
            </a:r>
            <a:r>
              <a:rPr lang="en-US" altLang="en-US" dirty="0" smtClean="0">
                <a:ea typeface="+mn-ea"/>
                <a:cs typeface="+mn-cs"/>
              </a:rPr>
              <a:t>ordering system</a:t>
            </a:r>
            <a:endParaRPr lang="en-US" altLang="en-US" dirty="0">
              <a:ea typeface="+mn-ea"/>
              <a:cs typeface="+mn-cs"/>
            </a:endParaRPr>
          </a:p>
        </p:txBody>
      </p:sp>
      <p:sp>
        <p:nvSpPr>
          <p:cNvPr id="11268" name="Text Box 4"/>
          <p:cNvSpPr txBox="1">
            <a:spLocks noChangeArrowheads="1"/>
          </p:cNvSpPr>
          <p:nvPr/>
        </p:nvSpPr>
        <p:spPr bwMode="auto">
          <a:xfrm>
            <a:off x="6626225" y="508000"/>
            <a:ext cx="4333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1600">
                <a:solidFill>
                  <a:schemeClr val="tx1"/>
                </a:solidFill>
                <a:latin typeface="Arial Narrow" pitchFamily="34" charset="0"/>
              </a:defRPr>
            </a:lvl1pPr>
            <a:lvl2pPr marL="742950" indent="-285750">
              <a:defRPr sz="1600">
                <a:solidFill>
                  <a:schemeClr val="tx1"/>
                </a:solidFill>
                <a:latin typeface="Arial Narrow" pitchFamily="34" charset="0"/>
              </a:defRPr>
            </a:lvl2pPr>
            <a:lvl3pPr marL="1143000" indent="-228600">
              <a:defRPr sz="1600">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algn="ctr" eaLnBrk="0" fontAlgn="base" hangingPunct="0">
              <a:spcBef>
                <a:spcPct val="50000"/>
              </a:spcBef>
              <a:spcAft>
                <a:spcPct val="0"/>
              </a:spcAft>
              <a:defRPr sz="1600">
                <a:solidFill>
                  <a:schemeClr val="tx1"/>
                </a:solidFill>
                <a:latin typeface="Arial Narrow" pitchFamily="34" charset="0"/>
              </a:defRPr>
            </a:lvl6pPr>
            <a:lvl7pPr marL="2971800" indent="-228600" algn="ctr" eaLnBrk="0" fontAlgn="base" hangingPunct="0">
              <a:spcBef>
                <a:spcPct val="50000"/>
              </a:spcBef>
              <a:spcAft>
                <a:spcPct val="0"/>
              </a:spcAft>
              <a:defRPr sz="1600">
                <a:solidFill>
                  <a:schemeClr val="tx1"/>
                </a:solidFill>
                <a:latin typeface="Arial Narrow" pitchFamily="34" charset="0"/>
              </a:defRPr>
            </a:lvl7pPr>
            <a:lvl8pPr marL="3429000" indent="-228600" algn="ctr" eaLnBrk="0" fontAlgn="base" hangingPunct="0">
              <a:spcBef>
                <a:spcPct val="50000"/>
              </a:spcBef>
              <a:spcAft>
                <a:spcPct val="0"/>
              </a:spcAft>
              <a:defRPr sz="1600">
                <a:solidFill>
                  <a:schemeClr val="tx1"/>
                </a:solidFill>
                <a:latin typeface="Arial Narrow" pitchFamily="34" charset="0"/>
              </a:defRPr>
            </a:lvl8pPr>
            <a:lvl9pPr marL="3886200" indent="-228600" algn="ctr" eaLnBrk="0" fontAlgn="base" hangingPunct="0">
              <a:spcBef>
                <a:spcPct val="50000"/>
              </a:spcBef>
              <a:spcAft>
                <a:spcPct val="0"/>
              </a:spcAft>
              <a:defRPr sz="1600">
                <a:solidFill>
                  <a:schemeClr val="tx1"/>
                </a:solidFill>
                <a:latin typeface="Arial Narrow" pitchFamily="34" charset="0"/>
              </a:defRPr>
            </a:lvl9pPr>
          </a:lstStyle>
          <a:p>
            <a:endParaRPr lang="en-US" altLang="en-US" sz="2400">
              <a:solidFill>
                <a:srgbClr val="04148C"/>
              </a:solidFill>
            </a:endParaRPr>
          </a:p>
        </p:txBody>
      </p:sp>
    </p:spTree>
    <p:extLst>
      <p:ext uri="{BB962C8B-B14F-4D97-AF65-F5344CB8AC3E}">
        <p14:creationId xmlns:p14="http://schemas.microsoft.com/office/powerpoint/2010/main" val="2035286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1066800"/>
            <a:ext cx="7772400" cy="609600"/>
          </a:xfrm>
        </p:spPr>
        <p:txBody>
          <a:bodyPr/>
          <a:lstStyle/>
          <a:p>
            <a:r>
              <a:rPr lang="en-US" altLang="en-US" sz="3200" dirty="0"/>
              <a:t>SLOA Elements</a:t>
            </a:r>
          </a:p>
        </p:txBody>
      </p:sp>
      <p:sp>
        <p:nvSpPr>
          <p:cNvPr id="9219" name="Content Placeholder 2"/>
          <p:cNvSpPr>
            <a:spLocks noGrp="1"/>
          </p:cNvSpPr>
          <p:nvPr>
            <p:ph sz="half" idx="1"/>
          </p:nvPr>
        </p:nvSpPr>
        <p:spPr>
          <a:xfrm>
            <a:off x="382588" y="1804987"/>
            <a:ext cx="3962400" cy="3733800"/>
          </a:xfrm>
        </p:spPr>
        <p:txBody>
          <a:bodyPr/>
          <a:lstStyle/>
          <a:p>
            <a:pPr marL="0" indent="0"/>
            <a:r>
              <a:rPr lang="en-US" altLang="en-US" sz="1600" u="sng" dirty="0" smtClean="0"/>
              <a:t>NAME (Max Length</a:t>
            </a:r>
            <a:r>
              <a:rPr lang="en-US" altLang="en-US" sz="1400" u="sng" dirty="0" smtClean="0"/>
              <a:t>)</a:t>
            </a:r>
          </a:p>
          <a:p>
            <a:pPr marL="0" indent="0"/>
            <a:r>
              <a:rPr lang="en-US" altLang="en-US" sz="1400" i="1" dirty="0" smtClean="0">
                <a:solidFill>
                  <a:srgbClr val="7030A0"/>
                </a:solidFill>
              </a:rPr>
              <a:t>Department Transfer (3)</a:t>
            </a:r>
          </a:p>
          <a:p>
            <a:pPr marL="0" indent="0"/>
            <a:r>
              <a:rPr lang="en-US" altLang="en-US" sz="1400" i="1" dirty="0" smtClean="0">
                <a:solidFill>
                  <a:srgbClr val="7030A0"/>
                </a:solidFill>
              </a:rPr>
              <a:t>Department Regular (3)</a:t>
            </a:r>
          </a:p>
          <a:p>
            <a:pPr marL="0" indent="0"/>
            <a:r>
              <a:rPr lang="en-US" altLang="en-US" sz="1400" i="1" dirty="0" smtClean="0">
                <a:solidFill>
                  <a:srgbClr val="7030A0"/>
                </a:solidFill>
              </a:rPr>
              <a:t>Beginning Period of Availability FY Date (4)</a:t>
            </a:r>
          </a:p>
          <a:p>
            <a:pPr marL="0" indent="0"/>
            <a:r>
              <a:rPr lang="en-US" altLang="en-US" sz="1400" i="1" dirty="0" smtClean="0">
                <a:solidFill>
                  <a:srgbClr val="7030A0"/>
                </a:solidFill>
              </a:rPr>
              <a:t>Ending Period of Availability FY Date (4)</a:t>
            </a:r>
          </a:p>
          <a:p>
            <a:pPr marL="0" indent="0"/>
            <a:r>
              <a:rPr lang="en-US" altLang="en-US" sz="1400" i="1" dirty="0" smtClean="0">
                <a:solidFill>
                  <a:srgbClr val="7030A0"/>
                </a:solidFill>
              </a:rPr>
              <a:t>Availability Type (1)</a:t>
            </a:r>
          </a:p>
          <a:p>
            <a:pPr marL="0" indent="0"/>
            <a:r>
              <a:rPr lang="en-US" altLang="en-US" sz="1400" i="1" dirty="0" smtClean="0">
                <a:solidFill>
                  <a:srgbClr val="7030A0"/>
                </a:solidFill>
              </a:rPr>
              <a:t>Main Account (4)</a:t>
            </a:r>
          </a:p>
          <a:p>
            <a:pPr marL="0" indent="0"/>
            <a:r>
              <a:rPr lang="en-US" altLang="en-US" sz="1400" i="1" dirty="0">
                <a:solidFill>
                  <a:srgbClr val="7030A0"/>
                </a:solidFill>
              </a:rPr>
              <a:t>Sub-Allocation (formerly known as Limit) (4)</a:t>
            </a:r>
          </a:p>
          <a:p>
            <a:pPr marL="0" indent="0"/>
            <a:r>
              <a:rPr lang="en-US" altLang="en-US" sz="1400" i="1" dirty="0" smtClean="0">
                <a:solidFill>
                  <a:srgbClr val="7030A0"/>
                </a:solidFill>
              </a:rPr>
              <a:t>Sub Account (3)</a:t>
            </a:r>
          </a:p>
          <a:p>
            <a:pPr marL="0" indent="0"/>
            <a:r>
              <a:rPr lang="en-US" altLang="en-US" sz="1400" dirty="0">
                <a:solidFill>
                  <a:schemeClr val="tx1"/>
                </a:solidFill>
              </a:rPr>
              <a:t>Sub Class (2</a:t>
            </a:r>
            <a:r>
              <a:rPr lang="en-US" altLang="en-US" sz="1400" dirty="0" smtClean="0">
                <a:solidFill>
                  <a:schemeClr val="tx1"/>
                </a:solidFill>
              </a:rPr>
              <a:t>) (not currently used)</a:t>
            </a:r>
            <a:endParaRPr lang="en-US" altLang="en-US" sz="1400" dirty="0">
              <a:solidFill>
                <a:schemeClr val="tx1"/>
              </a:solidFill>
            </a:endParaRPr>
          </a:p>
          <a:p>
            <a:pPr marL="0" indent="0"/>
            <a:r>
              <a:rPr lang="en-US" altLang="en-US" sz="1400" dirty="0" smtClean="0"/>
              <a:t>Business Event Type Code (8)</a:t>
            </a:r>
          </a:p>
          <a:p>
            <a:pPr marL="0" indent="0"/>
            <a:r>
              <a:rPr lang="en-US" altLang="en-US" sz="1400" dirty="0" smtClean="0"/>
              <a:t>Object Class (6)</a:t>
            </a:r>
          </a:p>
          <a:p>
            <a:pPr marL="0" indent="0"/>
            <a:r>
              <a:rPr lang="en-US" altLang="en-US" sz="1400" dirty="0" smtClean="0"/>
              <a:t>Reimbursable Flag (1)</a:t>
            </a:r>
          </a:p>
          <a:p>
            <a:pPr marL="0" indent="0"/>
            <a:r>
              <a:rPr lang="en-US" altLang="en-US" sz="1400" dirty="0" smtClean="0"/>
              <a:t>Budget Line Item (16)</a:t>
            </a:r>
          </a:p>
        </p:txBody>
      </p:sp>
      <p:sp>
        <p:nvSpPr>
          <p:cNvPr id="9220" name="Content Placeholder 3"/>
          <p:cNvSpPr>
            <a:spLocks noGrp="1"/>
          </p:cNvSpPr>
          <p:nvPr>
            <p:ph sz="half" idx="2"/>
          </p:nvPr>
        </p:nvSpPr>
        <p:spPr>
          <a:xfrm>
            <a:off x="4381500" y="1828800"/>
            <a:ext cx="4343400" cy="3733800"/>
          </a:xfrm>
        </p:spPr>
        <p:txBody>
          <a:bodyPr/>
          <a:lstStyle/>
          <a:p>
            <a:pPr marL="0" indent="0"/>
            <a:r>
              <a:rPr lang="en-US" altLang="en-US" sz="1400" u="sng" dirty="0" smtClean="0"/>
              <a:t>NAME (Max Length)</a:t>
            </a:r>
          </a:p>
          <a:p>
            <a:pPr marL="0" indent="0"/>
            <a:r>
              <a:rPr lang="en-US" altLang="en-US" sz="1400" dirty="0"/>
              <a:t>Security Cooperation Customer Code (3)</a:t>
            </a:r>
          </a:p>
          <a:p>
            <a:pPr marL="0" indent="0"/>
            <a:r>
              <a:rPr lang="en-US" altLang="en-US" sz="1400" dirty="0" smtClean="0">
                <a:solidFill>
                  <a:schemeClr val="tx1"/>
                </a:solidFill>
              </a:rPr>
              <a:t>Security Cooperation Case Designator (4)</a:t>
            </a:r>
          </a:p>
          <a:p>
            <a:pPr marL="0" indent="0"/>
            <a:r>
              <a:rPr lang="en-US" altLang="en-US" sz="1400" dirty="0" smtClean="0">
                <a:solidFill>
                  <a:schemeClr val="tx1"/>
                </a:solidFill>
              </a:rPr>
              <a:t>Security Cooperation Case Line Item Identifier (3)</a:t>
            </a:r>
          </a:p>
          <a:p>
            <a:pPr marL="0" indent="0"/>
            <a:r>
              <a:rPr lang="en-US" altLang="en-US" sz="1400" dirty="0" smtClean="0">
                <a:solidFill>
                  <a:schemeClr val="tx1"/>
                </a:solidFill>
              </a:rPr>
              <a:t>Agency Disbursing Identifier Code (8</a:t>
            </a:r>
            <a:r>
              <a:rPr lang="en-US" altLang="en-US" sz="1400" dirty="0" smtClean="0"/>
              <a:t>)</a:t>
            </a:r>
          </a:p>
          <a:p>
            <a:pPr marL="0" indent="0"/>
            <a:r>
              <a:rPr lang="en-US" altLang="en-US" sz="1400" dirty="0" smtClean="0">
                <a:solidFill>
                  <a:schemeClr val="tx1"/>
                </a:solidFill>
              </a:rPr>
              <a:t>Agency Accounting Identifier (</a:t>
            </a:r>
            <a:r>
              <a:rPr lang="en-US" altLang="en-US" sz="1400" dirty="0"/>
              <a:t>6)</a:t>
            </a:r>
          </a:p>
          <a:p>
            <a:pPr marL="0" indent="0"/>
            <a:r>
              <a:rPr lang="en-US" altLang="en-US" sz="1400" dirty="0" smtClean="0">
                <a:solidFill>
                  <a:schemeClr val="tx1"/>
                </a:solidFill>
              </a:rPr>
              <a:t>Funding Center Identifier (16)</a:t>
            </a:r>
          </a:p>
          <a:p>
            <a:pPr marL="0" indent="0"/>
            <a:r>
              <a:rPr lang="en-US" altLang="en-US" sz="1400" dirty="0" smtClean="0">
                <a:solidFill>
                  <a:schemeClr val="tx1"/>
                </a:solidFill>
              </a:rPr>
              <a:t>Cost Center Identifier (16)</a:t>
            </a:r>
          </a:p>
          <a:p>
            <a:pPr marL="0" indent="0"/>
            <a:r>
              <a:rPr lang="en-US" altLang="en-US" sz="1400" dirty="0" smtClean="0">
                <a:solidFill>
                  <a:schemeClr val="tx1"/>
                </a:solidFill>
              </a:rPr>
              <a:t>Project Identifier (25)</a:t>
            </a:r>
          </a:p>
          <a:p>
            <a:pPr marL="0" indent="0"/>
            <a:r>
              <a:rPr lang="en-US" altLang="en-US" sz="1400" dirty="0" smtClean="0">
                <a:solidFill>
                  <a:schemeClr val="tx1"/>
                </a:solidFill>
              </a:rPr>
              <a:t>Activity Identifier (16)</a:t>
            </a:r>
          </a:p>
          <a:p>
            <a:pPr marL="0" indent="0"/>
            <a:r>
              <a:rPr lang="en-US" altLang="en-US" sz="1400" dirty="0" smtClean="0">
                <a:solidFill>
                  <a:schemeClr val="tx1"/>
                </a:solidFill>
              </a:rPr>
              <a:t>Cost Element Code (15)</a:t>
            </a:r>
          </a:p>
          <a:p>
            <a:pPr marL="0" indent="0"/>
            <a:r>
              <a:rPr lang="en-US" altLang="en-US" sz="1400" dirty="0" smtClean="0">
                <a:solidFill>
                  <a:schemeClr val="tx1"/>
                </a:solidFill>
              </a:rPr>
              <a:t>Work Order Number (16)</a:t>
            </a:r>
          </a:p>
          <a:p>
            <a:pPr marL="0" indent="0"/>
            <a:r>
              <a:rPr lang="en-US" altLang="en-US" sz="1400" dirty="0" smtClean="0">
                <a:solidFill>
                  <a:schemeClr val="tx1"/>
                </a:solidFill>
              </a:rPr>
              <a:t>Functional Area (16)</a:t>
            </a:r>
          </a:p>
          <a:p>
            <a:pPr marL="0" indent="0"/>
            <a:r>
              <a:rPr lang="en-US" altLang="en-US" sz="1400" dirty="0" smtClean="0">
                <a:solidFill>
                  <a:schemeClr val="tx1"/>
                </a:solidFill>
              </a:rPr>
              <a:t>Security Cooperation Implementing Agency (1)</a:t>
            </a:r>
          </a:p>
          <a:p>
            <a:pPr marL="0" indent="0"/>
            <a:endParaRPr lang="en-US" altLang="en-US" sz="1400" dirty="0" smtClean="0"/>
          </a:p>
        </p:txBody>
      </p:sp>
      <p:sp>
        <p:nvSpPr>
          <p:cNvPr id="9221" name="TextBox 2"/>
          <p:cNvSpPr txBox="1">
            <a:spLocks noChangeArrowheads="1"/>
          </p:cNvSpPr>
          <p:nvPr/>
        </p:nvSpPr>
        <p:spPr bwMode="auto">
          <a:xfrm>
            <a:off x="1143000" y="5715000"/>
            <a:ext cx="6553200" cy="307777"/>
          </a:xfrm>
          <a:prstGeom prst="rect">
            <a:avLst/>
          </a:prstGeom>
          <a:noFill/>
          <a:ln w="158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Narrow" pitchFamily="34" charset="0"/>
              </a:defRPr>
            </a:lvl1pPr>
            <a:lvl2pPr marL="742950" indent="-285750">
              <a:defRPr sz="1600">
                <a:solidFill>
                  <a:schemeClr val="tx1"/>
                </a:solidFill>
                <a:latin typeface="Arial Narrow" pitchFamily="34" charset="0"/>
              </a:defRPr>
            </a:lvl2pPr>
            <a:lvl3pPr marL="1143000" indent="-228600">
              <a:defRPr sz="1600">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algn="ctr" eaLnBrk="0" fontAlgn="base" hangingPunct="0">
              <a:spcBef>
                <a:spcPct val="50000"/>
              </a:spcBef>
              <a:spcAft>
                <a:spcPct val="0"/>
              </a:spcAft>
              <a:defRPr sz="1600">
                <a:solidFill>
                  <a:schemeClr val="tx1"/>
                </a:solidFill>
                <a:latin typeface="Arial Narrow" pitchFamily="34" charset="0"/>
              </a:defRPr>
            </a:lvl6pPr>
            <a:lvl7pPr marL="2971800" indent="-228600" algn="ctr" eaLnBrk="0" fontAlgn="base" hangingPunct="0">
              <a:spcBef>
                <a:spcPct val="50000"/>
              </a:spcBef>
              <a:spcAft>
                <a:spcPct val="0"/>
              </a:spcAft>
              <a:defRPr sz="1600">
                <a:solidFill>
                  <a:schemeClr val="tx1"/>
                </a:solidFill>
                <a:latin typeface="Arial Narrow" pitchFamily="34" charset="0"/>
              </a:defRPr>
            </a:lvl7pPr>
            <a:lvl8pPr marL="3429000" indent="-228600" algn="ctr" eaLnBrk="0" fontAlgn="base" hangingPunct="0">
              <a:spcBef>
                <a:spcPct val="50000"/>
              </a:spcBef>
              <a:spcAft>
                <a:spcPct val="0"/>
              </a:spcAft>
              <a:defRPr sz="1600">
                <a:solidFill>
                  <a:schemeClr val="tx1"/>
                </a:solidFill>
                <a:latin typeface="Arial Narrow" pitchFamily="34" charset="0"/>
              </a:defRPr>
            </a:lvl8pPr>
            <a:lvl9pPr marL="3886200" indent="-228600" algn="ctr" eaLnBrk="0" fontAlgn="base" hangingPunct="0">
              <a:spcBef>
                <a:spcPct val="50000"/>
              </a:spcBef>
              <a:spcAft>
                <a:spcPct val="0"/>
              </a:spcAft>
              <a:defRPr sz="1600">
                <a:solidFill>
                  <a:schemeClr val="tx1"/>
                </a:solidFill>
                <a:latin typeface="Arial Narrow" pitchFamily="34" charset="0"/>
              </a:defRPr>
            </a:lvl9pPr>
          </a:lstStyle>
          <a:p>
            <a:pPr algn="l">
              <a:spcBef>
                <a:spcPct val="0"/>
              </a:spcBef>
            </a:pPr>
            <a:r>
              <a:rPr lang="en-US" altLang="en-US" sz="1400" b="1" dirty="0">
                <a:solidFill>
                  <a:srgbClr val="7030A0"/>
                </a:solidFill>
                <a:latin typeface="Arial" charset="0"/>
                <a:cs typeface="Arial" charset="0"/>
              </a:rPr>
              <a:t>* </a:t>
            </a:r>
            <a:r>
              <a:rPr lang="en-US" altLang="en-US" sz="1400" b="1" i="1" dirty="0">
                <a:solidFill>
                  <a:srgbClr val="7030A0"/>
                </a:solidFill>
                <a:latin typeface="Arial" charset="0"/>
                <a:cs typeface="Arial" charset="0"/>
              </a:rPr>
              <a:t>May be derived from SFIS Fund Code </a:t>
            </a:r>
            <a:r>
              <a:rPr lang="en-US" altLang="en-US" sz="1400" b="1" i="1" dirty="0" smtClean="0">
                <a:solidFill>
                  <a:srgbClr val="7030A0"/>
                </a:solidFill>
                <a:latin typeface="Arial" charset="0"/>
                <a:cs typeface="Arial" charset="0"/>
              </a:rPr>
              <a:t>to Fund Account </a:t>
            </a:r>
            <a:r>
              <a:rPr lang="en-US" altLang="en-US" sz="1400" b="1" i="1" smtClean="0">
                <a:solidFill>
                  <a:srgbClr val="7030A0"/>
                </a:solidFill>
                <a:latin typeface="Arial" charset="0"/>
                <a:cs typeface="Arial" charset="0"/>
              </a:rPr>
              <a:t>Conversion Table</a:t>
            </a:r>
            <a:endParaRPr lang="en-US" altLang="en-US" sz="1400" b="1" i="1" dirty="0">
              <a:solidFill>
                <a:srgbClr val="7030A0"/>
              </a:solidFill>
              <a:latin typeface="Arial" charset="0"/>
              <a:cs typeface="Arial" charset="0"/>
            </a:endParaRPr>
          </a:p>
        </p:txBody>
      </p:sp>
      <p:sp>
        <p:nvSpPr>
          <p:cNvPr id="6" name="Rectangle 2"/>
          <p:cNvSpPr txBox="1">
            <a:spLocks noChangeArrowheads="1"/>
          </p:cNvSpPr>
          <p:nvPr/>
        </p:nvSpPr>
        <p:spPr bwMode="auto">
          <a:xfrm>
            <a:off x="609600" y="228600"/>
            <a:ext cx="8534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r>
              <a:rPr lang="en-US" sz="3600" kern="0" dirty="0" smtClean="0"/>
              <a:t>Financial Concepts</a:t>
            </a:r>
            <a:endParaRPr lang="en-US" altLang="en-US" sz="3600" kern="0" dirty="0" smtClean="0">
              <a:cs typeface="Arial" charset="0"/>
            </a:endParaRPr>
          </a:p>
        </p:txBody>
      </p:sp>
      <p:sp>
        <p:nvSpPr>
          <p:cNvPr id="2" name="Left Brace 1"/>
          <p:cNvSpPr/>
          <p:nvPr/>
        </p:nvSpPr>
        <p:spPr bwMode="auto">
          <a:xfrm>
            <a:off x="147525" y="2120472"/>
            <a:ext cx="399360" cy="2035488"/>
          </a:xfrm>
          <a:prstGeom prst="lef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23987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221"/>
                                        </p:tgtEl>
                                        <p:attrNameLst>
                                          <p:attrName>style.visibility</p:attrName>
                                        </p:attrNameLst>
                                      </p:cBhvr>
                                      <p:to>
                                        <p:strVal val="visible"/>
                                      </p:to>
                                    </p:set>
                                    <p:animEffect transition="in" filter="fade">
                                      <p:cBhvr>
                                        <p:cTn id="13" dur="1000"/>
                                        <p:tgtEl>
                                          <p:spTgt spid="9221"/>
                                        </p:tgtEl>
                                      </p:cBhvr>
                                    </p:animEffect>
                                    <p:anim calcmode="lin" valueType="num">
                                      <p:cBhvr>
                                        <p:cTn id="14" dur="1000" fill="hold"/>
                                        <p:tgtEl>
                                          <p:spTgt spid="9221"/>
                                        </p:tgtEl>
                                        <p:attrNameLst>
                                          <p:attrName>ppt_x</p:attrName>
                                        </p:attrNameLst>
                                      </p:cBhvr>
                                      <p:tavLst>
                                        <p:tav tm="0">
                                          <p:val>
                                            <p:strVal val="#ppt_x"/>
                                          </p:val>
                                        </p:tav>
                                        <p:tav tm="100000">
                                          <p:val>
                                            <p:strVal val="#ppt_x"/>
                                          </p:val>
                                        </p:tav>
                                      </p:tavLst>
                                    </p:anim>
                                    <p:anim calcmode="lin" valueType="num">
                                      <p:cBhvr>
                                        <p:cTn id="15"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0"/>
            <a:ext cx="8077200" cy="1219200"/>
          </a:xfrm>
        </p:spPr>
        <p:txBody>
          <a:bodyPr/>
          <a:lstStyle/>
          <a:p>
            <a:r>
              <a:rPr lang="en-US" sz="3600" dirty="0" smtClean="0"/>
              <a:t>Financial Concepts – Fund Code </a:t>
            </a:r>
          </a:p>
        </p:txBody>
      </p:sp>
      <p:sp>
        <p:nvSpPr>
          <p:cNvPr id="14339" name="Rectangle 3"/>
          <p:cNvSpPr>
            <a:spLocks noGrp="1" noChangeArrowheads="1"/>
          </p:cNvSpPr>
          <p:nvPr>
            <p:ph type="body" sz="half" idx="1"/>
          </p:nvPr>
        </p:nvSpPr>
        <p:spPr>
          <a:xfrm>
            <a:off x="3207" y="982112"/>
            <a:ext cx="8610600" cy="5257800"/>
          </a:xfrm>
        </p:spPr>
        <p:txBody>
          <a:bodyPr/>
          <a:lstStyle/>
          <a:p>
            <a:pPr marL="457200" lvl="1" indent="-241300">
              <a:lnSpc>
                <a:spcPct val="80000"/>
              </a:lnSpc>
              <a:spcBef>
                <a:spcPts val="1000"/>
              </a:spcBef>
              <a:buClr>
                <a:schemeClr val="tx2"/>
              </a:buClr>
              <a:buSzPct val="150000"/>
              <a:buFontTx/>
              <a:buChar char="•"/>
              <a:defRPr/>
            </a:pPr>
            <a:r>
              <a:rPr lang="en-US" sz="2400" dirty="0" smtClean="0"/>
              <a:t>DLM </a:t>
            </a:r>
            <a:r>
              <a:rPr lang="en-US" sz="2400" dirty="0"/>
              <a:t>4000.25-M, Volume 4, Military Standard Billing System (MILSBILLS) prescribes use of Fund Code </a:t>
            </a:r>
            <a:endParaRPr lang="en-US" sz="2400" dirty="0" smtClean="0"/>
          </a:p>
          <a:p>
            <a:pPr marL="457200" lvl="1" indent="-241300">
              <a:lnSpc>
                <a:spcPct val="80000"/>
              </a:lnSpc>
              <a:spcBef>
                <a:spcPts val="1000"/>
              </a:spcBef>
              <a:buClr>
                <a:schemeClr val="tx2"/>
              </a:buClr>
              <a:buSzPct val="150000"/>
              <a:buFontTx/>
              <a:buChar char="•"/>
              <a:defRPr/>
            </a:pPr>
            <a:r>
              <a:rPr lang="en-US" sz="2400" dirty="0" smtClean="0">
                <a:ea typeface="+mn-ea"/>
                <a:cs typeface="+mn-cs"/>
              </a:rPr>
              <a:t>The </a:t>
            </a:r>
            <a:r>
              <a:rPr lang="en-US" sz="2400" dirty="0">
                <a:ea typeface="+mn-ea"/>
                <a:cs typeface="+mn-cs"/>
              </a:rPr>
              <a:t>fund code and other data in a requisition, in conjunction with the Fund Code </a:t>
            </a:r>
            <a:r>
              <a:rPr lang="en-US" sz="2400" dirty="0" smtClean="0">
                <a:ea typeface="+mn-ea"/>
                <a:cs typeface="+mn-cs"/>
              </a:rPr>
              <a:t>Tables:</a:t>
            </a:r>
            <a:endParaRPr lang="en-US" sz="2400" dirty="0">
              <a:ea typeface="+mn-ea"/>
              <a:cs typeface="+mn-cs"/>
            </a:endParaRPr>
          </a:p>
          <a:p>
            <a:pPr marL="911225" lvl="2" indent="-465138">
              <a:spcBef>
                <a:spcPts val="800"/>
              </a:spcBef>
              <a:buClr>
                <a:schemeClr val="tx2"/>
              </a:buClr>
              <a:defRPr/>
            </a:pPr>
            <a:r>
              <a:rPr lang="en-US" sz="2000" b="0" dirty="0"/>
              <a:t>Identifies the appropriation </a:t>
            </a:r>
            <a:r>
              <a:rPr lang="en-US" sz="2000" b="0" dirty="0" smtClean="0"/>
              <a:t>chargeable or non-</a:t>
            </a:r>
            <a:r>
              <a:rPr lang="en-US" sz="2000" b="0" dirty="0" err="1" smtClean="0"/>
              <a:t>interfund</a:t>
            </a:r>
            <a:r>
              <a:rPr lang="en-US" sz="2000" b="0" dirty="0" smtClean="0"/>
              <a:t> billing.  </a:t>
            </a:r>
            <a:r>
              <a:rPr lang="en-US" sz="2000" b="0" dirty="0"/>
              <a:t>The service code of the </a:t>
            </a:r>
            <a:r>
              <a:rPr lang="en-US" sz="2000" b="0" u="sng" dirty="0"/>
              <a:t>billed office </a:t>
            </a:r>
            <a:r>
              <a:rPr lang="en-US" sz="2000" b="0" dirty="0" err="1" smtClean="0"/>
              <a:t>DoDAAC</a:t>
            </a:r>
            <a:r>
              <a:rPr lang="en-US" sz="2000" b="0" dirty="0" smtClean="0"/>
              <a:t> </a:t>
            </a:r>
            <a:r>
              <a:rPr lang="en-US" sz="2000" b="0" dirty="0"/>
              <a:t>determines </a:t>
            </a:r>
            <a:r>
              <a:rPr lang="en-US" sz="2000" b="0" dirty="0" smtClean="0"/>
              <a:t>the </a:t>
            </a:r>
            <a:r>
              <a:rPr lang="en-US" sz="2000" b="0" dirty="0"/>
              <a:t>section of the table </a:t>
            </a:r>
            <a:r>
              <a:rPr lang="en-US" sz="2000" b="0" dirty="0" smtClean="0"/>
              <a:t>for identifying the </a:t>
            </a:r>
            <a:r>
              <a:rPr lang="en-US" sz="2000" b="0" dirty="0"/>
              <a:t>appropriation chargeable. </a:t>
            </a:r>
          </a:p>
          <a:p>
            <a:pPr marL="911225" lvl="2" indent="-465138">
              <a:spcBef>
                <a:spcPts val="800"/>
              </a:spcBef>
              <a:buClr>
                <a:schemeClr val="tx2"/>
              </a:buClr>
              <a:defRPr/>
            </a:pPr>
            <a:r>
              <a:rPr lang="en-US" sz="2000" b="0" dirty="0"/>
              <a:t>Identifies the </a:t>
            </a:r>
            <a:r>
              <a:rPr lang="en-US" sz="2000" b="0" dirty="0" smtClean="0"/>
              <a:t>bill-to party (billed </a:t>
            </a:r>
            <a:r>
              <a:rPr lang="en-US" sz="2000" b="0" dirty="0"/>
              <a:t>office) when the signal code is “C” or “</a:t>
            </a:r>
            <a:r>
              <a:rPr lang="en-US" sz="2000" b="0" dirty="0" smtClean="0"/>
              <a:t>L”.  </a:t>
            </a:r>
            <a:r>
              <a:rPr lang="en-US" sz="2000" b="0" dirty="0"/>
              <a:t>The service code of the </a:t>
            </a:r>
            <a:r>
              <a:rPr lang="en-US" sz="2000" b="0" u="sng" dirty="0"/>
              <a:t>requisitioner</a:t>
            </a:r>
            <a:r>
              <a:rPr lang="en-US" sz="2000" b="0" dirty="0"/>
              <a:t> DoDAAC determines </a:t>
            </a:r>
            <a:r>
              <a:rPr lang="en-US" sz="2000" b="0" dirty="0" smtClean="0"/>
              <a:t>the </a:t>
            </a:r>
            <a:r>
              <a:rPr lang="en-US" sz="2000" b="0" dirty="0"/>
              <a:t>section of the table </a:t>
            </a:r>
            <a:r>
              <a:rPr lang="en-US" sz="2000" b="0" dirty="0" smtClean="0"/>
              <a:t>for identifying the </a:t>
            </a:r>
            <a:r>
              <a:rPr lang="en-US" sz="2000" b="0" dirty="0"/>
              <a:t>billed </a:t>
            </a:r>
            <a:r>
              <a:rPr lang="en-US" sz="2000" b="0" dirty="0" err="1" smtClean="0"/>
              <a:t>DoDAAC</a:t>
            </a:r>
            <a:r>
              <a:rPr lang="en-US" sz="2000" b="0" dirty="0"/>
              <a:t>. </a:t>
            </a:r>
            <a:endParaRPr lang="en-US" sz="2000" b="0" dirty="0" smtClean="0"/>
          </a:p>
          <a:p>
            <a:pPr marL="911225" lvl="2" indent="-465138">
              <a:spcBef>
                <a:spcPts val="800"/>
              </a:spcBef>
              <a:buClr>
                <a:schemeClr val="tx2"/>
              </a:buClr>
              <a:defRPr/>
            </a:pPr>
            <a:r>
              <a:rPr lang="en-US" sz="2000" b="0" dirty="0" smtClean="0"/>
              <a:t>Limits use for Defense Agencies to specific DoDAACs</a:t>
            </a:r>
            <a:endParaRPr lang="en-US" sz="2000" b="0" dirty="0"/>
          </a:p>
          <a:p>
            <a:pPr marL="457200" lvl="1" indent="-241300">
              <a:lnSpc>
                <a:spcPct val="80000"/>
              </a:lnSpc>
              <a:spcBef>
                <a:spcPts val="1000"/>
              </a:spcBef>
              <a:buClr>
                <a:schemeClr val="tx2"/>
              </a:buClr>
              <a:buSzPct val="150000"/>
              <a:buFontTx/>
              <a:buChar char="•"/>
              <a:defRPr/>
            </a:pPr>
            <a:r>
              <a:rPr lang="en-US" sz="2400" dirty="0" smtClean="0">
                <a:ea typeface="+mn-ea"/>
                <a:cs typeface="+mn-cs"/>
              </a:rPr>
              <a:t>Each </a:t>
            </a:r>
            <a:r>
              <a:rPr lang="en-US" sz="2400" dirty="0">
                <a:ea typeface="+mn-ea"/>
                <a:cs typeface="+mn-cs"/>
              </a:rPr>
              <a:t>Service and Agency has </a:t>
            </a:r>
            <a:r>
              <a:rPr lang="en-US" sz="2400" dirty="0" smtClean="0">
                <a:ea typeface="+mn-ea"/>
                <a:cs typeface="+mn-cs"/>
              </a:rPr>
              <a:t>appointed fund </a:t>
            </a:r>
            <a:r>
              <a:rPr lang="en-US" sz="2400" dirty="0">
                <a:ea typeface="+mn-ea"/>
                <a:cs typeface="+mn-cs"/>
              </a:rPr>
              <a:t>code </a:t>
            </a:r>
            <a:r>
              <a:rPr lang="en-US" sz="2400" dirty="0" smtClean="0">
                <a:ea typeface="+mn-ea"/>
                <a:cs typeface="+mn-cs"/>
              </a:rPr>
              <a:t>monitors </a:t>
            </a:r>
            <a:r>
              <a:rPr lang="en-US" sz="2400" dirty="0">
                <a:ea typeface="+mn-ea"/>
                <a:cs typeface="+mn-cs"/>
              </a:rPr>
              <a:t>to assign and manage it’s series of fund codes via the Web Fund Code Application. </a:t>
            </a:r>
          </a:p>
          <a:p>
            <a:pPr marL="457200" lvl="1" indent="-241300">
              <a:lnSpc>
                <a:spcPct val="80000"/>
              </a:lnSpc>
              <a:spcBef>
                <a:spcPts val="1000"/>
              </a:spcBef>
              <a:buClr>
                <a:schemeClr val="tx2"/>
              </a:buClr>
              <a:buSzPct val="150000"/>
              <a:buFontTx/>
              <a:buChar char="•"/>
              <a:defRPr/>
            </a:pPr>
            <a:r>
              <a:rPr lang="en-US" sz="2400" dirty="0" smtClean="0"/>
              <a:t>The </a:t>
            </a:r>
            <a:r>
              <a:rPr lang="en-US" sz="2400" dirty="0" smtClean="0">
                <a:ea typeface="+mn-ea"/>
                <a:cs typeface="+mn-cs"/>
              </a:rPr>
              <a:t>official “authoritative” fund tables are </a:t>
            </a:r>
            <a:r>
              <a:rPr lang="en-US" sz="2400" dirty="0">
                <a:ea typeface="+mn-ea"/>
                <a:cs typeface="+mn-cs"/>
              </a:rPr>
              <a:t>maintained by </a:t>
            </a:r>
            <a:r>
              <a:rPr lang="en-US" sz="2400" dirty="0" smtClean="0">
                <a:ea typeface="+mn-ea"/>
                <a:cs typeface="+mn-cs"/>
              </a:rPr>
              <a:t>DAAS</a:t>
            </a:r>
            <a:endParaRPr lang="en-US" sz="2400" dirty="0">
              <a:ea typeface="+mn-ea"/>
              <a:cs typeface="+mn-cs"/>
            </a:endParaRPr>
          </a:p>
        </p:txBody>
      </p:sp>
      <p:sp>
        <p:nvSpPr>
          <p:cNvPr id="14340" name="Text Box 4"/>
          <p:cNvSpPr txBox="1">
            <a:spLocks noChangeArrowheads="1"/>
          </p:cNvSpPr>
          <p:nvPr/>
        </p:nvSpPr>
        <p:spPr bwMode="auto">
          <a:xfrm>
            <a:off x="6626225" y="508000"/>
            <a:ext cx="433388" cy="328613"/>
          </a:xfrm>
          <a:prstGeom prst="rect">
            <a:avLst/>
          </a:prstGeom>
          <a:noFill/>
          <a:ln w="9525" algn="ctr">
            <a:noFill/>
            <a:miter lim="800000"/>
            <a:headEnd/>
            <a:tailEnd/>
          </a:ln>
        </p:spPr>
        <p:txBody>
          <a:bodyPr lIns="0" tIns="0" rIns="0" bIns="0">
            <a:spAutoFit/>
          </a:bodyPr>
          <a:lstStyle/>
          <a:p>
            <a:pPr algn="ctr" eaLnBrk="0" hangingPunct="0">
              <a:lnSpc>
                <a:spcPct val="90000"/>
              </a:lnSpc>
              <a:spcBef>
                <a:spcPct val="50000"/>
              </a:spcBef>
            </a:pPr>
            <a:endParaRPr lang="en-US" sz="2400">
              <a:solidFill>
                <a:srgbClr val="04148C"/>
              </a:solidFill>
            </a:endParaRPr>
          </a:p>
        </p:txBody>
      </p:sp>
    </p:spTree>
    <p:extLst>
      <p:ext uri="{BB962C8B-B14F-4D97-AF65-F5344CB8AC3E}">
        <p14:creationId xmlns:p14="http://schemas.microsoft.com/office/powerpoint/2010/main" val="759068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18760"/>
            <a:ext cx="8077200" cy="571839"/>
          </a:xfrm>
        </p:spPr>
        <p:txBody>
          <a:bodyPr/>
          <a:lstStyle/>
          <a:p>
            <a:r>
              <a:rPr lang="en-US" sz="3600" dirty="0" smtClean="0"/>
              <a:t>Financial Concepts - Signal Code</a:t>
            </a:r>
          </a:p>
        </p:txBody>
      </p:sp>
      <p:sp>
        <p:nvSpPr>
          <p:cNvPr id="15363" name="Rectangle 3"/>
          <p:cNvSpPr>
            <a:spLocks noGrp="1" noChangeArrowheads="1"/>
          </p:cNvSpPr>
          <p:nvPr>
            <p:ph idx="1"/>
          </p:nvPr>
        </p:nvSpPr>
        <p:spPr>
          <a:xfrm>
            <a:off x="228600" y="1149176"/>
            <a:ext cx="5105400" cy="5327824"/>
          </a:xfrm>
        </p:spPr>
        <p:txBody>
          <a:bodyPr/>
          <a:lstStyle/>
          <a:p>
            <a:pPr marL="465138" indent="-465138">
              <a:lnSpc>
                <a:spcPct val="80000"/>
              </a:lnSpc>
              <a:buClr>
                <a:schemeClr val="tx2"/>
              </a:buClr>
              <a:defRPr/>
            </a:pPr>
            <a:r>
              <a:rPr lang="en-US" sz="1800" dirty="0" smtClean="0"/>
              <a:t>Designates which data fields contain the intended consignee (ship-to) and the activity to receive and effect payment of bills</a:t>
            </a:r>
            <a:r>
              <a:rPr lang="en-US" sz="1800" dirty="0"/>
              <a:t> </a:t>
            </a:r>
            <a:r>
              <a:rPr lang="en-US" sz="1800" dirty="0" smtClean="0"/>
              <a:t>for Signal Codes C or L.</a:t>
            </a:r>
          </a:p>
          <a:p>
            <a:pPr marL="465138" indent="-465138">
              <a:lnSpc>
                <a:spcPct val="80000"/>
              </a:lnSpc>
              <a:buClr>
                <a:schemeClr val="tx2"/>
              </a:buClr>
              <a:defRPr/>
            </a:pPr>
            <a:r>
              <a:rPr lang="en-US" sz="1800" dirty="0" smtClean="0"/>
              <a:t>When material is to be shipped to activity identified in document number (rp 30-35), Signal Code will be:</a:t>
            </a:r>
          </a:p>
          <a:p>
            <a:pPr marL="914400" lvl="1" indent="-457200">
              <a:lnSpc>
                <a:spcPct val="80000"/>
              </a:lnSpc>
              <a:defRPr/>
            </a:pPr>
            <a:r>
              <a:rPr lang="en-US" sz="1600" b="0" dirty="0" smtClean="0"/>
              <a:t>Code A – Bill to activity in 30-35</a:t>
            </a:r>
          </a:p>
          <a:p>
            <a:pPr marL="914400" lvl="1" indent="-457200">
              <a:lnSpc>
                <a:spcPct val="80000"/>
              </a:lnSpc>
              <a:defRPr/>
            </a:pPr>
            <a:r>
              <a:rPr lang="en-US" sz="1600" b="0" dirty="0" smtClean="0"/>
              <a:t>Code B – Bill to activity in 45-50</a:t>
            </a:r>
          </a:p>
          <a:p>
            <a:pPr marL="914400" lvl="1" indent="-457200">
              <a:lnSpc>
                <a:spcPct val="80000"/>
              </a:lnSpc>
              <a:defRPr/>
            </a:pPr>
            <a:r>
              <a:rPr lang="en-US" sz="1600" dirty="0" smtClean="0">
                <a:solidFill>
                  <a:srgbClr val="C00000"/>
                </a:solidFill>
              </a:rPr>
              <a:t>Code C – Bill to activity in 52-53</a:t>
            </a:r>
          </a:p>
          <a:p>
            <a:pPr marL="914400" lvl="1" indent="-457200">
              <a:lnSpc>
                <a:spcPct val="80000"/>
              </a:lnSpc>
              <a:defRPr/>
            </a:pPr>
            <a:r>
              <a:rPr lang="en-US" sz="1600" b="0" dirty="0" smtClean="0"/>
              <a:t>Code D – No billing required  - free issue</a:t>
            </a:r>
          </a:p>
          <a:p>
            <a:pPr marL="914400" lvl="1" indent="-457200">
              <a:lnSpc>
                <a:spcPct val="80000"/>
              </a:lnSpc>
              <a:defRPr/>
            </a:pPr>
            <a:r>
              <a:rPr lang="en-US" sz="1600" b="0" dirty="0" smtClean="0"/>
              <a:t>Code W – Intra-Service use only</a:t>
            </a:r>
          </a:p>
          <a:p>
            <a:pPr marL="465138" indent="-465138">
              <a:lnSpc>
                <a:spcPct val="80000"/>
              </a:lnSpc>
              <a:buClr>
                <a:schemeClr val="tx2"/>
              </a:buClr>
              <a:defRPr/>
            </a:pPr>
            <a:r>
              <a:rPr lang="en-US" sz="1800" dirty="0" smtClean="0"/>
              <a:t>When material is to be shipped to the activity identified in the Supplemental Address (rp 45-50), Signal Code will be:</a:t>
            </a:r>
          </a:p>
          <a:p>
            <a:pPr marL="914400" lvl="1" indent="-457200">
              <a:lnSpc>
                <a:spcPct val="80000"/>
              </a:lnSpc>
              <a:defRPr/>
            </a:pPr>
            <a:r>
              <a:rPr lang="en-US" sz="1600" b="0" dirty="0" smtClean="0"/>
              <a:t>Code J – Bill to activity in rp 30-35</a:t>
            </a:r>
          </a:p>
          <a:p>
            <a:pPr marL="914400" lvl="1" indent="-457200">
              <a:lnSpc>
                <a:spcPct val="80000"/>
              </a:lnSpc>
              <a:defRPr/>
            </a:pPr>
            <a:r>
              <a:rPr lang="en-US" sz="1600" b="0" dirty="0" smtClean="0"/>
              <a:t>Code K – Bill to activity in 45-50</a:t>
            </a:r>
          </a:p>
          <a:p>
            <a:pPr marL="914400" lvl="1" indent="-457200">
              <a:lnSpc>
                <a:spcPct val="80000"/>
              </a:lnSpc>
              <a:defRPr/>
            </a:pPr>
            <a:r>
              <a:rPr lang="en-US" sz="1600" b="0" dirty="0" smtClean="0"/>
              <a:t>Code L – Bill to activity in rp 52-53</a:t>
            </a:r>
          </a:p>
          <a:p>
            <a:pPr marL="914400" lvl="1" indent="-457200">
              <a:lnSpc>
                <a:spcPct val="80000"/>
              </a:lnSpc>
              <a:defRPr/>
            </a:pPr>
            <a:r>
              <a:rPr lang="en-US" sz="1600" b="0" dirty="0" smtClean="0"/>
              <a:t>Code M – No billing required – free issue</a:t>
            </a:r>
          </a:p>
          <a:p>
            <a:pPr marL="914400" lvl="1" indent="-457200">
              <a:lnSpc>
                <a:spcPct val="80000"/>
              </a:lnSpc>
              <a:defRPr/>
            </a:pPr>
            <a:r>
              <a:rPr lang="en-US" sz="1600" b="0" dirty="0" smtClean="0"/>
              <a:t>Code X – Intra-Service use only</a:t>
            </a:r>
          </a:p>
          <a:p>
            <a:pPr lvl="1">
              <a:lnSpc>
                <a:spcPct val="80000"/>
              </a:lnSpc>
              <a:defRPr/>
            </a:pPr>
            <a:endParaRPr lang="en-US" sz="1000" b="0" dirty="0" smtClean="0"/>
          </a:p>
        </p:txBody>
      </p:sp>
      <p:pic>
        <p:nvPicPr>
          <p:cNvPr id="2150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617501"/>
            <a:ext cx="3441253" cy="468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Bent-Up Arrow 10"/>
          <p:cNvSpPr/>
          <p:nvPr/>
        </p:nvSpPr>
        <p:spPr bwMode="auto">
          <a:xfrm rot="16200000" flipV="1">
            <a:off x="7308933" y="3791198"/>
            <a:ext cx="681743" cy="629349"/>
          </a:xfrm>
          <a:prstGeom prst="bentUpArrow">
            <a:avLst>
              <a:gd name="adj1" fmla="val 8333"/>
              <a:gd name="adj2" fmla="val 17143"/>
              <a:gd name="adj3" fmla="val 25000"/>
            </a:avLst>
          </a:prstGeom>
          <a:solidFill>
            <a:srgbClr val="FF0000"/>
          </a:solidFill>
          <a:ln w="19050" algn="ctr">
            <a:solidFill>
              <a:srgbClr val="FF0000"/>
            </a:solidFill>
            <a:miter lim="800000"/>
            <a:headEnd/>
            <a:tailEnd/>
          </a:ln>
          <a:effectLst/>
          <a:scene3d>
            <a:camera prst="orthographicFront">
              <a:rot lat="0" lon="10800000" rev="0"/>
            </a:camera>
            <a:lightRig rig="threePt" dir="t"/>
          </a:scene3d>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9" name="U-Turn Arrow 18"/>
          <p:cNvSpPr/>
          <p:nvPr/>
        </p:nvSpPr>
        <p:spPr bwMode="auto">
          <a:xfrm rot="5400000">
            <a:off x="8193574" y="4256608"/>
            <a:ext cx="390497" cy="496799"/>
          </a:xfrm>
          <a:prstGeom prst="uturnArrow">
            <a:avLst>
              <a:gd name="adj1" fmla="val 13000"/>
              <a:gd name="adj2" fmla="val 25000"/>
              <a:gd name="adj3" fmla="val 35286"/>
              <a:gd name="adj4" fmla="val 42179"/>
              <a:gd name="adj5" fmla="val 100000"/>
            </a:avLst>
          </a:prstGeom>
          <a:solidFill>
            <a:srgbClr val="FF0000"/>
          </a:solid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0277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381000"/>
            <a:ext cx="8077200" cy="381000"/>
          </a:xfrm>
        </p:spPr>
        <p:txBody>
          <a:bodyPr/>
          <a:lstStyle/>
          <a:p>
            <a:r>
              <a:rPr lang="en-US" sz="3200" dirty="0" smtClean="0"/>
              <a:t>Fund Code/Billed Activity</a:t>
            </a:r>
          </a:p>
        </p:txBody>
      </p:sp>
      <p:sp>
        <p:nvSpPr>
          <p:cNvPr id="18435" name="Rectangle 3"/>
          <p:cNvSpPr>
            <a:spLocks noGrp="1" noChangeArrowheads="1"/>
          </p:cNvSpPr>
          <p:nvPr>
            <p:ph idx="1"/>
          </p:nvPr>
        </p:nvSpPr>
        <p:spPr>
          <a:xfrm>
            <a:off x="4005133" y="956982"/>
            <a:ext cx="4834067" cy="3462618"/>
          </a:xfrm>
        </p:spPr>
        <p:txBody>
          <a:bodyPr/>
          <a:lstStyle/>
          <a:p>
            <a:pPr>
              <a:buClr>
                <a:schemeClr val="tx2"/>
              </a:buClr>
            </a:pPr>
            <a:r>
              <a:rPr lang="en-US" sz="2600" dirty="0" smtClean="0"/>
              <a:t>Fund Code as Billed Activity</a:t>
            </a:r>
          </a:p>
          <a:p>
            <a:pPr marL="457200" lvl="1" indent="-241300">
              <a:lnSpc>
                <a:spcPct val="80000"/>
              </a:lnSpc>
              <a:spcBef>
                <a:spcPts val="0"/>
              </a:spcBef>
              <a:buClr>
                <a:schemeClr val="tx2"/>
              </a:buClr>
              <a:buSzPct val="150000"/>
              <a:buFontTx/>
              <a:buChar char="•"/>
              <a:defRPr/>
            </a:pPr>
            <a:r>
              <a:rPr lang="en-US" sz="2000" b="0" dirty="0">
                <a:ea typeface="+mn-ea"/>
                <a:cs typeface="+mn-cs"/>
              </a:rPr>
              <a:t>Signal Code C or L point to Fund Code for identification of the bill-to activity</a:t>
            </a:r>
          </a:p>
          <a:p>
            <a:pPr marL="457200" lvl="1" indent="-241300">
              <a:lnSpc>
                <a:spcPct val="80000"/>
              </a:lnSpc>
              <a:spcBef>
                <a:spcPts val="0"/>
              </a:spcBef>
              <a:buClr>
                <a:schemeClr val="tx2"/>
              </a:buClr>
              <a:buSzPct val="150000"/>
              <a:buFontTx/>
              <a:buChar char="•"/>
              <a:defRPr/>
            </a:pPr>
            <a:r>
              <a:rPr lang="en-US" sz="2000" b="0" dirty="0">
                <a:ea typeface="+mn-ea"/>
                <a:cs typeface="+mn-cs"/>
              </a:rPr>
              <a:t>Under MILSBILLS, a Fund Code may equate to the DoDAAC of bill-to activity</a:t>
            </a:r>
          </a:p>
          <a:p>
            <a:pPr marL="457200" lvl="1" indent="-241300">
              <a:lnSpc>
                <a:spcPct val="80000"/>
              </a:lnSpc>
              <a:spcBef>
                <a:spcPts val="0"/>
              </a:spcBef>
              <a:buClr>
                <a:schemeClr val="tx2"/>
              </a:buClr>
              <a:buSzPct val="150000"/>
              <a:buFontTx/>
              <a:buChar char="•"/>
              <a:defRPr/>
            </a:pPr>
            <a:r>
              <a:rPr lang="en-US" sz="2000" b="0" dirty="0">
                <a:ea typeface="+mn-ea"/>
                <a:cs typeface="+mn-cs"/>
              </a:rPr>
              <a:t>Conversion from Fund Code to DoDAAC is dependent upon the </a:t>
            </a:r>
            <a:r>
              <a:rPr lang="en-US" sz="2000" b="0" u="sng" dirty="0">
                <a:ea typeface="+mn-ea"/>
                <a:cs typeface="+mn-cs"/>
              </a:rPr>
              <a:t>requisitioning</a:t>
            </a:r>
            <a:r>
              <a:rPr lang="en-US" sz="2000" b="0" dirty="0">
                <a:ea typeface="+mn-ea"/>
                <a:cs typeface="+mn-cs"/>
              </a:rPr>
              <a:t> </a:t>
            </a:r>
            <a:r>
              <a:rPr lang="en-US" sz="2000" b="0" dirty="0" smtClean="0">
                <a:ea typeface="+mn-ea"/>
                <a:cs typeface="+mn-cs"/>
              </a:rPr>
              <a:t>Service</a:t>
            </a:r>
            <a:endParaRPr lang="en-US" sz="2000" b="0" dirty="0">
              <a:ea typeface="+mn-ea"/>
              <a:cs typeface="+mn-cs"/>
            </a:endParaRPr>
          </a:p>
        </p:txBody>
      </p:sp>
      <p:pic>
        <p:nvPicPr>
          <p:cNvPr id="1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14400"/>
            <a:ext cx="3441253" cy="468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8864" y="3865176"/>
            <a:ext cx="5550347" cy="23989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bwMode="auto">
          <a:xfrm>
            <a:off x="6720840" y="4349816"/>
            <a:ext cx="225896" cy="24232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0" name="Rectangle 9"/>
          <p:cNvSpPr/>
          <p:nvPr/>
        </p:nvSpPr>
        <p:spPr bwMode="auto">
          <a:xfrm>
            <a:off x="3408864" y="4798121"/>
            <a:ext cx="290784" cy="278655"/>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1" name="Rectangle 10"/>
          <p:cNvSpPr/>
          <p:nvPr/>
        </p:nvSpPr>
        <p:spPr bwMode="auto">
          <a:xfrm>
            <a:off x="1873026" y="2750504"/>
            <a:ext cx="225896" cy="24232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2" name="Rectangle 11"/>
          <p:cNvSpPr/>
          <p:nvPr/>
        </p:nvSpPr>
        <p:spPr bwMode="auto">
          <a:xfrm>
            <a:off x="2536512" y="3768248"/>
            <a:ext cx="290784" cy="278655"/>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cxnSp>
        <p:nvCxnSpPr>
          <p:cNvPr id="18" name="Straight Arrow Connector 17"/>
          <p:cNvCxnSpPr/>
          <p:nvPr/>
        </p:nvCxnSpPr>
        <p:spPr>
          <a:xfrm flipV="1">
            <a:off x="1538204" y="2871664"/>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401526" y="4519564"/>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217198" y="3907575"/>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089550" y="4940853"/>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573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1000"/>
                                        <p:tgtEl>
                                          <p:spTgt spid="9"/>
                                        </p:tgtEl>
                                      </p:cBhvr>
                                    </p:animEffect>
                                  </p:childTnLst>
                                </p:cTn>
                              </p:par>
                              <p:par>
                                <p:cTn id="11" presetID="2" presetClass="entr" presetSubtype="8" fill="hold" nodeType="withEffect">
                                  <p:stCondLst>
                                    <p:cond delay="50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50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1" presetClass="entr" presetSubtype="1" fill="hold" grpId="0" nodeType="after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1000"/>
                                        <p:tgtEl>
                                          <p:spTgt spid="12"/>
                                        </p:tgtEl>
                                      </p:cBhvr>
                                    </p:animEffect>
                                  </p:childTnLst>
                                </p:cTn>
                              </p:par>
                              <p:par>
                                <p:cTn id="23" presetID="21" presetClass="entr" presetSubtype="1"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1000"/>
                                        <p:tgtEl>
                                          <p:spTgt spid="10"/>
                                        </p:tgtEl>
                                      </p:cBhvr>
                                    </p:animEffect>
                                  </p:childTnLst>
                                </p:cTn>
                              </p:par>
                              <p:par>
                                <p:cTn id="26" presetID="2" presetClass="entr" presetSubtype="8" fill="hold" nodeType="withEffect">
                                  <p:stCondLst>
                                    <p:cond delay="1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0-#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15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67475" y="568125"/>
            <a:ext cx="8077200" cy="609600"/>
          </a:xfrm>
        </p:spPr>
        <p:txBody>
          <a:bodyPr/>
          <a:lstStyle/>
          <a:p>
            <a:r>
              <a:rPr lang="en-US" sz="3600" dirty="0" smtClean="0"/>
              <a:t>Fund Code to Billed Office DoDAAC Conversion Table</a:t>
            </a:r>
          </a:p>
        </p:txBody>
      </p:sp>
      <p:sp>
        <p:nvSpPr>
          <p:cNvPr id="19460" name="Text Box 3"/>
          <p:cNvSpPr txBox="1">
            <a:spLocks noChangeArrowheads="1"/>
          </p:cNvSpPr>
          <p:nvPr/>
        </p:nvSpPr>
        <p:spPr bwMode="auto">
          <a:xfrm>
            <a:off x="6626225" y="508000"/>
            <a:ext cx="433388" cy="328613"/>
          </a:xfrm>
          <a:prstGeom prst="rect">
            <a:avLst/>
          </a:prstGeom>
          <a:noFill/>
          <a:ln w="9525" algn="ctr">
            <a:noFill/>
            <a:miter lim="800000"/>
            <a:headEnd/>
            <a:tailEnd/>
          </a:ln>
        </p:spPr>
        <p:txBody>
          <a:bodyPr lIns="0" tIns="0" rIns="0" bIns="0">
            <a:spAutoFit/>
          </a:bodyPr>
          <a:lstStyle/>
          <a:p>
            <a:pPr algn="ctr" eaLnBrk="0" hangingPunct="0">
              <a:lnSpc>
                <a:spcPct val="90000"/>
              </a:lnSpc>
              <a:spcBef>
                <a:spcPct val="50000"/>
              </a:spcBef>
            </a:pPr>
            <a:endParaRPr lang="en-US" sz="2400">
              <a:solidFill>
                <a:srgbClr val="04148C"/>
              </a:solidFill>
            </a:endParaRPr>
          </a:p>
        </p:txBody>
      </p:sp>
      <p:sp>
        <p:nvSpPr>
          <p:cNvPr id="2" name="Text Placeholder 1"/>
          <p:cNvSpPr>
            <a:spLocks noGrp="1"/>
          </p:cNvSpPr>
          <p:nvPr>
            <p:ph type="body" sz="half" idx="1"/>
          </p:nvPr>
        </p:nvSpPr>
        <p:spPr>
          <a:xfrm>
            <a:off x="3200400" y="1447800"/>
            <a:ext cx="5486400" cy="4800600"/>
          </a:xfrm>
          <a:ln>
            <a:solidFill>
              <a:schemeClr val="tx1"/>
            </a:solidFill>
          </a:ln>
        </p:spPr>
        <p:txBody>
          <a:bodyPr/>
          <a:lstStyle/>
          <a:p>
            <a:r>
              <a:rPr lang="en-US" sz="1200" dirty="0" smtClean="0"/>
              <a:t>APPENDIX </a:t>
            </a:r>
            <a:r>
              <a:rPr lang="en-US" sz="1200" dirty="0"/>
              <a:t>AP1.2.A</a:t>
            </a:r>
          </a:p>
          <a:p>
            <a:r>
              <a:rPr lang="en-US" sz="1200" dirty="0"/>
              <a:t>  </a:t>
            </a:r>
            <a:r>
              <a:rPr lang="en-US" sz="1600" u="sng" dirty="0" smtClean="0">
                <a:solidFill>
                  <a:srgbClr val="0000FF"/>
                </a:solidFill>
              </a:rPr>
              <a:t>REQUISITIONING</a:t>
            </a:r>
            <a:r>
              <a:rPr lang="en-US" sz="1600" dirty="0" smtClean="0"/>
              <a:t> </a:t>
            </a:r>
            <a:r>
              <a:rPr lang="en-US" sz="1200" dirty="0" smtClean="0"/>
              <a:t>SERVICE </a:t>
            </a:r>
            <a:r>
              <a:rPr lang="en-US" sz="1200" dirty="0"/>
              <a:t>CODE = A,C,W (ARMY)</a:t>
            </a:r>
          </a:p>
          <a:p>
            <a:r>
              <a:rPr lang="en-US" sz="1200" dirty="0"/>
              <a:t> </a:t>
            </a:r>
          </a:p>
          <a:p>
            <a:r>
              <a:rPr lang="en-US" sz="1200" dirty="0"/>
              <a:t>   FUND   BILLING</a:t>
            </a:r>
          </a:p>
          <a:p>
            <a:r>
              <a:rPr lang="en-US" sz="1200" dirty="0"/>
              <a:t>   CODE   ADDRESS                               DODAAC</a:t>
            </a:r>
          </a:p>
          <a:p>
            <a:r>
              <a:rPr lang="en-US" sz="1200" dirty="0"/>
              <a:t>     21   DFAS COLUMBUS                 23204   W58RG0       2010242 ADD</a:t>
            </a:r>
          </a:p>
          <a:p>
            <a:r>
              <a:rPr lang="en-US" sz="1200" dirty="0"/>
              <a:t>          </a:t>
            </a:r>
            <a:r>
              <a:rPr lang="en-US" sz="1200" dirty="0" smtClean="0"/>
              <a:t>  DFAS </a:t>
            </a:r>
            <a:r>
              <a:rPr lang="en-US" sz="1200" dirty="0"/>
              <a:t>JDCBB CO</a:t>
            </a:r>
          </a:p>
          <a:p>
            <a:r>
              <a:rPr lang="en-US" sz="1200" dirty="0"/>
              <a:t>          </a:t>
            </a:r>
            <a:r>
              <a:rPr lang="en-US" sz="1200" dirty="0" smtClean="0"/>
              <a:t>  PO </a:t>
            </a:r>
            <a:r>
              <a:rPr lang="en-US" sz="1200" dirty="0"/>
              <a:t>BOX 182559</a:t>
            </a:r>
          </a:p>
          <a:p>
            <a:r>
              <a:rPr lang="en-US" sz="1200" dirty="0"/>
              <a:t>          </a:t>
            </a:r>
            <a:r>
              <a:rPr lang="en-US" sz="1200" dirty="0" smtClean="0"/>
              <a:t>  COLUMBUS              </a:t>
            </a:r>
            <a:r>
              <a:rPr lang="en-US" sz="1200" dirty="0"/>
              <a:t>OH 43218-2559</a:t>
            </a:r>
          </a:p>
          <a:p>
            <a:r>
              <a:rPr lang="en-US" sz="1200" dirty="0"/>
              <a:t>     23   DFAS COLUMBUS                 23204   W58RG0       2010242 ADD</a:t>
            </a:r>
          </a:p>
          <a:p>
            <a:r>
              <a:rPr lang="en-US" sz="1200" dirty="0"/>
              <a:t>         </a:t>
            </a:r>
            <a:r>
              <a:rPr lang="en-US" sz="1200" dirty="0" smtClean="0"/>
              <a:t>   </a:t>
            </a:r>
            <a:r>
              <a:rPr lang="en-US" sz="1200" dirty="0"/>
              <a:t>DFAS JDCBB CO</a:t>
            </a:r>
          </a:p>
          <a:p>
            <a:r>
              <a:rPr lang="en-US" sz="1200" dirty="0"/>
              <a:t>          </a:t>
            </a:r>
            <a:r>
              <a:rPr lang="en-US" sz="1200" dirty="0" smtClean="0"/>
              <a:t>  PO </a:t>
            </a:r>
            <a:r>
              <a:rPr lang="en-US" sz="1200" dirty="0"/>
              <a:t>BOX 182559</a:t>
            </a:r>
          </a:p>
          <a:p>
            <a:r>
              <a:rPr lang="en-US" sz="1200" dirty="0"/>
              <a:t>          </a:t>
            </a:r>
            <a:r>
              <a:rPr lang="en-US" sz="1200" dirty="0" smtClean="0"/>
              <a:t>  COLUMBUS              </a:t>
            </a:r>
            <a:r>
              <a:rPr lang="en-US" sz="1200" dirty="0"/>
              <a:t>OH 43218-2559</a:t>
            </a:r>
          </a:p>
          <a:p>
            <a:r>
              <a:rPr lang="en-US" sz="1200" dirty="0"/>
              <a:t>     29   DFAS COLUMBUS                 23204   W58RG0       1989121 ADD</a:t>
            </a:r>
          </a:p>
          <a:p>
            <a:r>
              <a:rPr lang="en-US" sz="1200" dirty="0"/>
              <a:t>          </a:t>
            </a:r>
            <a:r>
              <a:rPr lang="en-US" sz="1200" dirty="0" smtClean="0"/>
              <a:t>  DFAS </a:t>
            </a:r>
            <a:r>
              <a:rPr lang="en-US" sz="1200" dirty="0"/>
              <a:t>JDCBB CO</a:t>
            </a:r>
          </a:p>
          <a:p>
            <a:r>
              <a:rPr lang="en-US" sz="1200" dirty="0"/>
              <a:t>          </a:t>
            </a:r>
            <a:r>
              <a:rPr lang="en-US" sz="1200" dirty="0" smtClean="0"/>
              <a:t>  PO </a:t>
            </a:r>
            <a:r>
              <a:rPr lang="en-US" sz="1200" dirty="0"/>
              <a:t>BOX 182559</a:t>
            </a:r>
          </a:p>
          <a:p>
            <a:r>
              <a:rPr lang="en-US" sz="1200" dirty="0"/>
              <a:t>          </a:t>
            </a:r>
            <a:r>
              <a:rPr lang="en-US" sz="1200" dirty="0" smtClean="0"/>
              <a:t>  COLUMBUS              </a:t>
            </a:r>
            <a:r>
              <a:rPr lang="en-US" sz="1200" dirty="0"/>
              <a:t>OH 43218-2559</a:t>
            </a:r>
          </a:p>
          <a:p>
            <a:r>
              <a:rPr lang="en-US" sz="1200" dirty="0"/>
              <a:t>     2B   DFAS COLUMBUS                 23204   W58RG0       2010242 ADD</a:t>
            </a:r>
          </a:p>
          <a:p>
            <a:r>
              <a:rPr lang="en-US" sz="1200" dirty="0"/>
              <a:t>          </a:t>
            </a:r>
            <a:r>
              <a:rPr lang="en-US" sz="1200" dirty="0" smtClean="0"/>
              <a:t>   DFAS </a:t>
            </a:r>
            <a:r>
              <a:rPr lang="en-US" sz="1200" dirty="0"/>
              <a:t>JDCBB CO</a:t>
            </a:r>
          </a:p>
          <a:p>
            <a:r>
              <a:rPr lang="en-US" sz="1200" dirty="0"/>
              <a:t>          </a:t>
            </a:r>
            <a:r>
              <a:rPr lang="en-US" sz="1200" dirty="0" smtClean="0"/>
              <a:t>   PO </a:t>
            </a:r>
            <a:r>
              <a:rPr lang="en-US" sz="1200" dirty="0"/>
              <a:t>BOX 182559</a:t>
            </a:r>
          </a:p>
          <a:p>
            <a:r>
              <a:rPr lang="en-US" sz="1200"/>
              <a:t>          </a:t>
            </a:r>
            <a:r>
              <a:rPr lang="en-US" sz="1200" smtClean="0"/>
              <a:t>   COLUMBUS              </a:t>
            </a:r>
            <a:r>
              <a:rPr lang="en-US" sz="1200" dirty="0"/>
              <a:t>OH 43218-2559</a:t>
            </a:r>
          </a:p>
          <a:p>
            <a:endParaRPr lang="en-US" sz="1200" dirty="0"/>
          </a:p>
        </p:txBody>
      </p:sp>
      <p:sp>
        <p:nvSpPr>
          <p:cNvPr id="3" name="TextBox 2"/>
          <p:cNvSpPr txBox="1"/>
          <p:nvPr/>
        </p:nvSpPr>
        <p:spPr bwMode="auto">
          <a:xfrm>
            <a:off x="21617" y="2262629"/>
            <a:ext cx="3047999" cy="2417072"/>
          </a:xfrm>
          <a:prstGeom prst="rect">
            <a:avLst/>
          </a:prstGeom>
          <a:noFill/>
          <a:ln w="9525" algn="ctr">
            <a:noFill/>
            <a:miter lim="800000"/>
            <a:headEnd/>
            <a:tailEnd/>
          </a:ln>
        </p:spPr>
        <p:txBody>
          <a:bodyPr wrap="square" rtlCol="0">
            <a:spAutoFit/>
          </a:bodyPr>
          <a:lstStyle/>
          <a:p>
            <a:pPr lvl="1" indent="-241300" eaLnBrk="0" hangingPunct="0">
              <a:lnSpc>
                <a:spcPct val="80000"/>
              </a:lnSpc>
              <a:spcBef>
                <a:spcPts val="1000"/>
              </a:spcBef>
              <a:buClr>
                <a:schemeClr val="tx2"/>
              </a:buClr>
              <a:buSzPct val="150000"/>
              <a:buFontTx/>
              <a:buChar char="•"/>
              <a:defRPr/>
            </a:pPr>
            <a:r>
              <a:rPr lang="en-US" sz="2400" dirty="0">
                <a:solidFill>
                  <a:srgbClr val="000000"/>
                </a:solidFill>
                <a:latin typeface="+mn-lt"/>
              </a:rPr>
              <a:t>Extract from MILSBILLS</a:t>
            </a:r>
          </a:p>
          <a:p>
            <a:pPr lvl="1" indent="-241300" eaLnBrk="0" hangingPunct="0">
              <a:lnSpc>
                <a:spcPct val="80000"/>
              </a:lnSpc>
              <a:spcBef>
                <a:spcPts val="1000"/>
              </a:spcBef>
              <a:buClr>
                <a:schemeClr val="tx2"/>
              </a:buClr>
              <a:buSzPct val="150000"/>
              <a:buFontTx/>
              <a:buChar char="•"/>
              <a:defRPr/>
            </a:pPr>
            <a:r>
              <a:rPr lang="en-US" sz="2400" dirty="0">
                <a:solidFill>
                  <a:srgbClr val="000000"/>
                </a:solidFill>
                <a:latin typeface="+mn-lt"/>
              </a:rPr>
              <a:t>Authoritative source is </a:t>
            </a:r>
            <a:r>
              <a:rPr lang="en-US" sz="2400" dirty="0" smtClean="0">
                <a:solidFill>
                  <a:srgbClr val="000000"/>
                </a:solidFill>
                <a:latin typeface="+mn-lt"/>
              </a:rPr>
              <a:t>DAAS</a:t>
            </a:r>
            <a:endParaRPr lang="en-US" sz="2400" dirty="0">
              <a:solidFill>
                <a:srgbClr val="000000"/>
              </a:solidFill>
              <a:latin typeface="+mn-lt"/>
            </a:endParaRPr>
          </a:p>
          <a:p>
            <a:pPr lvl="1" indent="-241300" eaLnBrk="0" hangingPunct="0">
              <a:lnSpc>
                <a:spcPct val="80000"/>
              </a:lnSpc>
              <a:spcBef>
                <a:spcPts val="1000"/>
              </a:spcBef>
              <a:buClr>
                <a:schemeClr val="tx2"/>
              </a:buClr>
              <a:buSzPct val="150000"/>
              <a:buFontTx/>
              <a:buChar char="•"/>
              <a:defRPr/>
            </a:pPr>
            <a:r>
              <a:rPr lang="en-US" sz="2400" dirty="0" err="1">
                <a:solidFill>
                  <a:srgbClr val="000000"/>
                </a:solidFill>
                <a:latin typeface="+mn-lt"/>
              </a:rPr>
              <a:t>DoDAAC</a:t>
            </a:r>
            <a:r>
              <a:rPr lang="en-US" sz="2400" dirty="0">
                <a:solidFill>
                  <a:srgbClr val="000000"/>
                </a:solidFill>
                <a:latin typeface="+mn-lt"/>
              </a:rPr>
              <a:t> address comes from DoDAAD </a:t>
            </a:r>
          </a:p>
        </p:txBody>
      </p:sp>
    </p:spTree>
    <p:extLst>
      <p:ext uri="{BB962C8B-B14F-4D97-AF65-F5344CB8AC3E}">
        <p14:creationId xmlns:p14="http://schemas.microsoft.com/office/powerpoint/2010/main" val="1717909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21825" y="317500"/>
            <a:ext cx="8077200" cy="533400"/>
          </a:xfrm>
        </p:spPr>
        <p:txBody>
          <a:bodyPr/>
          <a:lstStyle/>
          <a:p>
            <a:r>
              <a:rPr lang="en-US" sz="3200" dirty="0" smtClean="0"/>
              <a:t>Fund Code to Fund </a:t>
            </a:r>
            <a:r>
              <a:rPr lang="en-US" sz="3200" dirty="0" err="1" smtClean="0"/>
              <a:t>Accunt</a:t>
            </a:r>
            <a:r>
              <a:rPr lang="en-US" sz="3200" dirty="0" smtClean="0"/>
              <a:t> Conversion</a:t>
            </a:r>
          </a:p>
        </p:txBody>
      </p:sp>
      <p:sp>
        <p:nvSpPr>
          <p:cNvPr id="16387" name="Rectangle 3"/>
          <p:cNvSpPr>
            <a:spLocks noGrp="1" noChangeArrowheads="1"/>
          </p:cNvSpPr>
          <p:nvPr>
            <p:ph idx="1"/>
          </p:nvPr>
        </p:nvSpPr>
        <p:spPr>
          <a:xfrm>
            <a:off x="210240" y="1635832"/>
            <a:ext cx="5088720" cy="1017744"/>
          </a:xfrm>
          <a:solidFill>
            <a:srgbClr val="FFFF00"/>
          </a:solidFill>
          <a:ln w="25400">
            <a:solidFill>
              <a:schemeClr val="tx1"/>
            </a:solidFill>
          </a:ln>
        </p:spPr>
        <p:txBody>
          <a:bodyPr/>
          <a:lstStyle/>
          <a:p>
            <a:pPr marL="0" lvl="1" indent="0">
              <a:lnSpc>
                <a:spcPct val="80000"/>
              </a:lnSpc>
              <a:spcBef>
                <a:spcPts val="1000"/>
              </a:spcBef>
              <a:buClr>
                <a:schemeClr val="tx2"/>
              </a:buClr>
              <a:buSzPct val="150000"/>
              <a:buNone/>
              <a:defRPr/>
            </a:pPr>
            <a:r>
              <a:rPr lang="en-US" sz="2400" kern="1200" dirty="0">
                <a:solidFill>
                  <a:schemeClr val="tx1"/>
                </a:solidFill>
                <a:ea typeface="+mn-ea"/>
                <a:cs typeface="+mn-cs"/>
              </a:rPr>
              <a:t>Conversion for any given fund code is dependent upon the Service Code of the </a:t>
            </a:r>
            <a:r>
              <a:rPr lang="en-US" sz="2400" u="sng" kern="1200" dirty="0">
                <a:solidFill>
                  <a:srgbClr val="0000FF"/>
                </a:solidFill>
                <a:ea typeface="+mn-ea"/>
                <a:cs typeface="+mn-cs"/>
              </a:rPr>
              <a:t>billed </a:t>
            </a:r>
            <a:r>
              <a:rPr lang="en-US" sz="2400" u="sng" kern="1200" dirty="0" smtClean="0">
                <a:solidFill>
                  <a:srgbClr val="0000FF"/>
                </a:solidFill>
                <a:ea typeface="+mn-ea"/>
                <a:cs typeface="+mn-cs"/>
              </a:rPr>
              <a:t>office</a:t>
            </a:r>
            <a:endParaRPr lang="en-US" sz="2400" u="sng" kern="1200" dirty="0">
              <a:solidFill>
                <a:srgbClr val="0000FF"/>
              </a:solidFill>
              <a:ea typeface="+mn-ea"/>
              <a:cs typeface="+mn-cs"/>
            </a:endParaRPr>
          </a:p>
        </p:txBody>
      </p:sp>
      <p:sp>
        <p:nvSpPr>
          <p:cNvPr id="16395" name="Text Box 11"/>
          <p:cNvSpPr txBox="1">
            <a:spLocks noChangeArrowheads="1"/>
          </p:cNvSpPr>
          <p:nvPr/>
        </p:nvSpPr>
        <p:spPr bwMode="auto">
          <a:xfrm>
            <a:off x="6875463" y="622300"/>
            <a:ext cx="433387" cy="328613"/>
          </a:xfrm>
          <a:prstGeom prst="rect">
            <a:avLst/>
          </a:prstGeom>
          <a:noFill/>
          <a:ln w="9525" algn="ctr">
            <a:noFill/>
            <a:miter lim="800000"/>
            <a:headEnd/>
            <a:tailEnd/>
          </a:ln>
        </p:spPr>
        <p:txBody>
          <a:bodyPr lIns="0" tIns="0" rIns="0" bIns="0">
            <a:spAutoFit/>
          </a:bodyPr>
          <a:lstStyle/>
          <a:p>
            <a:pPr algn="ctr" eaLnBrk="0" hangingPunct="0">
              <a:lnSpc>
                <a:spcPct val="90000"/>
              </a:lnSpc>
              <a:spcBef>
                <a:spcPct val="50000"/>
              </a:spcBef>
            </a:pPr>
            <a:endParaRPr lang="en-US" sz="2400">
              <a:solidFill>
                <a:srgbClr val="04148C"/>
              </a:solidFill>
            </a:endParaRPr>
          </a:p>
        </p:txBody>
      </p:sp>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89" y="3777888"/>
            <a:ext cx="6429374" cy="2470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950913"/>
            <a:ext cx="3124200" cy="426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33400" y="6011333"/>
            <a:ext cx="228600" cy="152400"/>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9" name="Rectangle 18"/>
          <p:cNvSpPr/>
          <p:nvPr/>
        </p:nvSpPr>
        <p:spPr bwMode="auto">
          <a:xfrm>
            <a:off x="2919413" y="4495800"/>
            <a:ext cx="180976" cy="176213"/>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20" name="Rectangle 19"/>
          <p:cNvSpPr/>
          <p:nvPr/>
        </p:nvSpPr>
        <p:spPr bwMode="auto">
          <a:xfrm>
            <a:off x="1785935" y="4845844"/>
            <a:ext cx="161928" cy="150020"/>
          </a:xfrm>
          <a:prstGeom prst="rect">
            <a:avLst/>
          </a:prstGeom>
          <a:noFill/>
          <a:ln w="19050" algn="ctr">
            <a:solidFill>
              <a:srgbClr val="0000FF"/>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21" name="Rectangle 20"/>
          <p:cNvSpPr/>
          <p:nvPr/>
        </p:nvSpPr>
        <p:spPr bwMode="auto">
          <a:xfrm>
            <a:off x="6991350" y="2647950"/>
            <a:ext cx="180976" cy="176213"/>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22" name="Rectangle 21"/>
          <p:cNvSpPr/>
          <p:nvPr/>
        </p:nvSpPr>
        <p:spPr bwMode="auto">
          <a:xfrm>
            <a:off x="7600950" y="3575050"/>
            <a:ext cx="234950" cy="176213"/>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23" name="Rectangle 22"/>
          <p:cNvSpPr/>
          <p:nvPr/>
        </p:nvSpPr>
        <p:spPr bwMode="auto">
          <a:xfrm>
            <a:off x="7639050" y="3352800"/>
            <a:ext cx="161928" cy="150020"/>
          </a:xfrm>
          <a:prstGeom prst="rect">
            <a:avLst/>
          </a:prstGeom>
          <a:noFill/>
          <a:ln w="19050" algn="ctr">
            <a:solidFill>
              <a:srgbClr val="0000FF"/>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cxnSp>
        <p:nvCxnSpPr>
          <p:cNvPr id="24" name="Straight Arrow Connector 23"/>
          <p:cNvCxnSpPr/>
          <p:nvPr/>
        </p:nvCxnSpPr>
        <p:spPr>
          <a:xfrm flipV="1">
            <a:off x="1466621" y="5019158"/>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319736" y="3452472"/>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594943" y="4599441"/>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602188" y="2811030"/>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02975" y="6103257"/>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308850" y="3695155"/>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48616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wheel(1)">
                                      <p:cBhvr>
                                        <p:cTn id="7" dur="1000"/>
                                        <p:tgtEl>
                                          <p:spTgt spid="16387">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387">
                                            <p:txEl>
                                              <p:pRg st="0" end="0"/>
                                            </p:txEl>
                                          </p:spTgt>
                                        </p:tgtEl>
                                        <p:attrNameLst>
                                          <p:attrName>style.visibility</p:attrName>
                                        </p:attrNameLst>
                                      </p:cBhvr>
                                      <p:to>
                                        <p:strVal val="visible"/>
                                      </p:to>
                                    </p:set>
                                    <p:animEffect transition="in" filter="wheel(1)">
                                      <p:cBhvr>
                                        <p:cTn id="10" dur="1000"/>
                                        <p:tgtEl>
                                          <p:spTgt spid="16387">
                                            <p:txEl>
                                              <p:pRg st="0" end="0"/>
                                            </p:txEl>
                                          </p:spTgt>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000"/>
                                        <p:tgtEl>
                                          <p:spTgt spid="2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1000"/>
                                        <p:tgtEl>
                                          <p:spTgt spid="20"/>
                                        </p:tgtEl>
                                      </p:cBhvr>
                                    </p:animEffect>
                                  </p:childTnLst>
                                </p:cTn>
                              </p:par>
                              <p:par>
                                <p:cTn id="18" presetID="2" presetClass="entr" presetSubtype="8" fill="hold" nodeType="withEffect">
                                  <p:stCondLst>
                                    <p:cond delay="50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0-#ppt_w/2"/>
                                          </p:val>
                                        </p:tav>
                                        <p:tav tm="100000">
                                          <p:val>
                                            <p:strVal val="#ppt_x"/>
                                          </p:val>
                                        </p:tav>
                                      </p:tavLst>
                                    </p:anim>
                                    <p:anim calcmode="lin" valueType="num">
                                      <p:cBhvr additive="base">
                                        <p:cTn id="21" dur="50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0-#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1" presetClass="entr" presetSubtype="1" fill="hold" grpId="0" nodeType="afterEffect">
                                  <p:stCondLst>
                                    <p:cond delay="1000"/>
                                  </p:stCondLst>
                                  <p:childTnLst>
                                    <p:set>
                                      <p:cBhvr>
                                        <p:cTn id="28" dur="1" fill="hold">
                                          <p:stCondLst>
                                            <p:cond delay="0"/>
                                          </p:stCondLst>
                                        </p:cTn>
                                        <p:tgtEl>
                                          <p:spTgt spid="19"/>
                                        </p:tgtEl>
                                        <p:attrNameLst>
                                          <p:attrName>style.visibility</p:attrName>
                                        </p:attrNameLst>
                                      </p:cBhvr>
                                      <p:to>
                                        <p:strVal val="visible"/>
                                      </p:to>
                                    </p:set>
                                    <p:animEffect transition="in" filter="wheel(1)">
                                      <p:cBhvr>
                                        <p:cTn id="29" dur="1000"/>
                                        <p:tgtEl>
                                          <p:spTgt spid="19"/>
                                        </p:tgtEl>
                                      </p:cBhvr>
                                    </p:animEffect>
                                  </p:childTnLst>
                                </p:cTn>
                              </p:par>
                              <p:par>
                                <p:cTn id="30" presetID="21" presetClass="entr" presetSubtype="1" fill="hold" grpId="0" nodeType="withEffect">
                                  <p:stCondLst>
                                    <p:cond delay="1000"/>
                                  </p:stCondLst>
                                  <p:childTnLst>
                                    <p:set>
                                      <p:cBhvr>
                                        <p:cTn id="31" dur="1" fill="hold">
                                          <p:stCondLst>
                                            <p:cond delay="0"/>
                                          </p:stCondLst>
                                        </p:cTn>
                                        <p:tgtEl>
                                          <p:spTgt spid="21"/>
                                        </p:tgtEl>
                                        <p:attrNameLst>
                                          <p:attrName>style.visibility</p:attrName>
                                        </p:attrNameLst>
                                      </p:cBhvr>
                                      <p:to>
                                        <p:strVal val="visible"/>
                                      </p:to>
                                    </p:set>
                                    <p:animEffect transition="in" filter="wheel(1)">
                                      <p:cBhvr>
                                        <p:cTn id="32" dur="1000"/>
                                        <p:tgtEl>
                                          <p:spTgt spid="21"/>
                                        </p:tgtEl>
                                      </p:cBhvr>
                                    </p:animEffect>
                                  </p:childTnLst>
                                </p:cTn>
                              </p:par>
                              <p:par>
                                <p:cTn id="33" presetID="2" presetClass="entr" presetSubtype="8" fill="hold" nodeType="withEffect">
                                  <p:stCondLst>
                                    <p:cond delay="150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150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1" presetClass="entr" presetSubtype="1" fill="hold" grpId="0" nodeType="afterEffect">
                                  <p:stCondLst>
                                    <p:cond delay="1000"/>
                                  </p:stCondLst>
                                  <p:childTnLst>
                                    <p:set>
                                      <p:cBhvr>
                                        <p:cTn id="43" dur="1" fill="hold">
                                          <p:stCondLst>
                                            <p:cond delay="0"/>
                                          </p:stCondLst>
                                        </p:cTn>
                                        <p:tgtEl>
                                          <p:spTgt spid="22"/>
                                        </p:tgtEl>
                                        <p:attrNameLst>
                                          <p:attrName>style.visibility</p:attrName>
                                        </p:attrNameLst>
                                      </p:cBhvr>
                                      <p:to>
                                        <p:strVal val="visible"/>
                                      </p:to>
                                    </p:set>
                                    <p:animEffect transition="in" filter="wheel(1)">
                                      <p:cBhvr>
                                        <p:cTn id="44" dur="1000"/>
                                        <p:tgtEl>
                                          <p:spTgt spid="22"/>
                                        </p:tgtEl>
                                      </p:cBhvr>
                                    </p:animEffect>
                                  </p:childTnLst>
                                </p:cTn>
                              </p:par>
                              <p:par>
                                <p:cTn id="45" presetID="21" presetClass="entr" presetSubtype="1" fill="hold" grpId="0" nodeType="withEffect">
                                  <p:stCondLst>
                                    <p:cond delay="1000"/>
                                  </p:stCondLst>
                                  <p:childTnLst>
                                    <p:set>
                                      <p:cBhvr>
                                        <p:cTn id="46" dur="1" fill="hold">
                                          <p:stCondLst>
                                            <p:cond delay="0"/>
                                          </p:stCondLst>
                                        </p:cTn>
                                        <p:tgtEl>
                                          <p:spTgt spid="2"/>
                                        </p:tgtEl>
                                        <p:attrNameLst>
                                          <p:attrName>style.visibility</p:attrName>
                                        </p:attrNameLst>
                                      </p:cBhvr>
                                      <p:to>
                                        <p:strVal val="visible"/>
                                      </p:to>
                                    </p:set>
                                    <p:animEffect transition="in" filter="wheel(1)">
                                      <p:cBhvr>
                                        <p:cTn id="47" dur="1000"/>
                                        <p:tgtEl>
                                          <p:spTgt spid="2"/>
                                        </p:tgtEl>
                                      </p:cBhvr>
                                    </p:animEffect>
                                  </p:childTnLst>
                                </p:cTn>
                              </p:par>
                              <p:par>
                                <p:cTn id="48" presetID="2" presetClass="entr" presetSubtype="8" fill="hold" nodeType="withEffect">
                                  <p:stCondLst>
                                    <p:cond delay="150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0-#ppt_w/2"/>
                                          </p:val>
                                        </p:tav>
                                        <p:tav tm="100000">
                                          <p:val>
                                            <p:strVal val="#ppt_x"/>
                                          </p:val>
                                        </p:tav>
                                      </p:tavLst>
                                    </p:anim>
                                    <p:anim calcmode="lin" valueType="num">
                                      <p:cBhvr additive="base">
                                        <p:cTn id="51" dur="500" fill="hold"/>
                                        <p:tgtEl>
                                          <p:spTgt spid="28"/>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150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0-#ppt_w/2"/>
                                          </p:val>
                                        </p:tav>
                                        <p:tav tm="100000">
                                          <p:val>
                                            <p:strVal val="#ppt_x"/>
                                          </p:val>
                                        </p:tav>
                                      </p:tavLst>
                                    </p:anim>
                                    <p:anim calcmode="lin" valueType="num">
                                      <p:cBhvr additive="base">
                                        <p:cTn id="5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animBg="1"/>
      <p:bldP spid="2" grpId="0" animBg="1"/>
      <p:bldP spid="19" grpId="0" animBg="1"/>
      <p:bldP spid="20" grpId="0" animBg="1"/>
      <p:bldP spid="21" grpId="0" animBg="1"/>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304800" y="1066800"/>
            <a:ext cx="8708573" cy="4099064"/>
          </a:xfrm>
        </p:spPr>
        <p:txBody>
          <a:bodyPr/>
          <a:lstStyle/>
          <a:p>
            <a:pPr marL="0" indent="0">
              <a:buNone/>
            </a:pPr>
            <a:r>
              <a:rPr lang="en-US" sz="1400" b="1" dirty="0">
                <a:solidFill>
                  <a:srgbClr val="C00000"/>
                </a:solidFill>
                <a:latin typeface="Courier New" panose="02070309020205020404" pitchFamily="49" charset="0"/>
                <a:cs typeface="Courier New" panose="02070309020205020404" pitchFamily="49" charset="0"/>
              </a:rPr>
              <a:t>APPENDIX AP1.1.</a:t>
            </a:r>
            <a:r>
              <a:rPr lang="en-US" sz="1800" b="1" u="sng" dirty="0">
                <a:solidFill>
                  <a:srgbClr val="C00000"/>
                </a:solidFill>
                <a:latin typeface="Courier New" panose="02070309020205020404" pitchFamily="49" charset="0"/>
                <a:cs typeface="Courier New" panose="02070309020205020404" pitchFamily="49" charset="0"/>
              </a:rPr>
              <a:t>A</a:t>
            </a:r>
          </a:p>
          <a:p>
            <a:pPr marL="0" indent="0">
              <a:buNone/>
            </a:pPr>
            <a:r>
              <a:rPr lang="en-US" sz="1400" dirty="0">
                <a:solidFill>
                  <a:srgbClr val="C00000"/>
                </a:solidFill>
                <a:latin typeface="Courier New" panose="02070309020205020404" pitchFamily="49" charset="0"/>
                <a:cs typeface="Courier New" panose="02070309020205020404" pitchFamily="49" charset="0"/>
              </a:rPr>
              <a:t>   </a:t>
            </a:r>
            <a:r>
              <a:rPr lang="en-US" sz="1600" dirty="0">
                <a:solidFill>
                  <a:srgbClr val="C00000"/>
                </a:solidFill>
                <a:latin typeface="Courier New" panose="02070309020205020404" pitchFamily="49" charset="0"/>
                <a:cs typeface="Courier New" panose="02070309020205020404" pitchFamily="49" charset="0"/>
              </a:rPr>
              <a:t>BILLED</a:t>
            </a:r>
            <a:r>
              <a:rPr lang="en-US" sz="1400" dirty="0">
                <a:solidFill>
                  <a:srgbClr val="C00000"/>
                </a:solidFill>
                <a:latin typeface="Courier New" panose="02070309020205020404" pitchFamily="49" charset="0"/>
                <a:cs typeface="Courier New" panose="02070309020205020404" pitchFamily="49" charset="0"/>
              </a:rPr>
              <a:t> SERVICE CODE </a:t>
            </a:r>
            <a:r>
              <a:rPr lang="en-US" sz="1400" b="1" dirty="0">
                <a:solidFill>
                  <a:srgbClr val="C00000"/>
                </a:solidFill>
                <a:latin typeface="Courier New" panose="02070309020205020404" pitchFamily="49" charset="0"/>
                <a:cs typeface="Courier New" panose="02070309020205020404" pitchFamily="49" charset="0"/>
              </a:rPr>
              <a:t>= </a:t>
            </a:r>
            <a:r>
              <a:rPr lang="en-US" sz="1400" b="1" u="sng" dirty="0">
                <a:solidFill>
                  <a:srgbClr val="C00000"/>
                </a:solidFill>
                <a:latin typeface="Courier New" panose="02070309020205020404" pitchFamily="49" charset="0"/>
                <a:cs typeface="Courier New" panose="02070309020205020404" pitchFamily="49" charset="0"/>
              </a:rPr>
              <a:t>A,C,W (ARMY</a:t>
            </a:r>
            <a:r>
              <a:rPr lang="en-US" sz="1400" b="1" dirty="0">
                <a:solidFill>
                  <a:srgbClr val="C00000"/>
                </a:solidFill>
                <a:latin typeface="Courier New" panose="02070309020205020404" pitchFamily="49" charset="0"/>
                <a:cs typeface="Courier New" panose="02070309020205020404" pitchFamily="49" charset="0"/>
              </a:rPr>
              <a:t>)</a:t>
            </a:r>
          </a:p>
          <a:p>
            <a:pPr marL="0" indent="0">
              <a:buNone/>
            </a:pPr>
            <a:r>
              <a:rPr lang="en-US" sz="1400" b="1" dirty="0">
                <a:solidFill>
                  <a:srgbClr val="C00000"/>
                </a:solidFill>
                <a:latin typeface="Courier New" panose="02070309020205020404" pitchFamily="49" charset="0"/>
                <a:cs typeface="Courier New" panose="02070309020205020404" pitchFamily="49" charset="0"/>
              </a:rPr>
              <a:t>   1. SIGNAL CODE IS A, B, J, OR K</a:t>
            </a:r>
            <a:r>
              <a:rPr lang="en-US" sz="1400" b="1" dirty="0">
                <a:latin typeface="Courier New" panose="02070309020205020404" pitchFamily="49" charset="0"/>
                <a:cs typeface="Courier New" panose="02070309020205020404" pitchFamily="49" charset="0"/>
              </a:rPr>
              <a:t>:</a:t>
            </a:r>
          </a:p>
          <a:p>
            <a:pPr marL="0" indent="0">
              <a:buNone/>
            </a:pPr>
            <a:r>
              <a:rPr lang="en-US" sz="1400" b="1" dirty="0">
                <a:latin typeface="Courier New" panose="02070309020205020404" pitchFamily="49" charset="0"/>
                <a:cs typeface="Courier New" panose="02070309020205020404" pitchFamily="49" charset="0"/>
              </a:rPr>
              <a:t>      </a:t>
            </a:r>
            <a:r>
              <a:rPr lang="en-US" sz="1400" b="1" dirty="0">
                <a:solidFill>
                  <a:srgbClr val="0000FF"/>
                </a:solidFill>
                <a:latin typeface="Courier New" panose="02070309020205020404" pitchFamily="49" charset="0"/>
                <a:cs typeface="Courier New" panose="02070309020205020404" pitchFamily="49" charset="0"/>
              </a:rPr>
              <a:t>*FUND ACCOUNT*</a:t>
            </a:r>
          </a:p>
          <a:p>
            <a:pPr marL="0" indent="0">
              <a:buNone/>
            </a:pPr>
            <a:r>
              <a:rPr lang="en-US" sz="1400" b="1" dirty="0">
                <a:solidFill>
                  <a:srgbClr val="0000FF"/>
                </a:solidFill>
                <a:latin typeface="Courier New" panose="02070309020205020404" pitchFamily="49" charset="0"/>
                <a:cs typeface="Courier New" panose="02070309020205020404" pitchFamily="49" charset="0"/>
              </a:rPr>
              <a:t>FUND  DPT F MAIN APP  DPT SUB TRY BEG  END  L A AGENCY NARRATIVE     EFF     ACT</a:t>
            </a:r>
          </a:p>
          <a:p>
            <a:pPr marL="0" indent="0">
              <a:buNone/>
            </a:pPr>
            <a:r>
              <a:rPr lang="en-US" sz="1400" b="1" dirty="0">
                <a:solidFill>
                  <a:srgbClr val="0000FF"/>
                </a:solidFill>
                <a:latin typeface="Courier New" panose="02070309020205020404" pitchFamily="49" charset="0"/>
                <a:cs typeface="Courier New" panose="02070309020205020404" pitchFamily="49" charset="0"/>
              </a:rPr>
              <a:t>CODE  REG Y ACCT LIM  TRN ACT SUB POA  POA  E T                      DATE    CDE</a:t>
            </a:r>
          </a:p>
          <a:p>
            <a:pPr marL="0" indent="0">
              <a:buNone/>
            </a:pPr>
            <a:r>
              <a:rPr lang="en-US" sz="1400" b="1" dirty="0">
                <a:solidFill>
                  <a:srgbClr val="0000FF"/>
                </a:solidFill>
                <a:latin typeface="Courier New" panose="02070309020205020404" pitchFamily="49" charset="0"/>
                <a:cs typeface="Courier New" panose="02070309020205020404" pitchFamily="49" charset="0"/>
              </a:rPr>
              <a:t>      CDE R CODE SUB  CDE CDE CLS YEAR YEAR G C</a:t>
            </a:r>
          </a:p>
          <a:p>
            <a:pPr marL="0" indent="0">
              <a:buNone/>
            </a:pP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01  </a:t>
            </a:r>
            <a:r>
              <a:rPr lang="en-US" sz="1400" b="1" dirty="0">
                <a:latin typeface="Courier New" panose="02070309020205020404" pitchFamily="49" charset="0"/>
                <a:cs typeface="Courier New" panose="02070309020205020404" pitchFamily="49" charset="0"/>
              </a:rPr>
              <a:t>021 # 2020          000               F                        2014066 CHG</a:t>
            </a:r>
          </a:p>
          <a:p>
            <a:pPr marL="0" indent="0">
              <a:buNone/>
            </a:pPr>
            <a:r>
              <a:rPr lang="en-US" sz="1400" b="1" dirty="0" smtClean="0">
                <a:latin typeface="Courier New" panose="02070309020205020404" pitchFamily="49" charset="0"/>
                <a:cs typeface="Courier New" panose="02070309020205020404" pitchFamily="49" charset="0"/>
              </a:rPr>
              <a:t>  03  </a:t>
            </a:r>
            <a:r>
              <a:rPr lang="en-US" sz="1400" b="1" dirty="0">
                <a:latin typeface="Courier New" panose="02070309020205020404" pitchFamily="49" charset="0"/>
                <a:cs typeface="Courier New" panose="02070309020205020404" pitchFamily="49" charset="0"/>
              </a:rPr>
              <a:t>021 0 2040          000     2010 2011 F                        1986314 </a:t>
            </a:r>
            <a:r>
              <a:rPr lang="en-US" sz="1400" b="1" dirty="0" smtClean="0">
                <a:latin typeface="Courier New" panose="02070309020205020404" pitchFamily="49" charset="0"/>
                <a:cs typeface="Courier New" panose="02070309020205020404" pitchFamily="49" charset="0"/>
              </a:rPr>
              <a:t>ADD</a:t>
            </a:r>
          </a:p>
          <a:p>
            <a:pPr marL="0" indent="0">
              <a:buNone/>
            </a:pPr>
            <a:r>
              <a:rPr lang="en-US" sz="1400" b="1" dirty="0" smtClean="0">
                <a:latin typeface="Courier New" panose="02070309020205020404" pitchFamily="49" charset="0"/>
                <a:cs typeface="Courier New" panose="02070309020205020404" pitchFamily="49" charset="0"/>
              </a:rPr>
              <a:t>  DD  </a:t>
            </a:r>
            <a:r>
              <a:rPr lang="en-US" sz="1400" b="1" dirty="0">
                <a:latin typeface="Courier New" panose="02070309020205020404" pitchFamily="49" charset="0"/>
                <a:cs typeface="Courier New" panose="02070309020205020404" pitchFamily="49" charset="0"/>
              </a:rPr>
              <a:t>097 X 1030 18E1 019 000               F X                      2014037 ADD</a:t>
            </a:r>
            <a:endParaRPr lang="en-US" sz="1400" b="1" dirty="0" smtClean="0">
              <a:latin typeface="Courier New" panose="02070309020205020404" pitchFamily="49" charset="0"/>
              <a:cs typeface="Courier New" panose="02070309020205020404" pitchFamily="49" charset="0"/>
            </a:endParaRPr>
          </a:p>
          <a:p>
            <a:pPr marL="0" indent="0">
              <a:buNone/>
            </a:pPr>
            <a:r>
              <a:rPr lang="en-US" sz="1400" b="1" dirty="0" smtClean="0">
                <a:latin typeface="Courier New" panose="02070309020205020404" pitchFamily="49" charset="0"/>
                <a:cs typeface="Courier New" panose="02070309020205020404" pitchFamily="49" charset="0"/>
              </a:rPr>
              <a:t>   2</a:t>
            </a:r>
            <a:r>
              <a:rPr lang="en-US" sz="1400" b="1" dirty="0">
                <a:latin typeface="Courier New" panose="02070309020205020404" pitchFamily="49" charset="0"/>
                <a:cs typeface="Courier New" panose="02070309020205020404" pitchFamily="49" charset="0"/>
              </a:rPr>
              <a:t>. SIGNAL CODE IS C OR L</a:t>
            </a:r>
            <a:r>
              <a:rPr lang="en-US" sz="1400" b="1" dirty="0" smtClean="0">
                <a:latin typeface="Courier New" panose="02070309020205020404" pitchFamily="49" charset="0"/>
                <a:cs typeface="Courier New" panose="02070309020205020404" pitchFamily="49" charset="0"/>
              </a:rPr>
              <a:t>:</a:t>
            </a:r>
          </a:p>
          <a:p>
            <a:pPr marL="0" indent="0">
              <a:buNone/>
            </a:pPr>
            <a:r>
              <a:rPr lang="en-US" sz="1400" b="1" dirty="0" smtClean="0">
                <a:latin typeface="Courier New" panose="02070309020205020404" pitchFamily="49" charset="0"/>
                <a:cs typeface="Courier New" panose="02070309020205020404" pitchFamily="49" charset="0"/>
              </a:rPr>
              <a:t>  </a:t>
            </a:r>
            <a:r>
              <a:rPr lang="en-US" sz="1400" dirty="0">
                <a:solidFill>
                  <a:srgbClr val="FF0000"/>
                </a:solidFill>
                <a:latin typeface="Courier New" panose="02070309020205020404" pitchFamily="49" charset="0"/>
                <a:cs typeface="Courier New" panose="02070309020205020404" pitchFamily="49" charset="0"/>
              </a:rPr>
              <a:t>2</a:t>
            </a:r>
            <a:r>
              <a:rPr lang="en-US" sz="1400" b="1" dirty="0" smtClean="0">
                <a:solidFill>
                  <a:srgbClr val="FF0000"/>
                </a:solidFill>
                <a:latin typeface="Courier New" panose="02070309020205020404" pitchFamily="49" charset="0"/>
                <a:cs typeface="Courier New" panose="02070309020205020404" pitchFamily="49" charset="0"/>
              </a:rPr>
              <a:t>P </a:t>
            </a:r>
            <a:r>
              <a:rPr lang="en-US" sz="1400" b="1" dirty="0">
                <a:solidFill>
                  <a:srgbClr val="FF0000"/>
                </a:solidFill>
                <a:latin typeface="Courier New" panose="02070309020205020404" pitchFamily="49" charset="0"/>
                <a:cs typeface="Courier New" panose="02070309020205020404" pitchFamily="49" charset="0"/>
              </a:rPr>
              <a:t>BILL VIA </a:t>
            </a:r>
            <a:r>
              <a:rPr lang="en-US" sz="1400" b="1" dirty="0" smtClean="0">
                <a:solidFill>
                  <a:srgbClr val="FF0000"/>
                </a:solidFill>
                <a:latin typeface="Courier New" panose="02070309020205020404" pitchFamily="49" charset="0"/>
                <a:cs typeface="Courier New" panose="02070309020205020404" pitchFamily="49" charset="0"/>
              </a:rPr>
              <a:t>NONINTERFUND </a:t>
            </a:r>
            <a:r>
              <a:rPr lang="en-US" sz="1400" b="1" dirty="0" smtClean="0">
                <a:latin typeface="Courier New" panose="02070309020205020404" pitchFamily="49" charset="0"/>
                <a:cs typeface="Courier New" panose="02070309020205020404" pitchFamily="49" charset="0"/>
              </a:rPr>
              <a:t>					</a:t>
            </a:r>
            <a:r>
              <a:rPr lang="en-US" sz="1400" b="1" dirty="0" smtClean="0">
                <a:solidFill>
                  <a:srgbClr val="FF0000"/>
                </a:solidFill>
                <a:latin typeface="Courier New" panose="02070309020205020404" pitchFamily="49" charset="0"/>
                <a:cs typeface="Courier New" panose="02070309020205020404" pitchFamily="49" charset="0"/>
              </a:rPr>
              <a:t>2010181 ADD</a:t>
            </a:r>
          </a:p>
          <a:p>
            <a:pPr marL="0" indent="0">
              <a:buNone/>
            </a:pPr>
            <a:r>
              <a:rPr lang="en-US" sz="1400" b="1" dirty="0" smtClean="0">
                <a:latin typeface="Courier New" panose="02070309020205020404" pitchFamily="49" charset="0"/>
                <a:cs typeface="Courier New" panose="02070309020205020404" pitchFamily="49" charset="0"/>
              </a:rPr>
              <a:t>  2U  </a:t>
            </a:r>
            <a:r>
              <a:rPr lang="en-US" sz="1400" b="1" dirty="0">
                <a:latin typeface="Courier New" panose="02070309020205020404" pitchFamily="49" charset="0"/>
                <a:cs typeface="Courier New" panose="02070309020205020404" pitchFamily="49" charset="0"/>
              </a:rPr>
              <a:t>021 # </a:t>
            </a:r>
            <a:r>
              <a:rPr lang="en-US" sz="1400" b="1" dirty="0" smtClean="0">
                <a:latin typeface="Courier New" panose="02070309020205020404" pitchFamily="49" charset="0"/>
                <a:cs typeface="Courier New" panose="02070309020205020404" pitchFamily="49" charset="0"/>
              </a:rPr>
              <a:t>2035          </a:t>
            </a:r>
            <a:r>
              <a:rPr lang="en-US" sz="1400" b="1" dirty="0">
                <a:latin typeface="Courier New" panose="02070309020205020404" pitchFamily="49" charset="0"/>
                <a:cs typeface="Courier New" panose="02070309020205020404" pitchFamily="49" charset="0"/>
              </a:rPr>
              <a:t>000               T                        2010242 </a:t>
            </a:r>
            <a:r>
              <a:rPr lang="en-US" sz="1400" b="1" dirty="0" smtClean="0">
                <a:latin typeface="Courier New" panose="02070309020205020404" pitchFamily="49" charset="0"/>
                <a:cs typeface="Courier New" panose="02070309020205020404" pitchFamily="49" charset="0"/>
              </a:rPr>
              <a:t>ADD</a:t>
            </a:r>
          </a:p>
          <a:p>
            <a:pPr marL="0" indent="0">
              <a:buNone/>
            </a:pPr>
            <a:r>
              <a:rPr lang="en-US" sz="1400" b="1" dirty="0" smtClean="0">
                <a:solidFill>
                  <a:srgbClr val="FF0000"/>
                </a:solidFill>
                <a:latin typeface="Courier New" panose="02070309020205020404" pitchFamily="49" charset="0"/>
                <a:cs typeface="Courier New" panose="02070309020205020404" pitchFamily="49" charset="0"/>
              </a:rPr>
              <a:t>  21  </a:t>
            </a:r>
            <a:r>
              <a:rPr lang="en-US" sz="1400" b="1" dirty="0">
                <a:solidFill>
                  <a:srgbClr val="FF0000"/>
                </a:solidFill>
                <a:latin typeface="Courier New" panose="02070309020205020404" pitchFamily="49" charset="0"/>
                <a:cs typeface="Courier New" panose="02070309020205020404" pitchFamily="49" charset="0"/>
              </a:rPr>
              <a:t>021 # 2020          000               F                        2014066 CHG</a:t>
            </a:r>
          </a:p>
          <a:p>
            <a:pPr marL="0" indent="0">
              <a:buNone/>
            </a:pPr>
            <a:r>
              <a:rPr lang="en-US" sz="1400" b="1" dirty="0" smtClean="0">
                <a:latin typeface="Courier New" panose="02070309020205020404" pitchFamily="49" charset="0"/>
                <a:cs typeface="Courier New" panose="02070309020205020404" pitchFamily="49" charset="0"/>
              </a:rPr>
              <a:t>  YT  </a:t>
            </a:r>
            <a:r>
              <a:rPr lang="en-US" sz="1400" b="1" dirty="0">
                <a:latin typeface="Courier New" panose="02070309020205020404" pitchFamily="49" charset="0"/>
                <a:cs typeface="Courier New" panose="02070309020205020404" pitchFamily="49" charset="0"/>
              </a:rPr>
              <a:t>021 # 1082      011 000               F                        2014108 </a:t>
            </a:r>
            <a:r>
              <a:rPr lang="en-US" sz="1400" b="1" dirty="0" smtClean="0">
                <a:latin typeface="Courier New" panose="02070309020205020404" pitchFamily="49" charset="0"/>
                <a:cs typeface="Courier New" panose="02070309020205020404" pitchFamily="49" charset="0"/>
              </a:rPr>
              <a:t>CHG</a:t>
            </a:r>
          </a:p>
          <a:p>
            <a:pPr marL="0" indent="0">
              <a:buNone/>
            </a:pPr>
            <a:r>
              <a:rPr lang="en-US" sz="1400" b="1" dirty="0" smtClean="0">
                <a:solidFill>
                  <a:srgbClr val="C00000"/>
                </a:solidFill>
                <a:latin typeface="Courier New" panose="02070309020205020404" pitchFamily="49" charset="0"/>
                <a:cs typeface="Courier New" panose="02070309020205020404" pitchFamily="49" charset="0"/>
              </a:rPr>
              <a:t>APPENDIX AP1.1.</a:t>
            </a:r>
            <a:r>
              <a:rPr lang="en-US" sz="1800" b="1" u="sng" dirty="0" smtClean="0">
                <a:solidFill>
                  <a:srgbClr val="C00000"/>
                </a:solidFill>
                <a:latin typeface="Courier New" panose="02070309020205020404" pitchFamily="49" charset="0"/>
                <a:cs typeface="Courier New" panose="02070309020205020404" pitchFamily="49" charset="0"/>
              </a:rPr>
              <a:t>F</a:t>
            </a:r>
            <a:r>
              <a:rPr lang="en-US" sz="1400" b="1" dirty="0" smtClean="0">
                <a:solidFill>
                  <a:srgbClr val="C00000"/>
                </a:solidFill>
                <a:latin typeface="Courier New" panose="02070309020205020404" pitchFamily="49" charset="0"/>
                <a:cs typeface="Courier New" panose="02070309020205020404" pitchFamily="49" charset="0"/>
              </a:rPr>
              <a:t>   </a:t>
            </a:r>
          </a:p>
          <a:p>
            <a:pPr marL="0" indent="0">
              <a:buNone/>
            </a:pPr>
            <a:r>
              <a:rPr lang="en-US" sz="1400" b="1" dirty="0" smtClean="0">
                <a:solidFill>
                  <a:srgbClr val="C00000"/>
                </a:solidFill>
                <a:latin typeface="Courier New" panose="02070309020205020404" pitchFamily="49" charset="0"/>
                <a:cs typeface="Courier New" panose="02070309020205020404" pitchFamily="49" charset="0"/>
              </a:rPr>
              <a:t>BILLED </a:t>
            </a:r>
            <a:r>
              <a:rPr lang="en-US" sz="1400" b="1" dirty="0">
                <a:solidFill>
                  <a:srgbClr val="C00000"/>
                </a:solidFill>
                <a:latin typeface="Courier New" panose="02070309020205020404" pitchFamily="49" charset="0"/>
                <a:cs typeface="Courier New" panose="02070309020205020404" pitchFamily="49" charset="0"/>
              </a:rPr>
              <a:t>SERVICE CODE =  </a:t>
            </a:r>
            <a:r>
              <a:rPr lang="en-US" sz="1400" b="1" u="sng" dirty="0">
                <a:solidFill>
                  <a:srgbClr val="C00000"/>
                </a:solidFill>
                <a:latin typeface="Courier New" panose="02070309020205020404" pitchFamily="49" charset="0"/>
                <a:cs typeface="Courier New" panose="02070309020205020404" pitchFamily="49" charset="0"/>
              </a:rPr>
              <a:t>D,E,F (AIR FORCE)</a:t>
            </a:r>
          </a:p>
          <a:p>
            <a:pPr marL="0" indent="0">
              <a:buNone/>
            </a:pPr>
            <a:r>
              <a:rPr lang="en-US" sz="1400" b="1" dirty="0">
                <a:solidFill>
                  <a:srgbClr val="C00000"/>
                </a:solidFill>
                <a:latin typeface="Courier New" panose="02070309020205020404" pitchFamily="49" charset="0"/>
                <a:cs typeface="Courier New" panose="02070309020205020404" pitchFamily="49" charset="0"/>
              </a:rPr>
              <a:t>   1. SIGNAL CODE IS A, B, J, OR K:</a:t>
            </a:r>
          </a:p>
          <a:p>
            <a:endParaRPr lang="en-US" sz="1600" b="1" dirty="0" smtClean="0"/>
          </a:p>
          <a:p>
            <a:pPr marL="0" indent="0">
              <a:buNone/>
            </a:pPr>
            <a:endParaRPr lang="en-US" sz="1600" b="1" dirty="0"/>
          </a:p>
          <a:p>
            <a:pPr marL="0" indent="0">
              <a:buNone/>
            </a:pPr>
            <a:endParaRPr lang="en-US" sz="1600" b="1" dirty="0"/>
          </a:p>
          <a:p>
            <a:pPr marL="0" indent="0">
              <a:buNone/>
            </a:pPr>
            <a:endParaRPr lang="en-US" sz="1300" b="1" dirty="0"/>
          </a:p>
        </p:txBody>
      </p:sp>
      <p:sp>
        <p:nvSpPr>
          <p:cNvPr id="17410" name="Rectangle 2"/>
          <p:cNvSpPr>
            <a:spLocks noGrp="1" noChangeArrowheads="1"/>
          </p:cNvSpPr>
          <p:nvPr>
            <p:ph type="title"/>
          </p:nvPr>
        </p:nvSpPr>
        <p:spPr>
          <a:xfrm>
            <a:off x="609600" y="505425"/>
            <a:ext cx="8839200" cy="609600"/>
          </a:xfrm>
        </p:spPr>
        <p:txBody>
          <a:bodyPr/>
          <a:lstStyle/>
          <a:p>
            <a:r>
              <a:rPr lang="en-US" sz="3200" dirty="0" smtClean="0"/>
              <a:t>Fund Code to Fund Account </a:t>
            </a:r>
            <a:br>
              <a:rPr lang="en-US" sz="3200" dirty="0" smtClean="0"/>
            </a:br>
            <a:r>
              <a:rPr lang="en-US" sz="3200" dirty="0" smtClean="0"/>
              <a:t>Conversion Table</a:t>
            </a:r>
          </a:p>
        </p:txBody>
      </p:sp>
      <p:sp>
        <p:nvSpPr>
          <p:cNvPr id="17412" name="Text Box 3"/>
          <p:cNvSpPr txBox="1">
            <a:spLocks noChangeArrowheads="1"/>
          </p:cNvSpPr>
          <p:nvPr/>
        </p:nvSpPr>
        <p:spPr bwMode="auto">
          <a:xfrm>
            <a:off x="6626225" y="508000"/>
            <a:ext cx="433388" cy="328613"/>
          </a:xfrm>
          <a:prstGeom prst="rect">
            <a:avLst/>
          </a:prstGeom>
          <a:noFill/>
          <a:ln w="9525" algn="ctr">
            <a:noFill/>
            <a:miter lim="800000"/>
            <a:headEnd/>
            <a:tailEnd/>
          </a:ln>
        </p:spPr>
        <p:txBody>
          <a:bodyPr lIns="0" tIns="0" rIns="0" bIns="0">
            <a:spAutoFit/>
          </a:bodyPr>
          <a:lstStyle/>
          <a:p>
            <a:pPr algn="ctr" eaLnBrk="0" hangingPunct="0">
              <a:lnSpc>
                <a:spcPct val="90000"/>
              </a:lnSpc>
              <a:spcBef>
                <a:spcPct val="50000"/>
              </a:spcBef>
            </a:pPr>
            <a:endParaRPr lang="en-US" sz="2400">
              <a:solidFill>
                <a:srgbClr val="04148C"/>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37051831"/>
              </p:ext>
            </p:extLst>
          </p:nvPr>
        </p:nvGraphicFramePr>
        <p:xfrm>
          <a:off x="5366715" y="4583575"/>
          <a:ext cx="3642653" cy="1951292"/>
        </p:xfrm>
        <a:graphic>
          <a:graphicData uri="http://schemas.openxmlformats.org/drawingml/2006/table">
            <a:tbl>
              <a:tblPr firstRow="1" firstCol="1" bandRow="1">
                <a:tableStyleId>{5C22544A-7EE6-4342-B048-85BDC9FD1C3A}</a:tableStyleId>
              </a:tblPr>
              <a:tblGrid>
                <a:gridCol w="1642352">
                  <a:extLst>
                    <a:ext uri="{9D8B030D-6E8A-4147-A177-3AD203B41FA5}">
                      <a16:colId xmlns:a16="http://schemas.microsoft.com/office/drawing/2014/main" val="20000"/>
                    </a:ext>
                  </a:extLst>
                </a:gridCol>
                <a:gridCol w="2000301">
                  <a:extLst>
                    <a:ext uri="{9D8B030D-6E8A-4147-A177-3AD203B41FA5}">
                      <a16:colId xmlns:a16="http://schemas.microsoft.com/office/drawing/2014/main" val="20001"/>
                    </a:ext>
                  </a:extLst>
                </a:gridCol>
              </a:tblGrid>
              <a:tr h="1951292">
                <a:tc>
                  <a:txBody>
                    <a:bodyPr/>
                    <a:lstStyle/>
                    <a:p>
                      <a:pPr marL="171450" marR="0" lvl="0" indent="-171450">
                        <a:lnSpc>
                          <a:spcPct val="115000"/>
                        </a:lnSpc>
                        <a:spcBef>
                          <a:spcPts val="0"/>
                        </a:spcBef>
                        <a:spcAft>
                          <a:spcPts val="0"/>
                        </a:spcAft>
                        <a:buFont typeface="Arial" panose="020B0604020202020204" pitchFamily="34" charset="0"/>
                        <a:buChar char="•"/>
                        <a:tabLst>
                          <a:tab pos="228600" algn="l"/>
                        </a:tabLst>
                      </a:pPr>
                      <a:r>
                        <a:rPr lang="en-US" sz="1200" dirty="0">
                          <a:solidFill>
                            <a:schemeClr val="tx1"/>
                          </a:solidFill>
                          <a:effectLst/>
                        </a:rPr>
                        <a:t>Fund </a:t>
                      </a:r>
                      <a:r>
                        <a:rPr lang="en-US" sz="1200" dirty="0" smtClean="0">
                          <a:solidFill>
                            <a:schemeClr val="tx1"/>
                          </a:solidFill>
                          <a:effectLst/>
                        </a:rPr>
                        <a:t>Code </a:t>
                      </a:r>
                      <a:endParaRPr lang="en-US" sz="1200" dirty="0">
                        <a:solidFill>
                          <a:schemeClr val="tx1"/>
                        </a:solidFill>
                        <a:effectLst/>
                      </a:endParaRPr>
                    </a:p>
                    <a:p>
                      <a:pPr marL="171450" marR="0" lvl="0" indent="-171450">
                        <a:lnSpc>
                          <a:spcPct val="115000"/>
                        </a:lnSpc>
                        <a:spcBef>
                          <a:spcPts val="0"/>
                        </a:spcBef>
                        <a:spcAft>
                          <a:spcPts val="0"/>
                        </a:spcAft>
                        <a:buFont typeface="Arial" panose="020B0604020202020204" pitchFamily="34" charset="0"/>
                        <a:buChar char="•"/>
                        <a:tabLst>
                          <a:tab pos="228600" algn="l"/>
                        </a:tabLst>
                      </a:pPr>
                      <a:r>
                        <a:rPr lang="en-US" sz="1200" dirty="0">
                          <a:solidFill>
                            <a:schemeClr val="tx1"/>
                          </a:solidFill>
                          <a:effectLst/>
                        </a:rPr>
                        <a:t>Dept. Regular Code</a:t>
                      </a:r>
                    </a:p>
                    <a:p>
                      <a:pPr marL="171450" marR="0" lvl="0" indent="-171450">
                        <a:lnSpc>
                          <a:spcPct val="115000"/>
                        </a:lnSpc>
                        <a:spcBef>
                          <a:spcPts val="0"/>
                        </a:spcBef>
                        <a:spcAft>
                          <a:spcPts val="0"/>
                        </a:spcAft>
                        <a:buFont typeface="Arial" panose="020B0604020202020204" pitchFamily="34" charset="0"/>
                        <a:buChar char="•"/>
                        <a:tabLst>
                          <a:tab pos="228600" algn="l"/>
                        </a:tabLst>
                      </a:pPr>
                      <a:r>
                        <a:rPr lang="en-US" sz="1200" dirty="0">
                          <a:solidFill>
                            <a:schemeClr val="tx1"/>
                          </a:solidFill>
                          <a:effectLst/>
                        </a:rPr>
                        <a:t>Fiscal Year Indicator </a:t>
                      </a:r>
                    </a:p>
                    <a:p>
                      <a:pPr marL="171450" marR="0" lvl="0" indent="-171450">
                        <a:lnSpc>
                          <a:spcPct val="115000"/>
                        </a:lnSpc>
                        <a:spcBef>
                          <a:spcPts val="0"/>
                        </a:spcBef>
                        <a:spcAft>
                          <a:spcPts val="0"/>
                        </a:spcAft>
                        <a:buFont typeface="Arial" panose="020B0604020202020204" pitchFamily="34" charset="0"/>
                        <a:buChar char="•"/>
                        <a:tabLst>
                          <a:tab pos="228600" algn="l"/>
                        </a:tabLst>
                      </a:pPr>
                      <a:r>
                        <a:rPr lang="en-US" sz="1200" dirty="0">
                          <a:solidFill>
                            <a:schemeClr val="tx1"/>
                          </a:solidFill>
                          <a:effectLst/>
                        </a:rPr>
                        <a:t>Main Account   </a:t>
                      </a:r>
                    </a:p>
                    <a:p>
                      <a:pPr marL="171450" marR="0" lvl="0" indent="-171450">
                        <a:lnSpc>
                          <a:spcPct val="115000"/>
                        </a:lnSpc>
                        <a:spcBef>
                          <a:spcPts val="0"/>
                        </a:spcBef>
                        <a:spcAft>
                          <a:spcPts val="0"/>
                        </a:spcAft>
                        <a:buFont typeface="Arial" panose="020B0604020202020204" pitchFamily="34" charset="0"/>
                        <a:buChar char="•"/>
                        <a:tabLst>
                          <a:tab pos="228600" algn="l"/>
                        </a:tabLst>
                      </a:pPr>
                      <a:r>
                        <a:rPr lang="en-US" sz="1200" dirty="0">
                          <a:solidFill>
                            <a:schemeClr val="tx1"/>
                          </a:solidFill>
                          <a:effectLst/>
                        </a:rPr>
                        <a:t>Limit/Subhead</a:t>
                      </a:r>
                    </a:p>
                    <a:p>
                      <a:pPr marL="171450" marR="0" lvl="0" indent="-171450">
                        <a:lnSpc>
                          <a:spcPct val="115000"/>
                        </a:lnSpc>
                        <a:spcBef>
                          <a:spcPts val="0"/>
                        </a:spcBef>
                        <a:spcAft>
                          <a:spcPts val="0"/>
                        </a:spcAft>
                        <a:buFont typeface="Arial" panose="020B0604020202020204" pitchFamily="34" charset="0"/>
                        <a:buChar char="•"/>
                        <a:tabLst>
                          <a:tab pos="457200" algn="l"/>
                        </a:tabLst>
                      </a:pPr>
                      <a:r>
                        <a:rPr lang="en-US" sz="1200" dirty="0">
                          <a:solidFill>
                            <a:schemeClr val="tx1"/>
                          </a:solidFill>
                          <a:effectLst/>
                        </a:rPr>
                        <a:t>Dept. </a:t>
                      </a:r>
                      <a:r>
                        <a:rPr lang="en-US" sz="1200" dirty="0" smtClean="0">
                          <a:solidFill>
                            <a:schemeClr val="tx1"/>
                          </a:solidFill>
                          <a:effectLst/>
                        </a:rPr>
                        <a:t>Transfer Code</a:t>
                      </a:r>
                      <a:endParaRPr lang="en-US" sz="1200" dirty="0">
                        <a:solidFill>
                          <a:schemeClr val="tx1"/>
                        </a:solidFill>
                        <a:effectLst/>
                        <a:latin typeface="Calibri"/>
                        <a:ea typeface="Calibri"/>
                        <a:cs typeface="Times New Roman"/>
                      </a:endParaRPr>
                    </a:p>
                  </a:txBody>
                  <a:tcPr marL="68580" marR="68580" marT="0" marB="0">
                    <a:solidFill>
                      <a:schemeClr val="bg1"/>
                    </a:solidFill>
                  </a:tcPr>
                </a:tc>
                <a:tc>
                  <a:txBody>
                    <a:bodyPr/>
                    <a:lstStyle/>
                    <a:p>
                      <a:pPr marL="171450" marR="0" lvl="0" indent="-171450">
                        <a:lnSpc>
                          <a:spcPct val="115000"/>
                        </a:lnSpc>
                        <a:spcBef>
                          <a:spcPts val="0"/>
                        </a:spcBef>
                        <a:spcAft>
                          <a:spcPts val="0"/>
                        </a:spcAft>
                        <a:buFont typeface="Arial" panose="020B0604020202020204" pitchFamily="34" charset="0"/>
                        <a:buChar char="•"/>
                        <a:tabLst>
                          <a:tab pos="457200" algn="l"/>
                        </a:tabLst>
                      </a:pPr>
                      <a:r>
                        <a:rPr lang="en-US" sz="1200" dirty="0">
                          <a:solidFill>
                            <a:schemeClr val="tx1"/>
                          </a:solidFill>
                          <a:effectLst/>
                        </a:rPr>
                        <a:t>Sub-Account </a:t>
                      </a:r>
                    </a:p>
                    <a:p>
                      <a:pPr marL="171450" marR="0" lvl="0" indent="-171450">
                        <a:lnSpc>
                          <a:spcPct val="115000"/>
                        </a:lnSpc>
                        <a:spcBef>
                          <a:spcPts val="0"/>
                        </a:spcBef>
                        <a:spcAft>
                          <a:spcPts val="0"/>
                        </a:spcAft>
                        <a:buFont typeface="Arial" panose="020B0604020202020204" pitchFamily="34" charset="0"/>
                        <a:buChar char="•"/>
                        <a:tabLst>
                          <a:tab pos="457200" algn="l"/>
                        </a:tabLst>
                      </a:pPr>
                      <a:r>
                        <a:rPr lang="en-US" sz="1200" strike="sngStrike" dirty="0">
                          <a:solidFill>
                            <a:schemeClr val="tx1"/>
                          </a:solidFill>
                          <a:effectLst/>
                        </a:rPr>
                        <a:t>Treasury Subclass</a:t>
                      </a:r>
                      <a:endParaRPr lang="en-US" sz="1200" dirty="0">
                        <a:solidFill>
                          <a:schemeClr val="tx1"/>
                        </a:solidFill>
                        <a:effectLst/>
                      </a:endParaRPr>
                    </a:p>
                    <a:p>
                      <a:pPr marL="171450" marR="0" lvl="0" indent="-171450">
                        <a:lnSpc>
                          <a:spcPct val="115000"/>
                        </a:lnSpc>
                        <a:spcBef>
                          <a:spcPts val="0"/>
                        </a:spcBef>
                        <a:spcAft>
                          <a:spcPts val="0"/>
                        </a:spcAft>
                        <a:buFont typeface="Arial" panose="020B0604020202020204" pitchFamily="34" charset="0"/>
                        <a:buChar char="•"/>
                        <a:tabLst>
                          <a:tab pos="228600" algn="l"/>
                        </a:tabLst>
                      </a:pPr>
                      <a:r>
                        <a:rPr lang="en-US" sz="1200" dirty="0">
                          <a:solidFill>
                            <a:schemeClr val="tx1"/>
                          </a:solidFill>
                          <a:effectLst/>
                        </a:rPr>
                        <a:t>Beginning Period of Availability</a:t>
                      </a:r>
                    </a:p>
                    <a:p>
                      <a:pPr marL="171450" marR="0" lvl="0" indent="-171450">
                        <a:lnSpc>
                          <a:spcPct val="115000"/>
                        </a:lnSpc>
                        <a:spcBef>
                          <a:spcPts val="0"/>
                        </a:spcBef>
                        <a:spcAft>
                          <a:spcPts val="0"/>
                        </a:spcAft>
                        <a:buFont typeface="Arial" panose="020B0604020202020204" pitchFamily="34" charset="0"/>
                        <a:buChar char="•"/>
                        <a:tabLst>
                          <a:tab pos="228600" algn="l"/>
                        </a:tabLst>
                      </a:pPr>
                      <a:r>
                        <a:rPr lang="en-US" sz="1200" dirty="0">
                          <a:solidFill>
                            <a:schemeClr val="tx1"/>
                          </a:solidFill>
                          <a:effectLst/>
                        </a:rPr>
                        <a:t>Ending Period of Availability</a:t>
                      </a:r>
                    </a:p>
                    <a:p>
                      <a:pPr marL="171450" marR="0" lvl="0" indent="-171450">
                        <a:lnSpc>
                          <a:spcPct val="115000"/>
                        </a:lnSpc>
                        <a:spcBef>
                          <a:spcPts val="0"/>
                        </a:spcBef>
                        <a:spcAft>
                          <a:spcPts val="0"/>
                        </a:spcAft>
                        <a:buFont typeface="Arial" panose="020B0604020202020204" pitchFamily="34" charset="0"/>
                        <a:buChar char="•"/>
                        <a:tabLst>
                          <a:tab pos="228600" algn="l"/>
                        </a:tabLst>
                      </a:pPr>
                      <a:r>
                        <a:rPr lang="en-US" sz="1200" dirty="0">
                          <a:solidFill>
                            <a:schemeClr val="tx1"/>
                          </a:solidFill>
                          <a:effectLst/>
                        </a:rPr>
                        <a:t>Legacy Multi-Year Indicator</a:t>
                      </a:r>
                    </a:p>
                    <a:p>
                      <a:pPr marL="171450" marR="0" lvl="0" indent="-171450">
                        <a:lnSpc>
                          <a:spcPct val="115000"/>
                        </a:lnSpc>
                        <a:spcBef>
                          <a:spcPts val="0"/>
                        </a:spcBef>
                        <a:spcAft>
                          <a:spcPts val="0"/>
                        </a:spcAft>
                        <a:buFont typeface="Arial" panose="020B0604020202020204" pitchFamily="34" charset="0"/>
                        <a:buChar char="•"/>
                        <a:tabLst>
                          <a:tab pos="228600" algn="l"/>
                        </a:tabLst>
                      </a:pPr>
                      <a:r>
                        <a:rPr lang="en-US" sz="1200" dirty="0">
                          <a:solidFill>
                            <a:schemeClr val="tx1"/>
                          </a:solidFill>
                          <a:effectLst/>
                        </a:rPr>
                        <a:t>Availability Type Code</a:t>
                      </a:r>
                      <a:endParaRPr lang="en-US" sz="120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0"/>
                  </a:ext>
                </a:extLst>
              </a:tr>
            </a:tbl>
          </a:graphicData>
        </a:graphic>
      </p:graphicFrame>
      <p:sp>
        <p:nvSpPr>
          <p:cNvPr id="4" name="Rectangle 3"/>
          <p:cNvSpPr/>
          <p:nvPr/>
        </p:nvSpPr>
        <p:spPr bwMode="auto">
          <a:xfrm>
            <a:off x="5351768" y="4583575"/>
            <a:ext cx="3657600" cy="1905000"/>
          </a:xfrm>
          <a:prstGeom prst="rect">
            <a:avLst/>
          </a:prstGeom>
          <a:noFill/>
          <a:ln w="28575" algn="ctr">
            <a:solidFill>
              <a:schemeClr val="tx1"/>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2" name="Rectangle 1"/>
          <p:cNvSpPr/>
          <p:nvPr/>
        </p:nvSpPr>
        <p:spPr bwMode="auto">
          <a:xfrm>
            <a:off x="609600" y="1447800"/>
            <a:ext cx="2286000" cy="22860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solidFill>
                <a:srgbClr val="C00000"/>
              </a:solidFill>
              <a:effectLst>
                <a:outerShdw blurRad="38100" dist="38100" dir="2700000" algn="tl">
                  <a:srgbClr val="000000">
                    <a:alpha val="43137"/>
                  </a:srgbClr>
                </a:outerShdw>
              </a:effectLst>
            </a:endParaRPr>
          </a:p>
        </p:txBody>
      </p:sp>
      <p:cxnSp>
        <p:nvCxnSpPr>
          <p:cNvPr id="8" name="Straight Arrow Connector 7"/>
          <p:cNvCxnSpPr/>
          <p:nvPr/>
        </p:nvCxnSpPr>
        <p:spPr>
          <a:xfrm flipV="1">
            <a:off x="290286" y="1878152"/>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90286" y="3913640"/>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292608" y="5385816"/>
            <a:ext cx="2176390" cy="22860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8070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 presetClass="entr" presetSubtype="8"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5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1" presetClass="entr" presetSubtype="1" fill="hold" grpId="0"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idx="4294967295"/>
          </p:nvPr>
        </p:nvSpPr>
        <p:spPr bwMode="auto">
          <a:xfrm>
            <a:off x="457200" y="0"/>
            <a:ext cx="8229600" cy="563562"/>
          </a:xfrm>
          <a:prstGeom prst="rect">
            <a:avLst/>
          </a:prstGeom>
          <a:extLst/>
        </p:spPr>
        <p:txBody>
          <a:bodyPr/>
          <a:lstStyle/>
          <a:p>
            <a:pPr algn="r"/>
            <a:r>
              <a:rPr lang="en-US" sz="2000" dirty="0"/>
              <a:t/>
            </a:r>
            <a:br>
              <a:rPr lang="en-US" sz="2000" dirty="0"/>
            </a:br>
            <a:endParaRPr lang="en-US" sz="2000" dirty="0"/>
          </a:p>
        </p:txBody>
      </p:sp>
      <p:sp>
        <p:nvSpPr>
          <p:cNvPr id="5" name="Content Placeholder 1"/>
          <p:cNvSpPr>
            <a:spLocks noGrp="1"/>
          </p:cNvSpPr>
          <p:nvPr>
            <p:ph idx="1"/>
          </p:nvPr>
        </p:nvSpPr>
        <p:spPr>
          <a:xfrm>
            <a:off x="381000" y="793824"/>
            <a:ext cx="8541656" cy="5759375"/>
          </a:xfrm>
        </p:spPr>
        <p:txBody>
          <a:bodyPr/>
          <a:lstStyle/>
          <a:p>
            <a:r>
              <a:rPr lang="en-US" sz="2000" dirty="0"/>
              <a:t> </a:t>
            </a:r>
            <a:r>
              <a:rPr lang="en-US" sz="2400" dirty="0" smtClean="0"/>
              <a:t>Concept</a:t>
            </a:r>
          </a:p>
          <a:p>
            <a:pPr marL="457200" lvl="1" indent="-241300">
              <a:lnSpc>
                <a:spcPct val="80000"/>
              </a:lnSpc>
              <a:spcBef>
                <a:spcPts val="1000"/>
              </a:spcBef>
              <a:buClr>
                <a:schemeClr val="tx2"/>
              </a:buClr>
              <a:buSzPct val="150000"/>
              <a:buFontTx/>
              <a:buChar char="•"/>
              <a:defRPr/>
            </a:pPr>
            <a:r>
              <a:rPr lang="en-US" sz="2000" kern="1200" dirty="0">
                <a:ea typeface="+mn-ea"/>
                <a:cs typeface="+mn-cs"/>
              </a:rPr>
              <a:t>Combination of Signal Code, DoDAAC and Fund Code provides:</a:t>
            </a:r>
          </a:p>
          <a:p>
            <a:pPr marL="914400" lvl="2">
              <a:buClr>
                <a:schemeClr val="tx2"/>
              </a:buClr>
            </a:pPr>
            <a:r>
              <a:rPr lang="en-US" sz="2000" b="0" dirty="0"/>
              <a:t>A</a:t>
            </a:r>
            <a:r>
              <a:rPr lang="en-US" sz="2000" b="0" dirty="0" smtClean="0"/>
              <a:t> line of accounting for </a:t>
            </a:r>
            <a:r>
              <a:rPr lang="en-US" sz="2000" b="0" dirty="0" err="1"/>
              <a:t>i</a:t>
            </a:r>
            <a:r>
              <a:rPr lang="en-US" sz="2000" b="0" dirty="0" err="1" smtClean="0"/>
              <a:t>nterfund</a:t>
            </a:r>
            <a:r>
              <a:rPr lang="en-US" sz="2000" b="0" dirty="0" smtClean="0"/>
              <a:t> billing</a:t>
            </a:r>
          </a:p>
          <a:p>
            <a:pPr marL="914400" lvl="2">
              <a:buClr>
                <a:schemeClr val="tx2"/>
              </a:buClr>
            </a:pPr>
            <a:r>
              <a:rPr lang="en-US" sz="2000" b="0" dirty="0" smtClean="0"/>
              <a:t>Identity of a bill-to party</a:t>
            </a:r>
          </a:p>
          <a:p>
            <a:r>
              <a:rPr lang="en-US" sz="2400" dirty="0" smtClean="0"/>
              <a:t>Signal Code</a:t>
            </a:r>
          </a:p>
          <a:p>
            <a:pPr marL="457200" lvl="1" indent="-241300">
              <a:lnSpc>
                <a:spcPct val="80000"/>
              </a:lnSpc>
              <a:spcBef>
                <a:spcPts val="1000"/>
              </a:spcBef>
              <a:buClr>
                <a:schemeClr val="tx2"/>
              </a:buClr>
              <a:buSzPct val="150000"/>
              <a:buFontTx/>
              <a:buChar char="•"/>
              <a:defRPr/>
            </a:pPr>
            <a:r>
              <a:rPr lang="en-US" sz="2000" kern="1200" dirty="0">
                <a:ea typeface="+mn-ea"/>
                <a:cs typeface="+mn-cs"/>
              </a:rPr>
              <a:t>Identifies both the ship-to party and the bill to party</a:t>
            </a:r>
          </a:p>
          <a:p>
            <a:pPr marL="457200" lvl="1" indent="-241300">
              <a:lnSpc>
                <a:spcPct val="80000"/>
              </a:lnSpc>
              <a:spcBef>
                <a:spcPts val="1000"/>
              </a:spcBef>
              <a:buClr>
                <a:schemeClr val="tx2"/>
              </a:buClr>
              <a:buSzPct val="150000"/>
              <a:buFontTx/>
              <a:buChar char="•"/>
              <a:defRPr/>
            </a:pPr>
            <a:r>
              <a:rPr lang="en-US" sz="2000" kern="1200" dirty="0">
                <a:ea typeface="+mn-ea"/>
                <a:cs typeface="+mn-cs"/>
              </a:rPr>
              <a:t>Bill-to party may be:</a:t>
            </a:r>
          </a:p>
          <a:p>
            <a:pPr marL="914400" lvl="2">
              <a:buClr>
                <a:schemeClr val="tx2"/>
              </a:buClr>
            </a:pPr>
            <a:r>
              <a:rPr lang="en-US" sz="2000" b="0" dirty="0" smtClean="0"/>
              <a:t>Requisitioning DoDAAC (Signal Code </a:t>
            </a:r>
            <a:r>
              <a:rPr lang="en-US" sz="2000" dirty="0" smtClean="0">
                <a:solidFill>
                  <a:srgbClr val="0000FF"/>
                </a:solidFill>
              </a:rPr>
              <a:t>A</a:t>
            </a:r>
            <a:r>
              <a:rPr lang="en-US" sz="2000" b="0" dirty="0" smtClean="0"/>
              <a:t> or </a:t>
            </a:r>
            <a:r>
              <a:rPr lang="en-US" sz="2000" dirty="0" smtClean="0">
                <a:solidFill>
                  <a:srgbClr val="0000FF"/>
                </a:solidFill>
              </a:rPr>
              <a:t>J</a:t>
            </a:r>
            <a:r>
              <a:rPr lang="en-US" sz="2000" b="0" dirty="0" smtClean="0"/>
              <a:t>)</a:t>
            </a:r>
          </a:p>
          <a:p>
            <a:pPr marL="914400" lvl="2">
              <a:buClr>
                <a:schemeClr val="tx2"/>
              </a:buClr>
            </a:pPr>
            <a:r>
              <a:rPr lang="en-US" sz="2000" b="0" dirty="0" smtClean="0"/>
              <a:t>SUPPAD DoDAAC (Signal Code </a:t>
            </a:r>
            <a:r>
              <a:rPr lang="en-US" sz="2000" dirty="0" smtClean="0">
                <a:solidFill>
                  <a:srgbClr val="0000FF"/>
                </a:solidFill>
              </a:rPr>
              <a:t>B</a:t>
            </a:r>
            <a:r>
              <a:rPr lang="en-US" sz="2000" b="0" dirty="0" smtClean="0"/>
              <a:t> or </a:t>
            </a:r>
            <a:r>
              <a:rPr lang="en-US" sz="2000" dirty="0" smtClean="0">
                <a:solidFill>
                  <a:srgbClr val="0000FF"/>
                </a:solidFill>
              </a:rPr>
              <a:t>K</a:t>
            </a:r>
            <a:r>
              <a:rPr lang="en-US" sz="2000" b="0" dirty="0" smtClean="0"/>
              <a:t>)</a:t>
            </a:r>
          </a:p>
          <a:p>
            <a:pPr marL="914400" lvl="2">
              <a:buClr>
                <a:schemeClr val="tx2"/>
              </a:buClr>
            </a:pPr>
            <a:r>
              <a:rPr lang="en-US" sz="2000" b="0" dirty="0" smtClean="0"/>
              <a:t>DoDAAC </a:t>
            </a:r>
            <a:r>
              <a:rPr lang="en-US" sz="2000" b="0" dirty="0"/>
              <a:t>I</a:t>
            </a:r>
            <a:r>
              <a:rPr lang="en-US" sz="2000" b="0" dirty="0" smtClean="0"/>
              <a:t>dentified by the Fund Code (Signal Code</a:t>
            </a:r>
            <a:r>
              <a:rPr lang="en-US" sz="2000" b="0" dirty="0" smtClean="0">
                <a:solidFill>
                  <a:srgbClr val="FF0000"/>
                </a:solidFill>
              </a:rPr>
              <a:t> </a:t>
            </a:r>
            <a:r>
              <a:rPr lang="en-US" sz="2000" dirty="0" smtClean="0">
                <a:solidFill>
                  <a:srgbClr val="FF0000"/>
                </a:solidFill>
              </a:rPr>
              <a:t>C</a:t>
            </a:r>
            <a:r>
              <a:rPr lang="en-US" sz="2000" b="0" dirty="0">
                <a:solidFill>
                  <a:srgbClr val="FF0000"/>
                </a:solidFill>
              </a:rPr>
              <a:t> </a:t>
            </a:r>
            <a:r>
              <a:rPr lang="en-US" sz="2000" b="0" dirty="0" smtClean="0"/>
              <a:t>or </a:t>
            </a:r>
            <a:r>
              <a:rPr lang="en-US" sz="2000" dirty="0" smtClean="0">
                <a:solidFill>
                  <a:srgbClr val="FF0000"/>
                </a:solidFill>
              </a:rPr>
              <a:t>L</a:t>
            </a:r>
            <a:r>
              <a:rPr lang="en-US" sz="1800" dirty="0" smtClean="0"/>
              <a:t>)</a:t>
            </a:r>
          </a:p>
          <a:p>
            <a:r>
              <a:rPr lang="en-US" sz="2400" dirty="0" smtClean="0"/>
              <a:t>Fund Code Tables</a:t>
            </a:r>
          </a:p>
          <a:p>
            <a:pPr marL="457200" lvl="1" indent="-241300">
              <a:lnSpc>
                <a:spcPct val="80000"/>
              </a:lnSpc>
              <a:spcBef>
                <a:spcPts val="1000"/>
              </a:spcBef>
              <a:buClr>
                <a:schemeClr val="tx2"/>
              </a:buClr>
              <a:buSzPct val="150000"/>
              <a:buFontTx/>
              <a:buChar char="•"/>
              <a:defRPr/>
            </a:pPr>
            <a:r>
              <a:rPr lang="en-US" sz="2000" kern="1200" dirty="0">
                <a:ea typeface="+mn-ea"/>
                <a:cs typeface="+mn-cs"/>
              </a:rPr>
              <a:t>Fund Code to Fund Account Conversion Table</a:t>
            </a:r>
          </a:p>
          <a:p>
            <a:pPr marL="457200" lvl="1" indent="-241300">
              <a:lnSpc>
                <a:spcPct val="80000"/>
              </a:lnSpc>
              <a:spcBef>
                <a:spcPts val="1000"/>
              </a:spcBef>
              <a:buClr>
                <a:schemeClr val="tx2"/>
              </a:buClr>
              <a:buSzPct val="150000"/>
              <a:buFontTx/>
              <a:buChar char="•"/>
              <a:defRPr/>
            </a:pPr>
            <a:r>
              <a:rPr lang="en-US" sz="2000" kern="1200" dirty="0">
                <a:solidFill>
                  <a:srgbClr val="FF0000"/>
                </a:solidFill>
                <a:ea typeface="+mn-ea"/>
                <a:cs typeface="+mn-cs"/>
              </a:rPr>
              <a:t>Fund Code to Billed Office DoDAAC Conversion Table</a:t>
            </a:r>
          </a:p>
          <a:p>
            <a:pPr marL="457200" lvl="1" indent="-241300">
              <a:lnSpc>
                <a:spcPct val="80000"/>
              </a:lnSpc>
              <a:spcBef>
                <a:spcPts val="1000"/>
              </a:spcBef>
              <a:buClr>
                <a:schemeClr val="tx2"/>
              </a:buClr>
              <a:buSzPct val="150000"/>
              <a:buFontTx/>
              <a:buChar char="•"/>
              <a:defRPr/>
            </a:pPr>
            <a:r>
              <a:rPr lang="en-US" sz="2000" kern="1200" dirty="0">
                <a:ea typeface="+mn-ea"/>
                <a:cs typeface="+mn-cs"/>
              </a:rPr>
              <a:t>Table of H Series DoDAACs Authorized Interfund Billing</a:t>
            </a:r>
          </a:p>
          <a:p>
            <a:pPr marL="341313" lvl="1" indent="0">
              <a:buNone/>
            </a:pPr>
            <a:endParaRPr lang="en-US" sz="2000" dirty="0" smtClean="0"/>
          </a:p>
          <a:p>
            <a:pPr lvl="1"/>
            <a:endParaRPr lang="en-US" sz="2000" dirty="0" smtClean="0"/>
          </a:p>
          <a:p>
            <a:endParaRPr lang="en-US" sz="2400" dirty="0" smtClean="0"/>
          </a:p>
          <a:p>
            <a:pPr lvl="1"/>
            <a:endParaRPr lang="en-US" sz="1800" dirty="0" smtClean="0"/>
          </a:p>
          <a:p>
            <a:pPr marL="0" indent="0">
              <a:buNone/>
            </a:pPr>
            <a:endParaRPr lang="en-US" sz="2000" dirty="0" smtClean="0"/>
          </a:p>
          <a:p>
            <a:pPr lvl="3"/>
            <a:endParaRPr lang="en-US" sz="1200" dirty="0"/>
          </a:p>
        </p:txBody>
      </p:sp>
      <p:sp>
        <p:nvSpPr>
          <p:cNvPr id="3" name="Curved Left Arrow 2"/>
          <p:cNvSpPr/>
          <p:nvPr/>
        </p:nvSpPr>
        <p:spPr bwMode="auto">
          <a:xfrm>
            <a:off x="8052562" y="4592136"/>
            <a:ext cx="493486" cy="1335314"/>
          </a:xfrm>
          <a:prstGeom prst="curvedLeftArrow">
            <a:avLst/>
          </a:prstGeom>
          <a:noFill/>
          <a:ln w="38100">
            <a:solidFill>
              <a:srgbClr val="FF0000"/>
            </a:solidFill>
            <a:round/>
            <a:headEnd/>
            <a:tailEnd/>
          </a:ln>
        </p:spPr>
        <p:txBody>
          <a:bodyPr rtlCol="0" anchor="ctr"/>
          <a:lstStyle/>
          <a:p>
            <a:pPr algn="ctr"/>
            <a:endParaRPr lang="en-US" dirty="0"/>
          </a:p>
        </p:txBody>
      </p:sp>
      <p:sp>
        <p:nvSpPr>
          <p:cNvPr id="6" name="Rectangle 2"/>
          <p:cNvSpPr>
            <a:spLocks noGrp="1" noChangeArrowheads="1"/>
          </p:cNvSpPr>
          <p:nvPr>
            <p:ph type="title"/>
          </p:nvPr>
        </p:nvSpPr>
        <p:spPr>
          <a:xfrm>
            <a:off x="533400" y="429225"/>
            <a:ext cx="8077200" cy="381000"/>
          </a:xfrm>
        </p:spPr>
        <p:txBody>
          <a:bodyPr/>
          <a:lstStyle/>
          <a:p>
            <a:r>
              <a:rPr lang="en-US" sz="3600" dirty="0" smtClean="0"/>
              <a:t>Fund Code/Recap</a:t>
            </a:r>
          </a:p>
        </p:txBody>
      </p:sp>
    </p:spTree>
    <p:extLst>
      <p:ext uri="{BB962C8B-B14F-4D97-AF65-F5344CB8AC3E}">
        <p14:creationId xmlns:p14="http://schemas.microsoft.com/office/powerpoint/2010/main" val="685336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381000" y="1524000"/>
            <a:ext cx="8534400" cy="4648200"/>
          </a:xfrm>
        </p:spPr>
        <p:txBody>
          <a:bodyPr/>
          <a:lstStyle/>
          <a:p>
            <a:pPr marL="465138" indent="-465138">
              <a:lnSpc>
                <a:spcPct val="80000"/>
              </a:lnSpc>
              <a:buClr>
                <a:srgbClr val="FF0000"/>
              </a:buClr>
            </a:pPr>
            <a:r>
              <a:rPr lang="en-US" sz="2400" dirty="0" smtClean="0"/>
              <a:t>Students will gain basic understanding of</a:t>
            </a:r>
            <a:r>
              <a:rPr lang="en-US" sz="2400" dirty="0"/>
              <a:t>:</a:t>
            </a:r>
            <a:endParaRPr lang="en-US" sz="2400" dirty="0" smtClean="0"/>
          </a:p>
          <a:p>
            <a:pPr marL="465138" indent="-465138">
              <a:lnSpc>
                <a:spcPct val="80000"/>
              </a:lnSpc>
              <a:spcBef>
                <a:spcPts val="1000"/>
              </a:spcBef>
              <a:buClr>
                <a:schemeClr val="tx2"/>
              </a:buClr>
              <a:buFontTx/>
              <a:buChar char="•"/>
            </a:pPr>
            <a:r>
              <a:rPr lang="en-US" sz="2400" dirty="0" smtClean="0"/>
              <a:t>Supply and financial transaction process relationships </a:t>
            </a:r>
          </a:p>
          <a:p>
            <a:pPr marL="465138" indent="-465138">
              <a:lnSpc>
                <a:spcPct val="80000"/>
              </a:lnSpc>
              <a:spcBef>
                <a:spcPts val="1000"/>
              </a:spcBef>
              <a:buClr>
                <a:schemeClr val="tx2"/>
              </a:buClr>
              <a:buFontTx/>
              <a:buChar char="•"/>
            </a:pPr>
            <a:r>
              <a:rPr lang="en-US" sz="2400" dirty="0" smtClean="0"/>
              <a:t>Introduction to the DLMS 810L, 812R and 812L</a:t>
            </a:r>
          </a:p>
          <a:p>
            <a:pPr marL="465138" indent="-465138">
              <a:lnSpc>
                <a:spcPct val="80000"/>
              </a:lnSpc>
              <a:spcBef>
                <a:spcPts val="1000"/>
              </a:spcBef>
              <a:buClr>
                <a:schemeClr val="tx2"/>
              </a:buClr>
              <a:buFontTx/>
              <a:buChar char="•"/>
            </a:pPr>
            <a:r>
              <a:rPr lang="en-US" sz="2400" dirty="0" smtClean="0"/>
              <a:t>DLMS support for business process improvement, DOD strategic initiatives and auditability</a:t>
            </a:r>
          </a:p>
          <a:p>
            <a:pPr marL="465138" indent="-465138">
              <a:lnSpc>
                <a:spcPct val="80000"/>
              </a:lnSpc>
              <a:spcBef>
                <a:spcPts val="1000"/>
              </a:spcBef>
              <a:buClr>
                <a:schemeClr val="tx2"/>
              </a:buClr>
              <a:buFontTx/>
              <a:buChar char="•"/>
            </a:pPr>
            <a:r>
              <a:rPr lang="en-US" sz="2400" dirty="0" smtClean="0"/>
              <a:t>Major DLMS </a:t>
            </a:r>
            <a:r>
              <a:rPr lang="en-US" sz="2400" dirty="0"/>
              <a:t>financial concepts </a:t>
            </a:r>
            <a:r>
              <a:rPr lang="en-US" sz="2400" dirty="0" smtClean="0"/>
              <a:t>associated </a:t>
            </a:r>
            <a:r>
              <a:rPr lang="en-US" sz="2400" dirty="0"/>
              <a:t>with the </a:t>
            </a:r>
            <a:r>
              <a:rPr lang="en-US" sz="2400" dirty="0" smtClean="0"/>
              <a:t>transactions</a:t>
            </a:r>
          </a:p>
          <a:p>
            <a:pPr marL="465138" indent="-465138">
              <a:lnSpc>
                <a:spcPct val="80000"/>
              </a:lnSpc>
              <a:spcBef>
                <a:spcPts val="1000"/>
              </a:spcBef>
              <a:buClr>
                <a:schemeClr val="tx2"/>
              </a:buClr>
              <a:buFontTx/>
              <a:buChar char="•"/>
            </a:pPr>
            <a:r>
              <a:rPr lang="en-US" sz="2400" dirty="0" smtClean="0"/>
              <a:t>Interoperability between MILS and DLMS line of accounting data</a:t>
            </a:r>
          </a:p>
          <a:p>
            <a:pPr marL="465138" indent="-465138">
              <a:lnSpc>
                <a:spcPct val="80000"/>
              </a:lnSpc>
              <a:spcBef>
                <a:spcPts val="1000"/>
              </a:spcBef>
              <a:buClr>
                <a:schemeClr val="tx2"/>
              </a:buClr>
              <a:buFontTx/>
              <a:buChar char="•"/>
            </a:pPr>
            <a:r>
              <a:rPr lang="en-US" sz="2400" dirty="0" smtClean="0"/>
              <a:t>DAAS Web resources</a:t>
            </a:r>
          </a:p>
          <a:p>
            <a:pPr marL="465138" indent="-465138">
              <a:lnSpc>
                <a:spcPct val="80000"/>
              </a:lnSpc>
              <a:spcBef>
                <a:spcPts val="1000"/>
              </a:spcBef>
              <a:buClr>
                <a:schemeClr val="tx2"/>
              </a:buClr>
              <a:buFontTx/>
              <a:buChar char="•"/>
            </a:pPr>
            <a:r>
              <a:rPr lang="en-US" sz="2400" dirty="0" smtClean="0"/>
              <a:t>How the DLMS 810L Logistics Bill works </a:t>
            </a:r>
          </a:p>
        </p:txBody>
      </p:sp>
      <p:sp>
        <p:nvSpPr>
          <p:cNvPr id="7171" name="Text Box 3"/>
          <p:cNvSpPr txBox="1">
            <a:spLocks noChangeArrowheads="1"/>
          </p:cNvSpPr>
          <p:nvPr/>
        </p:nvSpPr>
        <p:spPr bwMode="auto">
          <a:xfrm>
            <a:off x="1143000" y="6583363"/>
            <a:ext cx="184150" cy="274637"/>
          </a:xfrm>
          <a:prstGeom prst="rect">
            <a:avLst/>
          </a:prstGeom>
          <a:noFill/>
          <a:ln w="9525">
            <a:noFill/>
            <a:miter lim="800000"/>
            <a:headEnd/>
            <a:tailEnd/>
          </a:ln>
        </p:spPr>
        <p:txBody>
          <a:bodyPr wrap="none">
            <a:spAutoFit/>
          </a:bodyPr>
          <a:lstStyle/>
          <a:p>
            <a:pPr eaLnBrk="0" hangingPunct="0"/>
            <a:endParaRPr lang="en-US" sz="1200" b="0">
              <a:latin typeface="Times New Roman" pitchFamily="18" charset="0"/>
            </a:endParaRPr>
          </a:p>
        </p:txBody>
      </p:sp>
      <p:sp>
        <p:nvSpPr>
          <p:cNvPr id="406533" name="Rectangle 5"/>
          <p:cNvSpPr>
            <a:spLocks noChangeArrowheads="1"/>
          </p:cNvSpPr>
          <p:nvPr/>
        </p:nvSpPr>
        <p:spPr bwMode="auto">
          <a:xfrm>
            <a:off x="762000" y="381000"/>
            <a:ext cx="7467600" cy="707886"/>
          </a:xfrm>
          <a:prstGeom prst="rect">
            <a:avLst/>
          </a:prstGeom>
          <a:noFill/>
          <a:ln w="9525">
            <a:noFill/>
            <a:miter lim="800000"/>
            <a:headEnd/>
            <a:tailEnd/>
          </a:ln>
          <a:effectLst/>
        </p:spPr>
        <p:txBody>
          <a:bodyPr>
            <a:spAutoFit/>
          </a:bodyPr>
          <a:lstStyle/>
          <a:p>
            <a:pPr algn="ctr" eaLnBrk="0" hangingPunct="0">
              <a:defRPr/>
            </a:pPr>
            <a:r>
              <a:rPr lang="en-US" sz="4000" dirty="0" smtClean="0">
                <a:solidFill>
                  <a:srgbClr val="2D2DB9"/>
                </a:solidFill>
              </a:rPr>
              <a:t>Finance Module </a:t>
            </a:r>
            <a:r>
              <a:rPr lang="en-US" sz="4000" dirty="0">
                <a:solidFill>
                  <a:srgbClr val="2D2DB9"/>
                </a:solidFill>
              </a:rPr>
              <a:t>Objectives</a:t>
            </a:r>
            <a:endParaRPr lang="en-US" sz="4000" dirty="0">
              <a:solidFill>
                <a:srgbClr val="2D2DB9"/>
              </a:solidFill>
              <a:effectLst>
                <a:outerShdw blurRad="38100" dist="38100" dir="2700000" algn="tl">
                  <a:srgbClr val="000000"/>
                </a:outerShdw>
              </a:effectLst>
            </a:endParaRPr>
          </a:p>
        </p:txBody>
      </p:sp>
      <p:sp>
        <p:nvSpPr>
          <p:cNvPr id="406534" name="Rectangle 6"/>
          <p:cNvSpPr>
            <a:spLocks noChangeArrowheads="1"/>
          </p:cNvSpPr>
          <p:nvPr/>
        </p:nvSpPr>
        <p:spPr bwMode="auto">
          <a:xfrm>
            <a:off x="762000" y="685800"/>
            <a:ext cx="7848600" cy="914400"/>
          </a:xfrm>
          <a:prstGeom prst="rect">
            <a:avLst/>
          </a:prstGeom>
          <a:noFill/>
          <a:ln w="9525">
            <a:noFill/>
            <a:miter lim="800000"/>
            <a:headEnd/>
            <a:tailEnd/>
          </a:ln>
          <a:effectLst/>
        </p:spPr>
        <p:txBody>
          <a:bodyPr wrap="none" anchor="ctr"/>
          <a:lstStyle/>
          <a:p>
            <a:pPr algn="ctr" eaLnBrk="0" hangingPunct="0">
              <a:lnSpc>
                <a:spcPct val="90000"/>
              </a:lnSpc>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987573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399143" y="932543"/>
            <a:ext cx="8229600" cy="4525963"/>
          </a:xfrm>
        </p:spPr>
        <p:txBody>
          <a:bodyPr/>
          <a:lstStyle/>
          <a:p>
            <a:pPr marL="0" indent="0" algn="r">
              <a:buNone/>
            </a:pPr>
            <a:r>
              <a:rPr lang="en-US" sz="1800" dirty="0"/>
              <a:t>DLM 4000.25, Volume 4, April 12, 2012</a:t>
            </a:r>
            <a:r>
              <a:rPr lang="en-US" sz="2000" i="1" dirty="0"/>
              <a:t> </a:t>
            </a:r>
            <a:r>
              <a:rPr lang="en-US" sz="2000" dirty="0"/>
              <a:t> </a:t>
            </a:r>
            <a:endParaRPr lang="en-US" sz="2000" dirty="0" smtClean="0"/>
          </a:p>
          <a:p>
            <a:pPr marL="0" indent="0" algn="ctr">
              <a:buNone/>
            </a:pPr>
            <a:r>
              <a:rPr lang="en-US" sz="2000" b="1" u="sng" dirty="0" smtClean="0"/>
              <a:t>AP1.1  APPENDIX </a:t>
            </a:r>
            <a:r>
              <a:rPr lang="en-US" sz="2000" b="1" u="sng" dirty="0"/>
              <a:t>1.1</a:t>
            </a:r>
            <a:endParaRPr lang="en-US" sz="2000" dirty="0"/>
          </a:p>
          <a:p>
            <a:pPr marL="0" indent="0" algn="ctr">
              <a:buNone/>
            </a:pPr>
            <a:r>
              <a:rPr lang="en-US" sz="2000" b="1" u="sng" dirty="0"/>
              <a:t>FUND CODE TO FUND ACCOUNT CONVERSION TABLE (as of May 1, 2014)(The authoritative source table is located at the DAAS</a:t>
            </a:r>
            <a:r>
              <a:rPr lang="en-US" sz="2000" b="1" u="sng" dirty="0" smtClean="0"/>
              <a:t>)</a:t>
            </a:r>
          </a:p>
          <a:p>
            <a:pPr marL="0" indent="0">
              <a:buNone/>
            </a:pPr>
            <a:r>
              <a:rPr lang="en-US" sz="1400" dirty="0"/>
              <a:t> </a:t>
            </a:r>
            <a:endParaRPr lang="en-US" sz="1400" dirty="0" smtClean="0"/>
          </a:p>
          <a:p>
            <a:pPr marL="0" indent="0">
              <a:buNone/>
            </a:pPr>
            <a:r>
              <a:rPr lang="en-US" sz="1400" b="1" dirty="0" smtClean="0"/>
              <a:t>***** </a:t>
            </a:r>
            <a:r>
              <a:rPr lang="en-US" sz="1400" b="1" dirty="0">
                <a:solidFill>
                  <a:srgbClr val="0000FF"/>
                </a:solidFill>
              </a:rPr>
              <a:t>ABBREVIATIONS</a:t>
            </a:r>
            <a:r>
              <a:rPr lang="en-US" sz="1400" b="1" dirty="0"/>
              <a:t> *****</a:t>
            </a:r>
          </a:p>
          <a:p>
            <a:pPr marL="0" indent="0">
              <a:buNone/>
            </a:pPr>
            <a:r>
              <a:rPr lang="en-US" sz="1400" b="1" dirty="0" smtClean="0"/>
              <a:t>DPT REG CDE   	- DEPARTMENT REGULAR CODE</a:t>
            </a:r>
          </a:p>
          <a:p>
            <a:pPr marL="0" indent="0">
              <a:buNone/>
            </a:pPr>
            <a:r>
              <a:rPr lang="en-US" sz="1400" b="1" dirty="0" smtClean="0"/>
              <a:t>MAIN </a:t>
            </a:r>
            <a:r>
              <a:rPr lang="en-US" sz="1400" b="1" dirty="0"/>
              <a:t>ACCT CODE </a:t>
            </a:r>
            <a:r>
              <a:rPr lang="en-US" sz="1400" b="1" dirty="0" smtClean="0"/>
              <a:t>	- </a:t>
            </a:r>
            <a:r>
              <a:rPr lang="en-US" sz="1400" b="1" dirty="0"/>
              <a:t>MAIN ACCOUNT CODE</a:t>
            </a:r>
          </a:p>
          <a:p>
            <a:pPr marL="0" indent="0">
              <a:buNone/>
            </a:pPr>
            <a:r>
              <a:rPr lang="en-US" sz="1400" b="1" dirty="0"/>
              <a:t>APP LIM SUB    </a:t>
            </a:r>
            <a:r>
              <a:rPr lang="en-US" sz="1400" b="1" dirty="0" smtClean="0"/>
              <a:t>	- </a:t>
            </a:r>
            <a:r>
              <a:rPr lang="en-US" sz="1400" b="1" dirty="0"/>
              <a:t>APPROPRIATION LIMIT SUBHEAD</a:t>
            </a:r>
          </a:p>
          <a:p>
            <a:pPr marL="0" indent="0">
              <a:buNone/>
            </a:pPr>
            <a:r>
              <a:rPr lang="en-US" sz="1400" b="1" dirty="0" smtClean="0"/>
              <a:t>DPT TRN CDE    	- DEPARTMENT TRANSFER CODE</a:t>
            </a:r>
          </a:p>
          <a:p>
            <a:pPr marL="0" indent="0">
              <a:buNone/>
            </a:pPr>
            <a:r>
              <a:rPr lang="en-US" sz="1400" b="1" dirty="0" smtClean="0"/>
              <a:t>SUB ACT CDE   	- SUB ACCOUNT CODE</a:t>
            </a:r>
          </a:p>
          <a:p>
            <a:pPr marL="0" indent="0">
              <a:buNone/>
            </a:pPr>
            <a:r>
              <a:rPr lang="en-US" sz="1400" b="1" dirty="0" smtClean="0"/>
              <a:t>TRY SUB CLS    	- TREASURY SUB CLASS</a:t>
            </a:r>
          </a:p>
          <a:p>
            <a:pPr marL="0" indent="0">
              <a:buNone/>
            </a:pPr>
            <a:r>
              <a:rPr lang="en-US" sz="1400" b="1" dirty="0" smtClean="0"/>
              <a:t>LEG            	- LEGACY MULTI YR FUND IND</a:t>
            </a:r>
          </a:p>
          <a:p>
            <a:pPr marL="0" indent="0">
              <a:buNone/>
            </a:pPr>
            <a:r>
              <a:rPr lang="en-US" sz="1400" b="1" dirty="0" smtClean="0"/>
              <a:t>ATC            	- AVAIL TYPE CODE</a:t>
            </a:r>
          </a:p>
          <a:p>
            <a:pPr marL="0" indent="0">
              <a:buNone/>
            </a:pPr>
            <a:r>
              <a:rPr lang="en-US" sz="1400" b="1" dirty="0" smtClean="0"/>
              <a:t>FYR            	- </a:t>
            </a:r>
            <a:r>
              <a:rPr lang="en-US" sz="1400" b="1" dirty="0"/>
              <a:t>FISCAL </a:t>
            </a:r>
            <a:r>
              <a:rPr lang="en-US" sz="1400" b="1" dirty="0" smtClean="0"/>
              <a:t>YEAR</a:t>
            </a:r>
            <a:endParaRPr lang="en-US" sz="1200" dirty="0"/>
          </a:p>
        </p:txBody>
      </p:sp>
      <p:sp>
        <p:nvSpPr>
          <p:cNvPr id="5" name="Rectangle 2"/>
          <p:cNvSpPr>
            <a:spLocks noGrp="1" noChangeArrowheads="1"/>
          </p:cNvSpPr>
          <p:nvPr>
            <p:ph type="title" idx="4294967295"/>
          </p:nvPr>
        </p:nvSpPr>
        <p:spPr>
          <a:xfrm>
            <a:off x="533400" y="457200"/>
            <a:ext cx="8229600" cy="381000"/>
          </a:xfrm>
        </p:spPr>
        <p:txBody>
          <a:bodyPr/>
          <a:lstStyle/>
          <a:p>
            <a:r>
              <a:rPr lang="en-US" sz="3600" dirty="0" smtClean="0"/>
              <a:t>Fund Code/Recap cont’d</a:t>
            </a:r>
          </a:p>
        </p:txBody>
      </p:sp>
      <p:sp>
        <p:nvSpPr>
          <p:cNvPr id="4" name="TextBox 3"/>
          <p:cNvSpPr txBox="1"/>
          <p:nvPr/>
        </p:nvSpPr>
        <p:spPr bwMode="auto">
          <a:xfrm>
            <a:off x="397137" y="5736716"/>
            <a:ext cx="8199937" cy="615553"/>
          </a:xfrm>
          <a:prstGeom prst="rect">
            <a:avLst/>
          </a:prstGeom>
          <a:noFill/>
          <a:ln w="9525" algn="ctr">
            <a:noFill/>
            <a:miter lim="800000"/>
            <a:headEnd/>
            <a:tailEnd/>
          </a:ln>
        </p:spPr>
        <p:txBody>
          <a:bodyPr wrap="none" rtlCol="0">
            <a:spAutoFit/>
          </a:bodyPr>
          <a:lstStyle/>
          <a:p>
            <a:pPr marL="0" indent="0">
              <a:buNone/>
            </a:pPr>
            <a:r>
              <a:rPr lang="en-US" sz="1400" dirty="0"/>
              <a:t>NOTE: BEG POA AND END POA IS BLANK IF FYR = # OR * (</a:t>
            </a:r>
            <a:r>
              <a:rPr lang="en-US" sz="1400" u="sng" dirty="0">
                <a:solidFill>
                  <a:srgbClr val="0000FF"/>
                </a:solidFill>
              </a:rPr>
              <a:t>CALCULATED BY TRANSACTION</a:t>
            </a:r>
            <a:r>
              <a:rPr lang="en-US" sz="1400" dirty="0"/>
              <a:t>)</a:t>
            </a:r>
          </a:p>
          <a:p>
            <a:pPr marL="0" indent="0">
              <a:buNone/>
            </a:pPr>
            <a:r>
              <a:rPr lang="en-US" sz="2000" dirty="0" smtClean="0"/>
              <a:t>********************************************************************************</a:t>
            </a:r>
            <a:endParaRPr lang="en-US" sz="2000" dirty="0">
              <a:solidFill>
                <a:srgbClr val="FF0000"/>
              </a:solidFill>
              <a:latin typeface="Arial Narrow" pitchFamily="34" charset="0"/>
              <a:cs typeface="Arial" charset="0"/>
            </a:endParaRPr>
          </a:p>
        </p:txBody>
      </p:sp>
    </p:spTree>
    <p:extLst>
      <p:ext uri="{BB962C8B-B14F-4D97-AF65-F5344CB8AC3E}">
        <p14:creationId xmlns:p14="http://schemas.microsoft.com/office/powerpoint/2010/main" val="24431133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290286" y="1133901"/>
            <a:ext cx="8708573" cy="4525963"/>
          </a:xfrm>
        </p:spPr>
        <p:txBody>
          <a:bodyPr/>
          <a:lstStyle/>
          <a:p>
            <a:pPr marL="0" indent="0">
              <a:buNone/>
            </a:pPr>
            <a:r>
              <a:rPr lang="en-US" sz="1400" b="1" dirty="0" smtClean="0">
                <a:solidFill>
                  <a:srgbClr val="C00000"/>
                </a:solidFill>
                <a:latin typeface="Courier New" panose="02070309020205020404" pitchFamily="49" charset="0"/>
                <a:cs typeface="Courier New" panose="02070309020205020404" pitchFamily="49" charset="0"/>
              </a:rPr>
              <a:t>APPENDIX AP1.1.</a:t>
            </a:r>
            <a:r>
              <a:rPr lang="en-US" sz="1800" b="1" u="sng" dirty="0" smtClean="0">
                <a:solidFill>
                  <a:srgbClr val="C00000"/>
                </a:solidFill>
                <a:latin typeface="Courier New" panose="02070309020205020404" pitchFamily="49" charset="0"/>
                <a:cs typeface="Courier New" panose="02070309020205020404" pitchFamily="49" charset="0"/>
              </a:rPr>
              <a:t>A</a:t>
            </a:r>
          </a:p>
          <a:p>
            <a:pPr marL="0" indent="0">
              <a:buNone/>
            </a:pPr>
            <a:r>
              <a:rPr lang="en-US" sz="1400" b="1" dirty="0" smtClean="0">
                <a:solidFill>
                  <a:srgbClr val="C00000"/>
                </a:solidFill>
                <a:latin typeface="Courier New" panose="02070309020205020404" pitchFamily="49" charset="0"/>
                <a:cs typeface="Courier New" panose="02070309020205020404" pitchFamily="49" charset="0"/>
              </a:rPr>
              <a:t>   </a:t>
            </a:r>
            <a:r>
              <a:rPr lang="en-US" sz="1600" b="1" dirty="0" smtClean="0">
                <a:solidFill>
                  <a:srgbClr val="C00000"/>
                </a:solidFill>
                <a:latin typeface="Courier New" panose="02070309020205020404" pitchFamily="49" charset="0"/>
                <a:cs typeface="Courier New" panose="02070309020205020404" pitchFamily="49" charset="0"/>
              </a:rPr>
              <a:t>BILLED</a:t>
            </a:r>
            <a:r>
              <a:rPr lang="en-US" sz="1400" b="1" dirty="0" smtClean="0">
                <a:solidFill>
                  <a:srgbClr val="C00000"/>
                </a:solidFill>
                <a:latin typeface="Courier New" panose="02070309020205020404" pitchFamily="49" charset="0"/>
                <a:cs typeface="Courier New" panose="02070309020205020404" pitchFamily="49" charset="0"/>
              </a:rPr>
              <a:t> SERVICE CODE = A,C,W (ARMY)</a:t>
            </a:r>
          </a:p>
          <a:p>
            <a:pPr marL="0" indent="0">
              <a:buNone/>
            </a:pPr>
            <a:r>
              <a:rPr lang="en-US" sz="1400" b="1" dirty="0" smtClean="0">
                <a:solidFill>
                  <a:srgbClr val="C00000"/>
                </a:solidFill>
                <a:latin typeface="Courier New" panose="02070309020205020404" pitchFamily="49" charset="0"/>
                <a:cs typeface="Courier New" panose="02070309020205020404" pitchFamily="49" charset="0"/>
              </a:rPr>
              <a:t>   1. SIGNAL CODE IS A, B, J, OR K</a:t>
            </a:r>
            <a:r>
              <a:rPr lang="en-US" sz="1400" b="1" dirty="0" smtClean="0">
                <a:latin typeface="Courier New" panose="02070309020205020404" pitchFamily="49" charset="0"/>
                <a:cs typeface="Courier New" panose="02070309020205020404" pitchFamily="49" charset="0"/>
              </a:rPr>
              <a:t>:</a:t>
            </a:r>
          </a:p>
          <a:p>
            <a:pPr marL="0" indent="0">
              <a:buNone/>
            </a:pPr>
            <a:r>
              <a:rPr lang="en-US" sz="1400" dirty="0">
                <a:solidFill>
                  <a:srgbClr val="0000FF"/>
                </a:solidFill>
                <a:latin typeface="Courier New" panose="02070309020205020404" pitchFamily="49" charset="0"/>
                <a:cs typeface="Courier New" panose="02070309020205020404" pitchFamily="49" charset="0"/>
              </a:rPr>
              <a:t>DPT F MAIN APP  DPT SUB TRY BEG  END CODE  </a:t>
            </a:r>
            <a:r>
              <a:rPr lang="en-US" sz="1400" b="1" dirty="0" smtClean="0">
                <a:solidFill>
                  <a:srgbClr val="0000FF"/>
                </a:solidFill>
                <a:latin typeface="Courier New" panose="02070309020205020404" pitchFamily="49" charset="0"/>
                <a:cs typeface="Courier New" panose="02070309020205020404" pitchFamily="49" charset="0"/>
              </a:rPr>
              <a:t>REG Y ACCT LIM  TRN ACT SUB POA  </a:t>
            </a:r>
            <a:r>
              <a:rPr lang="en-US" sz="1400" b="1" dirty="0" err="1" smtClean="0">
                <a:solidFill>
                  <a:srgbClr val="0000FF"/>
                </a:solidFill>
                <a:latin typeface="Courier New" panose="02070309020205020404" pitchFamily="49" charset="0"/>
                <a:cs typeface="Courier New" panose="02070309020205020404" pitchFamily="49" charset="0"/>
              </a:rPr>
              <a:t>POA</a:t>
            </a:r>
            <a:r>
              <a:rPr lang="en-US" sz="1400" b="1" dirty="0" smtClean="0">
                <a:solidFill>
                  <a:srgbClr val="0000FF"/>
                </a:solidFill>
                <a:latin typeface="Courier New" panose="02070309020205020404" pitchFamily="49" charset="0"/>
                <a:cs typeface="Courier New" panose="02070309020205020404" pitchFamily="49" charset="0"/>
              </a:rPr>
              <a:t>  E T                      DATE    CDE</a:t>
            </a:r>
          </a:p>
          <a:p>
            <a:pPr marL="0" indent="0">
              <a:buNone/>
            </a:pPr>
            <a:r>
              <a:rPr lang="en-US" sz="1400" b="1" dirty="0" smtClean="0">
                <a:solidFill>
                  <a:srgbClr val="0000FF"/>
                </a:solidFill>
                <a:latin typeface="Courier New" panose="02070309020205020404" pitchFamily="49" charset="0"/>
                <a:cs typeface="Courier New" panose="02070309020205020404" pitchFamily="49" charset="0"/>
              </a:rPr>
              <a:t>      CDE R CODE SUB  CDE </a:t>
            </a:r>
            <a:r>
              <a:rPr lang="en-US" sz="1400" b="1" dirty="0" err="1" smtClean="0">
                <a:solidFill>
                  <a:srgbClr val="0000FF"/>
                </a:solidFill>
                <a:latin typeface="Courier New" panose="02070309020205020404" pitchFamily="49" charset="0"/>
                <a:cs typeface="Courier New" panose="02070309020205020404" pitchFamily="49" charset="0"/>
              </a:rPr>
              <a:t>CDE</a:t>
            </a:r>
            <a:r>
              <a:rPr lang="en-US" sz="1400" b="1" dirty="0" smtClean="0">
                <a:solidFill>
                  <a:srgbClr val="0000FF"/>
                </a:solidFill>
                <a:latin typeface="Courier New" panose="02070309020205020404" pitchFamily="49" charset="0"/>
                <a:cs typeface="Courier New" panose="02070309020205020404" pitchFamily="49" charset="0"/>
              </a:rPr>
              <a:t> CLS YEAR </a:t>
            </a:r>
            <a:r>
              <a:rPr lang="en-US" sz="1400" b="1" dirty="0" err="1" smtClean="0">
                <a:solidFill>
                  <a:srgbClr val="0000FF"/>
                </a:solidFill>
                <a:latin typeface="Courier New" panose="02070309020205020404" pitchFamily="49" charset="0"/>
                <a:cs typeface="Courier New" panose="02070309020205020404" pitchFamily="49" charset="0"/>
              </a:rPr>
              <a:t>YEAR</a:t>
            </a:r>
            <a:r>
              <a:rPr lang="en-US" sz="1400" b="1" dirty="0" smtClean="0">
                <a:solidFill>
                  <a:srgbClr val="0000FF"/>
                </a:solidFill>
                <a:latin typeface="Courier New" panose="02070309020205020404" pitchFamily="49" charset="0"/>
                <a:cs typeface="Courier New" panose="02070309020205020404" pitchFamily="49" charset="0"/>
              </a:rPr>
              <a:t> G C</a:t>
            </a:r>
          </a:p>
          <a:p>
            <a:pPr marL="0" indent="0">
              <a:buNone/>
            </a:pPr>
            <a:r>
              <a:rPr lang="en-US" sz="1400" b="1" dirty="0" smtClean="0">
                <a:latin typeface="Courier New" panose="02070309020205020404" pitchFamily="49" charset="0"/>
                <a:cs typeface="Courier New" panose="02070309020205020404" pitchFamily="49" charset="0"/>
              </a:rPr>
              <a:t>  01  021 # 2020          000               F                        2014066 CHG</a:t>
            </a:r>
          </a:p>
          <a:p>
            <a:pPr marL="0" indent="0">
              <a:buNone/>
            </a:pPr>
            <a:r>
              <a:rPr lang="en-US" sz="1400" b="1" dirty="0" smtClean="0">
                <a:latin typeface="Courier New" panose="02070309020205020404" pitchFamily="49" charset="0"/>
                <a:cs typeface="Courier New" panose="02070309020205020404" pitchFamily="49" charset="0"/>
              </a:rPr>
              <a:t>  03  021 0 2040          000     2010 2011 F                        1986314 ADD</a:t>
            </a:r>
          </a:p>
          <a:p>
            <a:pPr marL="0" indent="0">
              <a:buNone/>
            </a:pPr>
            <a:r>
              <a:rPr lang="en-US" sz="1400" b="1" dirty="0" smtClean="0">
                <a:latin typeface="Courier New" panose="02070309020205020404" pitchFamily="49" charset="0"/>
                <a:cs typeface="Courier New" panose="02070309020205020404" pitchFamily="49" charset="0"/>
              </a:rPr>
              <a:t>  DD  097 X 1030 18E1 019 000               F X                      2014037 ADD</a:t>
            </a:r>
          </a:p>
          <a:p>
            <a:pPr marL="0" indent="0">
              <a:buNone/>
            </a:pPr>
            <a:endParaRPr lang="en-US" sz="1400" b="1" dirty="0" smtClean="0">
              <a:latin typeface="Courier New" panose="02070309020205020404" pitchFamily="49" charset="0"/>
              <a:cs typeface="Courier New" panose="02070309020205020404" pitchFamily="49" charset="0"/>
            </a:endParaRPr>
          </a:p>
          <a:p>
            <a:pPr marL="0" indent="0">
              <a:buNone/>
            </a:pPr>
            <a:r>
              <a:rPr lang="en-US" sz="1400" b="1" dirty="0" smtClean="0">
                <a:latin typeface="Courier New" panose="02070309020205020404" pitchFamily="49" charset="0"/>
                <a:cs typeface="Courier New" panose="02070309020205020404" pitchFamily="49" charset="0"/>
              </a:rPr>
              <a:t>2. SIGNAL CODE IS C OR L:</a:t>
            </a:r>
          </a:p>
          <a:p>
            <a:pPr marL="0" indent="0">
              <a:buNone/>
            </a:pPr>
            <a:r>
              <a:rPr lang="en-US" sz="1400" b="1" dirty="0" smtClean="0">
                <a:latin typeface="Courier New" panose="02070309020205020404" pitchFamily="49" charset="0"/>
                <a:cs typeface="Courier New" panose="02070309020205020404" pitchFamily="49" charset="0"/>
              </a:rPr>
              <a:t>  </a:t>
            </a:r>
            <a:r>
              <a:rPr lang="en-US" sz="1400" b="1" dirty="0" smtClean="0">
                <a:solidFill>
                  <a:srgbClr val="C00000"/>
                </a:solidFill>
                <a:latin typeface="Courier New" panose="02070309020205020404" pitchFamily="49" charset="0"/>
                <a:cs typeface="Courier New" panose="02070309020205020404" pitchFamily="49" charset="0"/>
              </a:rPr>
              <a:t>2P BILL VIA NONINTERFUND </a:t>
            </a:r>
            <a:r>
              <a:rPr lang="en-US" sz="1400" b="1" dirty="0" smtClean="0">
                <a:latin typeface="Courier New" panose="02070309020205020404" pitchFamily="49" charset="0"/>
                <a:cs typeface="Courier New" panose="02070309020205020404" pitchFamily="49" charset="0"/>
              </a:rPr>
              <a:t>					</a:t>
            </a:r>
            <a:r>
              <a:rPr lang="en-US" sz="1400" b="1" dirty="0" smtClean="0">
                <a:solidFill>
                  <a:srgbClr val="C00000"/>
                </a:solidFill>
                <a:latin typeface="Courier New" panose="02070309020205020404" pitchFamily="49" charset="0"/>
                <a:cs typeface="Courier New" panose="02070309020205020404" pitchFamily="49" charset="0"/>
              </a:rPr>
              <a:t>2010181 ADD</a:t>
            </a:r>
          </a:p>
          <a:p>
            <a:pPr marL="0" indent="0">
              <a:buNone/>
            </a:pPr>
            <a:r>
              <a:rPr lang="en-US" sz="1400" b="1" dirty="0" smtClean="0">
                <a:latin typeface="Courier New" panose="02070309020205020404" pitchFamily="49" charset="0"/>
                <a:cs typeface="Courier New" panose="02070309020205020404" pitchFamily="49" charset="0"/>
              </a:rPr>
              <a:t>  2C  021 # 2035          000               T                        </a:t>
            </a:r>
            <a:r>
              <a:rPr lang="en-US" sz="1400" dirty="0">
                <a:latin typeface="Courier New" panose="02070309020205020404" pitchFamily="49" charset="0"/>
                <a:cs typeface="Courier New" panose="02070309020205020404" pitchFamily="49" charset="0"/>
              </a:rPr>
              <a:t>1986314 </a:t>
            </a:r>
            <a:r>
              <a:rPr lang="en-US" sz="1400" b="1" dirty="0" smtClean="0">
                <a:latin typeface="Courier New" panose="02070309020205020404" pitchFamily="49" charset="0"/>
                <a:cs typeface="Courier New" panose="02070309020205020404" pitchFamily="49" charset="0"/>
              </a:rPr>
              <a:t>ADD</a:t>
            </a:r>
          </a:p>
          <a:p>
            <a:pPr marL="0" indent="0">
              <a:buNone/>
            </a:pPr>
            <a:r>
              <a:rPr lang="en-US" sz="1400" b="1" dirty="0" smtClean="0">
                <a:solidFill>
                  <a:srgbClr val="FF0000"/>
                </a:solidFill>
                <a:latin typeface="Courier New" panose="02070309020205020404" pitchFamily="49" charset="0"/>
                <a:cs typeface="Courier New" panose="02070309020205020404" pitchFamily="49" charset="0"/>
              </a:rPr>
              <a:t>  </a:t>
            </a:r>
            <a:r>
              <a:rPr lang="en-US" sz="1400" b="1" dirty="0" smtClean="0">
                <a:solidFill>
                  <a:srgbClr val="C00000"/>
                </a:solidFill>
                <a:latin typeface="Courier New" panose="02070309020205020404" pitchFamily="49" charset="0"/>
                <a:cs typeface="Courier New" panose="02070309020205020404" pitchFamily="49" charset="0"/>
              </a:rPr>
              <a:t>21  021 # 2020          000               F                        2014066 CHG</a:t>
            </a:r>
          </a:p>
          <a:p>
            <a:pPr marL="0" indent="0">
              <a:buNone/>
            </a:pPr>
            <a:r>
              <a:rPr lang="en-US" sz="1400" b="1" dirty="0" smtClean="0">
                <a:latin typeface="Courier New" panose="02070309020205020404" pitchFamily="49" charset="0"/>
                <a:cs typeface="Courier New" panose="02070309020205020404" pitchFamily="49" charset="0"/>
              </a:rPr>
              <a:t>  YT  021 # 1082      011 000               F                        2014108 CHG</a:t>
            </a:r>
          </a:p>
          <a:p>
            <a:pPr marL="0" indent="0">
              <a:buNone/>
            </a:pPr>
            <a:endParaRPr lang="en-US" sz="1400" b="1" dirty="0" smtClean="0">
              <a:latin typeface="Courier New" panose="02070309020205020404" pitchFamily="49" charset="0"/>
              <a:cs typeface="Courier New" panose="02070309020205020404" pitchFamily="49" charset="0"/>
            </a:endParaRPr>
          </a:p>
          <a:p>
            <a:pPr marL="0" indent="0">
              <a:buNone/>
            </a:pPr>
            <a:r>
              <a:rPr lang="en-US" sz="1400" b="1" dirty="0" smtClean="0">
                <a:solidFill>
                  <a:srgbClr val="C00000"/>
                </a:solidFill>
                <a:latin typeface="Courier New" panose="02070309020205020404" pitchFamily="49" charset="0"/>
                <a:cs typeface="Courier New" panose="02070309020205020404" pitchFamily="49" charset="0"/>
              </a:rPr>
              <a:t>APPENDIX AP1.1.</a:t>
            </a:r>
            <a:r>
              <a:rPr lang="en-US" sz="1800" b="1" u="sng" dirty="0" smtClean="0">
                <a:solidFill>
                  <a:srgbClr val="C00000"/>
                </a:solidFill>
                <a:latin typeface="Courier New" panose="02070309020205020404" pitchFamily="49" charset="0"/>
                <a:cs typeface="Courier New" panose="02070309020205020404" pitchFamily="49" charset="0"/>
              </a:rPr>
              <a:t>F</a:t>
            </a:r>
            <a:r>
              <a:rPr lang="en-US" sz="1400" b="1" dirty="0" smtClean="0">
                <a:solidFill>
                  <a:srgbClr val="C00000"/>
                </a:solidFill>
                <a:latin typeface="Courier New" panose="02070309020205020404" pitchFamily="49" charset="0"/>
                <a:cs typeface="Courier New" panose="02070309020205020404" pitchFamily="49" charset="0"/>
              </a:rPr>
              <a:t>   </a:t>
            </a:r>
          </a:p>
          <a:p>
            <a:pPr marL="0" indent="0">
              <a:buNone/>
            </a:pPr>
            <a:r>
              <a:rPr lang="en-US" sz="1400" b="1" dirty="0" smtClean="0">
                <a:solidFill>
                  <a:srgbClr val="C00000"/>
                </a:solidFill>
                <a:latin typeface="Courier New" panose="02070309020205020404" pitchFamily="49" charset="0"/>
                <a:cs typeface="Courier New" panose="02070309020205020404" pitchFamily="49" charset="0"/>
              </a:rPr>
              <a:t>BILLED SERVICE CODE =  D,E,F (AIR FORCE)</a:t>
            </a:r>
          </a:p>
          <a:p>
            <a:pPr marL="0" indent="0">
              <a:buNone/>
            </a:pPr>
            <a:r>
              <a:rPr lang="en-US" sz="1400" b="1" dirty="0" smtClean="0">
                <a:solidFill>
                  <a:srgbClr val="C00000"/>
                </a:solidFill>
                <a:latin typeface="Courier New" panose="02070309020205020404" pitchFamily="49" charset="0"/>
                <a:cs typeface="Courier New" panose="02070309020205020404" pitchFamily="49" charset="0"/>
              </a:rPr>
              <a:t>   1. SIGNAL CODE IS A, B, J, OR K:</a:t>
            </a:r>
          </a:p>
          <a:p>
            <a:endParaRPr lang="en-US" sz="1600" b="1" dirty="0" smtClean="0"/>
          </a:p>
          <a:p>
            <a:pPr marL="0" indent="0">
              <a:buNone/>
            </a:pPr>
            <a:endParaRPr lang="en-US" sz="1600" b="1" dirty="0" smtClean="0"/>
          </a:p>
          <a:p>
            <a:pPr marL="0" indent="0">
              <a:buNone/>
            </a:pPr>
            <a:endParaRPr lang="en-US" sz="1600" b="1" dirty="0" smtClean="0"/>
          </a:p>
          <a:p>
            <a:pPr marL="0" indent="0">
              <a:buNone/>
            </a:pPr>
            <a:endParaRPr lang="en-US" sz="1500" b="1" dirty="0"/>
          </a:p>
        </p:txBody>
      </p:sp>
      <p:cxnSp>
        <p:nvCxnSpPr>
          <p:cNvPr id="3" name="Straight Arrow Connector 2"/>
          <p:cNvCxnSpPr/>
          <p:nvPr/>
        </p:nvCxnSpPr>
        <p:spPr>
          <a:xfrm flipV="1">
            <a:off x="174173" y="4689064"/>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73719" y="4155960"/>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idx="4294967295"/>
          </p:nvPr>
        </p:nvSpPr>
        <p:spPr>
          <a:xfrm>
            <a:off x="533400" y="457200"/>
            <a:ext cx="8229600" cy="381000"/>
          </a:xfrm>
        </p:spPr>
        <p:txBody>
          <a:bodyPr/>
          <a:lstStyle/>
          <a:p>
            <a:r>
              <a:rPr lang="en-US" sz="3600" dirty="0" smtClean="0"/>
              <a:t>Fund Code/Recap cont’d</a:t>
            </a:r>
          </a:p>
        </p:txBody>
      </p:sp>
      <p:sp>
        <p:nvSpPr>
          <p:cNvPr id="8" name="Rectangle 7"/>
          <p:cNvSpPr/>
          <p:nvPr/>
        </p:nvSpPr>
        <p:spPr bwMode="auto">
          <a:xfrm>
            <a:off x="609600" y="1504160"/>
            <a:ext cx="860704" cy="228600"/>
          </a:xfrm>
          <a:prstGeom prst="rect">
            <a:avLst/>
          </a:prstGeom>
          <a:noFill/>
          <a:ln w="2540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8052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childTnLst>
                          </p:cTn>
                        </p:par>
                        <p:par>
                          <p:cTn id="8" fill="hold">
                            <p:stCondLst>
                              <p:cond delay="15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idx="4294967295"/>
          </p:nvPr>
        </p:nvSpPr>
        <p:spPr bwMode="auto">
          <a:xfrm>
            <a:off x="457200" y="0"/>
            <a:ext cx="8229600" cy="381000"/>
          </a:xfrm>
          <a:prstGeom prst="rect">
            <a:avLst/>
          </a:prstGeom>
          <a:extLst/>
        </p:spPr>
        <p:txBody>
          <a:bodyPr/>
          <a:lstStyle/>
          <a:p>
            <a:pPr algn="r"/>
            <a:endParaRPr lang="en-US" sz="2000" dirty="0"/>
          </a:p>
        </p:txBody>
      </p:sp>
      <p:sp>
        <p:nvSpPr>
          <p:cNvPr id="6" name="Content Placeholder 1"/>
          <p:cNvSpPr>
            <a:spLocks noGrp="1"/>
          </p:cNvSpPr>
          <p:nvPr>
            <p:ph idx="1"/>
          </p:nvPr>
        </p:nvSpPr>
        <p:spPr>
          <a:xfrm>
            <a:off x="449943" y="843075"/>
            <a:ext cx="8236857" cy="4524972"/>
          </a:xfrm>
        </p:spPr>
        <p:txBody>
          <a:bodyPr/>
          <a:lstStyle/>
          <a:p>
            <a:pPr marL="0" indent="0">
              <a:buNone/>
            </a:pPr>
            <a:r>
              <a:rPr lang="en-US" sz="1600" b="1" u="sng" dirty="0"/>
              <a:t>AP1.2 APPENDIX 1.2.</a:t>
            </a:r>
            <a:endParaRPr lang="en-US" sz="1600" b="1" dirty="0"/>
          </a:p>
          <a:p>
            <a:pPr marL="0" indent="0">
              <a:buNone/>
            </a:pPr>
            <a:r>
              <a:rPr lang="en-US" sz="1600" b="1" u="sng" dirty="0"/>
              <a:t>FUND CODE TO BILLED OFFICE DODAAC CONVERSION TABLE (as of May 1, 2014) FUND (The authoritative source table is located at the DAAS)</a:t>
            </a:r>
            <a:r>
              <a:rPr lang="en-US" sz="1600" b="1" dirty="0"/>
              <a:t>  </a:t>
            </a:r>
            <a:endParaRPr lang="en-US" sz="1600" b="1" dirty="0" smtClean="0"/>
          </a:p>
          <a:p>
            <a:pPr marL="0" indent="0">
              <a:buNone/>
            </a:pPr>
            <a:endParaRPr lang="en-US" sz="1200" b="1" dirty="0"/>
          </a:p>
          <a:p>
            <a:pPr marL="0" indent="0">
              <a:buNone/>
            </a:pPr>
            <a:r>
              <a:rPr lang="en-US" sz="1200" b="1" u="sng" dirty="0"/>
              <a:t>Fund Code</a:t>
            </a:r>
            <a:r>
              <a:rPr lang="en-US" sz="1200" b="1" dirty="0"/>
              <a:t>	</a:t>
            </a:r>
            <a:r>
              <a:rPr lang="en-US" sz="1200" b="1" u="sng" dirty="0"/>
              <a:t>Billing Address</a:t>
            </a:r>
            <a:r>
              <a:rPr lang="en-US" sz="1200" b="1" dirty="0"/>
              <a:t>	</a:t>
            </a:r>
            <a:r>
              <a:rPr lang="en-US" sz="1200" b="1" u="sng" dirty="0"/>
              <a:t>DoDAAC</a:t>
            </a:r>
            <a:r>
              <a:rPr lang="en-US" sz="1200" b="1" dirty="0"/>
              <a:t>	</a:t>
            </a:r>
            <a:r>
              <a:rPr lang="en-US" sz="1200" b="1" u="sng" dirty="0"/>
              <a:t>Eff Date/Action</a:t>
            </a:r>
            <a:endParaRPr lang="en-US" sz="1200" b="1" dirty="0"/>
          </a:p>
          <a:p>
            <a:pPr marL="0" indent="0">
              <a:buNone/>
            </a:pPr>
            <a:r>
              <a:rPr lang="en-US" sz="1200" b="1" dirty="0"/>
              <a:t>APPENDIX AP1.2.A</a:t>
            </a:r>
          </a:p>
          <a:p>
            <a:pPr marL="0" indent="0">
              <a:buNone/>
            </a:pPr>
            <a:r>
              <a:rPr lang="en-US" sz="1200" b="1" dirty="0"/>
              <a:t>   </a:t>
            </a:r>
            <a:r>
              <a:rPr lang="en-US" sz="1200" b="1" dirty="0" smtClean="0"/>
              <a:t>REQUISITIONIN</a:t>
            </a:r>
            <a:r>
              <a:rPr lang="en-US" sz="1200" dirty="0"/>
              <a:t>G</a:t>
            </a:r>
            <a:r>
              <a:rPr lang="en-US" sz="1200" b="1" dirty="0" smtClean="0"/>
              <a:t> </a:t>
            </a:r>
            <a:r>
              <a:rPr lang="en-US" sz="1200" b="1" dirty="0"/>
              <a:t>SERVICE CODE</a:t>
            </a:r>
            <a:r>
              <a:rPr lang="en-US" sz="1200" b="1" u="sng" dirty="0"/>
              <a:t> </a:t>
            </a:r>
            <a:r>
              <a:rPr lang="en-US" sz="1200" b="1" dirty="0"/>
              <a:t>= A,C,W (ARMY)</a:t>
            </a:r>
          </a:p>
          <a:p>
            <a:pPr marL="0" indent="0">
              <a:buNone/>
            </a:pPr>
            <a:r>
              <a:rPr lang="en-US" sz="1200" b="1" dirty="0"/>
              <a:t>  </a:t>
            </a:r>
          </a:p>
          <a:p>
            <a:pPr marL="0" indent="0">
              <a:buNone/>
            </a:pPr>
            <a:r>
              <a:rPr lang="en-US" sz="1200" b="1" dirty="0"/>
              <a:t>   FUND   BILLING</a:t>
            </a:r>
          </a:p>
          <a:p>
            <a:pPr marL="0" indent="0">
              <a:buNone/>
            </a:pPr>
            <a:r>
              <a:rPr lang="en-US" sz="1200" b="1" dirty="0"/>
              <a:t>   CODE   ADDRESS                               </a:t>
            </a:r>
            <a:r>
              <a:rPr lang="en-US" sz="1200" b="1" dirty="0" smtClean="0"/>
              <a:t>DODAAC</a:t>
            </a:r>
          </a:p>
          <a:p>
            <a:pPr marL="0" indent="0">
              <a:buNone/>
            </a:pPr>
            <a:r>
              <a:rPr lang="en-US" sz="1200" dirty="0" smtClean="0"/>
              <a:t>     </a:t>
            </a:r>
            <a:r>
              <a:rPr lang="en-US" sz="1200" b="1" dirty="0" smtClean="0"/>
              <a:t>2P   DFAS COLUMBUS                 23204   W58RG0       1989121 ADD</a:t>
            </a:r>
          </a:p>
          <a:p>
            <a:pPr marL="0" indent="0">
              <a:buNone/>
            </a:pPr>
            <a:r>
              <a:rPr lang="en-US" sz="1200" b="1" dirty="0" smtClean="0"/>
              <a:t>             DFAS </a:t>
            </a:r>
            <a:r>
              <a:rPr lang="en-US" sz="1200" b="1" dirty="0"/>
              <a:t>JDCBB CO</a:t>
            </a:r>
          </a:p>
          <a:p>
            <a:pPr marL="0" indent="0">
              <a:buNone/>
            </a:pPr>
            <a:r>
              <a:rPr lang="en-US" sz="1200" b="1" dirty="0"/>
              <a:t>          </a:t>
            </a:r>
            <a:r>
              <a:rPr lang="en-US" sz="1200" b="1" dirty="0" smtClean="0"/>
              <a:t>   PO </a:t>
            </a:r>
            <a:r>
              <a:rPr lang="en-US" sz="1200" b="1" dirty="0"/>
              <a:t>BOX 182559</a:t>
            </a:r>
          </a:p>
          <a:p>
            <a:pPr marL="0" indent="0">
              <a:buNone/>
            </a:pPr>
            <a:r>
              <a:rPr lang="en-US" sz="1200" b="1" dirty="0" smtClean="0"/>
              <a:t>             </a:t>
            </a:r>
            <a:r>
              <a:rPr lang="en-US" sz="1200" b="1" dirty="0"/>
              <a:t>COLUMBUS              OH </a:t>
            </a:r>
            <a:r>
              <a:rPr lang="en-US" sz="1200" b="1" dirty="0" smtClean="0"/>
              <a:t>43218-2316</a:t>
            </a:r>
          </a:p>
          <a:p>
            <a:pPr marL="0" indent="0">
              <a:buNone/>
            </a:pPr>
            <a:endParaRPr lang="en-US" sz="1200" b="1" dirty="0"/>
          </a:p>
          <a:p>
            <a:pPr marL="0" indent="0">
              <a:buNone/>
            </a:pPr>
            <a:r>
              <a:rPr lang="en-US" sz="1200" b="1" dirty="0" smtClean="0"/>
              <a:t>FUND   </a:t>
            </a:r>
            <a:r>
              <a:rPr lang="en-US" sz="1200" b="1" dirty="0"/>
              <a:t>BILLING</a:t>
            </a:r>
          </a:p>
          <a:p>
            <a:pPr marL="0" indent="0">
              <a:buNone/>
            </a:pPr>
            <a:r>
              <a:rPr lang="en-US" sz="1200" b="1" dirty="0"/>
              <a:t>   CODE   ADDRESS                               DODAAC</a:t>
            </a:r>
          </a:p>
          <a:p>
            <a:pPr marL="0" indent="0">
              <a:buNone/>
            </a:pPr>
            <a:r>
              <a:rPr lang="en-US" sz="1200" b="1" dirty="0"/>
              <a:t>     21   DFAS COLUMBUS                 23204   W58RG0       2010242 ADD</a:t>
            </a:r>
          </a:p>
          <a:p>
            <a:pPr marL="0" indent="0">
              <a:buNone/>
            </a:pPr>
            <a:r>
              <a:rPr lang="en-US" sz="1200" b="1" dirty="0"/>
              <a:t>            DFAS JDCBB CO</a:t>
            </a:r>
          </a:p>
          <a:p>
            <a:pPr marL="0" indent="0">
              <a:buNone/>
            </a:pPr>
            <a:r>
              <a:rPr lang="en-US" sz="1200" b="1" dirty="0"/>
              <a:t>            PO BOX 182559</a:t>
            </a:r>
          </a:p>
          <a:p>
            <a:pPr marL="0" indent="0">
              <a:buNone/>
            </a:pPr>
            <a:r>
              <a:rPr lang="en-US" sz="1200" b="1" dirty="0"/>
              <a:t>            COLUMBUS              OH 43218-2559</a:t>
            </a:r>
          </a:p>
          <a:p>
            <a:pPr marL="0" indent="0">
              <a:buNone/>
            </a:pPr>
            <a:r>
              <a:rPr lang="en-US" sz="1200" b="1" dirty="0"/>
              <a:t>APPENDIX AP1.2.B</a:t>
            </a:r>
          </a:p>
          <a:p>
            <a:pPr marL="0" indent="0">
              <a:buNone/>
            </a:pPr>
            <a:r>
              <a:rPr lang="en-US" sz="1200" b="1" dirty="0"/>
              <a:t>   REQUISITIONING SERVICE CODE =</a:t>
            </a:r>
            <a:r>
              <a:rPr lang="en-US" sz="1600" b="1" dirty="0"/>
              <a:t> B </a:t>
            </a:r>
            <a:r>
              <a:rPr lang="en-US" sz="1200" b="1" dirty="0"/>
              <a:t>(ARMY)</a:t>
            </a:r>
          </a:p>
          <a:p>
            <a:pPr marL="0" indent="0">
              <a:buNone/>
            </a:pPr>
            <a:endParaRPr lang="en-US" sz="1200" b="1" dirty="0"/>
          </a:p>
          <a:p>
            <a:pPr marL="0" indent="0">
              <a:buNone/>
            </a:pPr>
            <a:endParaRPr lang="en-US" b="1" dirty="0"/>
          </a:p>
        </p:txBody>
      </p:sp>
      <p:cxnSp>
        <p:nvCxnSpPr>
          <p:cNvPr id="4" name="Straight Arrow Connector 3"/>
          <p:cNvCxnSpPr/>
          <p:nvPr/>
        </p:nvCxnSpPr>
        <p:spPr>
          <a:xfrm flipV="1">
            <a:off x="290286" y="3429000"/>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901872" y="3075522"/>
            <a:ext cx="2859314" cy="2754600"/>
          </a:xfrm>
          <a:prstGeom prst="rect">
            <a:avLst/>
          </a:prstGeom>
          <a:noFill/>
          <a:ln w="25400">
            <a:solidFill>
              <a:schemeClr val="tx1"/>
            </a:solidFill>
          </a:ln>
        </p:spPr>
        <p:txBody>
          <a:bodyPr wrap="square" rtlCol="0">
            <a:spAutoFit/>
          </a:bodyPr>
          <a:lstStyle/>
          <a:p>
            <a:pPr>
              <a:spcAft>
                <a:spcPts val="600"/>
              </a:spcAft>
            </a:pPr>
            <a:r>
              <a:rPr lang="en-US" sz="2400" b="1" dirty="0" smtClean="0"/>
              <a:t>How it works:</a:t>
            </a:r>
          </a:p>
          <a:p>
            <a:pPr marL="285750" indent="-285750">
              <a:spcAft>
                <a:spcPts val="600"/>
              </a:spcAft>
              <a:buFont typeface="Arial" panose="020B0604020202020204" pitchFamily="34" charset="0"/>
              <a:buChar char="•"/>
            </a:pPr>
            <a:r>
              <a:rPr lang="en-US" dirty="0" smtClean="0"/>
              <a:t>Send bill to DFAS</a:t>
            </a:r>
          </a:p>
          <a:p>
            <a:pPr marL="285750" indent="-285750">
              <a:spcAft>
                <a:spcPts val="600"/>
              </a:spcAft>
              <a:buFont typeface="Arial" panose="020B0604020202020204" pitchFamily="34" charset="0"/>
              <a:buChar char="•"/>
            </a:pPr>
            <a:r>
              <a:rPr lang="en-US" dirty="0" smtClean="0"/>
              <a:t>Get DFAS DoDAAC</a:t>
            </a:r>
          </a:p>
          <a:p>
            <a:pPr marL="285750" indent="-285750">
              <a:spcAft>
                <a:spcPts val="600"/>
              </a:spcAft>
              <a:buFont typeface="Arial" panose="020B0604020202020204" pitchFamily="34" charset="0"/>
              <a:buChar char="•"/>
            </a:pPr>
            <a:r>
              <a:rPr lang="en-US" dirty="0"/>
              <a:t>Use LOA from </a:t>
            </a:r>
            <a:r>
              <a:rPr lang="en-US" dirty="0" smtClean="0"/>
              <a:t>AP1.1</a:t>
            </a:r>
          </a:p>
          <a:p>
            <a:pPr marL="742950" lvl="1" indent="-285750">
              <a:spcAft>
                <a:spcPts val="600"/>
              </a:spcAft>
              <a:buFont typeface="Arial" panose="020B0604020202020204" pitchFamily="34" charset="0"/>
              <a:buChar char="•"/>
            </a:pPr>
            <a:r>
              <a:rPr lang="en-US" sz="2000" b="1" dirty="0">
                <a:solidFill>
                  <a:srgbClr val="FF0000"/>
                </a:solidFill>
                <a:latin typeface="Arial" panose="020B0604020202020204" pitchFamily="34" charset="0"/>
                <a:cs typeface="Arial" panose="020B0604020202020204" pitchFamily="34" charset="0"/>
              </a:rPr>
              <a:t>2</a:t>
            </a:r>
            <a:r>
              <a:rPr lang="en-US" sz="2000" b="1" dirty="0" smtClean="0">
                <a:solidFill>
                  <a:srgbClr val="FF0000"/>
                </a:solidFill>
                <a:latin typeface="Arial" panose="020B0604020202020204" pitchFamily="34" charset="0"/>
                <a:cs typeface="Arial" panose="020B0604020202020204" pitchFamily="34" charset="0"/>
              </a:rPr>
              <a:t>P</a:t>
            </a:r>
            <a:r>
              <a:rPr lang="en-US" b="1"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BILL VIA </a:t>
            </a:r>
            <a:r>
              <a:rPr lang="en-US" dirty="0" smtClean="0">
                <a:latin typeface="Arial" panose="020B0604020202020204" pitchFamily="34" charset="0"/>
                <a:cs typeface="Arial" panose="020B0604020202020204" pitchFamily="34" charset="0"/>
              </a:rPr>
              <a:t>NON-INTERFUND</a:t>
            </a:r>
          </a:p>
          <a:p>
            <a:pPr marL="742950" lvl="1" indent="-285750">
              <a:spcAft>
                <a:spcPts val="0"/>
              </a:spcAft>
              <a:buFont typeface="Arial" panose="020B0604020202020204" pitchFamily="34" charset="0"/>
              <a:buChar char="•"/>
            </a:pPr>
            <a:r>
              <a:rPr lang="en-US" sz="2000" b="1" dirty="0" smtClean="0">
                <a:solidFill>
                  <a:srgbClr val="FF0000"/>
                </a:solidFill>
                <a:latin typeface="Arial" panose="020B0604020202020204" pitchFamily="34" charset="0"/>
                <a:cs typeface="Arial" panose="020B0604020202020204" pitchFamily="34" charset="0"/>
              </a:rPr>
              <a:t>21</a:t>
            </a:r>
          </a:p>
          <a:p>
            <a:pPr lvl="1">
              <a:spcAft>
                <a:spcPts val="0"/>
              </a:spcAft>
            </a:pPr>
            <a:r>
              <a:rPr lang="en-US" sz="2000" b="1" dirty="0" smtClean="0">
                <a:solidFill>
                  <a:srgbClr val="FF0000"/>
                </a:solidFill>
                <a:latin typeface="Arial" panose="020B0604020202020204" pitchFamily="34" charset="0"/>
                <a:cs typeface="Arial" panose="020B0604020202020204" pitchFamily="34" charset="0"/>
              </a:rPr>
              <a:t>    021 </a:t>
            </a:r>
            <a:r>
              <a:rPr lang="en-US" sz="2000" b="1" dirty="0">
                <a:solidFill>
                  <a:srgbClr val="FF0000"/>
                </a:solidFill>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2020</a:t>
            </a:r>
            <a:endParaRPr lang="en-US" sz="2000" b="1" dirty="0">
              <a:solidFill>
                <a:srgbClr val="FF0000"/>
              </a:solidFill>
              <a:latin typeface="Arial" panose="020B0604020202020204" pitchFamily="34" charset="0"/>
              <a:cs typeface="Arial" panose="020B0604020202020204" pitchFamily="34" charset="0"/>
            </a:endParaRPr>
          </a:p>
        </p:txBody>
      </p:sp>
      <p:cxnSp>
        <p:nvCxnSpPr>
          <p:cNvPr id="7" name="Straight Arrow Connector 6"/>
          <p:cNvCxnSpPr/>
          <p:nvPr/>
        </p:nvCxnSpPr>
        <p:spPr>
          <a:xfrm flipV="1">
            <a:off x="283029" y="5005189"/>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a:spLocks noGrp="1" noChangeArrowheads="1"/>
          </p:cNvSpPr>
          <p:nvPr>
            <p:ph type="title" idx="4294967295"/>
          </p:nvPr>
        </p:nvSpPr>
        <p:spPr>
          <a:xfrm>
            <a:off x="533400" y="457200"/>
            <a:ext cx="8229600" cy="381000"/>
          </a:xfrm>
        </p:spPr>
        <p:txBody>
          <a:bodyPr/>
          <a:lstStyle/>
          <a:p>
            <a:r>
              <a:rPr lang="en-US" sz="3600" dirty="0" smtClean="0"/>
              <a:t>Fund Code/Recap cont’d</a:t>
            </a:r>
          </a:p>
        </p:txBody>
      </p:sp>
      <p:sp>
        <p:nvSpPr>
          <p:cNvPr id="10" name="Rectangle 9"/>
          <p:cNvSpPr/>
          <p:nvPr/>
        </p:nvSpPr>
        <p:spPr bwMode="auto">
          <a:xfrm>
            <a:off x="609600" y="2314328"/>
            <a:ext cx="1345344" cy="228600"/>
          </a:xfrm>
          <a:prstGeom prst="rect">
            <a:avLst/>
          </a:prstGeom>
          <a:noFill/>
          <a:ln w="2540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7438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500"/>
                                        <p:tgtEl>
                                          <p:spTgt spid="10"/>
                                        </p:tgtEl>
                                      </p:cBhvr>
                                    </p:animEffect>
                                  </p:childTnLst>
                                </p:cTn>
                              </p:par>
                            </p:childTnLst>
                          </p:cTn>
                        </p:par>
                        <p:par>
                          <p:cTn id="8" fill="hold">
                            <p:stCondLst>
                              <p:cond delay="1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113312" y="1521084"/>
            <a:ext cx="8723520" cy="4524972"/>
          </a:xfrm>
        </p:spPr>
        <p:txBody>
          <a:bodyPr/>
          <a:lstStyle/>
          <a:p>
            <a:pPr marL="274320" lvl="1" indent="-241300">
              <a:lnSpc>
                <a:spcPct val="80000"/>
              </a:lnSpc>
              <a:spcBef>
                <a:spcPts val="1000"/>
              </a:spcBef>
              <a:buClr>
                <a:schemeClr val="tx2"/>
              </a:buClr>
              <a:buSzPct val="150000"/>
              <a:buFontTx/>
              <a:buChar char="•"/>
              <a:defRPr/>
            </a:pPr>
            <a:r>
              <a:rPr lang="en-US" sz="2400" b="0" kern="1200" dirty="0">
                <a:ea typeface="+mn-ea"/>
                <a:cs typeface="+mn-cs"/>
              </a:rPr>
              <a:t>The fund code table may cite # (use - </a:t>
            </a:r>
            <a:r>
              <a:rPr lang="en-US" sz="2400" b="0" kern="1200" dirty="0" err="1">
                <a:ea typeface="+mn-ea"/>
                <a:cs typeface="+mn-cs"/>
              </a:rPr>
              <a:t>Req’n</a:t>
            </a:r>
            <a:r>
              <a:rPr lang="en-US" sz="2400" b="0" kern="1200" dirty="0">
                <a:ea typeface="+mn-ea"/>
                <a:cs typeface="+mn-cs"/>
              </a:rPr>
              <a:t> date) or * (use - Bill date) to compute beginning and ending periods of availability</a:t>
            </a:r>
          </a:p>
          <a:p>
            <a:pPr marL="274320" lvl="1" indent="-241300">
              <a:lnSpc>
                <a:spcPct val="80000"/>
              </a:lnSpc>
              <a:spcBef>
                <a:spcPts val="1000"/>
              </a:spcBef>
              <a:buClr>
                <a:schemeClr val="tx2"/>
              </a:buClr>
              <a:buSzPct val="150000"/>
              <a:buFontTx/>
              <a:buChar char="•"/>
              <a:defRPr/>
            </a:pPr>
            <a:r>
              <a:rPr lang="en-US" sz="2400" b="0" kern="1200" dirty="0">
                <a:ea typeface="+mn-ea"/>
                <a:cs typeface="+mn-cs"/>
              </a:rPr>
              <a:t>This allows the same fund code to be reused each year</a:t>
            </a:r>
          </a:p>
          <a:p>
            <a:pPr marL="274320" lvl="1" indent="-241300">
              <a:lnSpc>
                <a:spcPct val="80000"/>
              </a:lnSpc>
              <a:spcBef>
                <a:spcPts val="1000"/>
              </a:spcBef>
              <a:buClr>
                <a:schemeClr val="tx2"/>
              </a:buClr>
              <a:buSzPct val="150000"/>
              <a:buFontTx/>
              <a:buChar char="•"/>
              <a:defRPr/>
            </a:pPr>
            <a:r>
              <a:rPr lang="en-US" sz="2400" b="0" kern="1200" dirty="0">
                <a:ea typeface="+mn-ea"/>
                <a:cs typeface="+mn-cs"/>
              </a:rPr>
              <a:t>Works well for a single year appropriation where the beginning and ending POA are the same fiscal year</a:t>
            </a:r>
          </a:p>
          <a:p>
            <a:pPr marL="274320" lvl="1" indent="-241300">
              <a:lnSpc>
                <a:spcPct val="80000"/>
              </a:lnSpc>
              <a:spcBef>
                <a:spcPts val="1000"/>
              </a:spcBef>
              <a:buClr>
                <a:schemeClr val="tx2"/>
              </a:buClr>
              <a:buSzPct val="150000"/>
              <a:buFontTx/>
              <a:buChar char="•"/>
              <a:defRPr/>
            </a:pPr>
            <a:r>
              <a:rPr lang="en-US" sz="2400" b="0" kern="1200" dirty="0">
                <a:ea typeface="+mn-ea"/>
                <a:cs typeface="+mn-cs"/>
              </a:rPr>
              <a:t>Prone to error for multi-year appropriations</a:t>
            </a:r>
          </a:p>
          <a:p>
            <a:pPr marL="274320" lvl="1" indent="-241300">
              <a:lnSpc>
                <a:spcPct val="80000"/>
              </a:lnSpc>
              <a:spcBef>
                <a:spcPts val="1000"/>
              </a:spcBef>
              <a:buClr>
                <a:schemeClr val="tx2"/>
              </a:buClr>
              <a:buSzPct val="150000"/>
              <a:buFontTx/>
              <a:buChar char="•"/>
              <a:defRPr/>
            </a:pPr>
            <a:r>
              <a:rPr lang="en-US" sz="2400" b="0" kern="1200" dirty="0">
                <a:ea typeface="+mn-ea"/>
                <a:cs typeface="+mn-cs"/>
              </a:rPr>
              <a:t>DAAS is unable to validate or populate from MILS to DLMS</a:t>
            </a:r>
          </a:p>
          <a:p>
            <a:pPr marL="274320" lvl="1" indent="-241300">
              <a:lnSpc>
                <a:spcPct val="80000"/>
              </a:lnSpc>
              <a:spcBef>
                <a:spcPts val="1000"/>
              </a:spcBef>
              <a:buClr>
                <a:schemeClr val="tx2"/>
              </a:buClr>
              <a:buSzPct val="150000"/>
              <a:buFontTx/>
              <a:buChar char="•"/>
              <a:defRPr/>
            </a:pPr>
            <a:r>
              <a:rPr lang="en-US" sz="2400" b="0" kern="1200" dirty="0">
                <a:ea typeface="+mn-ea"/>
                <a:cs typeface="+mn-cs"/>
              </a:rPr>
              <a:t>Seller may report POA incorrectly; Buyer must adjust his funds transfer LOA at Treasury</a:t>
            </a:r>
          </a:p>
          <a:p>
            <a:pPr marL="274320" lvl="1" indent="-241300">
              <a:lnSpc>
                <a:spcPct val="80000"/>
              </a:lnSpc>
              <a:spcBef>
                <a:spcPts val="1000"/>
              </a:spcBef>
              <a:buClr>
                <a:schemeClr val="tx2"/>
              </a:buClr>
              <a:buSzPct val="150000"/>
              <a:buFontTx/>
              <a:buChar char="•"/>
              <a:defRPr/>
            </a:pPr>
            <a:r>
              <a:rPr lang="en-US" sz="2400" b="0" kern="1200" dirty="0">
                <a:ea typeface="+mn-ea"/>
                <a:cs typeface="+mn-cs"/>
              </a:rPr>
              <a:t>Web Fund Code has a Multi-year to Indicator identify applicable fund codes as Multi-year: </a:t>
            </a:r>
            <a:r>
              <a:rPr lang="en-US" sz="2400" b="0" kern="1200" dirty="0">
                <a:solidFill>
                  <a:srgbClr val="0000FF"/>
                </a:solidFill>
                <a:ea typeface="+mn-ea"/>
                <a:cs typeface="+mn-cs"/>
              </a:rPr>
              <a:t>T</a:t>
            </a:r>
            <a:r>
              <a:rPr lang="en-US" sz="2400" b="0" kern="1200" dirty="0">
                <a:ea typeface="+mn-ea"/>
                <a:cs typeface="+mn-cs"/>
              </a:rPr>
              <a:t>rue or </a:t>
            </a:r>
            <a:r>
              <a:rPr lang="en-US" sz="2400" b="0" kern="1200" dirty="0">
                <a:solidFill>
                  <a:srgbClr val="0000FF"/>
                </a:solidFill>
                <a:ea typeface="+mn-ea"/>
                <a:cs typeface="+mn-cs"/>
              </a:rPr>
              <a:t>F</a:t>
            </a:r>
            <a:r>
              <a:rPr lang="en-US" sz="2400" b="0" kern="1200" dirty="0">
                <a:ea typeface="+mn-ea"/>
                <a:cs typeface="+mn-cs"/>
              </a:rPr>
              <a:t>alse</a:t>
            </a:r>
          </a:p>
          <a:p>
            <a:pPr marL="274320" lvl="1" indent="-241300">
              <a:lnSpc>
                <a:spcPct val="80000"/>
              </a:lnSpc>
              <a:spcBef>
                <a:spcPts val="1000"/>
              </a:spcBef>
              <a:buClr>
                <a:schemeClr val="tx2"/>
              </a:buClr>
              <a:buSzPct val="150000"/>
              <a:buFontTx/>
              <a:buChar char="•"/>
              <a:defRPr/>
            </a:pPr>
            <a:r>
              <a:rPr lang="en-US" sz="2400" b="0" kern="1200" dirty="0">
                <a:ea typeface="+mn-ea"/>
                <a:cs typeface="+mn-cs"/>
              </a:rPr>
              <a:t>Full DLMS implementation of SLOA by all will resolve this</a:t>
            </a:r>
          </a:p>
        </p:txBody>
      </p:sp>
      <p:sp>
        <p:nvSpPr>
          <p:cNvPr id="9" name="Rectangle 2"/>
          <p:cNvSpPr>
            <a:spLocks noGrp="1" noChangeArrowheads="1"/>
          </p:cNvSpPr>
          <p:nvPr>
            <p:ph type="title" idx="4294967295"/>
          </p:nvPr>
        </p:nvSpPr>
        <p:spPr>
          <a:xfrm>
            <a:off x="533400" y="457200"/>
            <a:ext cx="8153400" cy="762000"/>
          </a:xfrm>
        </p:spPr>
        <p:txBody>
          <a:bodyPr/>
          <a:lstStyle/>
          <a:p>
            <a:r>
              <a:rPr lang="en-US" sz="3600" dirty="0" smtClean="0"/>
              <a:t>Fund Code/Recap cont’d</a:t>
            </a:r>
            <a:br>
              <a:rPr lang="en-US" sz="3600" dirty="0" smtClean="0"/>
            </a:br>
            <a:r>
              <a:rPr lang="en-US" sz="3600" dirty="0" smtClean="0"/>
              <a:t>Multi-year Appropriations</a:t>
            </a:r>
          </a:p>
        </p:txBody>
      </p:sp>
    </p:spTree>
    <p:extLst>
      <p:ext uri="{BB962C8B-B14F-4D97-AF65-F5344CB8AC3E}">
        <p14:creationId xmlns:p14="http://schemas.microsoft.com/office/powerpoint/2010/main" val="210057553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533400" y="457200"/>
            <a:ext cx="8153400" cy="762000"/>
          </a:xfrm>
        </p:spPr>
        <p:txBody>
          <a:bodyPr/>
          <a:lstStyle/>
          <a:p>
            <a:r>
              <a:rPr lang="en-US" sz="3600" dirty="0" smtClean="0"/>
              <a:t>Fund Code/Recap cont’d</a:t>
            </a:r>
            <a:br>
              <a:rPr lang="en-US" sz="3600" dirty="0" smtClean="0"/>
            </a:br>
            <a:r>
              <a:rPr lang="en-US" sz="3600" dirty="0" smtClean="0"/>
              <a:t>Multi-year Appropriation Adjustment</a:t>
            </a:r>
          </a:p>
        </p:txBody>
      </p:sp>
      <p:sp>
        <p:nvSpPr>
          <p:cNvPr id="3" name="Rounded Rectangle 2"/>
          <p:cNvSpPr/>
          <p:nvPr/>
        </p:nvSpPr>
        <p:spPr bwMode="auto">
          <a:xfrm>
            <a:off x="1319212" y="4800600"/>
            <a:ext cx="457200" cy="228600"/>
          </a:xfrm>
          <a:prstGeom prst="round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8" name="Rounded Rectangle 7"/>
          <p:cNvSpPr/>
          <p:nvPr/>
        </p:nvSpPr>
        <p:spPr bwMode="auto">
          <a:xfrm>
            <a:off x="914400" y="5029200"/>
            <a:ext cx="457200" cy="228600"/>
          </a:xfrm>
          <a:prstGeom prst="round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2" name="TextBox 1"/>
          <p:cNvSpPr txBox="1"/>
          <p:nvPr/>
        </p:nvSpPr>
        <p:spPr bwMode="auto">
          <a:xfrm>
            <a:off x="161925" y="1295400"/>
            <a:ext cx="8776762" cy="1815882"/>
          </a:xfrm>
          <a:prstGeom prst="rect">
            <a:avLst/>
          </a:prstGeom>
          <a:noFill/>
          <a:ln w="9525" algn="ctr">
            <a:noFill/>
            <a:miter lim="800000"/>
            <a:headEnd/>
            <a:tailEnd/>
          </a:ln>
        </p:spPr>
        <p:txBody>
          <a:bodyPr wrap="none" rtlCol="0">
            <a:spAutoFit/>
          </a:bodyPr>
          <a:lstStyle/>
          <a:p>
            <a:pPr marL="0" indent="0" algn="ctr">
              <a:spcBef>
                <a:spcPts val="0"/>
              </a:spcBef>
              <a:buNone/>
            </a:pPr>
            <a:r>
              <a:rPr lang="en-US" sz="1400" dirty="0"/>
              <a:t>	</a:t>
            </a:r>
          </a:p>
          <a:p>
            <a:pPr marL="0" indent="0">
              <a:spcBef>
                <a:spcPts val="0"/>
              </a:spcBef>
              <a:buNone/>
            </a:pPr>
            <a:r>
              <a:rPr lang="en-US" sz="1400" dirty="0"/>
              <a:t>   BILLED SERVICE CODE =  A,C,W (ARMY)</a:t>
            </a:r>
          </a:p>
          <a:p>
            <a:pPr marL="0" indent="0">
              <a:spcBef>
                <a:spcPts val="0"/>
              </a:spcBef>
              <a:buNone/>
            </a:pPr>
            <a:r>
              <a:rPr lang="en-US" sz="1400" dirty="0"/>
              <a:t>   1. SIGNAL CODE IS C, L:</a:t>
            </a:r>
          </a:p>
          <a:p>
            <a:pPr marL="0" indent="0">
              <a:buNone/>
            </a:pPr>
            <a:r>
              <a:rPr lang="en-US" sz="1400" dirty="0" smtClean="0">
                <a:solidFill>
                  <a:srgbClr val="0000FF"/>
                </a:solidFill>
                <a:latin typeface="Courier New" panose="02070309020205020404" pitchFamily="49" charset="0"/>
                <a:cs typeface="Courier New" panose="02070309020205020404" pitchFamily="49" charset="0"/>
              </a:rPr>
              <a:t>      *</a:t>
            </a:r>
            <a:r>
              <a:rPr lang="en-US" sz="1400" dirty="0">
                <a:solidFill>
                  <a:srgbClr val="0000FF"/>
                </a:solidFill>
                <a:latin typeface="Courier New" panose="02070309020205020404" pitchFamily="49" charset="0"/>
                <a:cs typeface="Courier New" panose="02070309020205020404" pitchFamily="49" charset="0"/>
              </a:rPr>
              <a:t>FUND ACCOUNT*</a:t>
            </a:r>
          </a:p>
          <a:p>
            <a:pPr marL="0" indent="0">
              <a:buNone/>
            </a:pPr>
            <a:r>
              <a:rPr lang="en-US" sz="1400" dirty="0">
                <a:solidFill>
                  <a:srgbClr val="0000FF"/>
                </a:solidFill>
                <a:latin typeface="Courier New" panose="02070309020205020404" pitchFamily="49" charset="0"/>
                <a:cs typeface="Courier New" panose="02070309020205020404" pitchFamily="49" charset="0"/>
              </a:rPr>
              <a:t>FUND  DPT F MAIN APP  DPT SUB TRY BEG  END  L A AGENCY NARRATIVE     EFF     ACT</a:t>
            </a:r>
          </a:p>
          <a:p>
            <a:pPr marL="0" indent="0">
              <a:buNone/>
            </a:pPr>
            <a:r>
              <a:rPr lang="en-US" sz="1400" dirty="0">
                <a:solidFill>
                  <a:srgbClr val="0000FF"/>
                </a:solidFill>
                <a:latin typeface="Courier New" panose="02070309020205020404" pitchFamily="49" charset="0"/>
                <a:cs typeface="Courier New" panose="02070309020205020404" pitchFamily="49" charset="0"/>
              </a:rPr>
              <a:t>CODE  REG Y ACCT LIM  TRN ACT SUB POA  </a:t>
            </a:r>
            <a:r>
              <a:rPr lang="en-US" sz="1400" dirty="0" err="1">
                <a:solidFill>
                  <a:srgbClr val="0000FF"/>
                </a:solidFill>
                <a:latin typeface="Courier New" panose="02070309020205020404" pitchFamily="49" charset="0"/>
                <a:cs typeface="Courier New" panose="02070309020205020404" pitchFamily="49" charset="0"/>
              </a:rPr>
              <a:t>POA</a:t>
            </a:r>
            <a:r>
              <a:rPr lang="en-US" sz="1400" dirty="0">
                <a:solidFill>
                  <a:srgbClr val="0000FF"/>
                </a:solidFill>
                <a:latin typeface="Courier New" panose="02070309020205020404" pitchFamily="49" charset="0"/>
                <a:cs typeface="Courier New" panose="02070309020205020404" pitchFamily="49" charset="0"/>
              </a:rPr>
              <a:t>  E T                      DATE    CDE</a:t>
            </a:r>
          </a:p>
          <a:p>
            <a:pPr marL="0" indent="0">
              <a:buNone/>
            </a:pPr>
            <a:r>
              <a:rPr lang="en-US" sz="1400" dirty="0">
                <a:solidFill>
                  <a:srgbClr val="0000FF"/>
                </a:solidFill>
                <a:latin typeface="Courier New" panose="02070309020205020404" pitchFamily="49" charset="0"/>
                <a:cs typeface="Courier New" panose="02070309020205020404" pitchFamily="49" charset="0"/>
              </a:rPr>
              <a:t>      CDE R CODE SUB  CDE </a:t>
            </a:r>
            <a:r>
              <a:rPr lang="en-US" sz="1400" dirty="0" err="1">
                <a:solidFill>
                  <a:srgbClr val="0000FF"/>
                </a:solidFill>
                <a:latin typeface="Courier New" panose="02070309020205020404" pitchFamily="49" charset="0"/>
                <a:cs typeface="Courier New" panose="02070309020205020404" pitchFamily="49" charset="0"/>
              </a:rPr>
              <a:t>CDE</a:t>
            </a:r>
            <a:r>
              <a:rPr lang="en-US" sz="1400" dirty="0">
                <a:solidFill>
                  <a:srgbClr val="0000FF"/>
                </a:solidFill>
                <a:latin typeface="Courier New" panose="02070309020205020404" pitchFamily="49" charset="0"/>
                <a:cs typeface="Courier New" panose="02070309020205020404" pitchFamily="49" charset="0"/>
              </a:rPr>
              <a:t> CLS YEAR </a:t>
            </a:r>
            <a:r>
              <a:rPr lang="en-US" sz="1400" dirty="0" err="1">
                <a:solidFill>
                  <a:srgbClr val="0000FF"/>
                </a:solidFill>
                <a:latin typeface="Courier New" panose="02070309020205020404" pitchFamily="49" charset="0"/>
                <a:cs typeface="Courier New" panose="02070309020205020404" pitchFamily="49" charset="0"/>
              </a:rPr>
              <a:t>YEAR</a:t>
            </a:r>
            <a:r>
              <a:rPr lang="en-US" sz="1400" dirty="0">
                <a:solidFill>
                  <a:srgbClr val="0000FF"/>
                </a:solidFill>
                <a:latin typeface="Courier New" panose="02070309020205020404" pitchFamily="49" charset="0"/>
                <a:cs typeface="Courier New" panose="02070309020205020404" pitchFamily="49" charset="0"/>
              </a:rPr>
              <a:t> </a:t>
            </a:r>
            <a:r>
              <a:rPr lang="en-US" sz="1400" dirty="0" smtClean="0">
                <a:solidFill>
                  <a:srgbClr val="0000FF"/>
                </a:solidFill>
                <a:latin typeface="Courier New" panose="02070309020205020404" pitchFamily="49" charset="0"/>
                <a:cs typeface="Courier New" panose="02070309020205020404" pitchFamily="49" charset="0"/>
              </a:rPr>
              <a:t>G</a:t>
            </a:r>
          </a:p>
          <a:p>
            <a:pPr marL="0" indent="0">
              <a:buNone/>
            </a:pP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2C  021 # 2035          000               T                        1986314 </a:t>
            </a:r>
            <a:r>
              <a:rPr lang="en-US" sz="1400" dirty="0" smtClean="0">
                <a:latin typeface="Courier New" panose="02070309020205020404" pitchFamily="49" charset="0"/>
                <a:cs typeface="Courier New" panose="02070309020205020404" pitchFamily="49" charset="0"/>
              </a:rPr>
              <a:t>ADD</a:t>
            </a:r>
            <a:endParaRPr lang="en-US" sz="1400" dirty="0">
              <a:solidFill>
                <a:srgbClr val="FF0000"/>
              </a:solidFill>
              <a:latin typeface="Arial Narrow" pitchFamily="34" charset="0"/>
              <a:cs typeface="Arial" charset="0"/>
            </a:endParaRPr>
          </a:p>
        </p:txBody>
      </p:sp>
      <p:sp>
        <p:nvSpPr>
          <p:cNvPr id="10" name="Content Placeholder 1"/>
          <p:cNvSpPr>
            <a:spLocks noGrp="1"/>
          </p:cNvSpPr>
          <p:nvPr>
            <p:ph idx="1"/>
          </p:nvPr>
        </p:nvSpPr>
        <p:spPr>
          <a:xfrm>
            <a:off x="838200" y="3200400"/>
            <a:ext cx="7391400" cy="3276600"/>
          </a:xfrm>
          <a:solidFill>
            <a:srgbClr val="FFFF00"/>
          </a:solidFill>
          <a:ln w="34925">
            <a:solidFill>
              <a:schemeClr val="tx1"/>
            </a:solidFill>
          </a:ln>
        </p:spPr>
        <p:txBody>
          <a:bodyPr/>
          <a:lstStyle/>
          <a:p>
            <a:pPr marL="0" indent="0" algn="ctr">
              <a:buNone/>
            </a:pPr>
            <a:r>
              <a:rPr lang="en-US" sz="2400" b="1" u="sng" dirty="0" smtClean="0">
                <a:solidFill>
                  <a:srgbClr val="C00000"/>
                </a:solidFill>
              </a:rPr>
              <a:t>Notional Billing Adjustment at Treasury </a:t>
            </a:r>
          </a:p>
          <a:p>
            <a:pPr marL="0" indent="0" algn="ctr">
              <a:buNone/>
            </a:pPr>
            <a:r>
              <a:rPr lang="en-US" sz="2400" b="1" u="sng" dirty="0" smtClean="0">
                <a:solidFill>
                  <a:srgbClr val="C00000"/>
                </a:solidFill>
              </a:rPr>
              <a:t>(Department Code 021)</a:t>
            </a:r>
            <a:endParaRPr lang="en-US" sz="2400" b="1" u="sng" dirty="0">
              <a:solidFill>
                <a:srgbClr val="C00000"/>
              </a:solidFill>
            </a:endParaRPr>
          </a:p>
          <a:p>
            <a:pPr marL="0" indent="0">
              <a:buNone/>
            </a:pPr>
            <a:r>
              <a:rPr lang="en-US" sz="1600" dirty="0" smtClean="0"/>
              <a:t>         Appropriation                    Reimbursements        	Disbursements</a:t>
            </a:r>
            <a:endParaRPr lang="en-US" sz="1600" dirty="0"/>
          </a:p>
          <a:p>
            <a:pPr marL="0" indent="0">
              <a:buNone/>
            </a:pPr>
            <a:r>
              <a:rPr lang="en-US" sz="1600" dirty="0" smtClean="0"/>
              <a:t>21    </a:t>
            </a:r>
            <a:r>
              <a:rPr lang="en-US" sz="1600" dirty="0">
                <a:solidFill>
                  <a:srgbClr val="0000FF"/>
                </a:solidFill>
              </a:rPr>
              <a:t>2005 </a:t>
            </a:r>
            <a:r>
              <a:rPr lang="en-US" sz="1600" b="1" dirty="0">
                <a:solidFill>
                  <a:srgbClr val="0000FF"/>
                </a:solidFill>
              </a:rPr>
              <a:t>2007</a:t>
            </a:r>
            <a:r>
              <a:rPr lang="en-US" sz="1600" dirty="0">
                <a:solidFill>
                  <a:srgbClr val="0000FF"/>
                </a:solidFill>
              </a:rPr>
              <a:t> </a:t>
            </a:r>
            <a:r>
              <a:rPr lang="en-US" sz="1600" dirty="0" smtClean="0"/>
              <a:t>2035 </a:t>
            </a:r>
            <a:r>
              <a:rPr lang="en-US" sz="1600" dirty="0"/>
              <a:t>000      </a:t>
            </a:r>
            <a:r>
              <a:rPr lang="en-US" sz="1600" dirty="0" smtClean="0"/>
              <a:t>   .</a:t>
            </a:r>
            <a:r>
              <a:rPr lang="en-US" sz="1600" dirty="0"/>
              <a:t>00          </a:t>
            </a:r>
            <a:r>
              <a:rPr lang="en-US" sz="1600" dirty="0" smtClean="0"/>
              <a:t>		 -</a:t>
            </a:r>
            <a:r>
              <a:rPr lang="en-US" sz="1600" dirty="0"/>
              <a:t>143,216.28</a:t>
            </a:r>
          </a:p>
          <a:p>
            <a:pPr marL="0" indent="0">
              <a:buNone/>
            </a:pPr>
            <a:r>
              <a:rPr lang="en-US" sz="1600" dirty="0" smtClean="0"/>
              <a:t>21    </a:t>
            </a:r>
            <a:r>
              <a:rPr lang="en-US" sz="1600" b="1" dirty="0">
                <a:solidFill>
                  <a:srgbClr val="0000FF"/>
                </a:solidFill>
              </a:rPr>
              <a:t>2007</a:t>
            </a:r>
            <a:r>
              <a:rPr lang="en-US" sz="1600" dirty="0">
                <a:solidFill>
                  <a:srgbClr val="0000FF"/>
                </a:solidFill>
              </a:rPr>
              <a:t> 2009 </a:t>
            </a:r>
            <a:r>
              <a:rPr lang="en-US" sz="1600" dirty="0" smtClean="0"/>
              <a:t>2035 </a:t>
            </a:r>
            <a:r>
              <a:rPr lang="en-US" sz="1600" dirty="0"/>
              <a:t>000          </a:t>
            </a:r>
            <a:r>
              <a:rPr lang="en-US" sz="1600" dirty="0" smtClean="0"/>
              <a:t>00           		    55,848.27</a:t>
            </a:r>
            <a:endParaRPr lang="en-US" sz="1600" dirty="0"/>
          </a:p>
          <a:p>
            <a:pPr marL="0" indent="0">
              <a:buNone/>
            </a:pPr>
            <a:r>
              <a:rPr lang="en-US" sz="1600" dirty="0" smtClean="0"/>
              <a:t>21    </a:t>
            </a:r>
            <a:r>
              <a:rPr lang="en-US" sz="1600" dirty="0"/>
              <a:t>2008 2010 </a:t>
            </a:r>
            <a:r>
              <a:rPr lang="en-US" sz="1600" dirty="0" smtClean="0"/>
              <a:t>2035 </a:t>
            </a:r>
            <a:r>
              <a:rPr lang="en-US" sz="1600" dirty="0"/>
              <a:t>000          </a:t>
            </a:r>
            <a:r>
              <a:rPr lang="en-US" sz="1600" dirty="0" smtClean="0"/>
              <a:t>00           		  191,193.53</a:t>
            </a:r>
            <a:endParaRPr lang="en-US" sz="1600" dirty="0"/>
          </a:p>
          <a:p>
            <a:pPr marL="0" indent="0">
              <a:buNone/>
            </a:pPr>
            <a:r>
              <a:rPr lang="en-US" sz="1600" dirty="0" smtClean="0"/>
              <a:t>21    </a:t>
            </a:r>
            <a:r>
              <a:rPr lang="en-US" sz="1600" dirty="0"/>
              <a:t>2009 2011 </a:t>
            </a:r>
            <a:r>
              <a:rPr lang="en-US" sz="1600" dirty="0" smtClean="0"/>
              <a:t>2035 </a:t>
            </a:r>
            <a:r>
              <a:rPr lang="en-US" sz="1600" dirty="0"/>
              <a:t>000          </a:t>
            </a:r>
            <a:r>
              <a:rPr lang="en-US" sz="1600" dirty="0" smtClean="0"/>
              <a:t>00           		  364,775.27</a:t>
            </a:r>
            <a:endParaRPr lang="en-US" sz="1600" dirty="0"/>
          </a:p>
          <a:p>
            <a:pPr marL="0" indent="0">
              <a:buNone/>
            </a:pPr>
            <a:r>
              <a:rPr lang="en-US" sz="1600" dirty="0" smtClean="0"/>
              <a:t>21    </a:t>
            </a:r>
            <a:r>
              <a:rPr lang="en-US" sz="1600" dirty="0"/>
              <a:t>2010 2012 </a:t>
            </a:r>
            <a:r>
              <a:rPr lang="en-US" sz="1600" dirty="0" smtClean="0"/>
              <a:t>2035 </a:t>
            </a:r>
            <a:r>
              <a:rPr lang="en-US" sz="1600" dirty="0"/>
              <a:t>000          </a:t>
            </a:r>
            <a:r>
              <a:rPr lang="en-US" sz="1600" dirty="0" smtClean="0"/>
              <a:t>00         	                               1,387,974.05</a:t>
            </a:r>
            <a:endParaRPr lang="en-US" sz="1600" dirty="0"/>
          </a:p>
          <a:p>
            <a:pPr marL="0" indent="0">
              <a:buNone/>
            </a:pPr>
            <a:r>
              <a:rPr lang="en-US" sz="1600" dirty="0" smtClean="0"/>
              <a:t>21    </a:t>
            </a:r>
            <a:r>
              <a:rPr lang="en-US" sz="1600" dirty="0"/>
              <a:t>2011 2013 </a:t>
            </a:r>
            <a:r>
              <a:rPr lang="en-US" sz="1600" dirty="0" smtClean="0"/>
              <a:t>2035 </a:t>
            </a:r>
            <a:r>
              <a:rPr lang="en-US" sz="1600" dirty="0"/>
              <a:t>000          </a:t>
            </a:r>
            <a:r>
              <a:rPr lang="en-US" sz="1600" dirty="0" smtClean="0"/>
              <a:t>00        	                              -2,682,147.90</a:t>
            </a:r>
            <a:endParaRPr lang="en-US" sz="1600" dirty="0"/>
          </a:p>
        </p:txBody>
      </p:sp>
      <p:sp>
        <p:nvSpPr>
          <p:cNvPr id="11" name="Rounded Rectangle 10"/>
          <p:cNvSpPr/>
          <p:nvPr/>
        </p:nvSpPr>
        <p:spPr bwMode="auto">
          <a:xfrm>
            <a:off x="1868313" y="4368800"/>
            <a:ext cx="522515" cy="246743"/>
          </a:xfrm>
          <a:prstGeom prst="roundRect">
            <a:avLst/>
          </a:prstGeom>
          <a:noFill/>
          <a:ln w="38100">
            <a:solidFill>
              <a:srgbClr val="0000FF"/>
            </a:solidFill>
            <a:round/>
            <a:headEnd/>
            <a:tailEnd/>
          </a:ln>
        </p:spPr>
        <p:txBody>
          <a:bodyPr rtlCol="0" anchor="ctr"/>
          <a:lstStyle/>
          <a:p>
            <a:pPr algn="ctr"/>
            <a:endParaRPr lang="en-US" dirty="0"/>
          </a:p>
        </p:txBody>
      </p:sp>
      <p:sp>
        <p:nvSpPr>
          <p:cNvPr id="12" name="Rounded Rectangle 11"/>
          <p:cNvSpPr/>
          <p:nvPr/>
        </p:nvSpPr>
        <p:spPr bwMode="auto">
          <a:xfrm>
            <a:off x="1359354" y="4677228"/>
            <a:ext cx="522515" cy="246743"/>
          </a:xfrm>
          <a:prstGeom prst="roundRect">
            <a:avLst/>
          </a:prstGeom>
          <a:noFill/>
          <a:ln w="38100">
            <a:solidFill>
              <a:srgbClr val="0000FF"/>
            </a:solidFill>
            <a:round/>
            <a:headEnd/>
            <a:tailEnd/>
          </a:ln>
        </p:spPr>
        <p:txBody>
          <a:bodyPr rtlCol="0" anchor="ctr"/>
          <a:lstStyle/>
          <a:p>
            <a:pPr algn="ctr"/>
            <a:endParaRPr lang="en-US" dirty="0"/>
          </a:p>
        </p:txBody>
      </p:sp>
      <p:cxnSp>
        <p:nvCxnSpPr>
          <p:cNvPr id="13" name="Straight Arrow Connector 12"/>
          <p:cNvCxnSpPr/>
          <p:nvPr/>
        </p:nvCxnSpPr>
        <p:spPr>
          <a:xfrm flipV="1">
            <a:off x="161776" y="3037820"/>
            <a:ext cx="290784" cy="146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83343" y="3038709"/>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550306" y="3006741"/>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bwMode="auto">
          <a:xfrm>
            <a:off x="914400" y="6094520"/>
            <a:ext cx="6160661" cy="400110"/>
          </a:xfrm>
          <a:prstGeom prst="rect">
            <a:avLst/>
          </a:prstGeom>
          <a:noFill/>
          <a:ln w="9525" algn="ctr">
            <a:noFill/>
            <a:miter lim="800000"/>
            <a:headEnd/>
            <a:tailEnd/>
          </a:ln>
        </p:spPr>
        <p:txBody>
          <a:bodyPr wrap="none" rtlCol="0">
            <a:spAutoFit/>
          </a:bodyPr>
          <a:lstStyle/>
          <a:p>
            <a:pPr>
              <a:spcBef>
                <a:spcPts val="0"/>
              </a:spcBef>
            </a:pPr>
            <a:r>
              <a:rPr lang="en-US" sz="2000" dirty="0">
                <a:solidFill>
                  <a:srgbClr val="0000FF"/>
                </a:solidFill>
              </a:rPr>
              <a:t>** For a bill in 2007, which appropriation applies</a:t>
            </a:r>
            <a:r>
              <a:rPr lang="en-US" sz="2000" dirty="0" smtClean="0">
                <a:solidFill>
                  <a:srgbClr val="0000FF"/>
                </a:solidFill>
              </a:rPr>
              <a:t>?</a:t>
            </a:r>
            <a:endParaRPr lang="en-US" sz="2000" dirty="0">
              <a:solidFill>
                <a:srgbClr val="0000FF"/>
              </a:solidFill>
            </a:endParaRPr>
          </a:p>
        </p:txBody>
      </p:sp>
    </p:spTree>
    <p:extLst>
      <p:ext uri="{BB962C8B-B14F-4D97-AF65-F5344CB8AC3E}">
        <p14:creationId xmlns:p14="http://schemas.microsoft.com/office/powerpoint/2010/main" val="2883740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1" presetClass="entr" presetSubtype="1"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1000"/>
                                        <p:tgtEl>
                                          <p:spTgt spid="12"/>
                                        </p:tgtEl>
                                      </p:cBhvr>
                                    </p:animEffect>
                                  </p:childTnLst>
                                </p:cTn>
                              </p:par>
                              <p:par>
                                <p:cTn id="21" presetID="21" presetClass="entr" presetSubtype="1"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childTnLst>
                          </p:cTn>
                        </p:par>
                        <p:par>
                          <p:cTn id="24" fill="hold">
                            <p:stCondLst>
                              <p:cond delay="2000"/>
                            </p:stCondLst>
                            <p:childTnLst>
                              <p:par>
                                <p:cTn id="25" presetID="42" presetClass="entr" presetSubtype="0" fill="hold" grpId="0" nodeType="after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457200" y="914400"/>
            <a:ext cx="8229600" cy="4800600"/>
          </a:xfrm>
          <a:ln>
            <a:solidFill>
              <a:schemeClr val="tx1"/>
            </a:solidFill>
          </a:ln>
        </p:spPr>
        <p:txBody>
          <a:bodyPr/>
          <a:lstStyle/>
          <a:p>
            <a:pPr marL="0" indent="0">
              <a:buNone/>
            </a:pPr>
            <a:r>
              <a:rPr lang="en-US" sz="2000" b="1" u="sng" dirty="0"/>
              <a:t>AP1.3 APPENDIX 1.3</a:t>
            </a:r>
            <a:endParaRPr lang="en-US" sz="2000" b="1" dirty="0"/>
          </a:p>
          <a:p>
            <a:pPr marL="0" indent="0">
              <a:buNone/>
            </a:pPr>
            <a:r>
              <a:rPr lang="en-US" sz="2000" b="1" u="sng" dirty="0"/>
              <a:t>TABLE OF H SERIES </a:t>
            </a:r>
            <a:r>
              <a:rPr lang="en-US" sz="2000" b="1" u="sng" dirty="0" err="1" smtClean="0"/>
              <a:t>DoDAACS</a:t>
            </a:r>
            <a:r>
              <a:rPr lang="en-US" sz="2000" b="1" u="sng" dirty="0" smtClean="0"/>
              <a:t> </a:t>
            </a:r>
            <a:r>
              <a:rPr lang="en-US" sz="2000" b="1" u="sng" dirty="0"/>
              <a:t>AUTHORIZED INTERFUND BILLING (as of May 1, 2014)</a:t>
            </a:r>
            <a:endParaRPr lang="en-US" sz="2000" b="1" dirty="0"/>
          </a:p>
          <a:p>
            <a:pPr marL="0" indent="0">
              <a:buNone/>
            </a:pPr>
            <a:r>
              <a:rPr lang="en-US" sz="2000" b="1" dirty="0"/>
              <a:t>(The authoritative source table is located at the DAAS</a:t>
            </a:r>
            <a:r>
              <a:rPr lang="en-US" sz="2000" b="1" dirty="0" smtClean="0"/>
              <a:t>)</a:t>
            </a:r>
          </a:p>
          <a:p>
            <a:pPr marL="0" indent="0">
              <a:buNone/>
            </a:pPr>
            <a:endParaRPr lang="en-US" sz="1800" b="1" dirty="0"/>
          </a:p>
          <a:p>
            <a:pPr marL="0" indent="0">
              <a:buNone/>
            </a:pPr>
            <a:r>
              <a:rPr lang="en-US" sz="1800" b="1" dirty="0"/>
              <a:t>     </a:t>
            </a:r>
            <a:r>
              <a:rPr lang="en-US" sz="1800" b="1" dirty="0" smtClean="0"/>
              <a:t>	</a:t>
            </a:r>
            <a:r>
              <a:rPr lang="en-US" sz="1800" b="1" u="sng" dirty="0" smtClean="0"/>
              <a:t>DODAAC</a:t>
            </a:r>
            <a:r>
              <a:rPr lang="en-US" sz="1800" b="1" dirty="0"/>
              <a:t>	</a:t>
            </a:r>
            <a:r>
              <a:rPr lang="en-US" sz="1800" b="1" u="sng" dirty="0"/>
              <a:t>BILL-TO ADDRESS</a:t>
            </a:r>
            <a:endParaRPr lang="en-US" sz="1800" b="1" dirty="0"/>
          </a:p>
          <a:p>
            <a:pPr marL="0" indent="0">
              <a:buNone/>
            </a:pPr>
            <a:r>
              <a:rPr lang="en-US" sz="1800" b="1" dirty="0" smtClean="0"/>
              <a:t>	H91253   	FINANCE </a:t>
            </a:r>
            <a:r>
              <a:rPr lang="en-US" sz="1800" b="1" dirty="0"/>
              <a:t>AND ACCOUNTING OFFICE</a:t>
            </a:r>
          </a:p>
          <a:p>
            <a:pPr marL="0" indent="0">
              <a:buNone/>
            </a:pPr>
            <a:r>
              <a:rPr lang="en-US" sz="1800" b="1" dirty="0"/>
              <a:t>            </a:t>
            </a:r>
            <a:r>
              <a:rPr lang="en-US" sz="1800" b="1" dirty="0" smtClean="0"/>
              <a:t>			MENWITH </a:t>
            </a:r>
            <a:r>
              <a:rPr lang="en-US" sz="1800" b="1" dirty="0"/>
              <a:t>STATION</a:t>
            </a:r>
          </a:p>
          <a:p>
            <a:pPr marL="0" indent="0">
              <a:buNone/>
            </a:pPr>
            <a:r>
              <a:rPr lang="en-US" sz="1800" b="1" dirty="0"/>
              <a:t>            </a:t>
            </a:r>
            <a:r>
              <a:rPr lang="en-US" sz="1800" b="1" dirty="0" smtClean="0"/>
              <a:t>			APO                   </a:t>
            </a:r>
            <a:r>
              <a:rPr lang="en-US" sz="1800" b="1" dirty="0"/>
              <a:t>AE 09468</a:t>
            </a:r>
          </a:p>
          <a:p>
            <a:pPr marL="0" indent="0">
              <a:buNone/>
            </a:pPr>
            <a:r>
              <a:rPr lang="en-US" sz="1800" b="1" dirty="0"/>
              <a:t> </a:t>
            </a:r>
          </a:p>
          <a:p>
            <a:pPr marL="0" indent="0">
              <a:buNone/>
            </a:pPr>
            <a:r>
              <a:rPr lang="en-US" sz="1800" b="1" dirty="0"/>
              <a:t>   </a:t>
            </a:r>
            <a:r>
              <a:rPr lang="en-US" sz="1800" b="1" dirty="0" smtClean="0"/>
              <a:t>	H98230   	FINANCE </a:t>
            </a:r>
            <a:r>
              <a:rPr lang="en-US" sz="1800" b="1" dirty="0"/>
              <a:t>AND ACCOUNTING OFFICE</a:t>
            </a:r>
          </a:p>
          <a:p>
            <a:pPr marL="0" indent="0">
              <a:buNone/>
            </a:pPr>
            <a:r>
              <a:rPr lang="en-US" sz="1800" b="1" dirty="0"/>
              <a:t>            </a:t>
            </a:r>
            <a:r>
              <a:rPr lang="en-US" sz="1800" b="1" dirty="0" smtClean="0"/>
              <a:t>			9800 </a:t>
            </a:r>
            <a:r>
              <a:rPr lang="en-US" sz="1800" b="1" dirty="0"/>
              <a:t>SAVAGE ROAD</a:t>
            </a:r>
          </a:p>
          <a:p>
            <a:pPr marL="0" indent="0">
              <a:buNone/>
            </a:pPr>
            <a:r>
              <a:rPr lang="en-US" sz="1800" b="1" dirty="0"/>
              <a:t>            </a:t>
            </a:r>
            <a:r>
              <a:rPr lang="en-US" sz="1800" b="1" dirty="0" smtClean="0"/>
              <a:t>			ATTN </a:t>
            </a:r>
            <a:r>
              <a:rPr lang="en-US" sz="1800" b="1" dirty="0"/>
              <a:t>BF211</a:t>
            </a:r>
          </a:p>
          <a:p>
            <a:pPr marL="0" indent="0">
              <a:buNone/>
            </a:pPr>
            <a:r>
              <a:rPr lang="en-US" sz="1800" b="1" dirty="0"/>
              <a:t>            </a:t>
            </a:r>
            <a:r>
              <a:rPr lang="en-US" sz="1800" b="1" dirty="0" smtClean="0"/>
              <a:t>			FORT </a:t>
            </a:r>
            <a:r>
              <a:rPr lang="en-US" sz="1800" b="1" dirty="0"/>
              <a:t>MEADE            MD 20755-6000</a:t>
            </a:r>
          </a:p>
        </p:txBody>
      </p:sp>
      <p:sp>
        <p:nvSpPr>
          <p:cNvPr id="2" name="TextBox 1"/>
          <p:cNvSpPr txBox="1"/>
          <p:nvPr/>
        </p:nvSpPr>
        <p:spPr>
          <a:xfrm>
            <a:off x="304800" y="5852200"/>
            <a:ext cx="8458200" cy="400110"/>
          </a:xfrm>
          <a:prstGeom prst="rect">
            <a:avLst/>
          </a:prstGeom>
          <a:solidFill>
            <a:srgbClr val="FFFF00"/>
          </a:solidFill>
          <a:ln w="25400">
            <a:solidFill>
              <a:schemeClr val="tx1"/>
            </a:solidFill>
          </a:ln>
        </p:spPr>
        <p:txBody>
          <a:bodyPr wrap="square" rtlCol="0">
            <a:spAutoFit/>
          </a:bodyPr>
          <a:lstStyle/>
          <a:p>
            <a:r>
              <a:rPr lang="en-US" sz="2000" b="1" dirty="0" smtClean="0">
                <a:latin typeface="+mj-lt"/>
              </a:rPr>
              <a:t>DAAS edits prevent </a:t>
            </a:r>
            <a:r>
              <a:rPr lang="en-US" sz="2000" dirty="0">
                <a:latin typeface="+mj-lt"/>
              </a:rPr>
              <a:t>I</a:t>
            </a:r>
            <a:r>
              <a:rPr lang="en-US" sz="2000" b="1" dirty="0" smtClean="0">
                <a:latin typeface="+mj-lt"/>
              </a:rPr>
              <a:t>nterfund billing to unauthorized </a:t>
            </a:r>
            <a:r>
              <a:rPr lang="en-US" sz="2000" b="1" dirty="0" err="1" smtClean="0">
                <a:latin typeface="+mj-lt"/>
              </a:rPr>
              <a:t>DoDAACs</a:t>
            </a:r>
            <a:r>
              <a:rPr lang="en-US" sz="2000" b="1" dirty="0" smtClean="0">
                <a:latin typeface="+mj-lt"/>
              </a:rPr>
              <a:t>.</a:t>
            </a:r>
            <a:endParaRPr lang="en-US" sz="2000" b="1" dirty="0">
              <a:latin typeface="+mj-lt"/>
            </a:endParaRPr>
          </a:p>
        </p:txBody>
      </p:sp>
      <p:sp>
        <p:nvSpPr>
          <p:cNvPr id="6" name="Rectangle 2"/>
          <p:cNvSpPr>
            <a:spLocks noGrp="1" noChangeArrowheads="1"/>
          </p:cNvSpPr>
          <p:nvPr>
            <p:ph type="title" idx="4294967295"/>
          </p:nvPr>
        </p:nvSpPr>
        <p:spPr>
          <a:xfrm>
            <a:off x="533400" y="406400"/>
            <a:ext cx="8229600" cy="381000"/>
          </a:xfrm>
        </p:spPr>
        <p:txBody>
          <a:bodyPr/>
          <a:lstStyle/>
          <a:p>
            <a:r>
              <a:rPr lang="en-US" sz="3600" dirty="0" smtClean="0"/>
              <a:t>Fund Code/Recap cont’d</a:t>
            </a:r>
          </a:p>
        </p:txBody>
      </p:sp>
    </p:spTree>
    <p:extLst>
      <p:ext uri="{BB962C8B-B14F-4D97-AF65-F5344CB8AC3E}">
        <p14:creationId xmlns:p14="http://schemas.microsoft.com/office/powerpoint/2010/main" val="3518749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136312" y="1154944"/>
            <a:ext cx="8458200" cy="4939576"/>
          </a:xfrm>
        </p:spPr>
        <p:txBody>
          <a:bodyPr/>
          <a:lstStyle/>
          <a:p>
            <a:pPr marL="274320" lvl="1" indent="-241300">
              <a:lnSpc>
                <a:spcPct val="80000"/>
              </a:lnSpc>
              <a:spcBef>
                <a:spcPts val="1000"/>
              </a:spcBef>
              <a:buClr>
                <a:schemeClr val="tx2"/>
              </a:buClr>
              <a:buSzPct val="150000"/>
              <a:buFontTx/>
              <a:buChar char="•"/>
              <a:defRPr/>
            </a:pPr>
            <a:r>
              <a:rPr lang="en-US" sz="2400" b="0" kern="1200" dirty="0">
                <a:ea typeface="+mn-ea"/>
                <a:cs typeface="+mn-cs"/>
              </a:rPr>
              <a:t>Transactions with Signal Code C/L that do not have a fund code on the Fund Code to Billed Office DoDAAC Conversion Table for that Service Code will reject</a:t>
            </a:r>
          </a:p>
          <a:p>
            <a:pPr marL="274320" lvl="1" indent="-241300">
              <a:lnSpc>
                <a:spcPct val="80000"/>
              </a:lnSpc>
              <a:spcBef>
                <a:spcPts val="1000"/>
              </a:spcBef>
              <a:buClr>
                <a:schemeClr val="tx2"/>
              </a:buClr>
              <a:buSzPct val="150000"/>
              <a:buFontTx/>
              <a:buChar char="•"/>
              <a:defRPr/>
            </a:pPr>
            <a:r>
              <a:rPr lang="en-US" sz="2400" b="0" kern="1200" dirty="0">
                <a:ea typeface="+mn-ea"/>
                <a:cs typeface="+mn-cs"/>
              </a:rPr>
              <a:t>Under Standard Line of Accounting (SLOA) ADC 1043 Series, SLOA data will be inserted from the Fund Code to Fund Account Conversion Table into select DLMS transactions where it is missing; transactions containing SLOA data that does not match fund code data will reject</a:t>
            </a:r>
          </a:p>
          <a:p>
            <a:pPr lvl="1">
              <a:buClr>
                <a:schemeClr val="tx2"/>
              </a:buClr>
              <a:buSzPct val="100000"/>
              <a:buFont typeface="Wingdings" panose="05000000000000000000" pitchFamily="2" charset="2"/>
              <a:buChar char="ü"/>
            </a:pPr>
            <a:r>
              <a:rPr lang="en-US" sz="2400" u="sng" dirty="0" smtClean="0">
                <a:solidFill>
                  <a:srgbClr val="0000FF"/>
                </a:solidFill>
              </a:rPr>
              <a:t>Transactions </a:t>
            </a:r>
            <a:r>
              <a:rPr lang="en-US" sz="2400" u="sng" dirty="0">
                <a:solidFill>
                  <a:srgbClr val="0000FF"/>
                </a:solidFill>
              </a:rPr>
              <a:t>citing an invalid </a:t>
            </a:r>
            <a:r>
              <a:rPr lang="en-US" sz="2400" u="sng" dirty="0" smtClean="0">
                <a:solidFill>
                  <a:srgbClr val="0000FF"/>
                </a:solidFill>
              </a:rPr>
              <a:t>fund </a:t>
            </a:r>
            <a:r>
              <a:rPr lang="en-US" sz="2400" u="sng" dirty="0">
                <a:solidFill>
                  <a:srgbClr val="0000FF"/>
                </a:solidFill>
              </a:rPr>
              <a:t>c</a:t>
            </a:r>
            <a:r>
              <a:rPr lang="en-US" sz="2400" u="sng" dirty="0" smtClean="0">
                <a:solidFill>
                  <a:srgbClr val="0000FF"/>
                </a:solidFill>
              </a:rPr>
              <a:t>ode  </a:t>
            </a:r>
            <a:r>
              <a:rPr lang="en-US" sz="2400" u="sng" dirty="0">
                <a:solidFill>
                  <a:srgbClr val="0000FF"/>
                </a:solidFill>
              </a:rPr>
              <a:t>for Signal Codes  A, B, J, K were not previously edited, but will now fail SLOA edits</a:t>
            </a:r>
          </a:p>
          <a:p>
            <a:pPr marL="274320" lvl="1" indent="-241300">
              <a:lnSpc>
                <a:spcPct val="80000"/>
              </a:lnSpc>
              <a:spcBef>
                <a:spcPts val="1000"/>
              </a:spcBef>
              <a:buClr>
                <a:schemeClr val="tx2"/>
              </a:buClr>
              <a:buSzPct val="150000"/>
              <a:buFontTx/>
              <a:buChar char="•"/>
              <a:defRPr/>
            </a:pPr>
            <a:r>
              <a:rPr lang="en-US" sz="2400" b="0" kern="1200" dirty="0">
                <a:ea typeface="+mn-ea"/>
                <a:cs typeface="+mn-cs"/>
              </a:rPr>
              <a:t>Transactions for H Series bill-to DoDAACs not on the Table of H Series DoDAACs Authorized Interfund Billing citing other than Fund Code XP (non-</a:t>
            </a:r>
            <a:r>
              <a:rPr lang="en-US" sz="2400" b="0" kern="1200" dirty="0" err="1">
                <a:ea typeface="+mn-ea"/>
                <a:cs typeface="+mn-cs"/>
              </a:rPr>
              <a:t>interfund</a:t>
            </a:r>
            <a:r>
              <a:rPr lang="en-US" sz="2400" b="0" kern="1200" dirty="0">
                <a:ea typeface="+mn-ea"/>
                <a:cs typeface="+mn-cs"/>
              </a:rPr>
              <a:t>) will reject</a:t>
            </a:r>
          </a:p>
        </p:txBody>
      </p:sp>
      <p:sp>
        <p:nvSpPr>
          <p:cNvPr id="6" name="Rectangle 2"/>
          <p:cNvSpPr>
            <a:spLocks noGrp="1" noChangeArrowheads="1"/>
          </p:cNvSpPr>
          <p:nvPr>
            <p:ph type="title" idx="4294967295"/>
          </p:nvPr>
        </p:nvSpPr>
        <p:spPr>
          <a:xfrm>
            <a:off x="533400" y="381000"/>
            <a:ext cx="8229600" cy="381000"/>
          </a:xfrm>
        </p:spPr>
        <p:txBody>
          <a:bodyPr/>
          <a:lstStyle/>
          <a:p>
            <a:r>
              <a:rPr lang="en-US" sz="3600" dirty="0" smtClean="0"/>
              <a:t>Fund Code – DAAS Edits</a:t>
            </a:r>
          </a:p>
        </p:txBody>
      </p:sp>
    </p:spTree>
    <p:extLst>
      <p:ext uri="{BB962C8B-B14F-4D97-AF65-F5344CB8AC3E}">
        <p14:creationId xmlns:p14="http://schemas.microsoft.com/office/powerpoint/2010/main" val="384315701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bwMode="auto">
          <a:xfrm>
            <a:off x="144862" y="1349096"/>
            <a:ext cx="8498114" cy="45515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600"/>
              </a:spcBef>
              <a:spcAft>
                <a:spcPts val="1800"/>
              </a:spcAft>
            </a:pPr>
            <a:r>
              <a:rPr lang="en-US" sz="2200" dirty="0" smtClean="0"/>
              <a:t>Web Application used by Component Fund Code Monitors appointed in writing to maintain fund codes in real time</a:t>
            </a:r>
          </a:p>
          <a:p>
            <a:pPr marL="274320" lvl="1" indent="-241300">
              <a:lnSpc>
                <a:spcPct val="80000"/>
              </a:lnSpc>
              <a:spcBef>
                <a:spcPts val="1000"/>
              </a:spcBef>
              <a:buClr>
                <a:schemeClr val="tx2"/>
              </a:buClr>
              <a:buSzPct val="150000"/>
              <a:buFontTx/>
              <a:buChar char="•"/>
              <a:defRPr/>
            </a:pPr>
            <a:r>
              <a:rPr lang="en-US" sz="2400" b="0" kern="1200" dirty="0">
                <a:ea typeface="+mn-ea"/>
                <a:cs typeface="+mn-cs"/>
              </a:rPr>
              <a:t>Facilitates legacy and future processes </a:t>
            </a:r>
          </a:p>
          <a:p>
            <a:pPr marL="274320" lvl="1" indent="-241300">
              <a:lnSpc>
                <a:spcPct val="80000"/>
              </a:lnSpc>
              <a:spcBef>
                <a:spcPts val="1000"/>
              </a:spcBef>
              <a:buClr>
                <a:schemeClr val="tx2"/>
              </a:buClr>
              <a:buSzPct val="150000"/>
              <a:buFontTx/>
              <a:buChar char="•"/>
              <a:defRPr/>
            </a:pPr>
            <a:r>
              <a:rPr lang="en-US" sz="2400" b="0" kern="1200" dirty="0">
                <a:ea typeface="+mn-ea"/>
                <a:cs typeface="+mn-cs"/>
              </a:rPr>
              <a:t>Supports Treasury Account Symbol (TAS) &amp; SFIS/SLOA for key data elements added to SFIS Fund Code to Fund Account Conversion Table</a:t>
            </a:r>
          </a:p>
          <a:p>
            <a:pPr marL="274320" lvl="1" indent="-241300">
              <a:lnSpc>
                <a:spcPct val="80000"/>
              </a:lnSpc>
              <a:spcBef>
                <a:spcPts val="1000"/>
              </a:spcBef>
              <a:buClr>
                <a:schemeClr val="tx2"/>
              </a:buClr>
              <a:buSzPct val="150000"/>
              <a:buFontTx/>
              <a:buChar char="•"/>
              <a:defRPr/>
            </a:pPr>
            <a:r>
              <a:rPr lang="en-US" sz="2400" b="0" kern="1200" dirty="0">
                <a:ea typeface="+mn-ea"/>
                <a:cs typeface="+mn-cs"/>
              </a:rPr>
              <a:t>Enhances edits to improve financial processes and audit readiness</a:t>
            </a:r>
          </a:p>
          <a:p>
            <a:pPr marL="274320" lvl="1" indent="-241300">
              <a:lnSpc>
                <a:spcPct val="80000"/>
              </a:lnSpc>
              <a:spcBef>
                <a:spcPts val="1000"/>
              </a:spcBef>
              <a:buClr>
                <a:schemeClr val="tx2"/>
              </a:buClr>
              <a:buSzPct val="150000"/>
              <a:buFontTx/>
              <a:buChar char="•"/>
              <a:defRPr/>
            </a:pPr>
            <a:r>
              <a:rPr lang="en-US" sz="2400" b="0" kern="1200" dirty="0">
                <a:ea typeface="+mn-ea"/>
                <a:cs typeface="+mn-cs"/>
              </a:rPr>
              <a:t>Allows for staging fund codes for future effective dates</a:t>
            </a:r>
          </a:p>
          <a:p>
            <a:pPr marL="274320" lvl="1" indent="-241300">
              <a:lnSpc>
                <a:spcPct val="80000"/>
              </a:lnSpc>
              <a:spcBef>
                <a:spcPts val="1000"/>
              </a:spcBef>
              <a:buClr>
                <a:schemeClr val="tx2"/>
              </a:buClr>
              <a:buSzPct val="150000"/>
              <a:buFontTx/>
              <a:buChar char="•"/>
              <a:defRPr/>
            </a:pPr>
            <a:r>
              <a:rPr lang="en-US" sz="2400" b="0" kern="1200" dirty="0">
                <a:ea typeface="+mn-ea"/>
                <a:cs typeface="+mn-cs"/>
              </a:rPr>
              <a:t>Facilitates replacing email distribution of fund code updates with near real-time system-to-system synchronization</a:t>
            </a:r>
          </a:p>
          <a:p>
            <a:pPr>
              <a:spcBef>
                <a:spcPts val="600"/>
              </a:spcBef>
              <a:spcAft>
                <a:spcPts val="600"/>
              </a:spcAft>
            </a:pPr>
            <a:endParaRPr lang="en-US" sz="2000" dirty="0"/>
          </a:p>
        </p:txBody>
      </p:sp>
      <p:sp>
        <p:nvSpPr>
          <p:cNvPr id="4" name="Rectangle 2"/>
          <p:cNvSpPr>
            <a:spLocks noGrp="1" noChangeArrowheads="1"/>
          </p:cNvSpPr>
          <p:nvPr>
            <p:ph type="title" idx="4294967295"/>
          </p:nvPr>
        </p:nvSpPr>
        <p:spPr>
          <a:xfrm>
            <a:off x="533400" y="457200"/>
            <a:ext cx="8229600" cy="381000"/>
          </a:xfrm>
        </p:spPr>
        <p:txBody>
          <a:bodyPr/>
          <a:lstStyle/>
          <a:p>
            <a:r>
              <a:rPr lang="en-US" sz="3600" dirty="0" smtClean="0"/>
              <a:t>Web Fund Code</a:t>
            </a:r>
          </a:p>
        </p:txBody>
      </p:sp>
    </p:spTree>
    <p:extLst>
      <p:ext uri="{BB962C8B-B14F-4D97-AF65-F5344CB8AC3E}">
        <p14:creationId xmlns:p14="http://schemas.microsoft.com/office/powerpoint/2010/main" val="207423453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457200" y="762000"/>
            <a:ext cx="8229600" cy="4525963"/>
          </a:xfrm>
        </p:spPr>
        <p:txBody>
          <a:bodyPr/>
          <a:lstStyle/>
          <a:p>
            <a:pPr marL="0" indent="0">
              <a:buNone/>
            </a:pPr>
            <a:r>
              <a:rPr lang="en-US" sz="1300" b="1" dirty="0"/>
              <a:t>-----Original Message-----</a:t>
            </a:r>
            <a:br>
              <a:rPr lang="en-US" sz="1300" b="1" dirty="0"/>
            </a:br>
            <a:r>
              <a:rPr lang="en-US" sz="1300" b="1" dirty="0"/>
              <a:t>From: j6d-seduser@dla.mil [mailto:j6d-seduser@dla.mil] </a:t>
            </a:r>
            <a:br>
              <a:rPr lang="en-US" sz="1300" b="1" dirty="0"/>
            </a:br>
            <a:r>
              <a:rPr lang="en-US" sz="1300" b="1" dirty="0"/>
              <a:t>Sent: Saturday, March 08, 2014 9:25 AM</a:t>
            </a:r>
            <a:br>
              <a:rPr lang="en-US" sz="1300" b="1" dirty="0"/>
            </a:br>
            <a:r>
              <a:rPr lang="en-US" sz="1300" b="1" dirty="0"/>
              <a:t>To: Trans Svcs </a:t>
            </a:r>
            <a:r>
              <a:rPr lang="en-US" sz="1300" b="1" dirty="0" smtClean="0"/>
              <a:t>Fund Code External</a:t>
            </a:r>
            <a:r>
              <a:rPr lang="en-US" sz="1300" b="1" dirty="0"/>
              <a:t/>
            </a:r>
            <a:br>
              <a:rPr lang="en-US" sz="1300" b="1" dirty="0"/>
            </a:br>
            <a:r>
              <a:rPr lang="en-US" sz="1300" b="1" dirty="0"/>
              <a:t>Subject: FUNDCODE MESSAGES</a:t>
            </a:r>
          </a:p>
          <a:p>
            <a:pPr marL="0" indent="0">
              <a:buNone/>
            </a:pPr>
            <a:r>
              <a:rPr lang="en-US" sz="1300" b="1" dirty="0"/>
              <a:t> </a:t>
            </a:r>
          </a:p>
          <a:p>
            <a:pPr marL="0" indent="0">
              <a:buNone/>
            </a:pPr>
            <a:r>
              <a:rPr lang="en-US" sz="1300" b="1" dirty="0"/>
              <a:t>SUBJ: INTERIM CHANGE 0314 TO DOD 4000.25-7-M 08 MAR 2014</a:t>
            </a:r>
          </a:p>
          <a:p>
            <a:pPr marL="0" indent="0">
              <a:buNone/>
            </a:pPr>
            <a:r>
              <a:rPr lang="en-US" sz="1300" b="1" dirty="0"/>
              <a:t>THE FOLLOWING CHANGES ARE EFFECTIVE 07 MARCH     2014</a:t>
            </a:r>
          </a:p>
          <a:p>
            <a:pPr marL="0" indent="0">
              <a:buNone/>
            </a:pPr>
            <a:r>
              <a:rPr lang="en-US" sz="1300" b="1" dirty="0"/>
              <a:t>AND WILL BE INCLUDED IN THE NEXT UPDATE TO THE DAAS WEB SITE.</a:t>
            </a:r>
          </a:p>
          <a:p>
            <a:pPr marL="0" indent="0">
              <a:buNone/>
            </a:pPr>
            <a:r>
              <a:rPr lang="en-US" sz="1300" b="1" dirty="0"/>
              <a:t>IN THE FUND CODE COL.; **=OTHERWISE.</a:t>
            </a:r>
          </a:p>
          <a:p>
            <a:pPr marL="0" indent="0">
              <a:buNone/>
            </a:pPr>
            <a:r>
              <a:rPr lang="en-US" sz="1600" b="1" dirty="0"/>
              <a:t>APPENDIX AP1.1 UPDATES</a:t>
            </a:r>
          </a:p>
          <a:p>
            <a:pPr marL="0" indent="0">
              <a:buNone/>
            </a:pPr>
            <a:r>
              <a:rPr lang="en-US" sz="1300" b="1" dirty="0"/>
              <a:t>ACTION  APP.  PAR. FUND  APPROPRIATION  RESERVED FOR</a:t>
            </a:r>
          </a:p>
          <a:p>
            <a:pPr marL="0" indent="0">
              <a:buNone/>
            </a:pPr>
            <a:r>
              <a:rPr lang="en-US" sz="1300" b="1" dirty="0"/>
              <a:t>                   </a:t>
            </a:r>
            <a:r>
              <a:rPr lang="en-US" sz="1300" b="1" dirty="0" smtClean="0"/>
              <a:t>                CODE                                 USE </a:t>
            </a:r>
            <a:r>
              <a:rPr lang="en-US" sz="1300" b="1" dirty="0"/>
              <a:t>OF</a:t>
            </a:r>
          </a:p>
          <a:p>
            <a:pPr marL="0" indent="0">
              <a:buNone/>
            </a:pPr>
            <a:r>
              <a:rPr lang="en-US" sz="1300" b="1" dirty="0"/>
              <a:t>CHANGE  1.1.A  1   01    21#2020</a:t>
            </a:r>
          </a:p>
          <a:p>
            <a:pPr marL="0" indent="0">
              <a:buNone/>
            </a:pPr>
            <a:r>
              <a:rPr lang="en-US" sz="1300" b="1" dirty="0"/>
              <a:t>CHANGE  1.1.A  1   02    21#2065</a:t>
            </a:r>
          </a:p>
          <a:p>
            <a:pPr marL="0" indent="0">
              <a:buNone/>
            </a:pPr>
            <a:r>
              <a:rPr lang="en-US" sz="1300" b="1" dirty="0"/>
              <a:t>CHANGE  1.1.A  1   05    21#2010</a:t>
            </a:r>
          </a:p>
          <a:p>
            <a:pPr marL="0" indent="0">
              <a:buNone/>
            </a:pPr>
            <a:r>
              <a:rPr lang="en-US" sz="1300" b="1" dirty="0"/>
              <a:t>CHANGE  1.1.A  1   06    21#2060</a:t>
            </a:r>
          </a:p>
          <a:p>
            <a:pPr marL="0" indent="0">
              <a:buNone/>
            </a:pPr>
            <a:r>
              <a:rPr lang="en-US" sz="1300" b="1" dirty="0"/>
              <a:t>CHANGE  1.1.A  1   07    </a:t>
            </a:r>
            <a:r>
              <a:rPr lang="en-US" sz="1300" b="1" dirty="0" smtClean="0"/>
              <a:t>21#2070</a:t>
            </a:r>
          </a:p>
          <a:p>
            <a:pPr marL="0" indent="0">
              <a:buNone/>
            </a:pPr>
            <a:r>
              <a:rPr lang="en-US" sz="1300" b="1" dirty="0" smtClean="0"/>
              <a:t>Numerous changes omitted on slide</a:t>
            </a:r>
            <a:endParaRPr lang="en-US" sz="1300" b="1" dirty="0"/>
          </a:p>
          <a:p>
            <a:pPr marL="0" indent="0">
              <a:buNone/>
            </a:pPr>
            <a:r>
              <a:rPr lang="en-US" sz="1300" b="1" dirty="0" smtClean="0"/>
              <a:t>--------------------------------------------------------------------------</a:t>
            </a:r>
            <a:endParaRPr lang="en-US" sz="1300" b="1" dirty="0"/>
          </a:p>
          <a:p>
            <a:pPr marL="0" indent="0">
              <a:buNone/>
            </a:pPr>
            <a:r>
              <a:rPr lang="en-US" sz="1600" b="1" dirty="0"/>
              <a:t>APPENDIX AP1.2</a:t>
            </a:r>
          </a:p>
          <a:p>
            <a:pPr marL="0" indent="0">
              <a:buNone/>
            </a:pPr>
            <a:r>
              <a:rPr lang="en-US" sz="1300" b="1" dirty="0"/>
              <a:t>ACTION  APP.   FUND CLEAR TEXT ADDRESS                       BILLED OFFICE</a:t>
            </a:r>
          </a:p>
          <a:p>
            <a:pPr marL="0" indent="0">
              <a:buNone/>
            </a:pPr>
            <a:r>
              <a:rPr lang="en-US" sz="1300" b="1" dirty="0"/>
              <a:t>               CODE                                          DODAAC</a:t>
            </a:r>
          </a:p>
          <a:p>
            <a:pPr marL="0" indent="0">
              <a:buNone/>
            </a:pPr>
            <a:r>
              <a:rPr lang="en-US" sz="1600" b="1" dirty="0"/>
              <a:t>NO APPENDIX 1.2 UPDATES</a:t>
            </a:r>
          </a:p>
          <a:p>
            <a:pPr marL="0" indent="0">
              <a:buNone/>
            </a:pPr>
            <a:endParaRPr lang="en-US" sz="1300" dirty="0"/>
          </a:p>
        </p:txBody>
      </p:sp>
      <p:sp>
        <p:nvSpPr>
          <p:cNvPr id="2" name="TextBox 1"/>
          <p:cNvSpPr txBox="1"/>
          <p:nvPr/>
        </p:nvSpPr>
        <p:spPr>
          <a:xfrm>
            <a:off x="5459680" y="3628571"/>
            <a:ext cx="3089308" cy="1692771"/>
          </a:xfrm>
          <a:prstGeom prst="rect">
            <a:avLst/>
          </a:prstGeom>
          <a:noFill/>
          <a:ln w="25400">
            <a:solidFill>
              <a:schemeClr val="tx1"/>
            </a:solidFill>
          </a:ln>
        </p:spPr>
        <p:txBody>
          <a:bodyPr wrap="none" rtlCol="0">
            <a:spAutoFit/>
          </a:bodyPr>
          <a:lstStyle/>
          <a:p>
            <a:pPr algn="ctr"/>
            <a:r>
              <a:rPr lang="en-US" sz="2400" b="1" dirty="0" smtClean="0"/>
              <a:t>How it works today:</a:t>
            </a:r>
          </a:p>
          <a:p>
            <a:r>
              <a:rPr lang="en-US" sz="1600" b="1" dirty="0" smtClean="0"/>
              <a:t>1.1 = Appendix 1.1</a:t>
            </a:r>
          </a:p>
          <a:p>
            <a:r>
              <a:rPr lang="en-US" sz="1600" b="1" dirty="0" smtClean="0"/>
              <a:t>A = Army Service Code</a:t>
            </a:r>
          </a:p>
          <a:p>
            <a:r>
              <a:rPr lang="en-US" sz="1600" b="1" dirty="0" smtClean="0"/>
              <a:t>1 = Signal Code Group</a:t>
            </a:r>
          </a:p>
          <a:p>
            <a:r>
              <a:rPr lang="en-US" sz="1600" b="1" dirty="0" smtClean="0"/>
              <a:t>01= Fund Code</a:t>
            </a:r>
          </a:p>
          <a:p>
            <a:r>
              <a:rPr lang="en-US" sz="1600" b="1" dirty="0" smtClean="0"/>
              <a:t>21#2020 = LOA</a:t>
            </a:r>
            <a:endParaRPr lang="en-US" b="1" dirty="0"/>
          </a:p>
        </p:txBody>
      </p:sp>
      <p:cxnSp>
        <p:nvCxnSpPr>
          <p:cNvPr id="4" name="Straight Arrow Connector 3"/>
          <p:cNvCxnSpPr/>
          <p:nvPr/>
        </p:nvCxnSpPr>
        <p:spPr>
          <a:xfrm flipH="1">
            <a:off x="3236684" y="3810000"/>
            <a:ext cx="2222995" cy="362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idx="4294967295"/>
          </p:nvPr>
        </p:nvSpPr>
        <p:spPr>
          <a:xfrm>
            <a:off x="533400" y="457200"/>
            <a:ext cx="8229600" cy="381000"/>
          </a:xfrm>
        </p:spPr>
        <p:txBody>
          <a:bodyPr/>
          <a:lstStyle/>
          <a:p>
            <a:r>
              <a:rPr lang="en-US" sz="3600" dirty="0" smtClean="0"/>
              <a:t>Web Fund Code</a:t>
            </a:r>
          </a:p>
        </p:txBody>
      </p:sp>
    </p:spTree>
    <p:extLst>
      <p:ext uri="{BB962C8B-B14F-4D97-AF65-F5344CB8AC3E}">
        <p14:creationId xmlns:p14="http://schemas.microsoft.com/office/powerpoint/2010/main" val="144395035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bwMode="auto">
          <a:xfrm>
            <a:off x="210240" y="1106776"/>
            <a:ext cx="8498114"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600"/>
              </a:spcBef>
              <a:spcAft>
                <a:spcPts val="1800"/>
              </a:spcAft>
            </a:pPr>
            <a:r>
              <a:rPr lang="en-US" sz="2400" dirty="0" smtClean="0"/>
              <a:t>Proper DoDAACs must be used in ordering and billing </a:t>
            </a:r>
          </a:p>
          <a:p>
            <a:pPr marL="274320" lvl="1" indent="-241300">
              <a:lnSpc>
                <a:spcPct val="80000"/>
              </a:lnSpc>
              <a:spcBef>
                <a:spcPts val="1000"/>
              </a:spcBef>
              <a:buClr>
                <a:schemeClr val="tx2"/>
              </a:buClr>
              <a:buSzPct val="150000"/>
              <a:buFontTx/>
              <a:buChar char="•"/>
              <a:defRPr/>
            </a:pPr>
            <a:r>
              <a:rPr lang="en-US" sz="2000" b="0" kern="1200" dirty="0">
                <a:ea typeface="+mn-ea"/>
                <a:cs typeface="+mn-cs"/>
              </a:rPr>
              <a:t>DoDAAC Central Service Points designated in writing by each Component or Federal Trading Partner assign and manage DoDAACs</a:t>
            </a:r>
          </a:p>
          <a:p>
            <a:pPr marL="274320" lvl="1" indent="-241300">
              <a:lnSpc>
                <a:spcPct val="80000"/>
              </a:lnSpc>
              <a:spcBef>
                <a:spcPts val="1000"/>
              </a:spcBef>
              <a:buClr>
                <a:schemeClr val="tx2"/>
              </a:buClr>
              <a:buSzPct val="150000"/>
              <a:buFontTx/>
              <a:buChar char="•"/>
              <a:defRPr/>
            </a:pPr>
            <a:r>
              <a:rPr lang="en-US" sz="2000" b="0" kern="1200" dirty="0">
                <a:ea typeface="+mn-ea"/>
                <a:cs typeface="+mn-cs"/>
              </a:rPr>
              <a:t>Authority codes restrict the use of a DoDAAC</a:t>
            </a:r>
          </a:p>
          <a:p>
            <a:pPr marL="274320" lvl="1" indent="-241300">
              <a:lnSpc>
                <a:spcPct val="80000"/>
              </a:lnSpc>
              <a:spcBef>
                <a:spcPts val="1000"/>
              </a:spcBef>
              <a:buClr>
                <a:schemeClr val="tx2"/>
              </a:buClr>
              <a:buSzPct val="150000"/>
              <a:buFontTx/>
              <a:buChar char="•"/>
              <a:defRPr/>
            </a:pPr>
            <a:r>
              <a:rPr lang="en-US" sz="2000" b="0" kern="1200" dirty="0">
                <a:ea typeface="+mn-ea"/>
                <a:cs typeface="+mn-cs"/>
              </a:rPr>
              <a:t>In order for a bill to pass DAAS edits, DoDAACs must be valid (active) in the </a:t>
            </a:r>
            <a:r>
              <a:rPr lang="en-US" sz="2000" b="0" kern="1200" dirty="0" smtClean="0">
                <a:ea typeface="+mn-ea"/>
                <a:cs typeface="+mn-cs"/>
              </a:rPr>
              <a:t>DAAS </a:t>
            </a:r>
            <a:r>
              <a:rPr lang="en-US" sz="2000" b="0" kern="1200" dirty="0">
                <a:ea typeface="+mn-ea"/>
                <a:cs typeface="+mn-cs"/>
              </a:rPr>
              <a:t>Authoritative </a:t>
            </a:r>
            <a:r>
              <a:rPr lang="en-US" sz="2000" b="0" kern="1200" dirty="0" err="1">
                <a:ea typeface="+mn-ea"/>
                <a:cs typeface="+mn-cs"/>
              </a:rPr>
              <a:t>DoDAAD</a:t>
            </a:r>
            <a:r>
              <a:rPr lang="en-US" sz="2000" b="0" kern="1200" dirty="0">
                <a:ea typeface="+mn-ea"/>
                <a:cs typeface="+mn-cs"/>
              </a:rPr>
              <a:t> database. The ordering DoDAAC must have an authority code allowing ordering and the bill-to party DoDAAC must have an authority code allowing billing </a:t>
            </a:r>
          </a:p>
          <a:p>
            <a:pPr marL="274320" lvl="1" indent="-241300">
              <a:lnSpc>
                <a:spcPct val="80000"/>
              </a:lnSpc>
              <a:spcBef>
                <a:spcPts val="1000"/>
              </a:spcBef>
              <a:buClr>
                <a:schemeClr val="tx2"/>
              </a:buClr>
              <a:buSzPct val="150000"/>
              <a:buFontTx/>
              <a:buChar char="•"/>
              <a:defRPr/>
            </a:pPr>
            <a:r>
              <a:rPr lang="en-US" sz="2000" b="0" kern="1200" dirty="0">
                <a:ea typeface="+mn-ea"/>
                <a:cs typeface="+mn-cs"/>
              </a:rPr>
              <a:t>The most commonly used authority code is “00” which allows both</a:t>
            </a:r>
          </a:p>
          <a:p>
            <a:pPr marL="274320" lvl="1" indent="-241300">
              <a:lnSpc>
                <a:spcPct val="80000"/>
              </a:lnSpc>
              <a:spcBef>
                <a:spcPts val="1000"/>
              </a:spcBef>
              <a:buClr>
                <a:schemeClr val="tx2"/>
              </a:buClr>
              <a:buSzPct val="150000"/>
              <a:buFontTx/>
              <a:buChar char="•"/>
              <a:defRPr/>
            </a:pPr>
            <a:r>
              <a:rPr lang="en-US" sz="2000" b="0" kern="1200" dirty="0">
                <a:ea typeface="+mn-ea"/>
                <a:cs typeface="+mn-cs"/>
              </a:rPr>
              <a:t>Not all orders pass through DAAS for editing, but all Interfund bills do. Bills that fail DAAS edits are rejected back to the billing office and may not be included in funds transfer at Treasury</a:t>
            </a:r>
          </a:p>
          <a:p>
            <a:pPr marL="274320" lvl="1" indent="-241300">
              <a:lnSpc>
                <a:spcPct val="80000"/>
              </a:lnSpc>
              <a:spcBef>
                <a:spcPts val="1000"/>
              </a:spcBef>
              <a:buClr>
                <a:schemeClr val="tx2"/>
              </a:buClr>
              <a:buSzPct val="150000"/>
              <a:buFontTx/>
              <a:buChar char="•"/>
              <a:defRPr/>
            </a:pPr>
            <a:r>
              <a:rPr lang="en-US" sz="2000" b="0" kern="1200" dirty="0">
                <a:ea typeface="+mn-ea"/>
                <a:cs typeface="+mn-cs"/>
              </a:rPr>
              <a:t>If the billing office records revenue at the time the bill is transmitted, a journal voucher entry must be made to reverse revenue recognition and the bill must be reprocessed.</a:t>
            </a:r>
          </a:p>
          <a:p>
            <a:pPr>
              <a:spcBef>
                <a:spcPts val="600"/>
              </a:spcBef>
              <a:spcAft>
                <a:spcPts val="600"/>
              </a:spcAft>
            </a:pPr>
            <a:endParaRPr lang="en-US" sz="1800" dirty="0"/>
          </a:p>
        </p:txBody>
      </p:sp>
      <p:sp>
        <p:nvSpPr>
          <p:cNvPr id="4" name="Rectangle 2"/>
          <p:cNvSpPr>
            <a:spLocks noGrp="1" noChangeArrowheads="1"/>
          </p:cNvSpPr>
          <p:nvPr>
            <p:ph type="title" idx="4294967295"/>
          </p:nvPr>
        </p:nvSpPr>
        <p:spPr>
          <a:xfrm>
            <a:off x="533400" y="457200"/>
            <a:ext cx="8229600" cy="381000"/>
          </a:xfrm>
        </p:spPr>
        <p:txBody>
          <a:bodyPr/>
          <a:lstStyle/>
          <a:p>
            <a:r>
              <a:rPr lang="en-US" sz="3600" dirty="0" smtClean="0"/>
              <a:t>DoDAACs In Billing</a:t>
            </a:r>
          </a:p>
        </p:txBody>
      </p:sp>
    </p:spTree>
    <p:extLst>
      <p:ext uri="{BB962C8B-B14F-4D97-AF65-F5344CB8AC3E}">
        <p14:creationId xmlns:p14="http://schemas.microsoft.com/office/powerpoint/2010/main" val="23316993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34157" y="1454331"/>
            <a:ext cx="6636191" cy="1756670"/>
            <a:chOff x="914399" y="1532808"/>
            <a:chExt cx="6636191" cy="175667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1532808"/>
              <a:ext cx="2357185" cy="1752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3405" y="1536879"/>
              <a:ext cx="2357185" cy="17525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536879"/>
              <a:ext cx="2357185" cy="1752599"/>
            </a:xfrm>
            <a:prstGeom prst="rect">
              <a:avLst/>
            </a:prstGeom>
          </p:spPr>
        </p:pic>
      </p:grpSp>
      <p:grpSp>
        <p:nvGrpSpPr>
          <p:cNvPr id="8" name="Group 7"/>
          <p:cNvGrpSpPr/>
          <p:nvPr/>
        </p:nvGrpSpPr>
        <p:grpSpPr>
          <a:xfrm>
            <a:off x="1198563" y="2893989"/>
            <a:ext cx="6636191" cy="1756670"/>
            <a:chOff x="914399" y="1532808"/>
            <a:chExt cx="6636191" cy="175667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1532808"/>
              <a:ext cx="2357185" cy="175259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3405" y="1536879"/>
              <a:ext cx="2357185" cy="17525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536879"/>
              <a:ext cx="2357185" cy="1752599"/>
            </a:xfrm>
            <a:prstGeom prst="rect">
              <a:avLst/>
            </a:prstGeom>
          </p:spPr>
        </p:pic>
      </p:grpSp>
      <p:grpSp>
        <p:nvGrpSpPr>
          <p:cNvPr id="12" name="Group 11"/>
          <p:cNvGrpSpPr/>
          <p:nvPr/>
        </p:nvGrpSpPr>
        <p:grpSpPr>
          <a:xfrm>
            <a:off x="1234157" y="4221142"/>
            <a:ext cx="6636191" cy="1756670"/>
            <a:chOff x="914399" y="1532808"/>
            <a:chExt cx="6636191" cy="175667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1532808"/>
              <a:ext cx="2357185" cy="1752599"/>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3405" y="1536879"/>
              <a:ext cx="2357185" cy="1752599"/>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536879"/>
              <a:ext cx="2357185" cy="1752599"/>
            </a:xfrm>
            <a:prstGeom prst="rect">
              <a:avLst/>
            </a:prstGeom>
          </p:spPr>
        </p:pic>
      </p:grpSp>
      <p:sp>
        <p:nvSpPr>
          <p:cNvPr id="16" name="TextBox 15"/>
          <p:cNvSpPr txBox="1"/>
          <p:nvPr/>
        </p:nvSpPr>
        <p:spPr>
          <a:xfrm rot="5400000">
            <a:off x="-863932" y="3441416"/>
            <a:ext cx="3147015" cy="707886"/>
          </a:xfrm>
          <a:prstGeom prst="rect">
            <a:avLst/>
          </a:prstGeom>
          <a:noFill/>
        </p:spPr>
        <p:txBody>
          <a:bodyPr wrap="none" rtlCol="0">
            <a:spAutoFit/>
          </a:bodyPr>
          <a:lstStyle/>
          <a:p>
            <a:r>
              <a:rPr lang="en-US" sz="4000" b="1" dirty="0" smtClean="0">
                <a:solidFill>
                  <a:srgbClr val="5F5F5F"/>
                </a:solidFill>
              </a:rPr>
              <a:t>Supply Chains</a:t>
            </a:r>
            <a:endParaRPr lang="en-US" sz="4000" b="1" dirty="0">
              <a:solidFill>
                <a:srgbClr val="5F5F5F"/>
              </a:solidFill>
            </a:endParaRPr>
          </a:p>
        </p:txBody>
      </p:sp>
      <p:sp>
        <p:nvSpPr>
          <p:cNvPr id="17" name="Rectangle 16"/>
          <p:cNvSpPr/>
          <p:nvPr/>
        </p:nvSpPr>
        <p:spPr>
          <a:xfrm>
            <a:off x="1111552" y="1846999"/>
            <a:ext cx="1646605" cy="369332"/>
          </a:xfrm>
          <a:prstGeom prst="rect">
            <a:avLst/>
          </a:prstGeom>
        </p:spPr>
        <p:txBody>
          <a:bodyPr wrap="none">
            <a:spAutoFit/>
          </a:bodyPr>
          <a:lstStyle/>
          <a:p>
            <a:r>
              <a:rPr lang="en-US" b="1" dirty="0" smtClean="0">
                <a:solidFill>
                  <a:srgbClr val="5F5F5F"/>
                </a:solidFill>
                <a:latin typeface="Arial" charset="0"/>
              </a:rPr>
              <a:t>Commodities</a:t>
            </a:r>
          </a:p>
        </p:txBody>
      </p:sp>
      <p:sp>
        <p:nvSpPr>
          <p:cNvPr id="18" name="TextBox 17"/>
          <p:cNvSpPr txBox="1"/>
          <p:nvPr/>
        </p:nvSpPr>
        <p:spPr bwMode="auto">
          <a:xfrm>
            <a:off x="1081757" y="3294799"/>
            <a:ext cx="2913365" cy="369332"/>
          </a:xfrm>
          <a:prstGeom prst="rect">
            <a:avLst/>
          </a:prstGeom>
          <a:noFill/>
          <a:ln w="9525" algn="ctr">
            <a:noFill/>
            <a:miter lim="800000"/>
            <a:headEnd/>
            <a:tailEnd/>
          </a:ln>
        </p:spPr>
        <p:txBody>
          <a:bodyPr wrap="square" rtlCol="0">
            <a:spAutoFit/>
          </a:bodyPr>
          <a:lstStyle/>
          <a:p>
            <a:pPr algn="l">
              <a:spcBef>
                <a:spcPts val="0"/>
              </a:spcBef>
            </a:pPr>
            <a:r>
              <a:rPr lang="en-US" b="1" dirty="0" smtClean="0">
                <a:solidFill>
                  <a:srgbClr val="5F5F5F"/>
                </a:solidFill>
                <a:latin typeface="Arial" charset="0"/>
              </a:rPr>
              <a:t>Weapon </a:t>
            </a:r>
            <a:r>
              <a:rPr lang="en-US" b="1" dirty="0">
                <a:solidFill>
                  <a:srgbClr val="5F5F5F"/>
                </a:solidFill>
                <a:latin typeface="Arial" charset="0"/>
              </a:rPr>
              <a:t>Systems</a:t>
            </a:r>
          </a:p>
        </p:txBody>
      </p:sp>
      <p:sp>
        <p:nvSpPr>
          <p:cNvPr id="19" name="TextBox 18"/>
          <p:cNvSpPr txBox="1"/>
          <p:nvPr/>
        </p:nvSpPr>
        <p:spPr bwMode="auto">
          <a:xfrm>
            <a:off x="1157957" y="4590199"/>
            <a:ext cx="2913365" cy="369332"/>
          </a:xfrm>
          <a:prstGeom prst="rect">
            <a:avLst/>
          </a:prstGeom>
          <a:noFill/>
          <a:ln w="9525" algn="ctr">
            <a:noFill/>
            <a:miter lim="800000"/>
            <a:headEnd/>
            <a:tailEnd/>
          </a:ln>
        </p:spPr>
        <p:txBody>
          <a:bodyPr wrap="square" rtlCol="0">
            <a:spAutoFit/>
          </a:bodyPr>
          <a:lstStyle/>
          <a:p>
            <a:pPr algn="l">
              <a:spcBef>
                <a:spcPts val="0"/>
              </a:spcBef>
            </a:pPr>
            <a:r>
              <a:rPr lang="en-US" b="1" dirty="0" smtClean="0">
                <a:solidFill>
                  <a:srgbClr val="5F5F5F"/>
                </a:solidFill>
                <a:latin typeface="Arial" charset="0"/>
              </a:rPr>
              <a:t>Others</a:t>
            </a:r>
            <a:endParaRPr lang="en-US" b="1" dirty="0">
              <a:solidFill>
                <a:srgbClr val="5F5F5F"/>
              </a:solidFill>
              <a:latin typeface="Arial" charset="0"/>
            </a:endParaRPr>
          </a:p>
        </p:txBody>
      </p:sp>
      <p:grpSp>
        <p:nvGrpSpPr>
          <p:cNvPr id="21" name="Group 20"/>
          <p:cNvGrpSpPr/>
          <p:nvPr/>
        </p:nvGrpSpPr>
        <p:grpSpPr>
          <a:xfrm>
            <a:off x="3299685" y="2750407"/>
            <a:ext cx="1456074" cy="1447801"/>
            <a:chOff x="2171700" y="2362199"/>
            <a:chExt cx="3448594" cy="3429001"/>
          </a:xfrm>
        </p:grpSpPr>
        <p:grpSp>
          <p:nvGrpSpPr>
            <p:cNvPr id="22" name="Group 21"/>
            <p:cNvGrpSpPr/>
            <p:nvPr/>
          </p:nvGrpSpPr>
          <p:grpSpPr>
            <a:xfrm>
              <a:off x="2171700" y="2362199"/>
              <a:ext cx="3448594" cy="3429001"/>
              <a:chOff x="2171700" y="2362199"/>
              <a:chExt cx="3448594" cy="3429001"/>
            </a:xfrm>
          </p:grpSpPr>
          <p:sp>
            <p:nvSpPr>
              <p:cNvPr id="24" name="Rectangle 23"/>
              <p:cNvSpPr/>
              <p:nvPr/>
            </p:nvSpPr>
            <p:spPr>
              <a:xfrm>
                <a:off x="3733800" y="2362200"/>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3600000">
                <a:off x="3733800"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1800000">
                <a:off x="3733800"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5400000">
                <a:off x="3753394"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7200000">
                <a:off x="3753394" y="2362198"/>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9000000">
                <a:off x="3753394"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99211" y="2564144"/>
                <a:ext cx="3021304" cy="30213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2627811" y="2782390"/>
              <a:ext cx="2590800" cy="259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022523" y="1433604"/>
            <a:ext cx="1456074" cy="1447801"/>
            <a:chOff x="2171700" y="2362199"/>
            <a:chExt cx="3448594" cy="3429001"/>
          </a:xfrm>
        </p:grpSpPr>
        <p:grpSp>
          <p:nvGrpSpPr>
            <p:cNvPr id="32" name="Group 31"/>
            <p:cNvGrpSpPr/>
            <p:nvPr/>
          </p:nvGrpSpPr>
          <p:grpSpPr>
            <a:xfrm>
              <a:off x="2171700" y="2362199"/>
              <a:ext cx="3448594" cy="3429001"/>
              <a:chOff x="2171700" y="2362199"/>
              <a:chExt cx="3448594" cy="3429001"/>
            </a:xfrm>
          </p:grpSpPr>
          <p:sp>
            <p:nvSpPr>
              <p:cNvPr id="34" name="Rectangle 33"/>
              <p:cNvSpPr/>
              <p:nvPr/>
            </p:nvSpPr>
            <p:spPr>
              <a:xfrm>
                <a:off x="3733800" y="2362200"/>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3600000">
                <a:off x="3733800"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800000">
                <a:off x="3733800"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5400000">
                <a:off x="3753394"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7200000">
                <a:off x="3753394" y="2362198"/>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9000000">
                <a:off x="3753394"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399211" y="2564144"/>
                <a:ext cx="3021304" cy="30213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2627810" y="2782390"/>
              <a:ext cx="2590800" cy="25908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p:cNvGrpSpPr/>
          <p:nvPr/>
        </p:nvGrpSpPr>
        <p:grpSpPr>
          <a:xfrm>
            <a:off x="5689924" y="1370970"/>
            <a:ext cx="1456074" cy="1447801"/>
            <a:chOff x="2171700" y="2362199"/>
            <a:chExt cx="3448594" cy="3429001"/>
          </a:xfrm>
        </p:grpSpPr>
        <p:grpSp>
          <p:nvGrpSpPr>
            <p:cNvPr id="42" name="Group 41"/>
            <p:cNvGrpSpPr/>
            <p:nvPr/>
          </p:nvGrpSpPr>
          <p:grpSpPr>
            <a:xfrm>
              <a:off x="2171700" y="2362199"/>
              <a:ext cx="3448594" cy="3429001"/>
              <a:chOff x="2171700" y="2362199"/>
              <a:chExt cx="3448594" cy="3429001"/>
            </a:xfrm>
          </p:grpSpPr>
          <p:sp>
            <p:nvSpPr>
              <p:cNvPr id="44" name="Rectangle 43"/>
              <p:cNvSpPr/>
              <p:nvPr/>
            </p:nvSpPr>
            <p:spPr>
              <a:xfrm>
                <a:off x="3733800" y="2362200"/>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3600000">
                <a:off x="3733800"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1800000">
                <a:off x="3733800"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5400000">
                <a:off x="3753394"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7200000">
                <a:off x="3753394" y="2362198"/>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9000000">
                <a:off x="3753394"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399211" y="2564144"/>
                <a:ext cx="3021304" cy="30213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2627811" y="2782390"/>
              <a:ext cx="2590800" cy="259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087334" y="4125961"/>
            <a:ext cx="1456074" cy="1447801"/>
            <a:chOff x="2171700" y="2362199"/>
            <a:chExt cx="3448594" cy="3429001"/>
          </a:xfrm>
        </p:grpSpPr>
        <p:grpSp>
          <p:nvGrpSpPr>
            <p:cNvPr id="52" name="Group 51"/>
            <p:cNvGrpSpPr/>
            <p:nvPr/>
          </p:nvGrpSpPr>
          <p:grpSpPr>
            <a:xfrm>
              <a:off x="2171700" y="2362199"/>
              <a:ext cx="3448594" cy="3429001"/>
              <a:chOff x="2171700" y="2362199"/>
              <a:chExt cx="3448594" cy="3429001"/>
            </a:xfrm>
          </p:grpSpPr>
          <p:sp>
            <p:nvSpPr>
              <p:cNvPr id="54" name="Rectangle 53"/>
              <p:cNvSpPr/>
              <p:nvPr/>
            </p:nvSpPr>
            <p:spPr>
              <a:xfrm>
                <a:off x="3733800" y="2362200"/>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3600000">
                <a:off x="3733800"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rot="1800000">
                <a:off x="3733800"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5400000">
                <a:off x="3753394"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7200000">
                <a:off x="3753394" y="2362198"/>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9000000">
                <a:off x="3753394"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399211" y="2564144"/>
                <a:ext cx="3021304" cy="30213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p:cNvSpPr/>
            <p:nvPr/>
          </p:nvSpPr>
          <p:spPr>
            <a:xfrm>
              <a:off x="2627811" y="2782390"/>
              <a:ext cx="2590800" cy="259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6489661" y="2706168"/>
            <a:ext cx="1456074" cy="1447801"/>
            <a:chOff x="2171700" y="2362199"/>
            <a:chExt cx="3448594" cy="3429001"/>
          </a:xfrm>
        </p:grpSpPr>
        <p:grpSp>
          <p:nvGrpSpPr>
            <p:cNvPr id="62" name="Group 61"/>
            <p:cNvGrpSpPr/>
            <p:nvPr/>
          </p:nvGrpSpPr>
          <p:grpSpPr>
            <a:xfrm>
              <a:off x="2171700" y="2362199"/>
              <a:ext cx="3448594" cy="3429001"/>
              <a:chOff x="2171700" y="2362199"/>
              <a:chExt cx="3448594" cy="3429001"/>
            </a:xfrm>
          </p:grpSpPr>
          <p:sp>
            <p:nvSpPr>
              <p:cNvPr id="64" name="Rectangle 63"/>
              <p:cNvSpPr/>
              <p:nvPr/>
            </p:nvSpPr>
            <p:spPr>
              <a:xfrm>
                <a:off x="3733800" y="2362200"/>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3600000">
                <a:off x="3733800"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800000">
                <a:off x="3733800"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5400000">
                <a:off x="3753394"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rot="7200000">
                <a:off x="3753394" y="2362198"/>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9000000">
                <a:off x="3753394"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399211" y="2564144"/>
                <a:ext cx="3021304" cy="30213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p:cNvSpPr/>
            <p:nvPr/>
          </p:nvSpPr>
          <p:spPr>
            <a:xfrm>
              <a:off x="2627811" y="2782390"/>
              <a:ext cx="2590800" cy="259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5750134" y="4046524"/>
            <a:ext cx="1456074" cy="1447801"/>
            <a:chOff x="2171700" y="2362199"/>
            <a:chExt cx="3448594" cy="3429001"/>
          </a:xfrm>
        </p:grpSpPr>
        <p:grpSp>
          <p:nvGrpSpPr>
            <p:cNvPr id="72" name="Group 71"/>
            <p:cNvGrpSpPr/>
            <p:nvPr/>
          </p:nvGrpSpPr>
          <p:grpSpPr>
            <a:xfrm>
              <a:off x="2171700" y="2362199"/>
              <a:ext cx="3448594" cy="3429001"/>
              <a:chOff x="2171700" y="2362199"/>
              <a:chExt cx="3448594" cy="3429001"/>
            </a:xfrm>
          </p:grpSpPr>
          <p:sp>
            <p:nvSpPr>
              <p:cNvPr id="74" name="Rectangle 73"/>
              <p:cNvSpPr/>
              <p:nvPr/>
            </p:nvSpPr>
            <p:spPr>
              <a:xfrm>
                <a:off x="3733800" y="2362200"/>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3600000">
                <a:off x="3733800"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rot="1800000">
                <a:off x="3733800"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5400000">
                <a:off x="3753394"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rot="7200000">
                <a:off x="3753394" y="2362198"/>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9000000">
                <a:off x="3753394" y="2362199"/>
                <a:ext cx="3048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399211" y="2564144"/>
                <a:ext cx="3021304" cy="30213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72"/>
            <p:cNvSpPr/>
            <p:nvPr/>
          </p:nvSpPr>
          <p:spPr>
            <a:xfrm>
              <a:off x="2627811" y="2782390"/>
              <a:ext cx="2590800" cy="259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p:cNvSpPr txBox="1"/>
          <p:nvPr/>
        </p:nvSpPr>
        <p:spPr>
          <a:xfrm>
            <a:off x="4244921" y="1899743"/>
            <a:ext cx="1034257" cy="430887"/>
          </a:xfrm>
          <a:prstGeom prst="rect">
            <a:avLst/>
          </a:prstGeom>
          <a:noFill/>
        </p:spPr>
        <p:txBody>
          <a:bodyPr wrap="none" rtlCol="0">
            <a:spAutoFit/>
          </a:bodyPr>
          <a:lstStyle/>
          <a:p>
            <a:pPr algn="ctr"/>
            <a:r>
              <a:rPr lang="en-US" sz="1100" b="1" dirty="0" smtClean="0">
                <a:solidFill>
                  <a:schemeClr val="accent3">
                    <a:lumMod val="50000"/>
                  </a:schemeClr>
                </a:solidFill>
              </a:rPr>
              <a:t>Transport</a:t>
            </a:r>
            <a:br>
              <a:rPr lang="en-US" sz="1100" b="1" dirty="0" smtClean="0">
                <a:solidFill>
                  <a:schemeClr val="accent3">
                    <a:lumMod val="50000"/>
                  </a:schemeClr>
                </a:solidFill>
              </a:rPr>
            </a:br>
            <a:r>
              <a:rPr lang="en-US" sz="1100" b="1" dirty="0" smtClean="0">
                <a:solidFill>
                  <a:schemeClr val="accent3">
                    <a:lumMod val="50000"/>
                  </a:schemeClr>
                </a:solidFill>
              </a:rPr>
              <a:t>USTRANSCOM</a:t>
            </a:r>
            <a:endParaRPr lang="en-US" sz="1100" b="1" dirty="0">
              <a:solidFill>
                <a:schemeClr val="accent3">
                  <a:lumMod val="50000"/>
                </a:schemeClr>
              </a:solidFill>
            </a:endParaRPr>
          </a:p>
        </p:txBody>
      </p:sp>
      <p:sp>
        <p:nvSpPr>
          <p:cNvPr id="82" name="TextBox 81"/>
          <p:cNvSpPr txBox="1"/>
          <p:nvPr/>
        </p:nvSpPr>
        <p:spPr>
          <a:xfrm>
            <a:off x="5954003" y="1846999"/>
            <a:ext cx="950901" cy="600164"/>
          </a:xfrm>
          <a:prstGeom prst="rect">
            <a:avLst/>
          </a:prstGeom>
          <a:noFill/>
        </p:spPr>
        <p:txBody>
          <a:bodyPr wrap="none" rtlCol="0">
            <a:spAutoFit/>
          </a:bodyPr>
          <a:lstStyle/>
          <a:p>
            <a:pPr algn="ctr"/>
            <a:r>
              <a:rPr lang="en-US" sz="1100" b="1" dirty="0" smtClean="0">
                <a:solidFill>
                  <a:schemeClr val="accent3">
                    <a:lumMod val="50000"/>
                  </a:schemeClr>
                </a:solidFill>
              </a:rPr>
              <a:t>International</a:t>
            </a:r>
          </a:p>
          <a:p>
            <a:pPr algn="ctr"/>
            <a:r>
              <a:rPr lang="en-US" sz="1100" b="1" dirty="0" smtClean="0">
                <a:solidFill>
                  <a:schemeClr val="accent3">
                    <a:lumMod val="50000"/>
                  </a:schemeClr>
                </a:solidFill>
              </a:rPr>
              <a:t> Logistics</a:t>
            </a:r>
            <a:br>
              <a:rPr lang="en-US" sz="1100" b="1" dirty="0" smtClean="0">
                <a:solidFill>
                  <a:schemeClr val="accent3">
                    <a:lumMod val="50000"/>
                  </a:schemeClr>
                </a:solidFill>
              </a:rPr>
            </a:br>
            <a:r>
              <a:rPr lang="en-US" sz="1100" b="1" dirty="0" smtClean="0">
                <a:solidFill>
                  <a:schemeClr val="accent3">
                    <a:lumMod val="50000"/>
                  </a:schemeClr>
                </a:solidFill>
              </a:rPr>
              <a:t>DSCA</a:t>
            </a:r>
            <a:endParaRPr lang="en-US" sz="1100" b="1" dirty="0">
              <a:solidFill>
                <a:schemeClr val="accent3">
                  <a:lumMod val="50000"/>
                </a:schemeClr>
              </a:solidFill>
            </a:endParaRPr>
          </a:p>
        </p:txBody>
      </p:sp>
      <p:sp>
        <p:nvSpPr>
          <p:cNvPr id="83" name="TextBox 82"/>
          <p:cNvSpPr txBox="1"/>
          <p:nvPr/>
        </p:nvSpPr>
        <p:spPr>
          <a:xfrm>
            <a:off x="6889454" y="3206930"/>
            <a:ext cx="633507" cy="430887"/>
          </a:xfrm>
          <a:prstGeom prst="rect">
            <a:avLst/>
          </a:prstGeom>
          <a:noFill/>
        </p:spPr>
        <p:txBody>
          <a:bodyPr wrap="none" rtlCol="0">
            <a:spAutoFit/>
          </a:bodyPr>
          <a:lstStyle/>
          <a:p>
            <a:pPr algn="ctr"/>
            <a:r>
              <a:rPr lang="en-US" sz="1100" b="1" dirty="0" smtClean="0">
                <a:solidFill>
                  <a:schemeClr val="accent3">
                    <a:lumMod val="50000"/>
                  </a:schemeClr>
                </a:solidFill>
              </a:rPr>
              <a:t>Finance</a:t>
            </a:r>
            <a:br>
              <a:rPr lang="en-US" sz="1100" b="1" dirty="0" smtClean="0">
                <a:solidFill>
                  <a:schemeClr val="accent3">
                    <a:lumMod val="50000"/>
                  </a:schemeClr>
                </a:solidFill>
              </a:rPr>
            </a:br>
            <a:r>
              <a:rPr lang="en-US" sz="1100" b="1" dirty="0" smtClean="0">
                <a:solidFill>
                  <a:schemeClr val="accent3">
                    <a:lumMod val="50000"/>
                  </a:schemeClr>
                </a:solidFill>
              </a:rPr>
              <a:t>DFAS</a:t>
            </a:r>
            <a:endParaRPr lang="en-US" sz="1100" b="1" dirty="0">
              <a:solidFill>
                <a:schemeClr val="accent3">
                  <a:lumMod val="50000"/>
                </a:schemeClr>
              </a:solidFill>
            </a:endParaRPr>
          </a:p>
        </p:txBody>
      </p:sp>
      <p:sp>
        <p:nvSpPr>
          <p:cNvPr id="84" name="TextBox 83"/>
          <p:cNvSpPr txBox="1"/>
          <p:nvPr/>
        </p:nvSpPr>
        <p:spPr>
          <a:xfrm>
            <a:off x="6063076" y="4429036"/>
            <a:ext cx="841897" cy="600164"/>
          </a:xfrm>
          <a:prstGeom prst="rect">
            <a:avLst/>
          </a:prstGeom>
          <a:noFill/>
        </p:spPr>
        <p:txBody>
          <a:bodyPr wrap="none" rtlCol="0">
            <a:spAutoFit/>
          </a:bodyPr>
          <a:lstStyle/>
          <a:p>
            <a:pPr algn="ctr"/>
            <a:r>
              <a:rPr lang="en-US" sz="1100" b="1" dirty="0" smtClean="0">
                <a:solidFill>
                  <a:schemeClr val="accent3">
                    <a:lumMod val="50000"/>
                  </a:schemeClr>
                </a:solidFill>
              </a:rPr>
              <a:t>DLA</a:t>
            </a:r>
          </a:p>
          <a:p>
            <a:pPr algn="ctr"/>
            <a:r>
              <a:rPr lang="en-US" sz="1100" b="1" dirty="0" smtClean="0">
                <a:solidFill>
                  <a:schemeClr val="accent3">
                    <a:lumMod val="50000"/>
                  </a:schemeClr>
                </a:solidFill>
              </a:rPr>
              <a:t>Disposition</a:t>
            </a:r>
            <a:br>
              <a:rPr lang="en-US" sz="1100" b="1" dirty="0" smtClean="0">
                <a:solidFill>
                  <a:schemeClr val="accent3">
                    <a:lumMod val="50000"/>
                  </a:schemeClr>
                </a:solidFill>
              </a:rPr>
            </a:br>
            <a:r>
              <a:rPr lang="en-US" sz="1100" b="1" dirty="0" smtClean="0">
                <a:solidFill>
                  <a:schemeClr val="accent3">
                    <a:lumMod val="50000"/>
                  </a:schemeClr>
                </a:solidFill>
              </a:rPr>
              <a:t>Services</a:t>
            </a:r>
            <a:endParaRPr lang="en-US" sz="1100" b="1" dirty="0">
              <a:solidFill>
                <a:schemeClr val="accent3">
                  <a:lumMod val="50000"/>
                </a:schemeClr>
              </a:solidFill>
            </a:endParaRPr>
          </a:p>
        </p:txBody>
      </p:sp>
      <p:sp>
        <p:nvSpPr>
          <p:cNvPr id="85" name="TextBox 84"/>
          <p:cNvSpPr txBox="1"/>
          <p:nvPr/>
        </p:nvSpPr>
        <p:spPr>
          <a:xfrm>
            <a:off x="4337020" y="4650659"/>
            <a:ext cx="885178" cy="430887"/>
          </a:xfrm>
          <a:prstGeom prst="rect">
            <a:avLst/>
          </a:prstGeom>
          <a:noFill/>
        </p:spPr>
        <p:txBody>
          <a:bodyPr wrap="none" rtlCol="0">
            <a:spAutoFit/>
          </a:bodyPr>
          <a:lstStyle/>
          <a:p>
            <a:pPr algn="ctr"/>
            <a:r>
              <a:rPr lang="en-US" sz="1100" b="1" dirty="0" smtClean="0">
                <a:solidFill>
                  <a:schemeClr val="accent3">
                    <a:lumMod val="50000"/>
                  </a:schemeClr>
                </a:solidFill>
              </a:rPr>
              <a:t>DLA</a:t>
            </a:r>
            <a:br>
              <a:rPr lang="en-US" sz="1100" b="1" dirty="0" smtClean="0">
                <a:solidFill>
                  <a:schemeClr val="accent3">
                    <a:lumMod val="50000"/>
                  </a:schemeClr>
                </a:solidFill>
              </a:rPr>
            </a:br>
            <a:r>
              <a:rPr lang="en-US" sz="1100" b="1" dirty="0" smtClean="0">
                <a:solidFill>
                  <a:schemeClr val="accent3">
                    <a:lumMod val="50000"/>
                  </a:schemeClr>
                </a:solidFill>
              </a:rPr>
              <a:t>Distribution</a:t>
            </a:r>
            <a:endParaRPr lang="en-US" sz="1100" b="1" dirty="0">
              <a:solidFill>
                <a:schemeClr val="accent3">
                  <a:lumMod val="50000"/>
                </a:schemeClr>
              </a:solidFill>
            </a:endParaRPr>
          </a:p>
        </p:txBody>
      </p:sp>
      <p:sp>
        <p:nvSpPr>
          <p:cNvPr id="86" name="TextBox 85"/>
          <p:cNvSpPr txBox="1"/>
          <p:nvPr/>
        </p:nvSpPr>
        <p:spPr>
          <a:xfrm>
            <a:off x="3594465" y="3282508"/>
            <a:ext cx="841897" cy="430887"/>
          </a:xfrm>
          <a:prstGeom prst="rect">
            <a:avLst/>
          </a:prstGeom>
          <a:noFill/>
        </p:spPr>
        <p:txBody>
          <a:bodyPr wrap="none" rtlCol="0">
            <a:spAutoFit/>
          </a:bodyPr>
          <a:lstStyle/>
          <a:p>
            <a:pPr algn="ctr"/>
            <a:r>
              <a:rPr lang="en-US" sz="1100" b="1" dirty="0" smtClean="0">
                <a:solidFill>
                  <a:schemeClr val="accent3">
                    <a:lumMod val="50000"/>
                  </a:schemeClr>
                </a:solidFill>
              </a:rPr>
              <a:t>Acquisition</a:t>
            </a:r>
            <a:br>
              <a:rPr lang="en-US" sz="1100" b="1" dirty="0" smtClean="0">
                <a:solidFill>
                  <a:schemeClr val="accent3">
                    <a:lumMod val="50000"/>
                  </a:schemeClr>
                </a:solidFill>
              </a:rPr>
            </a:br>
            <a:r>
              <a:rPr lang="en-US" sz="1100" b="1" dirty="0" smtClean="0">
                <a:solidFill>
                  <a:schemeClr val="accent3">
                    <a:lumMod val="50000"/>
                  </a:schemeClr>
                </a:solidFill>
              </a:rPr>
              <a:t>DCMA</a:t>
            </a:r>
            <a:endParaRPr lang="en-US" sz="1100" b="1" dirty="0">
              <a:solidFill>
                <a:schemeClr val="accent3">
                  <a:lumMod val="50000"/>
                </a:schemeClr>
              </a:solidFill>
            </a:endParaRPr>
          </a:p>
        </p:txBody>
      </p:sp>
      <p:sp>
        <p:nvSpPr>
          <p:cNvPr id="87" name="TextBox 86"/>
          <p:cNvSpPr txBox="1"/>
          <p:nvPr/>
        </p:nvSpPr>
        <p:spPr>
          <a:xfrm>
            <a:off x="3505321" y="685800"/>
            <a:ext cx="4531818" cy="523220"/>
          </a:xfrm>
          <a:prstGeom prst="rect">
            <a:avLst/>
          </a:prstGeom>
          <a:noFill/>
        </p:spPr>
        <p:txBody>
          <a:bodyPr wrap="none" rtlCol="0">
            <a:spAutoFit/>
          </a:bodyPr>
          <a:lstStyle/>
          <a:p>
            <a:r>
              <a:rPr lang="en-US" sz="2800" b="1" dirty="0" smtClean="0">
                <a:solidFill>
                  <a:schemeClr val="accent3">
                    <a:lumMod val="50000"/>
                  </a:schemeClr>
                </a:solidFill>
              </a:rPr>
              <a:t>Functional Services Providers</a:t>
            </a:r>
            <a:endParaRPr lang="en-US" sz="2800" b="1" dirty="0">
              <a:solidFill>
                <a:schemeClr val="accent3">
                  <a:lumMod val="50000"/>
                </a:schemeClr>
              </a:solidFill>
            </a:endParaRPr>
          </a:p>
        </p:txBody>
      </p:sp>
      <p:grpSp>
        <p:nvGrpSpPr>
          <p:cNvPr id="88" name="Group 87"/>
          <p:cNvGrpSpPr/>
          <p:nvPr/>
        </p:nvGrpSpPr>
        <p:grpSpPr>
          <a:xfrm rot="721744">
            <a:off x="4621542" y="2469669"/>
            <a:ext cx="1989854" cy="1978549"/>
            <a:chOff x="2171700" y="2362199"/>
            <a:chExt cx="3448594" cy="3429001"/>
          </a:xfrm>
        </p:grpSpPr>
        <p:sp>
          <p:nvSpPr>
            <p:cNvPr id="89" name="Rectangle 88"/>
            <p:cNvSpPr/>
            <p:nvPr/>
          </p:nvSpPr>
          <p:spPr>
            <a:xfrm>
              <a:off x="3733800" y="2362200"/>
              <a:ext cx="304800" cy="3429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0" name="Rectangle 89"/>
            <p:cNvSpPr/>
            <p:nvPr/>
          </p:nvSpPr>
          <p:spPr>
            <a:xfrm rot="3600000">
              <a:off x="3733800" y="2362199"/>
              <a:ext cx="304800" cy="3429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1" name="Rectangle 90"/>
            <p:cNvSpPr/>
            <p:nvPr/>
          </p:nvSpPr>
          <p:spPr>
            <a:xfrm rot="1800000">
              <a:off x="3733800" y="2362199"/>
              <a:ext cx="304800" cy="3429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2" name="Rectangle 91"/>
            <p:cNvSpPr/>
            <p:nvPr/>
          </p:nvSpPr>
          <p:spPr>
            <a:xfrm rot="5400000">
              <a:off x="3753394" y="2362199"/>
              <a:ext cx="304800" cy="3429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3" name="Rectangle 92"/>
            <p:cNvSpPr/>
            <p:nvPr/>
          </p:nvSpPr>
          <p:spPr>
            <a:xfrm rot="7200000">
              <a:off x="3753394" y="2362198"/>
              <a:ext cx="304800" cy="3429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4" name="Rectangle 93"/>
            <p:cNvSpPr/>
            <p:nvPr/>
          </p:nvSpPr>
          <p:spPr>
            <a:xfrm rot="9000000">
              <a:off x="3753394" y="2362199"/>
              <a:ext cx="304800" cy="3429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5" name="Oval 94"/>
            <p:cNvSpPr/>
            <p:nvPr/>
          </p:nvSpPr>
          <p:spPr>
            <a:xfrm>
              <a:off x="2399211" y="2564144"/>
              <a:ext cx="3021304" cy="3021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Oval 95"/>
            <p:cNvSpPr/>
            <p:nvPr/>
          </p:nvSpPr>
          <p:spPr>
            <a:xfrm>
              <a:off x="2627810" y="2782390"/>
              <a:ext cx="2590800" cy="259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extBox 96"/>
          <p:cNvSpPr txBox="1"/>
          <p:nvPr/>
        </p:nvSpPr>
        <p:spPr>
          <a:xfrm>
            <a:off x="5095371" y="2933068"/>
            <a:ext cx="1058303" cy="1200329"/>
          </a:xfrm>
          <a:prstGeom prst="rect">
            <a:avLst/>
          </a:prstGeom>
          <a:noFill/>
        </p:spPr>
        <p:txBody>
          <a:bodyPr wrap="none" rtlCol="0">
            <a:spAutoFit/>
          </a:bodyPr>
          <a:lstStyle/>
          <a:p>
            <a:pPr algn="ctr"/>
            <a:r>
              <a:rPr lang="en-US" sz="2400" b="1" dirty="0" smtClean="0">
                <a:solidFill>
                  <a:srgbClr val="FF0000"/>
                </a:solidFill>
              </a:rPr>
              <a:t>DLMS</a:t>
            </a:r>
            <a:br>
              <a:rPr lang="en-US" sz="2400" b="1" dirty="0" smtClean="0">
                <a:solidFill>
                  <a:srgbClr val="FF0000"/>
                </a:solidFill>
              </a:rPr>
            </a:br>
            <a:r>
              <a:rPr lang="en-US" sz="2400" b="1" dirty="0" smtClean="0">
                <a:solidFill>
                  <a:srgbClr val="FF0000"/>
                </a:solidFill>
              </a:rPr>
              <a:t>DAAS</a:t>
            </a:r>
            <a:br>
              <a:rPr lang="en-US" sz="2400" b="1" dirty="0" smtClean="0">
                <a:solidFill>
                  <a:srgbClr val="FF0000"/>
                </a:solidFill>
              </a:rPr>
            </a:br>
            <a:r>
              <a:rPr lang="en-US" sz="2400" b="1" dirty="0" smtClean="0">
                <a:solidFill>
                  <a:srgbClr val="FF0000"/>
                </a:solidFill>
              </a:rPr>
              <a:t>DLIS</a:t>
            </a:r>
            <a:endParaRPr lang="en-US" sz="2400" b="1" dirty="0">
              <a:solidFill>
                <a:srgbClr val="FF0000"/>
              </a:solidFill>
            </a:endParaRPr>
          </a:p>
        </p:txBody>
      </p:sp>
      <p:sp>
        <p:nvSpPr>
          <p:cNvPr id="98" name="TextBox 97"/>
          <p:cNvSpPr txBox="1"/>
          <p:nvPr/>
        </p:nvSpPr>
        <p:spPr>
          <a:xfrm>
            <a:off x="3327432" y="5655511"/>
            <a:ext cx="4879669" cy="523220"/>
          </a:xfrm>
          <a:prstGeom prst="rect">
            <a:avLst/>
          </a:prstGeom>
          <a:noFill/>
        </p:spPr>
        <p:txBody>
          <a:bodyPr wrap="none" rtlCol="0">
            <a:spAutoFit/>
          </a:bodyPr>
          <a:lstStyle/>
          <a:p>
            <a:r>
              <a:rPr lang="en-US" sz="2800" b="1" dirty="0" smtClean="0">
                <a:solidFill>
                  <a:srgbClr val="FF0000"/>
                </a:solidFill>
              </a:rPr>
              <a:t>DLMS Global Services Providers</a:t>
            </a:r>
            <a:endParaRPr lang="en-US" sz="2800" b="1" dirty="0">
              <a:solidFill>
                <a:srgbClr val="FF0000"/>
              </a:solidFill>
            </a:endParaRPr>
          </a:p>
        </p:txBody>
      </p:sp>
    </p:spTree>
    <p:extLst>
      <p:ext uri="{BB962C8B-B14F-4D97-AF65-F5344CB8AC3E}">
        <p14:creationId xmlns:p14="http://schemas.microsoft.com/office/powerpoint/2010/main" val="102557227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4294967295"/>
          </p:nvPr>
        </p:nvSpPr>
        <p:spPr>
          <a:xfrm>
            <a:off x="178160" y="957336"/>
            <a:ext cx="8965840" cy="3765550"/>
          </a:xfrm>
          <a:prstGeom prst="rect">
            <a:avLst/>
          </a:prstGeom>
        </p:spPr>
        <p:txBody>
          <a:bodyPr/>
          <a:lstStyle/>
          <a:p>
            <a:pPr marL="274320" lvl="1" indent="-241300">
              <a:spcBef>
                <a:spcPts val="1000"/>
              </a:spcBef>
              <a:buClr>
                <a:schemeClr val="tx2"/>
              </a:buClr>
              <a:buSzPct val="150000"/>
              <a:buFontTx/>
              <a:buChar char="•"/>
              <a:defRPr/>
            </a:pPr>
            <a:r>
              <a:rPr lang="en-US" sz="1800" kern="1200" dirty="0"/>
              <a:t>Logistics Data Gateway (LDG)</a:t>
            </a:r>
          </a:p>
          <a:p>
            <a:pPr marL="685800" lvl="2">
              <a:buClr>
                <a:schemeClr val="tx2"/>
              </a:buClr>
            </a:pPr>
            <a:r>
              <a:rPr lang="en-US" sz="1800" dirty="0"/>
              <a:t>Full Transaction History with DLMS Extended Data </a:t>
            </a:r>
          </a:p>
          <a:p>
            <a:pPr marL="274320" lvl="1" indent="-241300">
              <a:spcBef>
                <a:spcPts val="1000"/>
              </a:spcBef>
              <a:buClr>
                <a:schemeClr val="tx2"/>
              </a:buClr>
              <a:buSzPct val="150000"/>
              <a:buFontTx/>
              <a:buChar char="•"/>
              <a:defRPr/>
            </a:pPr>
            <a:r>
              <a:rPr lang="en-US" sz="1800" kern="1200" dirty="0"/>
              <a:t>Web Visual Logistics Information Processing System (WEBVLIPS)</a:t>
            </a:r>
          </a:p>
          <a:p>
            <a:pPr marL="685800" lvl="2">
              <a:buClr>
                <a:schemeClr val="tx2"/>
              </a:buClr>
            </a:pPr>
            <a:r>
              <a:rPr lang="en-US" sz="1800" dirty="0"/>
              <a:t>Query Supply Transactions/History</a:t>
            </a:r>
            <a:endParaRPr lang="en-US" sz="1000" dirty="0"/>
          </a:p>
          <a:p>
            <a:pPr marL="274320" lvl="1" indent="-241300">
              <a:spcBef>
                <a:spcPts val="1000"/>
              </a:spcBef>
              <a:buClr>
                <a:schemeClr val="tx2"/>
              </a:buClr>
              <a:buSzPct val="150000"/>
              <a:buFontTx/>
              <a:buChar char="•"/>
              <a:defRPr/>
            </a:pPr>
            <a:r>
              <a:rPr lang="en-US" sz="1800" kern="1200" dirty="0"/>
              <a:t>Military Standard System Inquiry (MILSINQ)</a:t>
            </a:r>
          </a:p>
          <a:p>
            <a:pPr marL="685800" lvl="2">
              <a:buClr>
                <a:schemeClr val="tx2"/>
              </a:buClr>
            </a:pPr>
            <a:r>
              <a:rPr lang="en-US" sz="1800" dirty="0"/>
              <a:t>Query and Retrieve Logistics Bills</a:t>
            </a:r>
          </a:p>
          <a:p>
            <a:pPr marL="274320" lvl="1" indent="-241300">
              <a:spcBef>
                <a:spcPts val="830"/>
              </a:spcBef>
              <a:buClr>
                <a:schemeClr val="tx2"/>
              </a:buClr>
              <a:buSzPct val="150000"/>
              <a:buFontTx/>
              <a:buChar char="•"/>
              <a:defRPr/>
            </a:pPr>
            <a:r>
              <a:rPr lang="en-US" sz="1800" kern="1200" dirty="0" smtClean="0">
                <a:ea typeface="+mn-ea"/>
                <a:cs typeface="+mn-cs"/>
              </a:rPr>
              <a:t>Enhanced </a:t>
            </a:r>
            <a:r>
              <a:rPr lang="en-US" sz="1800" kern="1200" dirty="0">
                <a:ea typeface="+mn-ea"/>
                <a:cs typeface="+mn-cs"/>
              </a:rPr>
              <a:t>Defense Automatic Addressing System Inquiry (</a:t>
            </a:r>
            <a:r>
              <a:rPr lang="en-US" sz="1800" kern="1200" dirty="0" err="1">
                <a:ea typeface="+mn-ea"/>
                <a:cs typeface="+mn-cs"/>
              </a:rPr>
              <a:t>eDAASINQ</a:t>
            </a:r>
            <a:r>
              <a:rPr lang="en-US" sz="1800" kern="1200" dirty="0">
                <a:ea typeface="+mn-ea"/>
                <a:cs typeface="+mn-cs"/>
              </a:rPr>
              <a:t>)</a:t>
            </a:r>
          </a:p>
          <a:p>
            <a:pPr marL="685800" lvl="2">
              <a:buClr>
                <a:schemeClr val="tx2"/>
              </a:buClr>
            </a:pPr>
            <a:r>
              <a:rPr lang="en-US" sz="1800" dirty="0"/>
              <a:t>Query </a:t>
            </a:r>
            <a:r>
              <a:rPr lang="en-US" sz="1800" dirty="0" err="1"/>
              <a:t>DoDAACs</a:t>
            </a:r>
            <a:r>
              <a:rPr lang="en-US" sz="1800" dirty="0"/>
              <a:t> and RICs</a:t>
            </a:r>
          </a:p>
          <a:p>
            <a:pPr marL="685800" lvl="2">
              <a:buClr>
                <a:schemeClr val="tx2"/>
              </a:buClr>
            </a:pPr>
            <a:r>
              <a:rPr lang="en-US" sz="1800" dirty="0"/>
              <a:t>Download </a:t>
            </a:r>
            <a:r>
              <a:rPr lang="en-US" sz="1800" dirty="0" smtClean="0"/>
              <a:t>SFIS Fund </a:t>
            </a:r>
            <a:r>
              <a:rPr lang="en-US" sz="1800" dirty="0"/>
              <a:t>Code to Fund Account </a:t>
            </a:r>
            <a:r>
              <a:rPr lang="en-US" sz="1800" dirty="0" smtClean="0"/>
              <a:t>Conversion Table</a:t>
            </a:r>
            <a:endParaRPr lang="en-US" sz="1800" dirty="0"/>
          </a:p>
          <a:p>
            <a:pPr marL="274320" lvl="1" indent="-241300">
              <a:spcBef>
                <a:spcPts val="1000"/>
              </a:spcBef>
              <a:buClr>
                <a:schemeClr val="tx2"/>
              </a:buClr>
              <a:buSzPct val="150000"/>
              <a:buFontTx/>
              <a:buChar char="•"/>
              <a:defRPr/>
            </a:pPr>
            <a:r>
              <a:rPr lang="en-US" sz="1800" kern="1200" dirty="0" smtClean="0">
                <a:ea typeface="+mn-ea"/>
                <a:cs typeface="+mn-cs"/>
              </a:rPr>
              <a:t>Logistics </a:t>
            </a:r>
            <a:r>
              <a:rPr lang="en-US" sz="1800" kern="1200" dirty="0">
                <a:ea typeface="+mn-ea"/>
                <a:cs typeface="+mn-cs"/>
              </a:rPr>
              <a:t>Reports</a:t>
            </a:r>
          </a:p>
          <a:p>
            <a:pPr marL="685800" lvl="2">
              <a:buClr>
                <a:schemeClr val="tx2"/>
              </a:buClr>
            </a:pPr>
            <a:r>
              <a:rPr lang="en-US" sz="1800" dirty="0"/>
              <a:t>Query &amp;  Retrieve Logistics Reports </a:t>
            </a:r>
            <a:r>
              <a:rPr lang="en-US" sz="1800" dirty="0" smtClean="0"/>
              <a:t>including: </a:t>
            </a:r>
            <a:endParaRPr lang="en-US" sz="1800" dirty="0"/>
          </a:p>
          <a:p>
            <a:pPr lvl="2">
              <a:buFont typeface="Arial" panose="020B0604020202020204" pitchFamily="34" charset="0"/>
              <a:buChar char="•"/>
            </a:pPr>
            <a:r>
              <a:rPr lang="en-US" sz="1400" dirty="0" smtClean="0"/>
              <a:t>Fund Code Tables</a:t>
            </a:r>
          </a:p>
          <a:p>
            <a:pPr lvl="2">
              <a:buFont typeface="Arial" panose="020B0604020202020204" pitchFamily="34" charset="0"/>
              <a:buChar char="•"/>
            </a:pPr>
            <a:r>
              <a:rPr lang="en-US" sz="1400" dirty="0" smtClean="0"/>
              <a:t>Requests for Billing Adjustment and Replies</a:t>
            </a:r>
          </a:p>
        </p:txBody>
      </p:sp>
      <p:sp>
        <p:nvSpPr>
          <p:cNvPr id="4" name="Rectangle 2"/>
          <p:cNvSpPr txBox="1">
            <a:spLocks noChangeArrowheads="1"/>
          </p:cNvSpPr>
          <p:nvPr/>
        </p:nvSpPr>
        <p:spPr bwMode="auto">
          <a:xfrm>
            <a:off x="501024" y="424232"/>
            <a:ext cx="84812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r>
              <a:rPr lang="en-US" sz="3600" kern="0" dirty="0" smtClean="0"/>
              <a:t>DAAS Web Resources</a:t>
            </a:r>
          </a:p>
        </p:txBody>
      </p:sp>
      <p:sp>
        <p:nvSpPr>
          <p:cNvPr id="7" name="Oval 6"/>
          <p:cNvSpPr/>
          <p:nvPr/>
        </p:nvSpPr>
        <p:spPr bwMode="auto">
          <a:xfrm>
            <a:off x="8836832" y="6142984"/>
            <a:ext cx="307168" cy="242320"/>
          </a:xfrm>
          <a:prstGeom prst="ellipse">
            <a:avLst/>
          </a:prstGeom>
          <a:solidFill>
            <a:schemeClr val="bg1"/>
          </a:solidFill>
          <a:ln w="19050" algn="ctr">
            <a:no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8" name="TextBox 7"/>
          <p:cNvSpPr txBox="1"/>
          <p:nvPr/>
        </p:nvSpPr>
        <p:spPr bwMode="auto">
          <a:xfrm>
            <a:off x="530862" y="5803736"/>
            <a:ext cx="7988790" cy="584775"/>
          </a:xfrm>
          <a:prstGeom prst="rect">
            <a:avLst/>
          </a:prstGeom>
          <a:solidFill>
            <a:srgbClr val="FFFF00"/>
          </a:solidFill>
          <a:ln w="25400" algn="ctr">
            <a:solidFill>
              <a:schemeClr val="tx1"/>
            </a:solidFill>
            <a:miter lim="800000"/>
            <a:headEnd/>
            <a:tailEnd/>
          </a:ln>
        </p:spPr>
        <p:txBody>
          <a:bodyPr wrap="none" rtlCol="0">
            <a:spAutoFit/>
          </a:bodyPr>
          <a:lstStyle/>
          <a:p>
            <a:pPr marL="341313" lvl="1" indent="0" algn="ctr">
              <a:buNone/>
            </a:pPr>
            <a:r>
              <a:rPr lang="en-US" dirty="0" smtClean="0"/>
              <a:t>More training on Select DAAS Web Resources is at:</a:t>
            </a:r>
          </a:p>
          <a:p>
            <a:pPr marL="341313" lvl="1" indent="0" algn="ctr">
              <a:buNone/>
            </a:pPr>
            <a:r>
              <a:rPr lang="en-US" dirty="0">
                <a:solidFill>
                  <a:schemeClr val="tx1">
                    <a:lumMod val="65000"/>
                    <a:lumOff val="35000"/>
                  </a:schemeClr>
                </a:solidFill>
                <a:hlinkClick r:id="rId3"/>
              </a:rPr>
              <a:t>http://www.dla.mil/HQ/InformationOperations/DLMS/DLMSPrograms/finance</a:t>
            </a:r>
            <a:r>
              <a:rPr lang="en-US" dirty="0" smtClean="0">
                <a:solidFill>
                  <a:schemeClr val="tx1">
                    <a:lumMod val="65000"/>
                    <a:lumOff val="35000"/>
                  </a:schemeClr>
                </a:solidFill>
                <a:hlinkClick r:id="rId3"/>
              </a:rPr>
              <a:t>/</a:t>
            </a:r>
            <a:r>
              <a:rPr lang="en-US" dirty="0" smtClean="0">
                <a:solidFill>
                  <a:schemeClr val="tx1">
                    <a:lumMod val="65000"/>
                    <a:lumOff val="35000"/>
                  </a:schemeClr>
                </a:solidFill>
              </a:rPr>
              <a:t> </a:t>
            </a:r>
            <a:endParaRPr lang="en-US" sz="2000" dirty="0">
              <a:solidFill>
                <a:srgbClr val="FF0000"/>
              </a:solidFill>
              <a:latin typeface="Arial Narrow" pitchFamily="34" charset="0"/>
              <a:cs typeface="Arial" charset="0"/>
            </a:endParaRPr>
          </a:p>
        </p:txBody>
      </p:sp>
    </p:spTree>
    <p:extLst>
      <p:ext uri="{BB962C8B-B14F-4D97-AF65-F5344CB8AC3E}">
        <p14:creationId xmlns:p14="http://schemas.microsoft.com/office/powerpoint/2010/main" val="33630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365" y="799266"/>
            <a:ext cx="6175835" cy="5542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bwMode="auto">
          <a:xfrm rot="14045932">
            <a:off x="899112" y="2152875"/>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5" name="Rectangle 4"/>
          <p:cNvSpPr/>
          <p:nvPr/>
        </p:nvSpPr>
        <p:spPr>
          <a:xfrm>
            <a:off x="683230" y="376535"/>
            <a:ext cx="8475614" cy="400110"/>
          </a:xfrm>
          <a:prstGeom prst="rect">
            <a:avLst/>
          </a:prstGeom>
        </p:spPr>
        <p:txBody>
          <a:bodyPr wrap="square">
            <a:spAutoFit/>
          </a:bodyPr>
          <a:lstStyle/>
          <a:p>
            <a:pPr algn="ctr"/>
            <a:r>
              <a:rPr lang="en-US" sz="2000" dirty="0">
                <a:solidFill>
                  <a:srgbClr val="FF0000"/>
                </a:solidFill>
              </a:rPr>
              <a:t>https://www.transactionservices.dla.mil/daashome/homepage.asp</a:t>
            </a:r>
          </a:p>
        </p:txBody>
      </p:sp>
    </p:spTree>
    <p:extLst>
      <p:ext uri="{BB962C8B-B14F-4D97-AF65-F5344CB8AC3E}">
        <p14:creationId xmlns:p14="http://schemas.microsoft.com/office/powerpoint/2010/main" val="408968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554088"/>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dirty="0" smtClean="0">
                <a:latin typeface="Arial" charset="0"/>
                <a:cs typeface="Arial" charset="0"/>
              </a:rPr>
              <a:t>Access to Web Resources and Customer Support</a:t>
            </a:r>
          </a:p>
        </p:txBody>
      </p:sp>
      <p:sp>
        <p:nvSpPr>
          <p:cNvPr id="6147" name="Rectangle 3"/>
          <p:cNvSpPr txBox="1">
            <a:spLocks noChangeArrowheads="1"/>
          </p:cNvSpPr>
          <p:nvPr/>
        </p:nvSpPr>
        <p:spPr bwMode="auto">
          <a:xfrm>
            <a:off x="210240" y="1345048"/>
            <a:ext cx="867505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74320" lvl="1" indent="-241300">
              <a:lnSpc>
                <a:spcPct val="80000"/>
              </a:lnSpc>
              <a:spcBef>
                <a:spcPts val="1000"/>
              </a:spcBef>
              <a:buClr>
                <a:schemeClr val="tx2"/>
              </a:buClr>
              <a:buSzPct val="150000"/>
              <a:buFontTx/>
              <a:buChar char="•"/>
              <a:defRPr/>
            </a:pPr>
            <a:r>
              <a:rPr lang="en-US" sz="2000" dirty="0">
                <a:solidFill>
                  <a:srgbClr val="000000"/>
                </a:solidFill>
                <a:latin typeface="+mn-lt"/>
              </a:rPr>
              <a:t>Access (CAC required)</a:t>
            </a:r>
          </a:p>
          <a:p>
            <a:pPr marL="685800" lvl="2">
              <a:spcBef>
                <a:spcPct val="35000"/>
              </a:spcBef>
              <a:buClr>
                <a:schemeClr val="tx2"/>
              </a:buClr>
              <a:buFont typeface="Wingdings" pitchFamily="2" charset="2"/>
              <a:buChar char="ü"/>
            </a:pPr>
            <a:r>
              <a:rPr lang="en-US" sz="2000" dirty="0" smtClean="0">
                <a:latin typeface="Arial" panose="020B0604020202020204" pitchFamily="34" charset="0"/>
                <a:cs typeface="Arial" panose="020B0604020202020204" pitchFamily="34" charset="0"/>
                <a:hlinkClick r:id="rId3"/>
              </a:rPr>
              <a:t>https://www.transactionservices.dla.mil</a:t>
            </a:r>
            <a:endParaRPr lang="en-US" sz="2000" b="0" dirty="0">
              <a:solidFill>
                <a:srgbClr val="000000"/>
              </a:solidFill>
              <a:latin typeface="+mn-lt"/>
            </a:endParaRPr>
          </a:p>
          <a:p>
            <a:pPr marL="685800" lvl="2">
              <a:spcBef>
                <a:spcPct val="35000"/>
              </a:spcBef>
              <a:buClr>
                <a:schemeClr val="tx2"/>
              </a:buClr>
              <a:buFont typeface="Wingdings" pitchFamily="2" charset="2"/>
              <a:buChar char="ü"/>
            </a:pPr>
            <a:r>
              <a:rPr lang="en-US" sz="2000" b="0" dirty="0">
                <a:solidFill>
                  <a:srgbClr val="000000"/>
                </a:solidFill>
                <a:latin typeface="+mn-lt"/>
              </a:rPr>
              <a:t>To submit System Access Request (SAR) choose Request Login ID and Password, navigate to appropriate SAR page. </a:t>
            </a:r>
          </a:p>
          <a:p>
            <a:pPr marL="685800" lvl="2">
              <a:spcBef>
                <a:spcPct val="35000"/>
              </a:spcBef>
              <a:buClr>
                <a:schemeClr val="tx2"/>
              </a:buClr>
              <a:buFont typeface="Wingdings" pitchFamily="2" charset="2"/>
              <a:buChar char="ü"/>
            </a:pPr>
            <a:r>
              <a:rPr lang="en-US" sz="2000" b="0" dirty="0">
                <a:solidFill>
                  <a:srgbClr val="000000"/>
                </a:solidFill>
                <a:latin typeface="+mn-lt"/>
              </a:rPr>
              <a:t>Applications are accessed through the </a:t>
            </a:r>
            <a:r>
              <a:rPr lang="en-US" sz="2000" b="0" dirty="0" smtClean="0">
                <a:solidFill>
                  <a:srgbClr val="000000"/>
                </a:solidFill>
                <a:latin typeface="+mn-lt"/>
              </a:rPr>
              <a:t>DAAS </a:t>
            </a:r>
            <a:r>
              <a:rPr lang="en-US" sz="2000" b="0" dirty="0">
                <a:solidFill>
                  <a:srgbClr val="000000"/>
                </a:solidFill>
                <a:latin typeface="+mn-lt"/>
              </a:rPr>
              <a:t>Portal once a System Access Request (SAR) is approved.</a:t>
            </a:r>
          </a:p>
          <a:p>
            <a:endParaRPr lang="en-US" dirty="0">
              <a:latin typeface="Arial" panose="020B0604020202020204" pitchFamily="34" charset="0"/>
              <a:cs typeface="Arial" panose="020B0604020202020204" pitchFamily="34" charset="0"/>
            </a:endParaRPr>
          </a:p>
          <a:p>
            <a:pPr marL="274320" lvl="1" indent="-241300">
              <a:lnSpc>
                <a:spcPct val="80000"/>
              </a:lnSpc>
              <a:spcBef>
                <a:spcPts val="1000"/>
              </a:spcBef>
              <a:buClr>
                <a:schemeClr val="tx2"/>
              </a:buClr>
              <a:buSzPct val="150000"/>
              <a:buFontTx/>
              <a:buChar char="•"/>
              <a:defRPr/>
            </a:pPr>
            <a:r>
              <a:rPr lang="en-US" sz="2000" dirty="0">
                <a:solidFill>
                  <a:srgbClr val="000000"/>
                </a:solidFill>
                <a:latin typeface="+mn-lt"/>
              </a:rPr>
              <a:t>You must log-on every 30 days or account will become be revoked; after 60 days it is deleted.  For revoked accounts contact Customer Support.</a:t>
            </a:r>
          </a:p>
          <a:p>
            <a:pPr lvl="2"/>
            <a:r>
              <a:rPr lang="en-US" dirty="0">
                <a:latin typeface="Arial" panose="020B0604020202020204" pitchFamily="34" charset="0"/>
                <a:cs typeface="Arial" panose="020B0604020202020204" pitchFamily="34" charset="0"/>
                <a:hlinkClick r:id="rId3"/>
              </a:rPr>
              <a:t>https://www.transactionservices.dla.mil</a:t>
            </a:r>
            <a:endParaRPr lang="en-US" dirty="0">
              <a:latin typeface="Arial" panose="020B0604020202020204" pitchFamily="34" charset="0"/>
              <a:cs typeface="Arial" panose="020B0604020202020204" pitchFamily="34" charset="0"/>
            </a:endParaRPr>
          </a:p>
          <a:p>
            <a:pPr lvl="2"/>
            <a:r>
              <a:rPr lang="en-US" dirty="0">
                <a:latin typeface="Arial" panose="020B0604020202020204" pitchFamily="34" charset="0"/>
                <a:cs typeface="Arial" panose="020B0604020202020204" pitchFamily="34" charset="0"/>
              </a:rPr>
              <a:t>Link to send an email under "Contact Us"</a:t>
            </a:r>
          </a:p>
          <a:p>
            <a:pPr lvl="2"/>
            <a:r>
              <a:rPr lang="en-US" dirty="0">
                <a:latin typeface="Arial" panose="020B0604020202020204" pitchFamily="34" charset="0"/>
                <a:cs typeface="Arial" panose="020B0604020202020204" pitchFamily="34" charset="0"/>
              </a:rPr>
              <a:t>or daashelp@dla.mil</a:t>
            </a:r>
          </a:p>
          <a:p>
            <a:pPr lvl="2"/>
            <a:r>
              <a:rPr lang="en-US" dirty="0">
                <a:latin typeface="Arial" panose="020B0604020202020204" pitchFamily="34" charset="0"/>
                <a:cs typeface="Arial" panose="020B0604020202020204" pitchFamily="34" charset="0"/>
              </a:rPr>
              <a:t>For 24 hour 7 days-a-week Phone Support:</a:t>
            </a:r>
          </a:p>
          <a:p>
            <a:pPr lvl="2"/>
            <a:r>
              <a:rPr lang="en-US" dirty="0">
                <a:latin typeface="Arial" panose="020B0604020202020204" pitchFamily="34" charset="0"/>
                <a:cs typeface="Arial" panose="020B0604020202020204" pitchFamily="34" charset="0"/>
              </a:rPr>
              <a:t>Telephone: (937) 656-3247</a:t>
            </a:r>
          </a:p>
          <a:p>
            <a:pPr lvl="2"/>
            <a:r>
              <a:rPr lang="en-US" dirty="0">
                <a:latin typeface="Arial" panose="020B0604020202020204" pitchFamily="34" charset="0"/>
                <a:cs typeface="Arial" panose="020B0604020202020204" pitchFamily="34" charset="0"/>
              </a:rPr>
              <a:t>DSN: 986-3247</a:t>
            </a:r>
          </a:p>
        </p:txBody>
      </p:sp>
    </p:spTree>
    <p:extLst>
      <p:ext uri="{BB962C8B-B14F-4D97-AF65-F5344CB8AC3E}">
        <p14:creationId xmlns:p14="http://schemas.microsoft.com/office/powerpoint/2010/main" val="20475732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0"/>
            <a:ext cx="8070801" cy="5358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bwMode="auto">
          <a:xfrm rot="14045932">
            <a:off x="4323405" y="4828496"/>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Tree>
    <p:extLst>
      <p:ext uri="{BB962C8B-B14F-4D97-AF65-F5344CB8AC3E}">
        <p14:creationId xmlns:p14="http://schemas.microsoft.com/office/powerpoint/2010/main" val="13447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Logistics Data Gateway</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7200" y="1188720"/>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rIns="91440">
            <a:normAutofit fontScale="47500" lnSpcReduction="20000"/>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fontAlgn="base">
              <a:spcBef>
                <a:spcPct val="0"/>
              </a:spcBef>
              <a:spcAft>
                <a:spcPct val="0"/>
              </a:spcAft>
            </a:pPr>
            <a:r>
              <a:rPr lang="en-US" sz="4400" u="sng" dirty="0" smtClean="0"/>
              <a:t>Overview</a:t>
            </a:r>
          </a:p>
          <a:p>
            <a:pPr marL="0" indent="0" fontAlgn="base">
              <a:spcBef>
                <a:spcPct val="0"/>
              </a:spcBef>
              <a:spcAft>
                <a:spcPct val="0"/>
              </a:spcAft>
            </a:pPr>
            <a:endParaRPr lang="en-US" sz="3600" u="sng" dirty="0" smtClean="0"/>
          </a:p>
          <a:p>
            <a:pPr marL="685800" lvl="1" fontAlgn="base">
              <a:spcBef>
                <a:spcPct val="0"/>
              </a:spcBef>
              <a:spcAft>
                <a:spcPct val="0"/>
              </a:spcAft>
              <a:buFont typeface="Arial" panose="020B0604020202020204" pitchFamily="34" charset="0"/>
              <a:buChar char="•"/>
            </a:pPr>
            <a:r>
              <a:rPr lang="en-US" sz="4400" dirty="0" smtClean="0"/>
              <a:t>LDG is a </a:t>
            </a:r>
            <a:r>
              <a:rPr lang="en-US" sz="4400" dirty="0"/>
              <a:t>data warehouse environment that provides users the ability to access </a:t>
            </a:r>
            <a:r>
              <a:rPr lang="en-US" sz="4400" dirty="0" smtClean="0"/>
              <a:t>DAAS-managed </a:t>
            </a:r>
            <a:r>
              <a:rPr lang="en-US" sz="4400" dirty="0"/>
              <a:t>data/information using business intelligence tools or a web browser</a:t>
            </a:r>
            <a:r>
              <a:rPr lang="en-US" sz="4400" dirty="0" smtClean="0"/>
              <a:t>.</a:t>
            </a:r>
          </a:p>
          <a:p>
            <a:pPr marL="685800" lvl="1" fontAlgn="base">
              <a:spcBef>
                <a:spcPct val="0"/>
              </a:spcBef>
              <a:spcAft>
                <a:spcPct val="0"/>
              </a:spcAft>
              <a:buFont typeface="Arial" panose="020B0604020202020204" pitchFamily="34" charset="0"/>
              <a:buChar char="•"/>
            </a:pPr>
            <a:r>
              <a:rPr lang="en-US" sz="4400" dirty="0">
                <a:solidFill>
                  <a:prstClr val="black"/>
                </a:solidFill>
              </a:rPr>
              <a:t>Data is generally retained for 3 years</a:t>
            </a:r>
          </a:p>
          <a:p>
            <a:pPr marL="685800" lvl="1" fontAlgn="base">
              <a:spcBef>
                <a:spcPct val="0"/>
              </a:spcBef>
              <a:spcAft>
                <a:spcPct val="0"/>
              </a:spcAft>
              <a:buFont typeface="Arial" panose="020B0604020202020204" pitchFamily="34" charset="0"/>
              <a:buChar char="•"/>
            </a:pPr>
            <a:r>
              <a:rPr lang="en-US" sz="4400" dirty="0">
                <a:solidFill>
                  <a:prstClr val="black"/>
                </a:solidFill>
              </a:rPr>
              <a:t>Billing transactions are retained as far back as </a:t>
            </a:r>
            <a:r>
              <a:rPr lang="en-US" sz="4400" dirty="0"/>
              <a:t>1 April </a:t>
            </a:r>
            <a:r>
              <a:rPr lang="en-US" sz="4400" dirty="0" smtClean="0"/>
              <a:t>2005</a:t>
            </a:r>
          </a:p>
          <a:p>
            <a:pPr marL="685800" lvl="1" fontAlgn="base">
              <a:spcBef>
                <a:spcPct val="0"/>
              </a:spcBef>
              <a:spcAft>
                <a:spcPct val="0"/>
              </a:spcAft>
              <a:buFont typeface="Arial" panose="020B0604020202020204" pitchFamily="34" charset="0"/>
              <a:buChar char="•"/>
            </a:pPr>
            <a:r>
              <a:rPr lang="en-US" sz="4400" dirty="0" smtClean="0"/>
              <a:t>LDG queries are restricted to a 31-day search range. </a:t>
            </a:r>
          </a:p>
          <a:p>
            <a:pPr marL="685800" lvl="1" fontAlgn="base">
              <a:spcBef>
                <a:spcPct val="0"/>
              </a:spcBef>
              <a:spcAft>
                <a:spcPct val="0"/>
              </a:spcAft>
              <a:buFont typeface="Arial" panose="020B0604020202020204" pitchFamily="34" charset="0"/>
              <a:buChar char="•"/>
            </a:pPr>
            <a:r>
              <a:rPr lang="en-US" sz="4400" dirty="0" smtClean="0"/>
              <a:t>Unlike WEBVLIPS, LDG can query all Document Identifier Codes (DIC) that route through DAAS (not restricted to requisitions).  </a:t>
            </a:r>
          </a:p>
          <a:p>
            <a:pPr marL="685800" lvl="1" fontAlgn="base">
              <a:spcBef>
                <a:spcPct val="0"/>
              </a:spcBef>
              <a:spcAft>
                <a:spcPct val="0"/>
              </a:spcAft>
              <a:buFont typeface="Arial" panose="020B0604020202020204" pitchFamily="34" charset="0"/>
              <a:buChar char="•"/>
            </a:pPr>
            <a:r>
              <a:rPr lang="en-US" sz="4400" dirty="0" smtClean="0"/>
              <a:t>Retransmitted bills are visible in LDG (unlike MILSINQ)</a:t>
            </a:r>
          </a:p>
          <a:p>
            <a:pPr marL="685800" lvl="1" fontAlgn="base">
              <a:spcBef>
                <a:spcPct val="0"/>
              </a:spcBef>
              <a:spcAft>
                <a:spcPct val="0"/>
              </a:spcAft>
              <a:buFont typeface="Arial" panose="020B0604020202020204" pitchFamily="34" charset="0"/>
              <a:buChar char="•"/>
            </a:pPr>
            <a:r>
              <a:rPr lang="en-US" sz="4400" dirty="0" smtClean="0"/>
              <a:t>Password is required due to the COTS software. </a:t>
            </a:r>
          </a:p>
          <a:p>
            <a:pPr marL="685800" lvl="1" fontAlgn="base">
              <a:spcBef>
                <a:spcPct val="0"/>
              </a:spcBef>
              <a:spcAft>
                <a:spcPct val="0"/>
              </a:spcAft>
              <a:buFont typeface="Arial" panose="020B0604020202020204" pitchFamily="34" charset="0"/>
              <a:buChar char="•"/>
            </a:pPr>
            <a:r>
              <a:rPr lang="en-US" sz="4400" dirty="0" smtClean="0"/>
              <a:t>Reports can be saved in several formats: e.g., PDF, .CSV, Crystal Reports, etc. </a:t>
            </a:r>
            <a:endParaRPr lang="en-US" sz="4400" dirty="0"/>
          </a:p>
          <a:p>
            <a:pPr marL="400050" lvl="1" indent="0" fontAlgn="base">
              <a:spcBef>
                <a:spcPct val="0"/>
              </a:spcBef>
              <a:spcAft>
                <a:spcPct val="0"/>
              </a:spcAft>
            </a:pPr>
            <a:endParaRPr lang="en-US" sz="2800" dirty="0"/>
          </a:p>
        </p:txBody>
      </p:sp>
    </p:spTree>
    <p:extLst>
      <p:ext uri="{BB962C8B-B14F-4D97-AF65-F5344CB8AC3E}">
        <p14:creationId xmlns:p14="http://schemas.microsoft.com/office/powerpoint/2010/main" val="14104943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Logistics Data Gateway</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spcAft>
                <a:spcPct val="0"/>
              </a:spcAft>
              <a:buFont typeface="Arial" panose="020B0604020202020204" pitchFamily="34" charset="0"/>
              <a:buChar char="•"/>
            </a:pPr>
            <a:endParaRPr lang="en-US" sz="3600" dirty="0">
              <a:solidFill>
                <a:prstClr val="black"/>
              </a:solidFill>
            </a:endParaRP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81" y="1077049"/>
            <a:ext cx="8720279" cy="487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2051872" y="4366592"/>
            <a:ext cx="1356992"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7" name="Down Arrow 6"/>
          <p:cNvSpPr/>
          <p:nvPr/>
        </p:nvSpPr>
        <p:spPr bwMode="auto">
          <a:xfrm rot="14045932">
            <a:off x="1629164" y="4385065"/>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Tree>
    <p:extLst>
      <p:ext uri="{BB962C8B-B14F-4D97-AF65-F5344CB8AC3E}">
        <p14:creationId xmlns:p14="http://schemas.microsoft.com/office/powerpoint/2010/main" val="262631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Logistics Data Gateway</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spcAft>
                <a:spcPct val="0"/>
              </a:spcAft>
              <a:buFont typeface="Arial" panose="020B0604020202020204" pitchFamily="34" charset="0"/>
              <a:buChar char="•"/>
            </a:pPr>
            <a:endParaRPr lang="en-US" sz="3600" dirty="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81951"/>
            <a:ext cx="8686800" cy="411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55" y="1490440"/>
            <a:ext cx="4084637" cy="81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34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path" presetSubtype="0" accel="50000" decel="50000" fill="hold" nodeType="afterEffect">
                                  <p:stCondLst>
                                    <p:cond delay="0"/>
                                  </p:stCondLst>
                                  <p:childTnLst>
                                    <p:animMotion origin="layout" path="M -5.55112E-17 -3.33333E-6 L -5.55112E-17 0.28218 C -5.55112E-17 0.40903 0.06094 0.56528 0.11094 0.56528 L 0.22257 0.56528 " pathEditMode="relative" rAng="0" ptsTypes="FfFF">
                                      <p:cBhvr>
                                        <p:cTn id="6" dur="2000" fill="hold"/>
                                        <p:tgtEl>
                                          <p:spTgt spid="4100"/>
                                        </p:tgtEl>
                                        <p:attrNameLst>
                                          <p:attrName>ppt_x</p:attrName>
                                          <p:attrName>ppt_y</p:attrName>
                                        </p:attrNameLst>
                                      </p:cBhvr>
                                      <p:rCtr x="11128" y="2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Logistics Data Gateway</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5691" y="157162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spcAft>
                <a:spcPct val="0"/>
              </a:spcAft>
              <a:buFont typeface="Arial" panose="020B0604020202020204" pitchFamily="34" charset="0"/>
              <a:buChar char="•"/>
            </a:pPr>
            <a:endParaRPr lang="en-US" sz="3600" dirty="0">
              <a:solidFill>
                <a:prstClr val="black"/>
              </a:solidFill>
            </a:endParaRPr>
          </a:p>
        </p:txBody>
      </p:sp>
      <p:pic>
        <p:nvPicPr>
          <p:cNvPr id="6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97" y="914400"/>
            <a:ext cx="8456184"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685700" y="3492860"/>
            <a:ext cx="4467868"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6" name="Rectangle 5"/>
          <p:cNvSpPr/>
          <p:nvPr/>
        </p:nvSpPr>
        <p:spPr bwMode="auto">
          <a:xfrm>
            <a:off x="685700" y="4010568"/>
            <a:ext cx="4467868"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7" name="Rectangle 6"/>
          <p:cNvSpPr/>
          <p:nvPr/>
        </p:nvSpPr>
        <p:spPr bwMode="auto">
          <a:xfrm>
            <a:off x="694880" y="4495208"/>
            <a:ext cx="4467868"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8" name="Rectangle 7"/>
          <p:cNvSpPr/>
          <p:nvPr/>
        </p:nvSpPr>
        <p:spPr bwMode="auto">
          <a:xfrm>
            <a:off x="672819" y="4996624"/>
            <a:ext cx="4467868"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9" name="Rectangle 8"/>
          <p:cNvSpPr/>
          <p:nvPr/>
        </p:nvSpPr>
        <p:spPr bwMode="auto">
          <a:xfrm>
            <a:off x="672819" y="5609880"/>
            <a:ext cx="4467868"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432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1000"/>
                                        <p:tgtEl>
                                          <p:spTgt spid="7"/>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1000"/>
                                        <p:tgtEl>
                                          <p:spTgt spid="8"/>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Logistics Data Gateway</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5691" y="157162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spcAft>
                <a:spcPct val="0"/>
              </a:spcAft>
              <a:buFont typeface="Arial" panose="020B0604020202020204" pitchFamily="34" charset="0"/>
              <a:buChar char="•"/>
            </a:pPr>
            <a:endParaRPr lang="en-US" sz="3600" dirty="0">
              <a:solidFill>
                <a:prstClr val="black"/>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41" y="1066800"/>
            <a:ext cx="837565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743344" y="1926616"/>
            <a:ext cx="4467868"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6" name="Rectangle 5"/>
          <p:cNvSpPr/>
          <p:nvPr/>
        </p:nvSpPr>
        <p:spPr bwMode="auto">
          <a:xfrm>
            <a:off x="743344" y="2411256"/>
            <a:ext cx="4467868"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7" name="Rectangle 6"/>
          <p:cNvSpPr/>
          <p:nvPr/>
        </p:nvSpPr>
        <p:spPr bwMode="auto">
          <a:xfrm>
            <a:off x="734164" y="3009600"/>
            <a:ext cx="4467868"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8" name="Rectangle 7"/>
          <p:cNvSpPr/>
          <p:nvPr/>
        </p:nvSpPr>
        <p:spPr bwMode="auto">
          <a:xfrm>
            <a:off x="743344" y="3525928"/>
            <a:ext cx="4467868"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086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300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1000"/>
                                        <p:tgtEl>
                                          <p:spTgt spid="7"/>
                                        </p:tgtEl>
                                      </p:cBhvr>
                                    </p:animEffect>
                                  </p:childTnLst>
                                </p:cTn>
                              </p:par>
                            </p:childTnLst>
                          </p:cTn>
                        </p:par>
                        <p:par>
                          <p:cTn id="16" fill="hold">
                            <p:stCondLst>
                              <p:cond delay="4000"/>
                            </p:stCondLst>
                            <p:childTnLst>
                              <p:par>
                                <p:cTn id="17" presetID="21"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Logistics Data Gateway</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5691" y="157162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spcAft>
                <a:spcPct val="0"/>
              </a:spcAft>
              <a:buFont typeface="Arial" panose="020B0604020202020204" pitchFamily="34" charset="0"/>
              <a:buChar char="•"/>
            </a:pPr>
            <a:endParaRPr lang="en-US" sz="3600" dirty="0">
              <a:solidFill>
                <a:prstClr val="black"/>
              </a:solidFill>
            </a:endParaRPr>
          </a:p>
        </p:txBody>
      </p:sp>
      <p:pic>
        <p:nvPicPr>
          <p:cNvPr id="6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41" y="990600"/>
            <a:ext cx="8375650"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bwMode="auto">
          <a:xfrm rot="14045932">
            <a:off x="352278" y="3583895"/>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Tree>
    <p:extLst>
      <p:ext uri="{BB962C8B-B14F-4D97-AF65-F5344CB8AC3E}">
        <p14:creationId xmlns:p14="http://schemas.microsoft.com/office/powerpoint/2010/main" val="51542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6"/>
          <p:cNvSpPr/>
          <p:nvPr/>
        </p:nvSpPr>
        <p:spPr>
          <a:xfrm>
            <a:off x="8305800" y="152400"/>
            <a:ext cx="685800" cy="689716"/>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10" name="Title 1"/>
          <p:cNvSpPr txBox="1">
            <a:spLocks/>
          </p:cNvSpPr>
          <p:nvPr/>
        </p:nvSpPr>
        <p:spPr>
          <a:xfrm>
            <a:off x="164843" y="335818"/>
            <a:ext cx="8814314" cy="492443"/>
          </a:xfrm>
          <a:prstGeom prst="rect">
            <a:avLst/>
          </a:prstGeom>
        </p:spPr>
        <p:txBody>
          <a:bodyPr wrap="square" lIns="0" tIns="0" rIns="0" bIns="0">
            <a:sp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a:solidFill>
                  <a:srgbClr val="2D2DB9"/>
                </a:solidFill>
                <a:latin typeface="Arial" charset="0"/>
                <a:ea typeface="+mn-ea"/>
                <a:cs typeface="+mn-cs"/>
              </a:rPr>
              <a:t>DLMS</a:t>
            </a:r>
            <a:r>
              <a:rPr lang="en-US" sz="2400" dirty="0" smtClean="0"/>
              <a:t> </a:t>
            </a:r>
            <a:r>
              <a:rPr lang="en-US" sz="3200" dirty="0">
                <a:solidFill>
                  <a:srgbClr val="2D2DB9"/>
                </a:solidFill>
                <a:latin typeface="Arial" charset="0"/>
                <a:ea typeface="+mn-ea"/>
                <a:cs typeface="+mn-cs"/>
              </a:rPr>
              <a:t>Change</a:t>
            </a:r>
            <a:r>
              <a:rPr lang="en-US" sz="2400" dirty="0" smtClean="0"/>
              <a:t> </a:t>
            </a:r>
            <a:r>
              <a:rPr lang="en-US" sz="3200" dirty="0">
                <a:solidFill>
                  <a:srgbClr val="2D2DB9"/>
                </a:solidFill>
                <a:latin typeface="Arial" charset="0"/>
                <a:ea typeface="+mn-ea"/>
                <a:cs typeface="+mn-cs"/>
              </a:rPr>
              <a:t>Management</a:t>
            </a:r>
            <a:r>
              <a:rPr lang="en-US" sz="2400" dirty="0" smtClean="0"/>
              <a:t> </a:t>
            </a:r>
            <a:r>
              <a:rPr lang="en-US" sz="2800" dirty="0">
                <a:solidFill>
                  <a:srgbClr val="2D2DB9"/>
                </a:solidFill>
                <a:latin typeface="Arial" charset="0"/>
                <a:ea typeface="+mn-ea"/>
                <a:cs typeface="+mn-cs"/>
              </a:rPr>
              <a:t>Process</a:t>
            </a:r>
            <a:endParaRPr lang="en-US" sz="3200" dirty="0">
              <a:solidFill>
                <a:srgbClr val="2D2DB9"/>
              </a:solidFill>
              <a:latin typeface="Arial" charset="0"/>
              <a:ea typeface="+mn-ea"/>
              <a:cs typeface="+mn-cs"/>
            </a:endParaRPr>
          </a:p>
        </p:txBody>
      </p:sp>
      <p:grpSp>
        <p:nvGrpSpPr>
          <p:cNvPr id="13" name="Group 12"/>
          <p:cNvGrpSpPr/>
          <p:nvPr/>
        </p:nvGrpSpPr>
        <p:grpSpPr>
          <a:xfrm>
            <a:off x="31899" y="1066800"/>
            <a:ext cx="9067800" cy="5791200"/>
            <a:chOff x="31899" y="1066800"/>
            <a:chExt cx="9067800" cy="5791200"/>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9" y="1415795"/>
              <a:ext cx="9067800" cy="5442205"/>
            </a:xfrm>
            <a:prstGeom prst="rect">
              <a:avLst/>
            </a:prstGeom>
            <a:effectLst>
              <a:glow rad="127000">
                <a:schemeClr val="accent1">
                  <a:alpha val="0"/>
                </a:schemeClr>
              </a:glow>
              <a:softEdge rad="635000"/>
            </a:effectLst>
          </p:spPr>
        </p:pic>
        <p:pic>
          <p:nvPicPr>
            <p:cNvPr id="15" name="Picture 14"/>
            <p:cNvPicPr/>
            <p:nvPr/>
          </p:nvPicPr>
          <p:blipFill>
            <a:blip r:embed="rId5" cstate="print"/>
            <a:stretch>
              <a:fillRect/>
            </a:stretch>
          </p:blipFill>
          <p:spPr>
            <a:xfrm>
              <a:off x="457200" y="1066800"/>
              <a:ext cx="2830195" cy="1870710"/>
            </a:xfrm>
            <a:prstGeom prst="rect">
              <a:avLst/>
            </a:prstGeom>
            <a:noFill/>
            <a:ln>
              <a:solidFill>
                <a:schemeClr val="tx1"/>
              </a:solidFill>
            </a:ln>
            <a:effectLst>
              <a:outerShdw blurRad="50800" dist="38100" dir="2700000" algn="tl" rotWithShape="0">
                <a:prstClr val="black">
                  <a:alpha val="40000"/>
                </a:prstClr>
              </a:outerShdw>
            </a:effectLst>
          </p:spPr>
        </p:pic>
        <p:pic>
          <p:nvPicPr>
            <p:cNvPr id="16" name="Picture 15"/>
            <p:cNvPicPr/>
            <p:nvPr/>
          </p:nvPicPr>
          <p:blipFill>
            <a:blip r:embed="rId6" cstate="print"/>
            <a:stretch>
              <a:fillRect/>
            </a:stretch>
          </p:blipFill>
          <p:spPr>
            <a:xfrm>
              <a:off x="5793105" y="1073785"/>
              <a:ext cx="2817495" cy="1863725"/>
            </a:xfrm>
            <a:prstGeom prst="rect">
              <a:avLst/>
            </a:prstGeom>
            <a:noFill/>
            <a:ln>
              <a:solidFill>
                <a:schemeClr val="tx1"/>
              </a:solidFill>
            </a:ln>
            <a:effectLst>
              <a:outerShdw blurRad="50800" dist="38100" dir="2700000" algn="tl" rotWithShape="0">
                <a:prstClr val="black">
                  <a:alpha val="40000"/>
                </a:prstClr>
              </a:outerShdw>
            </a:effectLst>
          </p:spPr>
        </p:pic>
        <p:pic>
          <p:nvPicPr>
            <p:cNvPr id="17" name="Picture 16"/>
            <p:cNvPicPr/>
            <p:nvPr/>
          </p:nvPicPr>
          <p:blipFill>
            <a:blip r:embed="rId7" cstate="print"/>
            <a:stretch>
              <a:fillRect/>
            </a:stretch>
          </p:blipFill>
          <p:spPr>
            <a:xfrm>
              <a:off x="5793105" y="4811712"/>
              <a:ext cx="2817495" cy="1774825"/>
            </a:xfrm>
            <a:prstGeom prst="rect">
              <a:avLst/>
            </a:prstGeom>
            <a:noFill/>
            <a:ln>
              <a:solidFill>
                <a:schemeClr val="tx1"/>
              </a:solidFill>
            </a:ln>
            <a:effectLst>
              <a:outerShdw blurRad="50800" dist="38100" dir="2700000" algn="tl" rotWithShape="0">
                <a:prstClr val="black">
                  <a:alpha val="40000"/>
                </a:prstClr>
              </a:outerShdw>
            </a:effectLst>
          </p:spPr>
        </p:pic>
        <p:pic>
          <p:nvPicPr>
            <p:cNvPr id="18" name="Picture 17"/>
            <p:cNvPicPr/>
            <p:nvPr/>
          </p:nvPicPr>
          <p:blipFill>
            <a:blip r:embed="rId8" cstate="print"/>
            <a:stretch>
              <a:fillRect/>
            </a:stretch>
          </p:blipFill>
          <p:spPr>
            <a:xfrm>
              <a:off x="457200" y="4806632"/>
              <a:ext cx="2827655" cy="1779905"/>
            </a:xfrm>
            <a:prstGeom prst="rect">
              <a:avLst/>
            </a:prstGeom>
            <a:noFill/>
            <a:ln>
              <a:solidFill>
                <a:schemeClr val="tx1"/>
              </a:solidFill>
            </a:ln>
            <a:effectLst>
              <a:outerShdw blurRad="50800" dist="38100" dir="2700000" algn="tl" rotWithShape="0">
                <a:prstClr val="black">
                  <a:alpha val="40000"/>
                </a:prstClr>
              </a:outerShdw>
            </a:effectLst>
          </p:spPr>
        </p:pic>
        <p:sp>
          <p:nvSpPr>
            <p:cNvPr id="19" name="5-Point Star 18"/>
            <p:cNvSpPr/>
            <p:nvPr/>
          </p:nvSpPr>
          <p:spPr>
            <a:xfrm>
              <a:off x="1635760" y="4419600"/>
              <a:ext cx="648335" cy="56324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Rectangle 19"/>
            <p:cNvSpPr/>
            <p:nvPr/>
          </p:nvSpPr>
          <p:spPr>
            <a:xfrm>
              <a:off x="3179155" y="2590800"/>
              <a:ext cx="2785698" cy="2123658"/>
            </a:xfrm>
            <a:prstGeom prst="rect">
              <a:avLst/>
            </a:prstGeom>
            <a:noFill/>
          </p:spPr>
          <p:txBody>
            <a:bodyPr wrap="none" lIns="91440" tIns="45720" rIns="91440" bIns="45720">
              <a:spAutoFit/>
            </a:bodyPr>
            <a:lstStyle/>
            <a:p>
              <a:pPr algn="ctr"/>
              <a:r>
                <a:rPr lang="en-US" sz="4400" b="1" cap="none" spc="0" dirty="0" smtClean="0">
                  <a:ln w="24500" cmpd="dbl">
                    <a:solidFill>
                      <a:schemeClr val="accent4">
                        <a:lumMod val="75000"/>
                      </a:schemeClr>
                    </a:solidFill>
                    <a:prstDash val="solid"/>
                    <a:miter lim="800000"/>
                  </a:ln>
                  <a:solidFill>
                    <a:schemeClr val="accent4">
                      <a:lumMod val="40000"/>
                      <a:lumOff val="60000"/>
                    </a:schemeClr>
                  </a:solidFill>
                  <a:effectLst>
                    <a:outerShdw blurRad="38100" dist="38100" dir="7020000" algn="tl">
                      <a:srgbClr val="000000">
                        <a:alpha val="35000"/>
                      </a:srgbClr>
                    </a:outerShdw>
                  </a:effectLst>
                </a:rPr>
                <a:t>Process</a:t>
              </a:r>
            </a:p>
            <a:p>
              <a:pPr algn="ctr"/>
              <a:r>
                <a:rPr lang="en-US" sz="4400" b="1" cap="none" spc="0" dirty="0" smtClean="0">
                  <a:ln w="24500" cmpd="dbl">
                    <a:solidFill>
                      <a:schemeClr val="accent4">
                        <a:lumMod val="75000"/>
                      </a:schemeClr>
                    </a:solidFill>
                    <a:prstDash val="solid"/>
                    <a:miter lim="800000"/>
                  </a:ln>
                  <a:solidFill>
                    <a:schemeClr val="accent4">
                      <a:lumMod val="40000"/>
                      <a:lumOff val="60000"/>
                    </a:schemeClr>
                  </a:solidFill>
                  <a:effectLst>
                    <a:outerShdw blurRad="38100" dist="38100" dir="7020000" algn="tl">
                      <a:srgbClr val="000000">
                        <a:alpha val="35000"/>
                      </a:srgbClr>
                    </a:outerShdw>
                  </a:effectLst>
                </a:rPr>
                <a:t>Review</a:t>
              </a:r>
            </a:p>
            <a:p>
              <a:pPr algn="ctr"/>
              <a:r>
                <a:rPr lang="en-US" sz="4400" b="1" cap="none" spc="0" dirty="0" smtClean="0">
                  <a:ln w="24500" cmpd="dbl">
                    <a:solidFill>
                      <a:schemeClr val="accent4">
                        <a:lumMod val="75000"/>
                      </a:schemeClr>
                    </a:solidFill>
                    <a:prstDash val="solid"/>
                    <a:miter lim="800000"/>
                  </a:ln>
                  <a:solidFill>
                    <a:schemeClr val="accent4">
                      <a:lumMod val="40000"/>
                      <a:lumOff val="60000"/>
                    </a:schemeClr>
                  </a:solidFill>
                  <a:effectLst>
                    <a:outerShdw blurRad="38100" dist="38100" dir="7020000" algn="tl">
                      <a:srgbClr val="000000">
                        <a:alpha val="35000"/>
                      </a:srgbClr>
                    </a:outerShdw>
                  </a:effectLst>
                </a:rPr>
                <a:t>Committee</a:t>
              </a:r>
              <a:endParaRPr lang="en-US" sz="4400" b="1" cap="none" spc="0" dirty="0">
                <a:ln w="24500" cmpd="dbl">
                  <a:solidFill>
                    <a:schemeClr val="accent4">
                      <a:lumMod val="75000"/>
                    </a:schemeClr>
                  </a:solidFill>
                  <a:prstDash val="solid"/>
                  <a:miter lim="800000"/>
                </a:ln>
                <a:solidFill>
                  <a:schemeClr val="accent4">
                    <a:lumMod val="40000"/>
                    <a:lumOff val="60000"/>
                  </a:schemeClr>
                </a:solidFill>
                <a:effectLst>
                  <a:outerShdw blurRad="38100" dist="38100" dir="7020000" algn="tl">
                    <a:srgbClr val="000000">
                      <a:alpha val="35000"/>
                    </a:srgbClr>
                  </a:outerShdw>
                </a:effectLst>
              </a:endParaRPr>
            </a:p>
          </p:txBody>
        </p:sp>
        <p:cxnSp>
          <p:nvCxnSpPr>
            <p:cNvPr id="21" name="Straight Arrow Connector 20"/>
            <p:cNvCxnSpPr/>
            <p:nvPr/>
          </p:nvCxnSpPr>
          <p:spPr>
            <a:xfrm>
              <a:off x="3505200" y="1219200"/>
              <a:ext cx="2057400" cy="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305800" y="3200400"/>
              <a:ext cx="0" cy="137160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581400" y="6477000"/>
              <a:ext cx="1981200" cy="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019597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Logistics Data Gateway</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5691" y="16001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spcAft>
                <a:spcPct val="0"/>
              </a:spcAft>
              <a:buFont typeface="Arial" panose="020B0604020202020204" pitchFamily="34" charset="0"/>
              <a:buChar char="•"/>
            </a:pPr>
            <a:endParaRPr lang="en-US" sz="3600" dirty="0">
              <a:solidFill>
                <a:prstClr val="black"/>
              </a:solidFill>
            </a:endParaRP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1244600"/>
            <a:ext cx="8816975"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5263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Logistics Data Gateway</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5691" y="16001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spcAft>
                <a:spcPct val="0"/>
              </a:spcAft>
              <a:buFont typeface="Arial" panose="020B0604020202020204" pitchFamily="34" charset="0"/>
              <a:buChar char="•"/>
            </a:pPr>
            <a:endParaRPr lang="en-US" sz="3600" dirty="0">
              <a:solidFill>
                <a:prstClr val="black"/>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1546225"/>
            <a:ext cx="8045450" cy="376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bwMode="auto">
          <a:xfrm rot="14045932">
            <a:off x="619978" y="3953347"/>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Tree>
    <p:extLst>
      <p:ext uri="{BB962C8B-B14F-4D97-AF65-F5344CB8AC3E}">
        <p14:creationId xmlns:p14="http://schemas.microsoft.com/office/powerpoint/2010/main" val="131003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Logistics Data Gateway</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5691" y="16001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spcAft>
                <a:spcPct val="0"/>
              </a:spcAft>
              <a:buFont typeface="Arial" panose="020B0604020202020204" pitchFamily="34" charset="0"/>
              <a:buChar char="•"/>
            </a:pPr>
            <a:endParaRPr lang="en-US" sz="3600" dirty="0">
              <a:solidFill>
                <a:prstClr val="black"/>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91" y="1013204"/>
            <a:ext cx="7162800"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0011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Logistics Data Gateway</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5691" y="16001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spcAft>
                <a:spcPct val="0"/>
              </a:spcAft>
              <a:buFont typeface="Arial" panose="020B0604020202020204" pitchFamily="34" charset="0"/>
              <a:buChar char="•"/>
            </a:pPr>
            <a:endParaRPr lang="en-US" sz="3600" dirty="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81" y="1151192"/>
            <a:ext cx="8720279" cy="487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2051872" y="3380536"/>
            <a:ext cx="1793168" cy="17708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8" name="Down Arrow 7"/>
          <p:cNvSpPr/>
          <p:nvPr/>
        </p:nvSpPr>
        <p:spPr bwMode="auto">
          <a:xfrm rot="14045932">
            <a:off x="1629166" y="3429698"/>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Tree>
    <p:extLst>
      <p:ext uri="{BB962C8B-B14F-4D97-AF65-F5344CB8AC3E}">
        <p14:creationId xmlns:p14="http://schemas.microsoft.com/office/powerpoint/2010/main" val="188273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Logistics Data Gateway</a:t>
            </a:r>
            <a:endParaRPr lang="en-US" altLang="en-US" dirty="0" smtClean="0">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952" y="1005800"/>
            <a:ext cx="5170176" cy="547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1761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8229600" cy="548640"/>
          </a:xfrm>
        </p:spPr>
        <p:txBody>
          <a:bodyPr/>
          <a:lstStyle/>
          <a:p>
            <a:r>
              <a:rPr lang="en-US" dirty="0" smtClean="0"/>
              <a:t>Logistics Data Gateway</a:t>
            </a:r>
            <a:endParaRPr lang="en-US" dirty="0"/>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81816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53168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Logistics Data Gateway</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5691" y="1558129"/>
            <a:ext cx="8229600" cy="324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spcAft>
                <a:spcPct val="0"/>
              </a:spcAft>
              <a:buFont typeface="Arial" panose="020B0604020202020204" pitchFamily="34" charset="0"/>
              <a:buChar char="•"/>
            </a:pPr>
            <a:endParaRPr lang="en-US" sz="3600" dirty="0">
              <a:solidFill>
                <a:prstClr val="black"/>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9" y="1238250"/>
            <a:ext cx="8081962" cy="400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41" y="5240801"/>
            <a:ext cx="4031615" cy="77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240801"/>
            <a:ext cx="4161384" cy="693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1858016" y="5561416"/>
            <a:ext cx="520240" cy="229459"/>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11" name="Rectangle 10"/>
          <p:cNvSpPr/>
          <p:nvPr/>
        </p:nvSpPr>
        <p:spPr bwMode="auto">
          <a:xfrm>
            <a:off x="5541280" y="5713816"/>
            <a:ext cx="520240" cy="229459"/>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9" name="Down Arrow 8"/>
          <p:cNvSpPr/>
          <p:nvPr/>
        </p:nvSpPr>
        <p:spPr bwMode="auto">
          <a:xfrm rot="14045932">
            <a:off x="1487985" y="5692680"/>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12" name="Down Arrow 11"/>
          <p:cNvSpPr/>
          <p:nvPr/>
        </p:nvSpPr>
        <p:spPr bwMode="auto">
          <a:xfrm rot="14045932">
            <a:off x="5200306" y="5825966"/>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Tree>
    <p:extLst>
      <p:ext uri="{BB962C8B-B14F-4D97-AF65-F5344CB8AC3E}">
        <p14:creationId xmlns:p14="http://schemas.microsoft.com/office/powerpoint/2010/main" val="112306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par>
                                <p:cTn id="17" presetID="42" presetClass="entr"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Logistics Data Gateway</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5691" y="155812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spcAft>
                <a:spcPct val="0"/>
              </a:spcAft>
              <a:buFont typeface="Arial" panose="020B0604020202020204" pitchFamily="34" charset="0"/>
              <a:buChar char="•"/>
            </a:pPr>
            <a:endParaRPr lang="en-US" sz="3600" dirty="0">
              <a:solidFill>
                <a:prstClr val="black"/>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219200"/>
            <a:ext cx="8047037" cy="470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268117"/>
            <a:ext cx="4160837" cy="81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7189056" y="5622741"/>
            <a:ext cx="1017744" cy="229459"/>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8" name="Down Arrow 7"/>
          <p:cNvSpPr/>
          <p:nvPr/>
        </p:nvSpPr>
        <p:spPr bwMode="auto">
          <a:xfrm rot="14045932">
            <a:off x="6842756" y="5764778"/>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Tree>
    <p:extLst>
      <p:ext uri="{BB962C8B-B14F-4D97-AF65-F5344CB8AC3E}">
        <p14:creationId xmlns:p14="http://schemas.microsoft.com/office/powerpoint/2010/main" val="15320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92" y="784001"/>
            <a:ext cx="8381996" cy="5564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bwMode="auto">
          <a:xfrm rot="14045932">
            <a:off x="4224632" y="5873229"/>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Tree>
    <p:extLst>
      <p:ext uri="{BB962C8B-B14F-4D97-AF65-F5344CB8AC3E}">
        <p14:creationId xmlns:p14="http://schemas.microsoft.com/office/powerpoint/2010/main" val="23782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7156450" cy="532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txBox="1">
            <a:spLocks/>
          </p:cNvSpPr>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WEBVLIPS</a:t>
            </a:r>
            <a:endParaRPr lang="en-US" altLang="en-US" dirty="0" smtClean="0">
              <a:latin typeface="Arial" charset="0"/>
              <a:cs typeface="Arial" charset="0"/>
            </a:endParaRPr>
          </a:p>
        </p:txBody>
      </p:sp>
    </p:spTree>
    <p:extLst>
      <p:ext uri="{BB962C8B-B14F-4D97-AF65-F5344CB8AC3E}">
        <p14:creationId xmlns:p14="http://schemas.microsoft.com/office/powerpoint/2010/main" val="3882366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58850"/>
            <a:ext cx="9104313"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 Box 17"/>
          <p:cNvSpPr txBox="1">
            <a:spLocks noChangeArrowheads="1"/>
          </p:cNvSpPr>
          <p:nvPr/>
        </p:nvSpPr>
        <p:spPr bwMode="auto">
          <a:xfrm rot="16200000">
            <a:off x="6255821" y="3296236"/>
            <a:ext cx="5254625" cy="338554"/>
          </a:xfrm>
          <a:prstGeom prst="rect">
            <a:avLst/>
          </a:prstGeom>
          <a:solidFill>
            <a:srgbClr val="7030A0">
              <a:alpha val="60000"/>
            </a:srgbClr>
          </a:solidFill>
          <a:ln>
            <a:noFill/>
            <a:headEnd/>
            <a:tailEnd/>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en-US" dirty="0" smtClean="0">
                <a:solidFill>
                  <a:schemeClr val="tx1"/>
                </a:solidFill>
              </a:rPr>
              <a:t>DAAS &amp; </a:t>
            </a:r>
            <a:r>
              <a:rPr lang="en-US" dirty="0">
                <a:solidFill>
                  <a:schemeClr val="tx1"/>
                </a:solidFill>
              </a:rPr>
              <a:t>Components Implement</a:t>
            </a:r>
          </a:p>
        </p:txBody>
      </p:sp>
      <p:sp>
        <p:nvSpPr>
          <p:cNvPr id="85" name="AutoShape 3"/>
          <p:cNvSpPr>
            <a:spLocks noChangeArrowheads="1"/>
          </p:cNvSpPr>
          <p:nvPr/>
        </p:nvSpPr>
        <p:spPr bwMode="auto">
          <a:xfrm>
            <a:off x="123825" y="1355044"/>
            <a:ext cx="2819400" cy="3766912"/>
          </a:xfrm>
          <a:prstGeom prst="rightArrow">
            <a:avLst>
              <a:gd name="adj1" fmla="val 50000"/>
              <a:gd name="adj2" fmla="val 25000"/>
            </a:avLst>
          </a:prstGeom>
          <a:solidFill>
            <a:srgbClr val="0000FF">
              <a:alpha val="50000"/>
            </a:srgb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n-US" sz="1200" dirty="0">
              <a:solidFill>
                <a:schemeClr val="bg1"/>
              </a:solidFill>
              <a:latin typeface="Arial Narrow" pitchFamily="34" charset="0"/>
            </a:endParaRPr>
          </a:p>
        </p:txBody>
      </p:sp>
      <p:sp>
        <p:nvSpPr>
          <p:cNvPr id="86" name="AutoShape 4"/>
          <p:cNvSpPr>
            <a:spLocks noChangeArrowheads="1"/>
          </p:cNvSpPr>
          <p:nvPr/>
        </p:nvSpPr>
        <p:spPr bwMode="auto">
          <a:xfrm>
            <a:off x="6248400" y="1375666"/>
            <a:ext cx="2362200" cy="3725668"/>
          </a:xfrm>
          <a:prstGeom prst="rightArrow">
            <a:avLst>
              <a:gd name="adj1" fmla="val 50000"/>
              <a:gd name="adj2" fmla="val 25000"/>
            </a:avLst>
          </a:prstGeom>
          <a:solidFill>
            <a:srgbClr val="7030A0">
              <a:alpha val="50000"/>
            </a:srgb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n-US" dirty="0">
              <a:latin typeface="Arial Narrow" pitchFamily="34" charset="0"/>
            </a:endParaRPr>
          </a:p>
        </p:txBody>
      </p:sp>
      <p:sp>
        <p:nvSpPr>
          <p:cNvPr id="87" name="Text Box 6"/>
          <p:cNvSpPr txBox="1">
            <a:spLocks noChangeArrowheads="1"/>
          </p:cNvSpPr>
          <p:nvPr/>
        </p:nvSpPr>
        <p:spPr bwMode="auto">
          <a:xfrm>
            <a:off x="152400" y="1152525"/>
            <a:ext cx="1262063" cy="523875"/>
          </a:xfrm>
          <a:prstGeom prst="rect">
            <a:avLst/>
          </a:prstGeom>
          <a:noFill/>
          <a:ln w="9525">
            <a:noFill/>
            <a:miter lim="800000"/>
            <a:headEnd/>
            <a:tailEnd/>
          </a:ln>
        </p:spPr>
        <p:txBody>
          <a:bodyPr wrap="none">
            <a:spAutoFit/>
          </a:bodyPr>
          <a:lstStyle/>
          <a:p>
            <a:pPr>
              <a:defRPr/>
            </a:pPr>
            <a:r>
              <a:rPr lang="en-US" sz="2800" dirty="0">
                <a:solidFill>
                  <a:srgbClr val="0033CC"/>
                </a:solidFill>
                <a:effectLst>
                  <a:outerShdw blurRad="38100" dist="38100" dir="2700000" algn="tl">
                    <a:srgbClr val="000000">
                      <a:alpha val="43137"/>
                    </a:srgbClr>
                  </a:outerShdw>
                </a:effectLst>
                <a:latin typeface="+mn-lt"/>
              </a:rPr>
              <a:t>INPUTS</a:t>
            </a:r>
          </a:p>
        </p:txBody>
      </p:sp>
      <p:sp>
        <p:nvSpPr>
          <p:cNvPr id="88" name="Text Box 7"/>
          <p:cNvSpPr txBox="1">
            <a:spLocks noChangeArrowheads="1"/>
          </p:cNvSpPr>
          <p:nvPr/>
        </p:nvSpPr>
        <p:spPr bwMode="auto">
          <a:xfrm>
            <a:off x="6265863" y="1143000"/>
            <a:ext cx="1582737" cy="523875"/>
          </a:xfrm>
          <a:prstGeom prst="rect">
            <a:avLst/>
          </a:prstGeom>
          <a:noFill/>
          <a:ln w="9525">
            <a:noFill/>
            <a:miter lim="800000"/>
            <a:headEnd/>
            <a:tailEnd/>
          </a:ln>
        </p:spPr>
        <p:txBody>
          <a:bodyPr wrap="none">
            <a:spAutoFit/>
          </a:bodyPr>
          <a:lstStyle/>
          <a:p>
            <a:pPr>
              <a:defRPr/>
            </a:pPr>
            <a:r>
              <a:rPr lang="en-US" sz="2800" dirty="0">
                <a:solidFill>
                  <a:srgbClr val="7030A0"/>
                </a:solidFill>
                <a:effectLst>
                  <a:outerShdw blurRad="38100" dist="38100" dir="2700000" algn="tl">
                    <a:srgbClr val="000000">
                      <a:alpha val="43137"/>
                    </a:srgbClr>
                  </a:outerShdw>
                </a:effectLst>
                <a:latin typeface="+mn-lt"/>
              </a:rPr>
              <a:t>OUTPUTS</a:t>
            </a:r>
          </a:p>
        </p:txBody>
      </p:sp>
      <p:sp>
        <p:nvSpPr>
          <p:cNvPr id="89" name="Text Box 11"/>
          <p:cNvSpPr txBox="1">
            <a:spLocks noChangeArrowheads="1"/>
          </p:cNvSpPr>
          <p:nvPr/>
        </p:nvSpPr>
        <p:spPr bwMode="auto">
          <a:xfrm>
            <a:off x="6248400" y="2362200"/>
            <a:ext cx="2667000" cy="1692275"/>
          </a:xfrm>
          <a:prstGeom prst="rect">
            <a:avLst/>
          </a:prstGeom>
          <a:noFill/>
          <a:ln w="9525">
            <a:noFill/>
            <a:miter lim="800000"/>
            <a:headEnd/>
            <a:tailEnd/>
          </a:ln>
        </p:spPr>
        <p:txBody>
          <a:bodyPr>
            <a:spAutoFit/>
          </a:bodyPr>
          <a:lstStyle/>
          <a:p>
            <a:pPr marL="227013" indent="-227013" algn="l">
              <a:buFontTx/>
              <a:buChar char="•"/>
              <a:defRPr/>
            </a:pP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Business Rules</a:t>
            </a:r>
          </a:p>
          <a:p>
            <a:pPr marL="227013" indent="-227013" algn="l">
              <a:buFontTx/>
              <a:buChar char="•"/>
              <a:defRPr/>
            </a:pP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Business Objects</a:t>
            </a:r>
          </a:p>
          <a:p>
            <a:pPr marL="227013" indent="-227013" algn="l">
              <a:buFontTx/>
              <a:buChar char="•"/>
              <a:defRPr/>
            </a:pP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 Data</a:t>
            </a:r>
          </a:p>
          <a:p>
            <a:pPr marL="227013" indent="-227013" algn="l">
              <a:buFontTx/>
              <a:buChar char="•"/>
              <a:defRPr/>
            </a:pP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Functional Requirements</a:t>
            </a:r>
          </a:p>
        </p:txBody>
      </p:sp>
      <p:sp>
        <p:nvSpPr>
          <p:cNvPr id="90" name="Text Box 14"/>
          <p:cNvSpPr txBox="1">
            <a:spLocks noChangeArrowheads="1"/>
          </p:cNvSpPr>
          <p:nvPr/>
        </p:nvSpPr>
        <p:spPr bwMode="auto">
          <a:xfrm>
            <a:off x="123825" y="5054600"/>
            <a:ext cx="1857375" cy="708025"/>
          </a:xfrm>
          <a:prstGeom prst="rect">
            <a:avLst/>
          </a:prstGeom>
          <a:noFill/>
          <a:ln w="9525" algn="ctr">
            <a:noFill/>
            <a:miter lim="800000"/>
            <a:headEnd/>
            <a:tailEnd/>
          </a:ln>
        </p:spPr>
        <p:txBody>
          <a:bodyPr>
            <a:spAutoFit/>
          </a:bodyPr>
          <a:lstStyle/>
          <a:p>
            <a:pPr>
              <a:defRPr/>
            </a:pPr>
            <a:r>
              <a:rPr lang="en-US"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Proposed DLMS</a:t>
            </a:r>
          </a:p>
          <a:p>
            <a:pPr>
              <a:defRPr/>
            </a:pPr>
            <a:r>
              <a:rPr lang="en-US"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Changes (PDCs)</a:t>
            </a:r>
          </a:p>
        </p:txBody>
      </p:sp>
      <p:sp>
        <p:nvSpPr>
          <p:cNvPr id="91" name="Text Box 15"/>
          <p:cNvSpPr txBox="1">
            <a:spLocks noChangeArrowheads="1"/>
          </p:cNvSpPr>
          <p:nvPr/>
        </p:nvSpPr>
        <p:spPr bwMode="auto">
          <a:xfrm>
            <a:off x="6403975" y="5054600"/>
            <a:ext cx="2206625" cy="708025"/>
          </a:xfrm>
          <a:prstGeom prst="rect">
            <a:avLst/>
          </a:prstGeom>
          <a:noFill/>
          <a:ln w="9525" algn="ctr">
            <a:noFill/>
            <a:miter lim="800000"/>
            <a:headEnd/>
            <a:tailEnd/>
          </a:ln>
        </p:spPr>
        <p:txBody>
          <a:bodyPr>
            <a:spAutoFit/>
          </a:bodyPr>
          <a:lstStyle/>
          <a:p>
            <a:pPr>
              <a:defRPr/>
            </a:pPr>
            <a:r>
              <a:rPr lang="en-US"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Approved DLMS</a:t>
            </a:r>
          </a:p>
          <a:p>
            <a:pPr>
              <a:defRPr/>
            </a:pPr>
            <a:r>
              <a:rPr lang="en-US"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Changes (ADCs)</a:t>
            </a:r>
          </a:p>
        </p:txBody>
      </p:sp>
      <p:sp>
        <p:nvSpPr>
          <p:cNvPr id="93" name="Rectangle 21"/>
          <p:cNvSpPr>
            <a:spLocks noChangeArrowheads="1"/>
          </p:cNvSpPr>
          <p:nvPr/>
        </p:nvSpPr>
        <p:spPr bwMode="auto">
          <a:xfrm>
            <a:off x="76200" y="2362200"/>
            <a:ext cx="2971800" cy="1569660"/>
          </a:xfrm>
          <a:prstGeom prst="rect">
            <a:avLst/>
          </a:prstGeom>
          <a:noFill/>
          <a:ln w="9525">
            <a:noFill/>
            <a:miter lim="800000"/>
            <a:headEnd/>
            <a:tailEnd/>
          </a:ln>
        </p:spPr>
        <p:txBody>
          <a:bodyPr>
            <a:spAutoFit/>
          </a:bodyPr>
          <a:lstStyle/>
          <a:p>
            <a:pPr marL="227013" indent="-227013" algn="l">
              <a:buFont typeface="Arial" charset="0"/>
              <a:buChar char="•"/>
              <a:defRPr/>
            </a:pP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OMB/OSD Policy Guidance</a:t>
            </a:r>
          </a:p>
          <a:p>
            <a:pPr marL="227013" indent="-227013" algn="l">
              <a:buFont typeface="Arial" charset="0"/>
              <a:buChar char="•"/>
              <a:defRPr/>
            </a:pP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Service/Agency Requirements </a:t>
            </a:r>
          </a:p>
          <a:p>
            <a:pPr marL="227013" indent="-227013" algn="l">
              <a:buFont typeface="Arial" charset="0"/>
              <a:buChar char="•"/>
              <a:defRPr/>
            </a:pPr>
            <a:r>
              <a:rPr lang="en-US"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DAAS’  </a:t>
            </a: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Technical Expertise</a:t>
            </a:r>
          </a:p>
        </p:txBody>
      </p:sp>
      <p:sp>
        <p:nvSpPr>
          <p:cNvPr id="94" name="Trapezoid 93"/>
          <p:cNvSpPr/>
          <p:nvPr/>
        </p:nvSpPr>
        <p:spPr>
          <a:xfrm>
            <a:off x="2590800" y="1906588"/>
            <a:ext cx="3886200" cy="2817812"/>
          </a:xfrm>
          <a:prstGeom prst="trapezoid">
            <a:avLst/>
          </a:prstGeom>
          <a:blipFill dpi="0" rotWithShape="1">
            <a:blip r:embed="rId4" cstate="print">
              <a:alphaModFix amt="29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5" name="Rectangle 20"/>
          <p:cNvSpPr>
            <a:spLocks noChangeArrowheads="1"/>
          </p:cNvSpPr>
          <p:nvPr/>
        </p:nvSpPr>
        <p:spPr bwMode="auto">
          <a:xfrm>
            <a:off x="3343275" y="1917700"/>
            <a:ext cx="2381250" cy="738664"/>
          </a:xfrm>
          <a:prstGeom prst="rect">
            <a:avLst/>
          </a:prstGeom>
          <a:noFill/>
          <a:ln w="9525">
            <a:noFill/>
            <a:miter lim="800000"/>
            <a:headEnd/>
            <a:tailEnd/>
          </a:ln>
        </p:spPr>
        <p:txBody>
          <a:bodyPr>
            <a:spAutoFit/>
          </a:bodyPr>
          <a:lstStyle/>
          <a:p>
            <a:pPr algn="ctr">
              <a:defRPr/>
            </a:pPr>
            <a:r>
              <a:rPr lang="en-US" sz="14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Structured Collaboration</a:t>
            </a:r>
          </a:p>
          <a:p>
            <a:pPr algn="ctr">
              <a:defRPr/>
            </a:pPr>
            <a:r>
              <a:rPr lang="en-US" sz="14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a:t>
            </a:r>
          </a:p>
        </p:txBody>
      </p:sp>
      <p:sp>
        <p:nvSpPr>
          <p:cNvPr id="96" name="Rectangle 95"/>
          <p:cNvSpPr/>
          <p:nvPr/>
        </p:nvSpPr>
        <p:spPr>
          <a:xfrm>
            <a:off x="2920515" y="2613110"/>
            <a:ext cx="3175485" cy="120032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MANAGED</a:t>
            </a:r>
          </a:p>
          <a:p>
            <a:pPr algn="ctr" fontAlgn="auto">
              <a:spcBef>
                <a:spcPts val="0"/>
              </a:spcBef>
              <a:spcAft>
                <a:spcPts val="0"/>
              </a:spcAft>
              <a:defRPr/>
            </a:pPr>
            <a:r>
              <a:rPr lang="en-US" sz="2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TRANSFORMATION</a:t>
            </a:r>
          </a:p>
          <a:p>
            <a:pPr algn="ctr" fontAlgn="auto">
              <a:spcBef>
                <a:spcPts val="0"/>
              </a:spcBef>
              <a:spcAft>
                <a:spcPts val="0"/>
              </a:spcAft>
              <a:defRPr/>
            </a:pPr>
            <a:r>
              <a:rPr lang="en-US" sz="2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PROCESS</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407" name="Rectangle 19"/>
          <p:cNvSpPr>
            <a:spLocks noChangeArrowheads="1"/>
          </p:cNvSpPr>
          <p:nvPr/>
        </p:nvSpPr>
        <p:spPr bwMode="auto">
          <a:xfrm>
            <a:off x="2667000" y="3954463"/>
            <a:ext cx="373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Narrow" pitchFamily="34" charset="0"/>
              </a:defRPr>
            </a:lvl1pPr>
            <a:lvl2pPr marL="742950" indent="-285750">
              <a:defRPr sz="1600">
                <a:solidFill>
                  <a:schemeClr val="tx1"/>
                </a:solidFill>
                <a:latin typeface="Arial Narrow" pitchFamily="34" charset="0"/>
              </a:defRPr>
            </a:lvl2pPr>
            <a:lvl3pPr marL="1143000" indent="-228600">
              <a:defRPr sz="1600">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algn="ctr" eaLnBrk="0" fontAlgn="base" hangingPunct="0">
              <a:spcBef>
                <a:spcPct val="50000"/>
              </a:spcBef>
              <a:spcAft>
                <a:spcPct val="0"/>
              </a:spcAft>
              <a:defRPr sz="1600">
                <a:solidFill>
                  <a:schemeClr val="tx1"/>
                </a:solidFill>
                <a:latin typeface="Arial Narrow" pitchFamily="34" charset="0"/>
              </a:defRPr>
            </a:lvl6pPr>
            <a:lvl7pPr marL="2971800" indent="-228600" algn="ctr" eaLnBrk="0" fontAlgn="base" hangingPunct="0">
              <a:spcBef>
                <a:spcPct val="50000"/>
              </a:spcBef>
              <a:spcAft>
                <a:spcPct val="0"/>
              </a:spcAft>
              <a:defRPr sz="1600">
                <a:solidFill>
                  <a:schemeClr val="tx1"/>
                </a:solidFill>
                <a:latin typeface="Arial Narrow" pitchFamily="34" charset="0"/>
              </a:defRPr>
            </a:lvl7pPr>
            <a:lvl8pPr marL="3429000" indent="-228600" algn="ctr" eaLnBrk="0" fontAlgn="base" hangingPunct="0">
              <a:spcBef>
                <a:spcPct val="50000"/>
              </a:spcBef>
              <a:spcAft>
                <a:spcPct val="0"/>
              </a:spcAft>
              <a:defRPr sz="1600">
                <a:solidFill>
                  <a:schemeClr val="tx1"/>
                </a:solidFill>
                <a:latin typeface="Arial Narrow" pitchFamily="34" charset="0"/>
              </a:defRPr>
            </a:lvl8pPr>
            <a:lvl9pPr marL="3886200" indent="-228600" algn="ctr" eaLnBrk="0" fontAlgn="base" hangingPunct="0">
              <a:spcBef>
                <a:spcPct val="50000"/>
              </a:spcBef>
              <a:spcAft>
                <a:spcPct val="0"/>
              </a:spcAft>
              <a:defRPr sz="1600">
                <a:solidFill>
                  <a:schemeClr val="tx1"/>
                </a:solidFill>
                <a:latin typeface="Arial Narrow" pitchFamily="34" charset="0"/>
              </a:defRPr>
            </a:lvl9pPr>
          </a:lstStyle>
          <a:p>
            <a:pPr algn="ctr"/>
            <a:r>
              <a:rPr lang="en-US" altLang="en-US" i="1" dirty="0">
                <a:solidFill>
                  <a:srgbClr val="FF0000"/>
                </a:solidFill>
                <a:latin typeface="Arial" charset="0"/>
                <a:cs typeface="Arial" charset="0"/>
              </a:rPr>
              <a:t>Artful Negotiation &amp; Consensus Building</a:t>
            </a:r>
          </a:p>
        </p:txBody>
      </p:sp>
      <p:sp>
        <p:nvSpPr>
          <p:cNvPr id="16386" name="Title 2"/>
          <p:cNvSpPr>
            <a:spLocks noGrp="1"/>
          </p:cNvSpPr>
          <p:nvPr>
            <p:ph type="title" idx="4294967295"/>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dirty="0"/>
              <a:t>DLMS Process Review Committees</a:t>
            </a:r>
          </a:p>
        </p:txBody>
      </p:sp>
      <p:sp>
        <p:nvSpPr>
          <p:cNvPr id="18" name="Rectangle 17"/>
          <p:cNvSpPr/>
          <p:nvPr/>
        </p:nvSpPr>
        <p:spPr>
          <a:xfrm flipH="1">
            <a:off x="501024" y="6092826"/>
            <a:ext cx="8190416" cy="38940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hlinkClick r:id="rId5"/>
              </a:rPr>
              <a:t>http</a:t>
            </a:r>
            <a:r>
              <a:rPr lang="en-US" dirty="0">
                <a:solidFill>
                  <a:srgbClr val="000000"/>
                </a:solidFill>
                <a:hlinkClick r:id="rId5"/>
              </a:rPr>
              <a:t>://www.dla.mil/HQ/InformationOperations/DLMS/committees</a:t>
            </a:r>
            <a:r>
              <a:rPr lang="en-US" dirty="0" smtClean="0">
                <a:solidFill>
                  <a:srgbClr val="000000"/>
                </a:solidFill>
                <a:hlinkClick r:id="rId5"/>
              </a:rPr>
              <a:t>/</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229402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09" y="1109663"/>
            <a:ext cx="8951191" cy="437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bwMode="auto">
          <a:xfrm rot="14045932">
            <a:off x="1739882" y="1780496"/>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2" name="TextBox 1"/>
          <p:cNvSpPr txBox="1"/>
          <p:nvPr/>
        </p:nvSpPr>
        <p:spPr>
          <a:xfrm>
            <a:off x="2057400" y="5943600"/>
            <a:ext cx="4765087" cy="369332"/>
          </a:xfrm>
          <a:prstGeom prst="rect">
            <a:avLst/>
          </a:prstGeom>
          <a:noFill/>
        </p:spPr>
        <p:txBody>
          <a:bodyPr wrap="none" rtlCol="0">
            <a:spAutoFit/>
          </a:bodyPr>
          <a:lstStyle/>
          <a:p>
            <a:r>
              <a:rPr lang="en-US" dirty="0" smtClean="0"/>
              <a:t>Default View is the “In Process” &gt; “Main” tab.</a:t>
            </a:r>
            <a:endParaRPr lang="en-US" dirty="0"/>
          </a:p>
        </p:txBody>
      </p:sp>
      <p:sp>
        <p:nvSpPr>
          <p:cNvPr id="7" name="Title 3"/>
          <p:cNvSpPr txBox="1">
            <a:spLocks/>
          </p:cNvSpPr>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WEBVLIPS</a:t>
            </a:r>
            <a:endParaRPr lang="en-US" altLang="en-US" dirty="0" smtClean="0">
              <a:latin typeface="Arial" charset="0"/>
              <a:cs typeface="Arial" charset="0"/>
            </a:endParaRPr>
          </a:p>
        </p:txBody>
      </p:sp>
      <p:sp>
        <p:nvSpPr>
          <p:cNvPr id="8" name="Rectangle 7"/>
          <p:cNvSpPr/>
          <p:nvPr/>
        </p:nvSpPr>
        <p:spPr bwMode="auto">
          <a:xfrm>
            <a:off x="3796576" y="1102728"/>
            <a:ext cx="1260064" cy="310272"/>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691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1"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181100"/>
            <a:ext cx="7504113"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bwMode="auto">
          <a:xfrm rot="14045932">
            <a:off x="1863570" y="1695675"/>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7" name="Title 3"/>
          <p:cNvSpPr txBox="1">
            <a:spLocks/>
          </p:cNvSpPr>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WEBVLIPS</a:t>
            </a:r>
            <a:endParaRPr lang="en-US" altLang="en-US" dirty="0" smtClean="0">
              <a:latin typeface="Arial" charset="0"/>
              <a:cs typeface="Arial" charset="0"/>
            </a:endParaRPr>
          </a:p>
        </p:txBody>
      </p:sp>
    </p:spTree>
    <p:extLst>
      <p:ext uri="{BB962C8B-B14F-4D97-AF65-F5344CB8AC3E}">
        <p14:creationId xmlns:p14="http://schemas.microsoft.com/office/powerpoint/2010/main" val="378557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90207"/>
            <a:ext cx="8991600" cy="366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bwMode="auto">
          <a:xfrm rot="7554068" flipV="1">
            <a:off x="3492481" y="1323296"/>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6" name="Title 3"/>
          <p:cNvSpPr txBox="1">
            <a:spLocks/>
          </p:cNvSpPr>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WEBVLIPS</a:t>
            </a:r>
            <a:endParaRPr lang="en-US" altLang="en-US" dirty="0" smtClean="0">
              <a:latin typeface="Arial" charset="0"/>
              <a:cs typeface="Arial" charset="0"/>
            </a:endParaRPr>
          </a:p>
        </p:txBody>
      </p:sp>
    </p:spTree>
    <p:extLst>
      <p:ext uri="{BB962C8B-B14F-4D97-AF65-F5344CB8AC3E}">
        <p14:creationId xmlns:p14="http://schemas.microsoft.com/office/powerpoint/2010/main" val="29759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99" y="814090"/>
            <a:ext cx="8070801" cy="5358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bwMode="auto">
          <a:xfrm rot="14045932">
            <a:off x="4330682" y="5581875"/>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2" name="TextBox 1"/>
          <p:cNvSpPr txBox="1"/>
          <p:nvPr/>
        </p:nvSpPr>
        <p:spPr bwMode="auto">
          <a:xfrm>
            <a:off x="2488048" y="4737528"/>
            <a:ext cx="1842171" cy="1015663"/>
          </a:xfrm>
          <a:prstGeom prst="rect">
            <a:avLst/>
          </a:prstGeom>
          <a:solidFill>
            <a:srgbClr val="FFFF00"/>
          </a:solidFill>
          <a:ln w="9525" algn="ctr">
            <a:solidFill>
              <a:schemeClr val="tx1"/>
            </a:solidFill>
            <a:miter lim="800000"/>
            <a:headEnd/>
            <a:tailEnd/>
          </a:ln>
        </p:spPr>
        <p:txBody>
          <a:bodyPr wrap="none" rtlCol="0">
            <a:spAutoFit/>
          </a:bodyPr>
          <a:lstStyle/>
          <a:p>
            <a:pPr>
              <a:spcBef>
                <a:spcPts val="0"/>
              </a:spcBef>
            </a:pPr>
            <a:r>
              <a:rPr lang="en-US" sz="2000" dirty="0" smtClean="0">
                <a:latin typeface="Arial Narrow" pitchFamily="34" charset="0"/>
                <a:cs typeface="Arial" charset="0"/>
              </a:rPr>
              <a:t>Bills&lt; 1 year;</a:t>
            </a:r>
          </a:p>
          <a:p>
            <a:pPr>
              <a:spcBef>
                <a:spcPts val="0"/>
              </a:spcBef>
            </a:pPr>
            <a:r>
              <a:rPr lang="en-US" sz="2000" dirty="0" smtClean="0">
                <a:latin typeface="Arial Narrow" pitchFamily="34" charset="0"/>
                <a:cs typeface="Arial" charset="0"/>
              </a:rPr>
              <a:t>FMS&lt; 2 years.</a:t>
            </a:r>
          </a:p>
          <a:p>
            <a:pPr>
              <a:spcBef>
                <a:spcPts val="0"/>
              </a:spcBef>
            </a:pPr>
            <a:r>
              <a:rPr lang="en-US" sz="2000" dirty="0" smtClean="0">
                <a:latin typeface="Arial Narrow" pitchFamily="34" charset="0"/>
                <a:cs typeface="Arial" charset="0"/>
              </a:rPr>
              <a:t>Others, use LDG</a:t>
            </a:r>
            <a:endParaRPr lang="en-US" sz="2000" dirty="0">
              <a:latin typeface="Arial Narrow" pitchFamily="34" charset="0"/>
              <a:cs typeface="Arial" charset="0"/>
            </a:endParaRPr>
          </a:p>
        </p:txBody>
      </p:sp>
    </p:spTree>
    <p:extLst>
      <p:ext uri="{BB962C8B-B14F-4D97-AF65-F5344CB8AC3E}">
        <p14:creationId xmlns:p14="http://schemas.microsoft.com/office/powerpoint/2010/main" val="187864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914400"/>
            <a:ext cx="5148262" cy="549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76800" y="2362200"/>
            <a:ext cx="3911568" cy="2492990"/>
          </a:xfrm>
          <a:prstGeom prst="rect">
            <a:avLst/>
          </a:prstGeom>
          <a:noFill/>
        </p:spPr>
        <p:txBody>
          <a:bodyPr wrap="square" rtlCol="0">
            <a:spAutoFit/>
          </a:bodyPr>
          <a:lstStyle/>
          <a:p>
            <a:r>
              <a:rPr lang="en-US" sz="1200" dirty="0"/>
              <a:t>YYYY (</a:t>
            </a:r>
            <a:r>
              <a:rPr lang="en-US" sz="1200" dirty="0" smtClean="0"/>
              <a:t>Year): 4 characters, </a:t>
            </a:r>
            <a:r>
              <a:rPr lang="en-US" sz="1200" dirty="0"/>
              <a:t>all </a:t>
            </a:r>
            <a:r>
              <a:rPr lang="en-US" sz="1200" dirty="0" smtClean="0"/>
              <a:t>numeric</a:t>
            </a:r>
          </a:p>
          <a:p>
            <a:endParaRPr lang="en-US" sz="1200" dirty="0"/>
          </a:p>
          <a:p>
            <a:r>
              <a:rPr lang="en-US" sz="1200" dirty="0" smtClean="0"/>
              <a:t>MONTH </a:t>
            </a:r>
            <a:r>
              <a:rPr lang="en-US" sz="1200" dirty="0"/>
              <a:t>(</a:t>
            </a:r>
            <a:r>
              <a:rPr lang="en-US" sz="1200" dirty="0" smtClean="0"/>
              <a:t>Month):2 characters, all </a:t>
            </a:r>
            <a:r>
              <a:rPr lang="en-US" sz="1200" dirty="0"/>
              <a:t>numeric</a:t>
            </a:r>
          </a:p>
          <a:p>
            <a:r>
              <a:rPr lang="en-US" sz="1200" dirty="0"/>
              <a:t>RADAY (Day of the </a:t>
            </a:r>
            <a:r>
              <a:rPr lang="en-US" sz="1200" dirty="0" smtClean="0"/>
              <a:t>Year): 3 Characters, all numeric</a:t>
            </a:r>
            <a:endParaRPr lang="en-US" sz="1200" dirty="0"/>
          </a:p>
          <a:p>
            <a:endParaRPr lang="en-US" sz="1200" dirty="0" smtClean="0"/>
          </a:p>
          <a:p>
            <a:r>
              <a:rPr lang="en-US" sz="1200" dirty="0" smtClean="0"/>
              <a:t>BILLED DODAAC (BILLTO): </a:t>
            </a:r>
            <a:r>
              <a:rPr lang="en-US" sz="1200" dirty="0"/>
              <a:t>6 characters </a:t>
            </a:r>
            <a:r>
              <a:rPr lang="en-US" sz="1200" dirty="0" smtClean="0"/>
              <a:t>, </a:t>
            </a:r>
            <a:r>
              <a:rPr lang="en-US" sz="1200" dirty="0"/>
              <a:t>alphanumeric</a:t>
            </a:r>
          </a:p>
          <a:p>
            <a:r>
              <a:rPr lang="en-US" sz="1200" dirty="0" smtClean="0"/>
              <a:t>BILLING DODAAC (BILLFM): 6 characters, alphanumeric</a:t>
            </a:r>
          </a:p>
          <a:p>
            <a:r>
              <a:rPr lang="en-US" sz="1200" dirty="0" smtClean="0"/>
              <a:t>BILL NUMBER: </a:t>
            </a:r>
            <a:r>
              <a:rPr lang="en-US" sz="1200" dirty="0"/>
              <a:t>6 </a:t>
            </a:r>
            <a:r>
              <a:rPr lang="en-US" sz="1200" dirty="0" smtClean="0"/>
              <a:t>characters, alphanumeric</a:t>
            </a:r>
          </a:p>
          <a:p>
            <a:endParaRPr lang="en-US" sz="1200" dirty="0" smtClean="0"/>
          </a:p>
          <a:p>
            <a:r>
              <a:rPr lang="en-US" sz="1200" dirty="0" smtClean="0"/>
              <a:t>DESTINATION COMMRI:  6 characters alphanumeric</a:t>
            </a:r>
          </a:p>
        </p:txBody>
      </p:sp>
      <p:sp>
        <p:nvSpPr>
          <p:cNvPr id="4" name="Title 3"/>
          <p:cNvSpPr txBox="1">
            <a:spLocks/>
          </p:cNvSpPr>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MILSINQ</a:t>
            </a:r>
            <a:endParaRPr lang="en-US" altLang="en-US" dirty="0" smtClean="0">
              <a:latin typeface="Arial" charset="0"/>
              <a:cs typeface="Arial" charset="0"/>
            </a:endParaRPr>
          </a:p>
        </p:txBody>
      </p:sp>
    </p:spTree>
    <p:extLst>
      <p:ext uri="{BB962C8B-B14F-4D97-AF65-F5344CB8AC3E}">
        <p14:creationId xmlns:p14="http://schemas.microsoft.com/office/powerpoint/2010/main" val="20961038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MILSINQ</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5691" y="16001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spcAft>
                <a:spcPct val="0"/>
              </a:spcAft>
              <a:buFont typeface="Arial" panose="020B0604020202020204" pitchFamily="34" charset="0"/>
              <a:buChar char="•"/>
            </a:pPr>
            <a:endParaRPr lang="en-US" sz="3600" dirty="0">
              <a:solidFill>
                <a:prstClr val="black"/>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263" y="981075"/>
            <a:ext cx="5931537"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6195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MILSINQ</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5691" y="16001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spcAft>
                <a:spcPct val="0"/>
              </a:spcAft>
              <a:buFont typeface="Arial" panose="020B0604020202020204" pitchFamily="34" charset="0"/>
              <a:buChar char="•"/>
            </a:pPr>
            <a:endParaRPr lang="en-US" sz="3600" dirty="0">
              <a:solidFill>
                <a:prstClr val="black"/>
              </a:solidFill>
            </a:endParaRP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91" y="1739900"/>
            <a:ext cx="7747000" cy="337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4876800" y="4191000"/>
            <a:ext cx="533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 name="Straight Arrow Connector 5"/>
          <p:cNvCxnSpPr/>
          <p:nvPr/>
        </p:nvCxnSpPr>
        <p:spPr>
          <a:xfrm>
            <a:off x="468391" y="3719784"/>
            <a:ext cx="533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97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MILSINQ</a:t>
            </a:r>
            <a:endParaRPr lang="en-US" altLang="en-US" dirty="0" smtClean="0">
              <a:latin typeface="Arial" charset="0"/>
              <a:cs typeface="Arial" charset="0"/>
            </a:endParaRPr>
          </a:p>
        </p:txBody>
      </p:sp>
      <p:sp>
        <p:nvSpPr>
          <p:cNvPr id="6147" name="Rectangle 3"/>
          <p:cNvSpPr txBox="1">
            <a:spLocks noChangeArrowheads="1"/>
          </p:cNvSpPr>
          <p:nvPr/>
        </p:nvSpPr>
        <p:spPr bwMode="auto">
          <a:xfrm>
            <a:off x="455691" y="16001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spcAft>
                <a:spcPct val="0"/>
              </a:spcAft>
              <a:buFont typeface="Arial" panose="020B0604020202020204" pitchFamily="34" charset="0"/>
              <a:buChar char="•"/>
            </a:pPr>
            <a:endParaRPr lang="en-US" sz="3600" dirty="0">
              <a:solidFill>
                <a:prstClr val="black"/>
              </a:solidFill>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225" y="1219200"/>
            <a:ext cx="5326063" cy="470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bwMode="auto">
          <a:xfrm rot="7554068" flipV="1">
            <a:off x="3673209" y="2217559"/>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Tree>
    <p:extLst>
      <p:ext uri="{BB962C8B-B14F-4D97-AF65-F5344CB8AC3E}">
        <p14:creationId xmlns:p14="http://schemas.microsoft.com/office/powerpoint/2010/main" val="399645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7265" y="969576"/>
            <a:ext cx="5031022" cy="5367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bwMode="auto">
          <a:xfrm rot="7554068" flipH="1">
            <a:off x="5603213" y="4253048"/>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5" name="Title 3"/>
          <p:cNvSpPr txBox="1">
            <a:spLocks/>
          </p:cNvSpPr>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MILSINQ</a:t>
            </a:r>
            <a:endParaRPr lang="en-US" altLang="en-US" dirty="0" smtClean="0">
              <a:latin typeface="Arial" charset="0"/>
              <a:cs typeface="Arial" charset="0"/>
            </a:endParaRPr>
          </a:p>
        </p:txBody>
      </p:sp>
    </p:spTree>
    <p:extLst>
      <p:ext uri="{BB962C8B-B14F-4D97-AF65-F5344CB8AC3E}">
        <p14:creationId xmlns:p14="http://schemas.microsoft.com/office/powerpoint/2010/main" val="216870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8" y="1151192"/>
            <a:ext cx="8954400" cy="50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3"/>
          <p:cNvSpPr txBox="1">
            <a:spLocks/>
          </p:cNvSpPr>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MILSINQ</a:t>
            </a:r>
            <a:endParaRPr lang="en-US" altLang="en-US" dirty="0" smtClean="0">
              <a:latin typeface="Arial" charset="0"/>
              <a:cs typeface="Arial" charset="0"/>
            </a:endParaRPr>
          </a:p>
        </p:txBody>
      </p:sp>
      <p:sp>
        <p:nvSpPr>
          <p:cNvPr id="7" name="Rectangle 6"/>
          <p:cNvSpPr/>
          <p:nvPr/>
        </p:nvSpPr>
        <p:spPr bwMode="auto">
          <a:xfrm>
            <a:off x="3408864" y="1635832"/>
            <a:ext cx="726960" cy="4604080"/>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8" name="Rectangle 7"/>
          <p:cNvSpPr/>
          <p:nvPr/>
        </p:nvSpPr>
        <p:spPr bwMode="auto">
          <a:xfrm>
            <a:off x="7576768" y="1635832"/>
            <a:ext cx="1442480" cy="4604080"/>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6" name="Down Arrow 5"/>
          <p:cNvSpPr/>
          <p:nvPr/>
        </p:nvSpPr>
        <p:spPr bwMode="auto">
          <a:xfrm rot="14045932">
            <a:off x="3140106" y="6134229"/>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9" name="Down Arrow 8"/>
          <p:cNvSpPr/>
          <p:nvPr/>
        </p:nvSpPr>
        <p:spPr bwMode="auto">
          <a:xfrm rot="14045932">
            <a:off x="7224122" y="6142956"/>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Tree>
    <p:extLst>
      <p:ext uri="{BB962C8B-B14F-4D97-AF65-F5344CB8AC3E}">
        <p14:creationId xmlns:p14="http://schemas.microsoft.com/office/powerpoint/2010/main" val="98341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1000"/>
                                        <p:tgtEl>
                                          <p:spTgt spid="8"/>
                                        </p:tgtEl>
                                      </p:cBhvr>
                                    </p:animEffect>
                                  </p:childTnLst>
                                </p:cTn>
                              </p:par>
                              <p:par>
                                <p:cTn id="17" presetID="42" presetClass="entr" presetSubtype="0" fill="hold" grpId="0" nodeType="with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flipH="1">
            <a:off x="597952" y="5755272"/>
            <a:ext cx="8190416" cy="4108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ysClr val="windowText" lastClr="000000"/>
                </a:solidFill>
                <a:latin typeface="Arial" charset="0"/>
                <a:cs typeface="Arial" charset="0"/>
              </a:rPr>
              <a:t>See</a:t>
            </a:r>
            <a:r>
              <a:rPr lang="en-US" altLang="en-US" dirty="0">
                <a:latin typeface="Arial" charset="0"/>
                <a:cs typeface="Arial" charset="0"/>
              </a:rPr>
              <a:t> </a:t>
            </a:r>
            <a:r>
              <a:rPr lang="en-US" altLang="en-US" dirty="0">
                <a:latin typeface="Arial" charset="0"/>
                <a:cs typeface="Arial" charset="0"/>
                <a:hlinkClick r:id="rId3"/>
              </a:rPr>
              <a:t>http://www.dla.mil/HQ/InformationOperations/DLMS/DLMSPrograms/finance</a:t>
            </a:r>
            <a:r>
              <a:rPr lang="en-US" altLang="en-US" dirty="0" smtClean="0">
                <a:latin typeface="Arial" charset="0"/>
                <a:cs typeface="Arial" charset="0"/>
                <a:hlinkClick r:id="rId3"/>
              </a:rPr>
              <a:t>/</a:t>
            </a:r>
            <a:r>
              <a:rPr lang="en-US" altLang="en-US" dirty="0" smtClean="0">
                <a:latin typeface="Arial" charset="0"/>
                <a:cs typeface="Arial" charset="0"/>
              </a:rPr>
              <a:t> </a:t>
            </a:r>
            <a:endParaRPr lang="en-US" dirty="0"/>
          </a:p>
        </p:txBody>
      </p:sp>
      <p:sp>
        <p:nvSpPr>
          <p:cNvPr id="17411" name="Content Placeholder 1"/>
          <p:cNvSpPr txBox="1">
            <a:spLocks/>
          </p:cNvSpPr>
          <p:nvPr/>
        </p:nvSpPr>
        <p:spPr bwMode="auto">
          <a:xfrm>
            <a:off x="457200" y="1219200"/>
            <a:ext cx="8534400" cy="405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Narrow" pitchFamily="34" charset="0"/>
              </a:defRPr>
            </a:lvl1pPr>
            <a:lvl2pPr marL="231775" indent="-231775">
              <a:defRPr sz="1600">
                <a:solidFill>
                  <a:schemeClr val="tx1"/>
                </a:solidFill>
                <a:latin typeface="Arial Narrow" pitchFamily="34" charset="0"/>
              </a:defRPr>
            </a:lvl2pPr>
            <a:lvl3pPr marL="1143000" indent="-228600">
              <a:defRPr sz="1600">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algn="ctr" eaLnBrk="0" fontAlgn="base" hangingPunct="0">
              <a:spcBef>
                <a:spcPct val="50000"/>
              </a:spcBef>
              <a:spcAft>
                <a:spcPct val="0"/>
              </a:spcAft>
              <a:defRPr sz="1600">
                <a:solidFill>
                  <a:schemeClr val="tx1"/>
                </a:solidFill>
                <a:latin typeface="Arial Narrow" pitchFamily="34" charset="0"/>
              </a:defRPr>
            </a:lvl6pPr>
            <a:lvl7pPr marL="2971800" indent="-228600" algn="ctr" eaLnBrk="0" fontAlgn="base" hangingPunct="0">
              <a:spcBef>
                <a:spcPct val="50000"/>
              </a:spcBef>
              <a:spcAft>
                <a:spcPct val="0"/>
              </a:spcAft>
              <a:defRPr sz="1600">
                <a:solidFill>
                  <a:schemeClr val="tx1"/>
                </a:solidFill>
                <a:latin typeface="Arial Narrow" pitchFamily="34" charset="0"/>
              </a:defRPr>
            </a:lvl7pPr>
            <a:lvl8pPr marL="3429000" indent="-228600" algn="ctr" eaLnBrk="0" fontAlgn="base" hangingPunct="0">
              <a:spcBef>
                <a:spcPct val="50000"/>
              </a:spcBef>
              <a:spcAft>
                <a:spcPct val="0"/>
              </a:spcAft>
              <a:defRPr sz="1600">
                <a:solidFill>
                  <a:schemeClr val="tx1"/>
                </a:solidFill>
                <a:latin typeface="Arial Narrow" pitchFamily="34" charset="0"/>
              </a:defRPr>
            </a:lvl8pPr>
            <a:lvl9pPr marL="3886200" indent="-228600" algn="ctr" eaLnBrk="0" fontAlgn="base" hangingPunct="0">
              <a:spcBef>
                <a:spcPct val="50000"/>
              </a:spcBef>
              <a:spcAft>
                <a:spcPct val="0"/>
              </a:spcAft>
              <a:defRPr sz="1600">
                <a:solidFill>
                  <a:schemeClr val="tx1"/>
                </a:solidFill>
                <a:latin typeface="Arial Narrow" pitchFamily="34" charset="0"/>
              </a:defRPr>
            </a:lvl9pPr>
          </a:lstStyle>
          <a:p>
            <a:pPr marL="274320" lvl="1" indent="-274320" eaLnBrk="0" hangingPunct="0">
              <a:lnSpc>
                <a:spcPct val="80000"/>
              </a:lnSpc>
              <a:spcBef>
                <a:spcPct val="20000"/>
              </a:spcBef>
              <a:buClr>
                <a:schemeClr val="tx2"/>
              </a:buClr>
              <a:buSzPct val="150000"/>
              <a:buFontTx/>
              <a:buChar char="•"/>
            </a:pPr>
            <a:r>
              <a:rPr lang="en-US" altLang="en-US" sz="2400" dirty="0">
                <a:solidFill>
                  <a:srgbClr val="000000"/>
                </a:solidFill>
                <a:latin typeface="+mn-lt"/>
              </a:rPr>
              <a:t>Forum through which the DOD Components and other organizations may participate in the development, expansion, improvement, maintenance, administration of billing and adjustment procedures for DOD logistics</a:t>
            </a:r>
            <a:r>
              <a:rPr lang="en-US" altLang="en-US" sz="2000" dirty="0">
                <a:solidFill>
                  <a:srgbClr val="000000"/>
                </a:solidFill>
                <a:latin typeface="+mn-lt"/>
              </a:rPr>
              <a:t> </a:t>
            </a:r>
          </a:p>
          <a:p>
            <a:pPr marL="228600" lvl="1" indent="-228600" eaLnBrk="0" hangingPunct="0">
              <a:lnSpc>
                <a:spcPct val="80000"/>
              </a:lnSpc>
              <a:spcBef>
                <a:spcPts val="1000"/>
              </a:spcBef>
              <a:spcAft>
                <a:spcPts val="1200"/>
              </a:spcAft>
              <a:buClr>
                <a:schemeClr val="tx2"/>
              </a:buClr>
              <a:buSzPct val="150000"/>
              <a:buFontTx/>
              <a:buChar char="•"/>
            </a:pPr>
            <a:r>
              <a:rPr lang="en-US" altLang="en-US" sz="2400" dirty="0">
                <a:solidFill>
                  <a:srgbClr val="000000"/>
                </a:solidFill>
                <a:latin typeface="+mn-lt"/>
              </a:rPr>
              <a:t>Has cognizance over the Interfund Billing System and other financial requirements for the Military Standard Billing System (MILSBILLS) </a:t>
            </a:r>
          </a:p>
          <a:p>
            <a:pPr marL="228600" lvl="1" indent="-228600" eaLnBrk="0" hangingPunct="0">
              <a:lnSpc>
                <a:spcPct val="80000"/>
              </a:lnSpc>
              <a:spcBef>
                <a:spcPts val="1000"/>
              </a:spcBef>
              <a:buClr>
                <a:schemeClr val="tx2"/>
              </a:buClr>
              <a:buSzPct val="150000"/>
              <a:buFontTx/>
              <a:buChar char="•"/>
            </a:pPr>
            <a:r>
              <a:rPr lang="en-US" altLang="en-US" sz="2400" dirty="0" smtClean="0">
                <a:solidFill>
                  <a:srgbClr val="000000"/>
                </a:solidFill>
                <a:latin typeface="+mn-lt"/>
              </a:rPr>
              <a:t>The </a:t>
            </a:r>
            <a:r>
              <a:rPr lang="en-US" altLang="en-US" sz="2400" dirty="0">
                <a:solidFill>
                  <a:srgbClr val="000000"/>
                </a:solidFill>
                <a:latin typeface="+mn-lt"/>
              </a:rPr>
              <a:t>FPRC Chair, in coordination with other FPRC members, is responsible for the contents of the </a:t>
            </a:r>
            <a:r>
              <a:rPr lang="en-US" altLang="en-US" sz="2400" dirty="0">
                <a:solidFill>
                  <a:srgbClr val="2D2DB9"/>
                </a:solidFill>
                <a:latin typeface="+mn-lt"/>
              </a:rPr>
              <a:t>MILSBILLS procedures of DLM 4000.25, Volume 4, Finance</a:t>
            </a:r>
            <a:r>
              <a:rPr lang="en-US" altLang="en-US" sz="2400" dirty="0">
                <a:solidFill>
                  <a:srgbClr val="000000"/>
                </a:solidFill>
                <a:latin typeface="+mn-lt"/>
              </a:rPr>
              <a:t>.   Refer to DLM 4000.25, Volume 1, Chapter 1, for DLMS PRC functions and responsibilities</a:t>
            </a:r>
          </a:p>
        </p:txBody>
      </p:sp>
      <p:sp>
        <p:nvSpPr>
          <p:cNvPr id="17410" name="Title 2"/>
          <p:cNvSpPr>
            <a:spLocks noGrp="1"/>
          </p:cNvSpPr>
          <p:nvPr>
            <p:ph type="title" idx="4294967295"/>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dirty="0"/>
              <a:t>Finance PRC Mission</a:t>
            </a:r>
          </a:p>
        </p:txBody>
      </p:sp>
    </p:spTree>
    <p:extLst>
      <p:ext uri="{BB962C8B-B14F-4D97-AF65-F5344CB8AC3E}">
        <p14:creationId xmlns:p14="http://schemas.microsoft.com/office/powerpoint/2010/main" val="10809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04" y="1209674"/>
            <a:ext cx="8510370" cy="4836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bwMode="auto">
          <a:xfrm rot="14045932">
            <a:off x="7598794" y="3371779"/>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5" name="Title 3"/>
          <p:cNvSpPr txBox="1">
            <a:spLocks/>
          </p:cNvSpPr>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MILSINQ</a:t>
            </a:r>
            <a:endParaRPr lang="en-US" altLang="en-US" dirty="0" smtClean="0">
              <a:latin typeface="Arial" charset="0"/>
              <a:cs typeface="Arial" charset="0"/>
            </a:endParaRPr>
          </a:p>
        </p:txBody>
      </p:sp>
      <p:pic>
        <p:nvPicPr>
          <p:cNvPr id="39941" name="Picture 5" descr="C:\Users\HLM0035\AppData\Local\Temp\SNAGHTML5e6ef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5072" y="3768248"/>
            <a:ext cx="2810912" cy="15208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2488048" y="3332072"/>
            <a:ext cx="1647776" cy="218087"/>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04" y="1209674"/>
            <a:ext cx="8510370" cy="4836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bwMode="auto">
          <a:xfrm rot="14045932">
            <a:off x="7598794" y="4389523"/>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5" name="Title 3"/>
          <p:cNvSpPr txBox="1">
            <a:spLocks/>
          </p:cNvSpPr>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MILSINQ</a:t>
            </a:r>
            <a:endParaRPr lang="en-US" altLang="en-US" dirty="0" smtClean="0">
              <a:latin typeface="Arial" charset="0"/>
              <a:cs typeface="Arial" charset="0"/>
            </a:endParaRPr>
          </a:p>
        </p:txBody>
      </p:sp>
      <p:pic>
        <p:nvPicPr>
          <p:cNvPr id="41986" name="Picture 2" descr="C:\Users\HLM0035\AppData\Local\Temp\SNAGHTML613b0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6608" y="4696716"/>
            <a:ext cx="2877538" cy="16401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488048" y="4422513"/>
            <a:ext cx="1647776" cy="218087"/>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158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04" y="1209674"/>
            <a:ext cx="8510370" cy="4836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3"/>
          <p:cNvSpPr txBox="1">
            <a:spLocks/>
          </p:cNvSpPr>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MILSINQ</a:t>
            </a:r>
            <a:endParaRPr lang="en-US" altLang="en-US" dirty="0" smtClean="0">
              <a:latin typeface="Arial" charset="0"/>
              <a:cs typeface="Arial" charset="0"/>
            </a:endParaRPr>
          </a:p>
        </p:txBody>
      </p:sp>
      <p:sp>
        <p:nvSpPr>
          <p:cNvPr id="6" name="Rectangle 5"/>
          <p:cNvSpPr/>
          <p:nvPr/>
        </p:nvSpPr>
        <p:spPr bwMode="auto">
          <a:xfrm>
            <a:off x="2488048" y="3671320"/>
            <a:ext cx="1647776" cy="218087"/>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8" name="Rectangle 7"/>
          <p:cNvSpPr/>
          <p:nvPr/>
        </p:nvSpPr>
        <p:spPr bwMode="auto">
          <a:xfrm>
            <a:off x="7819088" y="3671321"/>
            <a:ext cx="503592" cy="203994"/>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41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par>
                          <p:cTn id="8" fill="hold">
                            <p:stCondLst>
                              <p:cond delay="1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21799871"/>
              </p:ext>
            </p:extLst>
          </p:nvPr>
        </p:nvGraphicFramePr>
        <p:xfrm>
          <a:off x="82768" y="402336"/>
          <a:ext cx="8754064" cy="6009640"/>
        </p:xfrm>
        <a:graphic>
          <a:graphicData uri="http://schemas.openxmlformats.org/drawingml/2006/table">
            <a:tbl>
              <a:tblPr firstRow="1" bandRow="1">
                <a:tableStyleId>{5C22544A-7EE6-4342-B048-85BDC9FD1C3A}</a:tableStyleId>
              </a:tblPr>
              <a:tblGrid>
                <a:gridCol w="3780192">
                  <a:extLst>
                    <a:ext uri="{9D8B030D-6E8A-4147-A177-3AD203B41FA5}">
                      <a16:colId xmlns:a16="http://schemas.microsoft.com/office/drawing/2014/main" val="20000"/>
                    </a:ext>
                  </a:extLst>
                </a:gridCol>
                <a:gridCol w="4973872">
                  <a:extLst>
                    <a:ext uri="{9D8B030D-6E8A-4147-A177-3AD203B41FA5}">
                      <a16:colId xmlns:a16="http://schemas.microsoft.com/office/drawing/2014/main" val="20001"/>
                    </a:ext>
                  </a:extLst>
                </a:gridCol>
              </a:tblGrid>
              <a:tr h="370840">
                <a:tc>
                  <a:txBody>
                    <a:bodyPr/>
                    <a:lstStyle/>
                    <a:p>
                      <a:r>
                        <a:rPr lang="en-US" dirty="0" smtClean="0"/>
                        <a:t>MILSTRAP Appendix 2.8</a:t>
                      </a:r>
                      <a:endParaRPr lang="en-US" dirty="0"/>
                    </a:p>
                  </a:txBody>
                  <a:tcPr/>
                </a:tc>
                <a:tc>
                  <a:txBody>
                    <a:bodyPr/>
                    <a:lstStyle/>
                    <a:p>
                      <a:r>
                        <a:rPr lang="en-US" dirty="0" smtClean="0"/>
                        <a:t>MILSINQ</a:t>
                      </a:r>
                      <a:endParaRPr lang="en-US" dirty="0"/>
                    </a:p>
                  </a:txBody>
                  <a:tcPr/>
                </a:tc>
                <a:extLst>
                  <a:ext uri="{0D108BD9-81ED-4DB2-BD59-A6C34878D82A}">
                    <a16:rowId xmlns:a16="http://schemas.microsoft.com/office/drawing/2014/main" val="10000"/>
                  </a:ext>
                </a:extLst>
              </a:tr>
              <a:tr h="370840">
                <a:tc>
                  <a:txBody>
                    <a:bodyPr/>
                    <a:lstStyle/>
                    <a:p>
                      <a:pPr marL="395288" indent="-395288"/>
                      <a:r>
                        <a:rPr lang="en-US" sz="1400" dirty="0" smtClean="0"/>
                        <a:t>BU</a:t>
                      </a:r>
                      <a:r>
                        <a:rPr lang="en-US" sz="1400" baseline="0" dirty="0" smtClean="0"/>
                        <a:t>     </a:t>
                      </a:r>
                      <a:r>
                        <a:rPr lang="en-US" sz="1400" dirty="0" smtClean="0"/>
                        <a:t>Rejected.  Discrete values for the SLOA data elements in the transaction do not match data elements from the SFIS Fund Code to Fund Account Conversion Table for the Fund Code cited in the transaction.</a:t>
                      </a:r>
                    </a:p>
                    <a:p>
                      <a:pPr marL="395288" indent="-395288"/>
                      <a:endParaRPr lang="en-US" sz="1400" dirty="0" smtClean="0"/>
                    </a:p>
                    <a:p>
                      <a:pPr marL="395288" indent="-395288"/>
                      <a:r>
                        <a:rPr lang="en-US" sz="1400" b="0" i="0" kern="1200" dirty="0" smtClean="0">
                          <a:solidFill>
                            <a:schemeClr val="dk1"/>
                          </a:solidFill>
                          <a:effectLst/>
                          <a:latin typeface="+mn-lt"/>
                          <a:ea typeface="+mn-ea"/>
                          <a:cs typeface="+mn-cs"/>
                        </a:rPr>
                        <a:t>BV	Rejected.  </a:t>
                      </a:r>
                      <a:r>
                        <a:rPr lang="en-US" sz="1400" b="0" i="0" kern="1200" dirty="0" err="1" smtClean="0">
                          <a:solidFill>
                            <a:schemeClr val="dk1"/>
                          </a:solidFill>
                          <a:effectLst/>
                          <a:latin typeface="+mn-lt"/>
                          <a:ea typeface="+mn-ea"/>
                          <a:cs typeface="+mn-cs"/>
                        </a:rPr>
                        <a:t>DoDAAC</a:t>
                      </a:r>
                      <a:r>
                        <a:rPr lang="en-US" sz="1400" b="0" i="0" kern="1200" dirty="0" smtClean="0">
                          <a:solidFill>
                            <a:schemeClr val="dk1"/>
                          </a:solidFill>
                          <a:effectLst/>
                          <a:latin typeface="+mn-lt"/>
                          <a:ea typeface="+mn-ea"/>
                          <a:cs typeface="+mn-cs"/>
                        </a:rPr>
                        <a:t> in the transaction does not have the appropriate authority code for its intended use</a:t>
                      </a:r>
                    </a:p>
                    <a:p>
                      <a:pPr marL="395288" indent="-395288"/>
                      <a:endParaRPr lang="en-US" sz="1400" b="0" i="0" kern="1200" dirty="0" smtClean="0">
                        <a:solidFill>
                          <a:schemeClr val="dk1"/>
                        </a:solidFill>
                        <a:effectLst/>
                        <a:latin typeface="+mn-lt"/>
                        <a:ea typeface="+mn-ea"/>
                        <a:cs typeface="+mn-cs"/>
                      </a:endParaRPr>
                    </a:p>
                    <a:p>
                      <a:pPr marL="395288" indent="-395288"/>
                      <a:endParaRPr lang="en-US" sz="1400" b="0" i="0" kern="1200" dirty="0" smtClean="0">
                        <a:solidFill>
                          <a:schemeClr val="dk1"/>
                        </a:solidFill>
                        <a:effectLst/>
                        <a:latin typeface="+mn-lt"/>
                        <a:ea typeface="+mn-ea"/>
                        <a:cs typeface="+mn-cs"/>
                      </a:endParaRPr>
                    </a:p>
                    <a:p>
                      <a:pPr marL="395288" indent="-395288"/>
                      <a:r>
                        <a:rPr lang="en-US" sz="1400" b="0" i="0" kern="1200" dirty="0" smtClean="0">
                          <a:solidFill>
                            <a:schemeClr val="dk1"/>
                          </a:solidFill>
                          <a:effectLst/>
                          <a:latin typeface="+mn-lt"/>
                          <a:ea typeface="+mn-ea"/>
                          <a:cs typeface="+mn-cs"/>
                        </a:rPr>
                        <a:t>BW	Rejected.  Suspense account is not authorized for </a:t>
                      </a:r>
                      <a:r>
                        <a:rPr lang="en-US" sz="1400" b="0" i="0" kern="1200" dirty="0" err="1" smtClean="0">
                          <a:solidFill>
                            <a:schemeClr val="dk1"/>
                          </a:solidFill>
                          <a:effectLst/>
                          <a:latin typeface="+mn-lt"/>
                          <a:ea typeface="+mn-ea"/>
                          <a:cs typeface="+mn-cs"/>
                        </a:rPr>
                        <a:t>Interfund</a:t>
                      </a:r>
                      <a:r>
                        <a:rPr lang="en-US" sz="1400" b="0" i="0" kern="1200" dirty="0" smtClean="0">
                          <a:solidFill>
                            <a:schemeClr val="dk1"/>
                          </a:solidFill>
                          <a:effectLst/>
                          <a:latin typeface="+mn-lt"/>
                          <a:ea typeface="+mn-ea"/>
                          <a:cs typeface="+mn-cs"/>
                        </a:rPr>
                        <a:t> use </a:t>
                      </a:r>
                    </a:p>
                    <a:p>
                      <a:pPr marL="395288" indent="-395288"/>
                      <a:endParaRPr lang="en-US" sz="1400" b="0" i="0" kern="1200" dirty="0" smtClean="0">
                        <a:solidFill>
                          <a:schemeClr val="dk1"/>
                        </a:solidFill>
                        <a:effectLst/>
                        <a:latin typeface="+mn-lt"/>
                        <a:ea typeface="+mn-ea"/>
                        <a:cs typeface="+mn-cs"/>
                      </a:endParaRPr>
                    </a:p>
                    <a:p>
                      <a:pPr marL="395288" indent="-395288"/>
                      <a:r>
                        <a:rPr lang="en-US" sz="1400" b="0" i="0" kern="1200" dirty="0" smtClean="0">
                          <a:solidFill>
                            <a:schemeClr val="dk1"/>
                          </a:solidFill>
                          <a:effectLst/>
                          <a:latin typeface="+mn-lt"/>
                          <a:ea typeface="+mn-ea"/>
                          <a:cs typeface="+mn-cs"/>
                        </a:rPr>
                        <a:t>BX	Rejected.  Total dollar value of detail bills is not equal to total dollar value of the summary bill</a:t>
                      </a:r>
                    </a:p>
                    <a:p>
                      <a:pPr marL="395288" indent="-395288"/>
                      <a:endParaRPr lang="en-US" sz="1400" b="0" i="0" kern="1200" dirty="0" smtClean="0">
                        <a:solidFill>
                          <a:schemeClr val="dk1"/>
                        </a:solidFill>
                        <a:effectLst/>
                        <a:latin typeface="+mn-lt"/>
                        <a:ea typeface="+mn-ea"/>
                        <a:cs typeface="+mn-cs"/>
                      </a:endParaRPr>
                    </a:p>
                    <a:p>
                      <a:pPr marL="395288" indent="-395288"/>
                      <a:r>
                        <a:rPr lang="en-US" sz="1400" b="0" i="0" kern="1200" dirty="0" smtClean="0">
                          <a:solidFill>
                            <a:schemeClr val="dk1"/>
                          </a:solidFill>
                          <a:effectLst/>
                          <a:latin typeface="+mn-lt"/>
                          <a:ea typeface="+mn-ea"/>
                          <a:cs typeface="+mn-cs"/>
                        </a:rPr>
                        <a:t>BY	Rejected.  Count of detail bills is not equal to the count in the summary bill (MILS RP 5-7, DLMS 810L 3/CTT01/070)</a:t>
                      </a:r>
                    </a:p>
                    <a:p>
                      <a:pPr marL="395288" indent="-395288"/>
                      <a:endParaRPr lang="en-US" sz="1400" b="0" i="0" kern="1200" dirty="0" smtClean="0">
                        <a:solidFill>
                          <a:schemeClr val="dk1"/>
                        </a:solidFill>
                        <a:effectLst/>
                        <a:latin typeface="+mn-lt"/>
                        <a:ea typeface="+mn-ea"/>
                        <a:cs typeface="+mn-cs"/>
                      </a:endParaRPr>
                    </a:p>
                    <a:p>
                      <a:pPr marL="395288" indent="-395288"/>
                      <a:r>
                        <a:rPr lang="en-US" sz="1400" b="0" i="0" kern="1200" dirty="0" smtClean="0">
                          <a:solidFill>
                            <a:schemeClr val="dk1"/>
                          </a:solidFill>
                          <a:effectLst/>
                          <a:latin typeface="+mn-lt"/>
                          <a:ea typeface="+mn-ea"/>
                          <a:cs typeface="+mn-cs"/>
                        </a:rPr>
                        <a:t>BZ	Rejected.  </a:t>
                      </a:r>
                      <a:r>
                        <a:rPr lang="en-US" sz="1400" b="0" i="0" kern="1200" dirty="0" err="1" smtClean="0">
                          <a:solidFill>
                            <a:schemeClr val="dk1"/>
                          </a:solidFill>
                          <a:effectLst/>
                          <a:latin typeface="+mn-lt"/>
                          <a:ea typeface="+mn-ea"/>
                          <a:cs typeface="+mn-cs"/>
                        </a:rPr>
                        <a:t>DoDAAC</a:t>
                      </a:r>
                      <a:r>
                        <a:rPr lang="en-US" sz="1400" b="0" i="0" kern="1200" dirty="0" smtClean="0">
                          <a:solidFill>
                            <a:schemeClr val="dk1"/>
                          </a:solidFill>
                          <a:effectLst/>
                          <a:latin typeface="+mn-lt"/>
                          <a:ea typeface="+mn-ea"/>
                          <a:cs typeface="+mn-cs"/>
                        </a:rPr>
                        <a:t> is not valid in DAAS</a:t>
                      </a:r>
                    </a:p>
                  </a:txBody>
                  <a:tcPr/>
                </a:tc>
                <a:tc>
                  <a:txBody>
                    <a:bodyPr/>
                    <a:lstStyle/>
                    <a:p>
                      <a:r>
                        <a:rPr lang="en-US" sz="1400" dirty="0" smtClean="0"/>
                        <a:t>U – </a:t>
                      </a:r>
                    </a:p>
                    <a:p>
                      <a:r>
                        <a:rPr lang="en-US" sz="1400" dirty="0" smtClean="0"/>
                        <a:t>   SLOA ELEMENTS INVALID IAW SFIS FUND CODE TABLE</a:t>
                      </a:r>
                    </a:p>
                    <a:p>
                      <a:endParaRPr lang="en-US" sz="1400" dirty="0" smtClean="0"/>
                    </a:p>
                    <a:p>
                      <a:r>
                        <a:rPr lang="en-US" sz="1400" dirty="0" smtClean="0"/>
                        <a:t>V - Unauthorized "Bill To"</a:t>
                      </a:r>
                    </a:p>
                    <a:p>
                      <a:r>
                        <a:rPr lang="en-US" sz="1400" dirty="0" smtClean="0"/>
                        <a:t>   ADDR BILL TO NOT AUTHORIZED FOR INTERFUND USE</a:t>
                      </a:r>
                    </a:p>
                    <a:p>
                      <a:r>
                        <a:rPr lang="en-US" sz="1400" dirty="0" smtClean="0"/>
                        <a:t>   BILL OFC ADDR NOT AUTHORIZED FOR INTERFUND USE</a:t>
                      </a:r>
                    </a:p>
                    <a:p>
                      <a:r>
                        <a:rPr lang="en-US" sz="1400" dirty="0" smtClean="0"/>
                        <a:t>   VALIDATE VALUE OF FE/GE ENTRY</a:t>
                      </a:r>
                    </a:p>
                    <a:p>
                      <a:r>
                        <a:rPr lang="en-US" sz="1400" dirty="0" smtClean="0"/>
                        <a:t> </a:t>
                      </a:r>
                    </a:p>
                    <a:p>
                      <a:r>
                        <a:rPr lang="en-US" sz="1400" dirty="0" smtClean="0"/>
                        <a:t>W - F3885 Not Authorized</a:t>
                      </a:r>
                    </a:p>
                    <a:p>
                      <a:r>
                        <a:rPr lang="en-US" sz="1400" dirty="0" smtClean="0"/>
                        <a:t>   ACCOUNT UNAUTHORIZED FOR USE IN INTERFUND BILL</a:t>
                      </a:r>
                    </a:p>
                    <a:p>
                      <a:r>
                        <a:rPr lang="en-US" sz="1400" dirty="0" smtClean="0"/>
                        <a:t> </a:t>
                      </a:r>
                    </a:p>
                    <a:p>
                      <a:r>
                        <a:rPr lang="en-US" sz="1400" dirty="0" smtClean="0"/>
                        <a:t>X - Dollar Value Summary not equal to Details</a:t>
                      </a:r>
                    </a:p>
                    <a:p>
                      <a:r>
                        <a:rPr lang="en-US" sz="1400" dirty="0" smtClean="0"/>
                        <a:t>   DOLLAR VALUE OF DETAIL NOT EQUAL TO SUMMARY</a:t>
                      </a:r>
                    </a:p>
                    <a:p>
                      <a:endParaRPr lang="en-US" sz="1400" dirty="0" smtClean="0"/>
                    </a:p>
                    <a:p>
                      <a:r>
                        <a:rPr lang="en-US" sz="1400" dirty="0" smtClean="0"/>
                        <a:t>Y - Card Count Summary not equal to Details</a:t>
                      </a:r>
                    </a:p>
                    <a:p>
                      <a:r>
                        <a:rPr lang="en-US" sz="1400" dirty="0" smtClean="0"/>
                        <a:t>   DOC COUNT NOT EQUAL TO COUNT IN RP 5-7 OF SBR</a:t>
                      </a:r>
                    </a:p>
                    <a:p>
                      <a:endParaRPr lang="en-US" sz="1400" dirty="0" smtClean="0"/>
                    </a:p>
                    <a:p>
                      <a:r>
                        <a:rPr lang="en-US" sz="1400" dirty="0" smtClean="0"/>
                        <a:t>Z - Invalid "Bill To"</a:t>
                      </a:r>
                    </a:p>
                    <a:p>
                      <a:r>
                        <a:rPr lang="en-US" sz="1400" dirty="0" smtClean="0"/>
                        <a:t>   BILLING ADDRESS IN RP 30-35 NOT IN DAAS RECORDS</a:t>
                      </a:r>
                    </a:p>
                    <a:p>
                      <a:r>
                        <a:rPr lang="en-US" sz="1400" dirty="0" smtClean="0"/>
                        <a:t>   ADDR BILL TO IS INVALID FOR DOCUMENT ID</a:t>
                      </a:r>
                    </a:p>
                  </a:txBody>
                  <a:tcPr/>
                </a:tc>
                <a:extLst>
                  <a:ext uri="{0D108BD9-81ED-4DB2-BD59-A6C34878D82A}">
                    <a16:rowId xmlns:a16="http://schemas.microsoft.com/office/drawing/2014/main" val="10001"/>
                  </a:ext>
                </a:extLst>
              </a:tr>
            </a:tbl>
          </a:graphicData>
        </a:graphic>
      </p:graphicFrame>
      <p:sp>
        <p:nvSpPr>
          <p:cNvPr id="5" name="Rectangle 4"/>
          <p:cNvSpPr/>
          <p:nvPr/>
        </p:nvSpPr>
        <p:spPr bwMode="auto">
          <a:xfrm>
            <a:off x="113312" y="2265864"/>
            <a:ext cx="3634800" cy="726960"/>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6" name="Rectangle 5"/>
          <p:cNvSpPr/>
          <p:nvPr/>
        </p:nvSpPr>
        <p:spPr bwMode="auto">
          <a:xfrm>
            <a:off x="3845040" y="1611601"/>
            <a:ext cx="2229344" cy="315015"/>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873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602" y="1103980"/>
            <a:ext cx="8690598" cy="531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bwMode="auto">
          <a:xfrm rot="14045932">
            <a:off x="3263882" y="5962875"/>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5" name="Title 3"/>
          <p:cNvSpPr txBox="1">
            <a:spLocks/>
          </p:cNvSpPr>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MILSINQ</a:t>
            </a:r>
            <a:endParaRPr lang="en-US" altLang="en-US" dirty="0" smtClean="0">
              <a:latin typeface="Arial" charset="0"/>
              <a:cs typeface="Arial" charset="0"/>
            </a:endParaRPr>
          </a:p>
        </p:txBody>
      </p:sp>
    </p:spTree>
    <p:extLst>
      <p:ext uri="{BB962C8B-B14F-4D97-AF65-F5344CB8AC3E}">
        <p14:creationId xmlns:p14="http://schemas.microsoft.com/office/powerpoint/2010/main" val="40694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82" y="1146868"/>
            <a:ext cx="6270042" cy="399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bwMode="auto">
          <a:xfrm rot="14045932">
            <a:off x="2413146" y="4156120"/>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5" name="Title 3"/>
          <p:cNvSpPr txBox="1">
            <a:spLocks/>
          </p:cNvSpPr>
          <p:nvPr/>
        </p:nvSpPr>
        <p:spPr bwMode="auto">
          <a:xfrm>
            <a:off x="457200" y="365760"/>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MILSINQ</a:t>
            </a:r>
            <a:endParaRPr lang="en-US" altLang="en-US" dirty="0" smtClean="0">
              <a:latin typeface="Arial" charset="0"/>
              <a:cs typeface="Arial" charset="0"/>
            </a:endParaRPr>
          </a:p>
        </p:txBody>
      </p:sp>
      <p:pic>
        <p:nvPicPr>
          <p:cNvPr id="317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766" y="5222167"/>
            <a:ext cx="5113337" cy="1211263"/>
          </a:xfrm>
          <a:prstGeom prst="rect">
            <a:avLst/>
          </a:prstGeom>
          <a:noFill/>
          <a:ln w="9525">
            <a:solidFill>
              <a:schemeClr val="tx1"/>
            </a:solidFill>
            <a:miter lim="800000"/>
            <a:headEnd/>
            <a:tailEnd/>
          </a:ln>
          <a:extLst/>
        </p:spPr>
      </p:pic>
      <p:sp>
        <p:nvSpPr>
          <p:cNvPr id="7" name="Rectangle 6"/>
          <p:cNvSpPr/>
          <p:nvPr/>
        </p:nvSpPr>
        <p:spPr bwMode="auto">
          <a:xfrm>
            <a:off x="985664" y="2217400"/>
            <a:ext cx="242320" cy="484640"/>
          </a:xfrm>
          <a:prstGeom prst="rect">
            <a:avLst/>
          </a:prstGeom>
          <a:noFill/>
          <a:ln w="1905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32776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500"/>
                                        <p:tgtEl>
                                          <p:spTgt spid="7"/>
                                        </p:tgtEl>
                                      </p:cBhvr>
                                    </p:animEffect>
                                  </p:childTnLst>
                                </p:cTn>
                              </p:par>
                            </p:childTnLst>
                          </p:cTn>
                        </p:par>
                        <p:par>
                          <p:cTn id="8" fill="hold">
                            <p:stCondLst>
                              <p:cond delay="1500"/>
                            </p:stCondLst>
                            <p:childTnLst>
                              <p:par>
                                <p:cTn id="9" presetID="42"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42" presetClass="entr" presetSubtype="0" fill="hold" nodeType="afterEffect">
                                  <p:stCondLst>
                                    <p:cond delay="250"/>
                                  </p:stCondLst>
                                  <p:childTnLst>
                                    <p:set>
                                      <p:cBhvr>
                                        <p:cTn id="16" dur="1" fill="hold">
                                          <p:stCondLst>
                                            <p:cond delay="0"/>
                                          </p:stCondLst>
                                        </p:cTn>
                                        <p:tgtEl>
                                          <p:spTgt spid="31747"/>
                                        </p:tgtEl>
                                        <p:attrNameLst>
                                          <p:attrName>style.visibility</p:attrName>
                                        </p:attrNameLst>
                                      </p:cBhvr>
                                      <p:to>
                                        <p:strVal val="visible"/>
                                      </p:to>
                                    </p:set>
                                    <p:animEffect transition="in" filter="fade">
                                      <p:cBhvr>
                                        <p:cTn id="17" dur="1000"/>
                                        <p:tgtEl>
                                          <p:spTgt spid="31747"/>
                                        </p:tgtEl>
                                      </p:cBhvr>
                                    </p:animEffect>
                                    <p:anim calcmode="lin" valueType="num">
                                      <p:cBhvr>
                                        <p:cTn id="18" dur="1000" fill="hold"/>
                                        <p:tgtEl>
                                          <p:spTgt spid="31747"/>
                                        </p:tgtEl>
                                        <p:attrNameLst>
                                          <p:attrName>ppt_x</p:attrName>
                                        </p:attrNameLst>
                                      </p:cBhvr>
                                      <p:tavLst>
                                        <p:tav tm="0">
                                          <p:val>
                                            <p:strVal val="#ppt_x"/>
                                          </p:val>
                                        </p:tav>
                                        <p:tav tm="100000">
                                          <p:val>
                                            <p:strVal val="#ppt_x"/>
                                          </p:val>
                                        </p:tav>
                                      </p:tavLst>
                                    </p:anim>
                                    <p:anim calcmode="lin" valueType="num">
                                      <p:cBhvr>
                                        <p:cTn id="19" dur="1000" fill="hold"/>
                                        <p:tgtEl>
                                          <p:spTgt spid="317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35456"/>
            <a:ext cx="8153396" cy="541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bwMode="auto">
          <a:xfrm rot="14045932">
            <a:off x="4377893" y="4667475"/>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Tree>
    <p:extLst>
      <p:ext uri="{BB962C8B-B14F-4D97-AF65-F5344CB8AC3E}">
        <p14:creationId xmlns:p14="http://schemas.microsoft.com/office/powerpoint/2010/main" val="351330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548640"/>
          </a:xfrm>
        </p:spPr>
        <p:txBody>
          <a:bodyPr/>
          <a:lstStyle/>
          <a:p>
            <a:r>
              <a:rPr lang="en-US" sz="3600" dirty="0"/>
              <a:t>e</a:t>
            </a:r>
            <a:r>
              <a:rPr lang="en-US" sz="3600" dirty="0" smtClean="0"/>
              <a:t>DAASINQ</a:t>
            </a:r>
            <a:endParaRPr lang="en-US" sz="3600" dirty="0"/>
          </a:p>
        </p:txBody>
      </p:sp>
      <p:sp>
        <p:nvSpPr>
          <p:cNvPr id="4" name="TextBox 3"/>
          <p:cNvSpPr txBox="1"/>
          <p:nvPr/>
        </p:nvSpPr>
        <p:spPr>
          <a:xfrm>
            <a:off x="5791200" y="2486077"/>
            <a:ext cx="285177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EDAASINQ Home Page</a:t>
            </a:r>
            <a:endParaRPr lang="en-US" sz="3200" dirty="0">
              <a:latin typeface="Arial" panose="020B0604020202020204" pitchFamily="34" charset="0"/>
              <a:cs typeface="Arial" panose="020B0604020202020204" pitchFamily="34" charset="0"/>
            </a:endParaRP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0"/>
            <a:ext cx="6142118" cy="481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79828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39762"/>
          </a:xfrm>
        </p:spPr>
        <p:txBody>
          <a:bodyPr/>
          <a:lstStyle/>
          <a:p>
            <a:r>
              <a:rPr lang="en-US" sz="3600" dirty="0" err="1" smtClean="0"/>
              <a:t>eDAASINQ</a:t>
            </a:r>
            <a:endParaRPr lang="en-US" sz="3600" dirty="0"/>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376" y="1499915"/>
            <a:ext cx="5613401" cy="4982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9520" y="957336"/>
            <a:ext cx="6057900" cy="479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5482368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12" y="908872"/>
            <a:ext cx="4906963" cy="558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65760"/>
            <a:ext cx="8229600" cy="639762"/>
          </a:xfrm>
        </p:spPr>
        <p:txBody>
          <a:bodyPr/>
          <a:lstStyle/>
          <a:p>
            <a:r>
              <a:rPr lang="en-US" sz="3600" dirty="0" smtClean="0"/>
              <a:t>DoDAAC Authority Code</a:t>
            </a:r>
            <a:endParaRPr lang="en-US" sz="3600" dirty="0"/>
          </a:p>
        </p:txBody>
      </p:sp>
      <p:sp>
        <p:nvSpPr>
          <p:cNvPr id="4" name="TextBox 3"/>
          <p:cNvSpPr txBox="1"/>
          <p:nvPr/>
        </p:nvSpPr>
        <p:spPr>
          <a:xfrm>
            <a:off x="5027584" y="1219200"/>
            <a:ext cx="3964016" cy="4247317"/>
          </a:xfrm>
          <a:prstGeom prst="rect">
            <a:avLst/>
          </a:prstGeom>
          <a:solidFill>
            <a:srgbClr val="FFFF00"/>
          </a:solidFill>
          <a:ln w="25400">
            <a:solidFill>
              <a:schemeClr val="tx1"/>
            </a:solidFill>
          </a:ln>
        </p:spPr>
        <p:txBody>
          <a:bodyPr wrap="square" rtlCol="0">
            <a:spAutoFit/>
          </a:bodyPr>
          <a:lstStyle/>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DoDAAC Central Service Points assign authority codes to </a:t>
            </a:r>
            <a:r>
              <a:rPr lang="en-US" sz="1800" dirty="0" smtClean="0"/>
              <a:t>restrict </a:t>
            </a:r>
            <a:r>
              <a:rPr lang="en-US" sz="1800" dirty="0"/>
              <a:t>the use of </a:t>
            </a:r>
            <a:r>
              <a:rPr lang="en-US" sz="1800" dirty="0" smtClean="0"/>
              <a:t>a DoDAAC</a:t>
            </a:r>
            <a:r>
              <a:rPr lang="en-US" sz="18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A</a:t>
            </a:r>
            <a:r>
              <a:rPr lang="en-US" sz="1800" dirty="0" smtClean="0"/>
              <a:t>uthority </a:t>
            </a:r>
            <a:r>
              <a:rPr lang="en-US" sz="1800" dirty="0"/>
              <a:t>codes are applicable to all Components/Agencies, and there are many supply and finance business process edits based on the authority code</a:t>
            </a:r>
            <a:r>
              <a:rPr lang="en-US" sz="1800" dirty="0" smtClean="0"/>
              <a:t>.</a:t>
            </a:r>
          </a:p>
          <a:p>
            <a:pPr marL="285750" indent="-285750">
              <a:buFont typeface="Arial" panose="020B0604020202020204" pitchFamily="34" charset="0"/>
              <a:buChar char="•"/>
            </a:pPr>
            <a:r>
              <a:rPr lang="en-US" sz="1800" dirty="0"/>
              <a:t>Authority Code 00 allows unrestricted use of the DoDAAC</a:t>
            </a:r>
            <a:r>
              <a:rPr lang="en-US" sz="1800" dirty="0" smtClean="0"/>
              <a:t>.</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This DoDAAC has authority code </a:t>
            </a:r>
            <a:r>
              <a:rPr lang="en-US" sz="1800" dirty="0" smtClean="0">
                <a:latin typeface="Arial" panose="020B0604020202020204" pitchFamily="34" charset="0"/>
                <a:cs typeface="Arial" panose="020B0604020202020204" pitchFamily="34" charset="0"/>
              </a:rPr>
              <a:t>01 </a:t>
            </a:r>
            <a:r>
              <a:rPr lang="en-US" sz="1800" dirty="0">
                <a:latin typeface="Arial" panose="020B0604020202020204" pitchFamily="34" charset="0"/>
                <a:cs typeface="Arial" panose="020B0604020202020204" pitchFamily="34" charset="0"/>
              </a:rPr>
              <a:t>and may be used for </a:t>
            </a:r>
            <a:r>
              <a:rPr lang="en-US" sz="1800" dirty="0" smtClean="0">
                <a:latin typeface="Arial" panose="020B0604020202020204" pitchFamily="34" charset="0"/>
                <a:cs typeface="Arial" panose="020B0604020202020204" pitchFamily="34" charset="0"/>
              </a:rPr>
              <a:t>shipping, but not for ordering or bill payment</a:t>
            </a:r>
          </a:p>
        </p:txBody>
      </p:sp>
      <p:sp>
        <p:nvSpPr>
          <p:cNvPr id="9" name="Oval 8"/>
          <p:cNvSpPr/>
          <p:nvPr/>
        </p:nvSpPr>
        <p:spPr>
          <a:xfrm>
            <a:off x="1373376" y="3539648"/>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489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838200"/>
          </a:xfrm>
        </p:spPr>
        <p:txBody>
          <a:bodyPr/>
          <a:lstStyle/>
          <a:p>
            <a:r>
              <a:rPr lang="en-US" sz="3600" dirty="0" smtClean="0"/>
              <a:t>Why DLMS?</a:t>
            </a:r>
          </a:p>
        </p:txBody>
      </p:sp>
      <p:sp>
        <p:nvSpPr>
          <p:cNvPr id="13315" name="Rectangle 3"/>
          <p:cNvSpPr>
            <a:spLocks noGrp="1" noChangeArrowheads="1"/>
          </p:cNvSpPr>
          <p:nvPr>
            <p:ph type="body" sz="half" idx="1"/>
          </p:nvPr>
        </p:nvSpPr>
        <p:spPr>
          <a:xfrm>
            <a:off x="0" y="1054264"/>
            <a:ext cx="9144000" cy="4419600"/>
          </a:xfrm>
        </p:spPr>
        <p:txBody>
          <a:bodyPr/>
          <a:lstStyle/>
          <a:p>
            <a:pPr marL="457200" lvl="1" indent="-241300">
              <a:lnSpc>
                <a:spcPct val="80000"/>
              </a:lnSpc>
              <a:spcBef>
                <a:spcPts val="1000"/>
              </a:spcBef>
              <a:buClr>
                <a:schemeClr val="tx2"/>
              </a:buClr>
              <a:buSzPct val="150000"/>
              <a:buFontTx/>
              <a:buChar char="•"/>
            </a:pPr>
            <a:r>
              <a:rPr lang="en-US" sz="2300" dirty="0" smtClean="0">
                <a:ea typeface="+mn-ea"/>
                <a:cs typeface="+mn-cs"/>
              </a:rPr>
              <a:t>MILS </a:t>
            </a:r>
            <a:r>
              <a:rPr lang="en-US" sz="2300" dirty="0">
                <a:ea typeface="+mn-ea"/>
                <a:cs typeface="+mn-cs"/>
              </a:rPr>
              <a:t>80 Record Position Fixed Length Transactions </a:t>
            </a:r>
          </a:p>
          <a:p>
            <a:pPr marL="911225" lvl="2" indent="-465138">
              <a:lnSpc>
                <a:spcPct val="80000"/>
              </a:lnSpc>
              <a:spcBef>
                <a:spcPts val="800"/>
              </a:spcBef>
              <a:buClr>
                <a:schemeClr val="tx2"/>
              </a:buClr>
            </a:pPr>
            <a:r>
              <a:rPr lang="en-US" sz="2000" b="0" dirty="0" smtClean="0"/>
              <a:t>Limited data content conveyed in transactions; 80 record positions (</a:t>
            </a:r>
            <a:r>
              <a:rPr lang="en-US" sz="2000" b="0" dirty="0" err="1" smtClean="0"/>
              <a:t>rp</a:t>
            </a:r>
            <a:r>
              <a:rPr lang="en-US" sz="2000" b="0" dirty="0" smtClean="0"/>
              <a:t>)</a:t>
            </a:r>
          </a:p>
          <a:p>
            <a:pPr marL="911225" lvl="2" indent="-465138">
              <a:lnSpc>
                <a:spcPct val="80000"/>
              </a:lnSpc>
              <a:spcBef>
                <a:spcPts val="800"/>
              </a:spcBef>
              <a:buClr>
                <a:schemeClr val="tx2"/>
              </a:buClr>
            </a:pPr>
            <a:r>
              <a:rPr lang="en-US" sz="2000" b="0" dirty="0" smtClean="0"/>
              <a:t>Necessary billing data </a:t>
            </a:r>
            <a:r>
              <a:rPr lang="en-US" sz="2000" b="0" dirty="0"/>
              <a:t>is derived by linking codes in transactions with business rules and </a:t>
            </a:r>
            <a:r>
              <a:rPr lang="en-US" sz="2000" b="0" dirty="0" smtClean="0"/>
              <a:t>external relational </a:t>
            </a:r>
            <a:r>
              <a:rPr lang="en-US" sz="2000" b="0" dirty="0"/>
              <a:t>Fund Code </a:t>
            </a:r>
            <a:r>
              <a:rPr lang="en-US" sz="2000" b="0" dirty="0" smtClean="0"/>
              <a:t>Tables, using: </a:t>
            </a:r>
            <a:endParaRPr lang="en-US" sz="2000" b="0" dirty="0"/>
          </a:p>
          <a:p>
            <a:pPr marL="1554480" lvl="2">
              <a:spcBef>
                <a:spcPts val="800"/>
              </a:spcBef>
              <a:buFont typeface="Arial" pitchFamily="34" charset="0"/>
              <a:buChar char="-"/>
            </a:pPr>
            <a:r>
              <a:rPr lang="en-US" sz="2200" b="0" dirty="0" smtClean="0">
                <a:solidFill>
                  <a:schemeClr val="tx1"/>
                </a:solidFill>
              </a:rPr>
              <a:t> 	</a:t>
            </a:r>
            <a:r>
              <a:rPr lang="en-US" sz="2000" b="0" dirty="0" smtClean="0">
                <a:solidFill>
                  <a:schemeClr val="tx1"/>
                </a:solidFill>
              </a:rPr>
              <a:t>Service Agency Code</a:t>
            </a:r>
          </a:p>
          <a:p>
            <a:pPr marL="1554480" lvl="2">
              <a:spcBef>
                <a:spcPts val="800"/>
              </a:spcBef>
              <a:buFont typeface="Arial" pitchFamily="34" charset="0"/>
              <a:buChar char="-"/>
            </a:pPr>
            <a:r>
              <a:rPr lang="en-US" sz="2000" b="0" dirty="0" smtClean="0">
                <a:solidFill>
                  <a:schemeClr val="tx1"/>
                </a:solidFill>
              </a:rPr>
              <a:t> 	Signal Code</a:t>
            </a:r>
          </a:p>
          <a:p>
            <a:pPr marL="1554480" lvl="2">
              <a:spcBef>
                <a:spcPts val="800"/>
              </a:spcBef>
              <a:buFont typeface="Arial" pitchFamily="34" charset="0"/>
              <a:buChar char="-"/>
            </a:pPr>
            <a:r>
              <a:rPr lang="en-US" sz="2000" b="0" dirty="0" smtClean="0">
                <a:solidFill>
                  <a:schemeClr val="tx1"/>
                </a:solidFill>
              </a:rPr>
              <a:t> 	Fund Code </a:t>
            </a:r>
          </a:p>
          <a:p>
            <a:pPr marL="457200" lvl="1" indent="-241300">
              <a:lnSpc>
                <a:spcPct val="80000"/>
              </a:lnSpc>
              <a:spcBef>
                <a:spcPts val="1000"/>
              </a:spcBef>
              <a:buClr>
                <a:schemeClr val="tx2"/>
              </a:buClr>
              <a:buSzPct val="150000"/>
              <a:buFontTx/>
              <a:buChar char="•"/>
            </a:pPr>
            <a:r>
              <a:rPr lang="en-US" sz="2300" dirty="0">
                <a:ea typeface="+mn-ea"/>
                <a:cs typeface="+mn-cs"/>
              </a:rPr>
              <a:t>DLMS Variable Length Transactions</a:t>
            </a:r>
          </a:p>
          <a:p>
            <a:pPr marL="911225" lvl="2" indent="-465138">
              <a:lnSpc>
                <a:spcPct val="80000"/>
              </a:lnSpc>
              <a:spcBef>
                <a:spcPts val="800"/>
              </a:spcBef>
              <a:buClr>
                <a:schemeClr val="tx2"/>
              </a:buClr>
            </a:pPr>
            <a:r>
              <a:rPr lang="en-US" sz="2000" b="0" dirty="0" smtClean="0"/>
              <a:t>Convey all MILS data to support legacy environment</a:t>
            </a:r>
          </a:p>
          <a:p>
            <a:pPr marL="911225" lvl="2" indent="-465138">
              <a:lnSpc>
                <a:spcPct val="80000"/>
              </a:lnSpc>
              <a:spcBef>
                <a:spcPts val="800"/>
              </a:spcBef>
              <a:buClr>
                <a:schemeClr val="tx2"/>
              </a:buClr>
            </a:pPr>
            <a:r>
              <a:rPr lang="en-US" sz="2000" b="0" dirty="0" smtClean="0"/>
              <a:t>Offer </a:t>
            </a:r>
            <a:r>
              <a:rPr lang="en-US" sz="2000" b="0" dirty="0"/>
              <a:t>great flexibility </a:t>
            </a:r>
            <a:r>
              <a:rPr lang="en-US" sz="2000" b="0" dirty="0" smtClean="0"/>
              <a:t>to convey </a:t>
            </a:r>
            <a:r>
              <a:rPr lang="en-US" sz="2000" b="0" dirty="0"/>
              <a:t>additional data beyond </a:t>
            </a:r>
            <a:r>
              <a:rPr lang="en-US" sz="2000" b="0" dirty="0" smtClean="0"/>
              <a:t>MILS 80 RP  needed for financial compliance, audit and process improvement </a:t>
            </a:r>
            <a:endParaRPr lang="en-US" sz="2000" b="0" dirty="0"/>
          </a:p>
          <a:p>
            <a:pPr marL="911225" lvl="2" indent="-465138">
              <a:lnSpc>
                <a:spcPct val="80000"/>
              </a:lnSpc>
              <a:spcBef>
                <a:spcPts val="800"/>
              </a:spcBef>
              <a:buClr>
                <a:schemeClr val="tx2"/>
              </a:buClr>
            </a:pPr>
            <a:r>
              <a:rPr lang="en-US" sz="2000" b="0" dirty="0"/>
              <a:t>Also </a:t>
            </a:r>
            <a:r>
              <a:rPr lang="en-US" sz="2000" b="0" dirty="0" smtClean="0"/>
              <a:t>uses </a:t>
            </a:r>
            <a:r>
              <a:rPr lang="en-US" sz="2000" b="0" dirty="0"/>
              <a:t>r</a:t>
            </a:r>
            <a:r>
              <a:rPr lang="en-US" sz="2000" b="0" dirty="0" smtClean="0"/>
              <a:t>elational </a:t>
            </a:r>
            <a:r>
              <a:rPr lang="en-US" sz="2000" b="0" dirty="0"/>
              <a:t>Fund Code </a:t>
            </a:r>
            <a:r>
              <a:rPr lang="en-US" sz="2000" b="0" dirty="0" smtClean="0"/>
              <a:t>Tables </a:t>
            </a:r>
            <a:r>
              <a:rPr lang="en-US" sz="2000" b="0" dirty="0"/>
              <a:t>to effectively convey consistent data among business </a:t>
            </a:r>
            <a:r>
              <a:rPr lang="en-US" sz="2000" b="0" dirty="0" smtClean="0"/>
              <a:t>partners</a:t>
            </a:r>
          </a:p>
          <a:p>
            <a:pPr marL="911225" lvl="2" indent="-465138">
              <a:lnSpc>
                <a:spcPct val="80000"/>
              </a:lnSpc>
              <a:spcBef>
                <a:spcPts val="800"/>
              </a:spcBef>
              <a:buClr>
                <a:schemeClr val="tx2"/>
              </a:buClr>
            </a:pPr>
            <a:r>
              <a:rPr lang="en-US" sz="1800" b="0" dirty="0"/>
              <a:t>DLMS </a:t>
            </a:r>
            <a:r>
              <a:rPr lang="en-US" sz="1800" b="0" dirty="0" smtClean="0"/>
              <a:t>is based </a:t>
            </a:r>
            <a:r>
              <a:rPr lang="en-US" sz="1800" b="0" dirty="0"/>
              <a:t>on </a:t>
            </a:r>
            <a:r>
              <a:rPr lang="en-US" sz="1800" b="0" dirty="0" smtClean="0"/>
              <a:t>industry Electronic Data Interchange (EDI) </a:t>
            </a:r>
            <a:r>
              <a:rPr lang="en-US" sz="1800" b="0" dirty="0"/>
              <a:t>standards ASC X12 </a:t>
            </a:r>
            <a:r>
              <a:rPr lang="en-US" sz="2000" b="0" dirty="0"/>
              <a:t>Implementation Conventions (ICs) </a:t>
            </a:r>
            <a:r>
              <a:rPr lang="en-US" sz="1800" b="0" dirty="0"/>
              <a:t>release 4010 and </a:t>
            </a:r>
            <a:r>
              <a:rPr lang="en-US" sz="1800" b="0" dirty="0" smtClean="0"/>
              <a:t>4030</a:t>
            </a:r>
            <a:endParaRPr lang="en-US" sz="1800" b="0" dirty="0"/>
          </a:p>
        </p:txBody>
      </p:sp>
      <p:sp>
        <p:nvSpPr>
          <p:cNvPr id="13316" name="Text Box 4"/>
          <p:cNvSpPr txBox="1">
            <a:spLocks noChangeArrowheads="1"/>
          </p:cNvSpPr>
          <p:nvPr/>
        </p:nvSpPr>
        <p:spPr bwMode="auto">
          <a:xfrm>
            <a:off x="6626225" y="508000"/>
            <a:ext cx="433388" cy="328613"/>
          </a:xfrm>
          <a:prstGeom prst="rect">
            <a:avLst/>
          </a:prstGeom>
          <a:noFill/>
          <a:ln w="9525" algn="ctr">
            <a:noFill/>
            <a:miter lim="800000"/>
            <a:headEnd/>
            <a:tailEnd/>
          </a:ln>
        </p:spPr>
        <p:txBody>
          <a:bodyPr lIns="0" tIns="0" rIns="0" bIns="0">
            <a:spAutoFit/>
          </a:bodyPr>
          <a:lstStyle/>
          <a:p>
            <a:pPr algn="ctr" eaLnBrk="0" hangingPunct="0">
              <a:lnSpc>
                <a:spcPct val="90000"/>
              </a:lnSpc>
              <a:spcBef>
                <a:spcPct val="50000"/>
              </a:spcBef>
            </a:pPr>
            <a:endParaRPr lang="en-US" sz="2400">
              <a:solidFill>
                <a:srgbClr val="04148C"/>
              </a:solidFill>
            </a:endParaRPr>
          </a:p>
        </p:txBody>
      </p:sp>
      <p:sp>
        <p:nvSpPr>
          <p:cNvPr id="2" name="TextBox 1"/>
          <p:cNvSpPr txBox="1"/>
          <p:nvPr/>
        </p:nvSpPr>
        <p:spPr bwMode="auto">
          <a:xfrm>
            <a:off x="161776" y="6094520"/>
            <a:ext cx="8771984" cy="369332"/>
          </a:xfrm>
          <a:prstGeom prst="rect">
            <a:avLst/>
          </a:prstGeom>
          <a:solidFill>
            <a:srgbClr val="FFFF00"/>
          </a:solidFill>
          <a:ln w="25400" algn="ctr">
            <a:solidFill>
              <a:schemeClr val="tx1"/>
            </a:solidFill>
            <a:miter lim="800000"/>
            <a:headEnd/>
            <a:tailEnd/>
          </a:ln>
        </p:spPr>
        <p:txBody>
          <a:bodyPr wrap="square" rtlCol="0">
            <a:spAutoFit/>
          </a:bodyPr>
          <a:lstStyle/>
          <a:p>
            <a:pPr marL="0" lvl="2">
              <a:spcBef>
                <a:spcPts val="0"/>
              </a:spcBef>
            </a:pPr>
            <a:r>
              <a:rPr lang="en-US" sz="1800" b="0" dirty="0"/>
              <a:t> DLMS Video: </a:t>
            </a:r>
            <a:r>
              <a:rPr lang="en-US" sz="1800" b="0" dirty="0">
                <a:hlinkClick r:id="rId3"/>
              </a:rPr>
              <a:t>https://</a:t>
            </a:r>
            <a:r>
              <a:rPr lang="en-US" sz="1800" b="0" dirty="0" smtClean="0">
                <a:hlinkClick r:id="rId3"/>
              </a:rPr>
              <a:t>www.youtube.com/watch?v=kC13t3m3yHs&amp;feature=youtu.be</a:t>
            </a:r>
            <a:r>
              <a:rPr lang="en-US" sz="1800" b="0" dirty="0" smtClean="0"/>
              <a:t> </a:t>
            </a:r>
            <a:endParaRPr lang="en-US" sz="2000" dirty="0">
              <a:solidFill>
                <a:srgbClr val="FF0000"/>
              </a:solidFill>
              <a:latin typeface="Arial Narrow" pitchFamily="34" charset="0"/>
              <a:cs typeface="Arial" charset="0"/>
            </a:endParaRPr>
          </a:p>
        </p:txBody>
      </p:sp>
    </p:spTree>
    <p:extLst>
      <p:ext uri="{BB962C8B-B14F-4D97-AF65-F5344CB8AC3E}">
        <p14:creationId xmlns:p14="http://schemas.microsoft.com/office/powerpoint/2010/main" val="5883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12" y="908872"/>
            <a:ext cx="4906963" cy="558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97952" y="375768"/>
            <a:ext cx="8551507" cy="639762"/>
          </a:xfrm>
        </p:spPr>
        <p:txBody>
          <a:bodyPr/>
          <a:lstStyle/>
          <a:p>
            <a:r>
              <a:rPr lang="en-US" sz="3600" dirty="0" err="1" smtClean="0"/>
              <a:t>DoDAAC</a:t>
            </a:r>
            <a:r>
              <a:rPr lang="en-US" sz="3600" dirty="0" smtClean="0"/>
              <a:t> COMMRI/TAC 3</a:t>
            </a:r>
            <a:endParaRPr lang="en-US" sz="3600" dirty="0"/>
          </a:p>
        </p:txBody>
      </p:sp>
      <p:sp>
        <p:nvSpPr>
          <p:cNvPr id="4" name="TextBox 3"/>
          <p:cNvSpPr txBox="1"/>
          <p:nvPr/>
        </p:nvSpPr>
        <p:spPr>
          <a:xfrm>
            <a:off x="5078724" y="1392917"/>
            <a:ext cx="3887816" cy="3416320"/>
          </a:xfrm>
          <a:prstGeom prst="rect">
            <a:avLst/>
          </a:prstGeom>
          <a:solidFill>
            <a:srgbClr val="FFFF00"/>
          </a:solidFill>
          <a:ln w="25400">
            <a:solidFill>
              <a:schemeClr val="tx1"/>
            </a:solidFill>
          </a:ln>
        </p:spPr>
        <p:txBody>
          <a:bodyPr wrap="square" rtlCol="0">
            <a:spAutoFit/>
          </a:bodyPr>
          <a:lstStyle/>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Transactions are routed to the communications routing identifier or COMMRI</a:t>
            </a:r>
          </a:p>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Bill COMMRI here is RUQAEXC which identifies DFAS Cleveland</a:t>
            </a:r>
          </a:p>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DP COMMRI is RUSAIDJ, where all other transactions will be routed.</a:t>
            </a:r>
          </a:p>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If no BILL COMMRI exists, the billing transaction will be delivered to the DP COMMRI.</a:t>
            </a:r>
          </a:p>
        </p:txBody>
      </p:sp>
      <p:sp>
        <p:nvSpPr>
          <p:cNvPr id="9" name="Oval 8"/>
          <p:cNvSpPr/>
          <p:nvPr/>
        </p:nvSpPr>
        <p:spPr>
          <a:xfrm>
            <a:off x="597952" y="4799712"/>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96576" y="4799712"/>
            <a:ext cx="665018"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470304" y="3587778"/>
            <a:ext cx="872352"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bwMode="auto">
          <a:xfrm>
            <a:off x="2342656" y="3816378"/>
            <a:ext cx="1453920" cy="983334"/>
          </a:xfrm>
          <a:prstGeom prst="straightConnector1">
            <a:avLst/>
          </a:prstGeom>
          <a:noFill/>
          <a:ln w="9525" cap="flat" cmpd="sng" algn="ctr">
            <a:solidFill>
              <a:srgbClr val="FF0000"/>
            </a:solidFill>
            <a:prstDash val="solid"/>
            <a:round/>
            <a:headEnd type="arrow"/>
            <a:tailEnd type="arrow"/>
          </a:ln>
          <a:effectLst/>
        </p:spPr>
      </p:cxnSp>
      <p:grpSp>
        <p:nvGrpSpPr>
          <p:cNvPr id="15" name="Group 14"/>
          <p:cNvGrpSpPr/>
          <p:nvPr/>
        </p:nvGrpSpPr>
        <p:grpSpPr>
          <a:xfrm>
            <a:off x="3810565" y="4693753"/>
            <a:ext cx="637040" cy="467268"/>
            <a:chOff x="2121064" y="4446744"/>
            <a:chExt cx="637040" cy="467268"/>
          </a:xfrm>
        </p:grpSpPr>
        <p:cxnSp>
          <p:nvCxnSpPr>
            <p:cNvPr id="11" name="Straight Connector 10"/>
            <p:cNvCxnSpPr/>
            <p:nvPr/>
          </p:nvCxnSpPr>
          <p:spPr bwMode="auto">
            <a:xfrm>
              <a:off x="2197264" y="4446744"/>
              <a:ext cx="484640" cy="467268"/>
            </a:xfrm>
            <a:prstGeom prst="line">
              <a:avLst/>
            </a:prstGeom>
            <a:noFill/>
            <a:ln w="9525" cap="flat" cmpd="sng" algn="ctr">
              <a:solidFill>
                <a:srgbClr val="FF0000"/>
              </a:solidFill>
              <a:prstDash val="solid"/>
              <a:round/>
              <a:headEnd type="none" w="med" len="med"/>
              <a:tailEnd type="none" w="med" len="med"/>
            </a:ln>
            <a:effectLst>
              <a:outerShdw dist="35921" dir="2700000" algn="ctr" rotWithShape="0">
                <a:srgbClr val="808080"/>
              </a:outerShdw>
            </a:effectLst>
          </p:spPr>
        </p:cxnSp>
        <p:cxnSp>
          <p:nvCxnSpPr>
            <p:cNvPr id="12" name="Straight Connector 11"/>
            <p:cNvCxnSpPr/>
            <p:nvPr/>
          </p:nvCxnSpPr>
          <p:spPr bwMode="auto">
            <a:xfrm flipH="1">
              <a:off x="2121064" y="4446744"/>
              <a:ext cx="637040" cy="467268"/>
            </a:xfrm>
            <a:prstGeom prst="line">
              <a:avLst/>
            </a:prstGeom>
            <a:noFill/>
            <a:ln w="9525" cap="flat" cmpd="sng" algn="ctr">
              <a:solidFill>
                <a:srgbClr val="FF0000"/>
              </a:solidFill>
              <a:prstDash val="solid"/>
              <a:round/>
              <a:headEnd type="none" w="med" len="med"/>
              <a:tailEnd type="none" w="med" len="med"/>
            </a:ln>
            <a:effectLst/>
          </p:spPr>
        </p:cxnSp>
      </p:grpSp>
      <p:sp>
        <p:nvSpPr>
          <p:cNvPr id="16" name="TextBox 15"/>
          <p:cNvSpPr txBox="1"/>
          <p:nvPr/>
        </p:nvSpPr>
        <p:spPr bwMode="auto">
          <a:xfrm>
            <a:off x="5577840" y="5270632"/>
            <a:ext cx="3053232" cy="1015663"/>
          </a:xfrm>
          <a:prstGeom prst="rect">
            <a:avLst/>
          </a:prstGeom>
          <a:solidFill>
            <a:srgbClr val="FFFF00"/>
          </a:solidFill>
          <a:ln w="25400" algn="ctr">
            <a:solidFill>
              <a:schemeClr val="tx1"/>
            </a:solidFill>
            <a:miter lim="800000"/>
            <a:headEnd/>
            <a:tailEnd/>
          </a:ln>
        </p:spPr>
        <p:txBody>
          <a:bodyPr wrap="square" rtlCol="0">
            <a:spAutoFit/>
          </a:bodyPr>
          <a:lstStyle/>
          <a:p>
            <a:pPr>
              <a:spcBef>
                <a:spcPts val="0"/>
              </a:spcBef>
            </a:pPr>
            <a:r>
              <a:rPr lang="en-US" sz="2000" dirty="0" smtClean="0">
                <a:latin typeface="Arial Narrow" pitchFamily="34" charset="0"/>
                <a:cs typeface="Arial" charset="0"/>
              </a:rPr>
              <a:t>COMMRI Mismatch. Should be RUTTTT for Terminate; do not route.</a:t>
            </a:r>
            <a:endParaRPr lang="en-US" sz="2000" dirty="0">
              <a:latin typeface="Arial Narrow" pitchFamily="34" charset="0"/>
              <a:cs typeface="Arial" charset="0"/>
            </a:endParaRPr>
          </a:p>
        </p:txBody>
      </p:sp>
      <p:cxnSp>
        <p:nvCxnSpPr>
          <p:cNvPr id="13" name="Straight Arrow Connector 12"/>
          <p:cNvCxnSpPr>
            <a:endCxn id="16" idx="1"/>
          </p:cNvCxnSpPr>
          <p:nvPr/>
        </p:nvCxnSpPr>
        <p:spPr bwMode="auto">
          <a:xfrm>
            <a:off x="4351764" y="5028312"/>
            <a:ext cx="1226076" cy="750152"/>
          </a:xfrm>
          <a:prstGeom prst="straightConnector1">
            <a:avLst/>
          </a:prstGeom>
          <a:noFill/>
          <a:ln w="9525" cap="flat" cmpd="sng" algn="ctr">
            <a:solidFill>
              <a:srgbClr val="FF0000"/>
            </a:solidFill>
            <a:prstDash val="solid"/>
            <a:round/>
            <a:headEnd type="arrow"/>
            <a:tailEnd type="arrow"/>
          </a:ln>
          <a:effectLst/>
        </p:spPr>
      </p:cxnSp>
    </p:spTree>
    <p:extLst>
      <p:ext uri="{BB962C8B-B14F-4D97-AF65-F5344CB8AC3E}">
        <p14:creationId xmlns:p14="http://schemas.microsoft.com/office/powerpoint/2010/main" val="4039834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1000"/>
                                        <p:tgtEl>
                                          <p:spTgt spid="1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1000"/>
                                        <p:tgtEl>
                                          <p:spTgt spid="8"/>
                                        </p:tgtEl>
                                      </p:cBhvr>
                                    </p:animEffect>
                                  </p:childTnLst>
                                </p:cTn>
                              </p:par>
                            </p:childTnLst>
                          </p:cTn>
                        </p:par>
                        <p:par>
                          <p:cTn id="20" fill="hold">
                            <p:stCondLst>
                              <p:cond delay="1000"/>
                            </p:stCondLst>
                            <p:childTnLst>
                              <p:par>
                                <p:cTn id="21" presetID="22" presetClass="entr" presetSubtype="4" fill="hold"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1000"/>
                                        <p:tgtEl>
                                          <p:spTgt spid="15"/>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heel(1)">
                                      <p:cBhvr>
                                        <p:cTn id="26" dur="1000"/>
                                        <p:tgtEl>
                                          <p:spTgt spid="16"/>
                                        </p:tgtEl>
                                      </p:cBhvr>
                                    </p:animEffect>
                                  </p:childTnLst>
                                </p:cTn>
                              </p:par>
                              <p:par>
                                <p:cTn id="27" presetID="2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8" grpId="0" animBg="1"/>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tretch>
            <a:fillRect/>
          </a:stretch>
        </p:blipFill>
        <p:spPr>
          <a:xfrm>
            <a:off x="743344" y="1393512"/>
            <a:ext cx="7366528" cy="2556846"/>
          </a:xfrm>
          <a:prstGeom prst="rect">
            <a:avLst/>
          </a:prstGeom>
        </p:spPr>
      </p:pic>
      <p:sp>
        <p:nvSpPr>
          <p:cNvPr id="2" name="Title 1"/>
          <p:cNvSpPr>
            <a:spLocks noGrp="1"/>
          </p:cNvSpPr>
          <p:nvPr>
            <p:ph type="title"/>
          </p:nvPr>
        </p:nvSpPr>
        <p:spPr>
          <a:xfrm>
            <a:off x="457200" y="365760"/>
            <a:ext cx="8229600" cy="639762"/>
          </a:xfrm>
        </p:spPr>
        <p:txBody>
          <a:bodyPr/>
          <a:lstStyle/>
          <a:p>
            <a:r>
              <a:rPr lang="en-US" sz="3600" dirty="0" err="1" smtClean="0"/>
              <a:t>DoDAAC</a:t>
            </a:r>
            <a:r>
              <a:rPr lang="en-US" sz="3600" dirty="0" smtClean="0"/>
              <a:t> TAC 3 for N48694</a:t>
            </a:r>
            <a:endParaRPr lang="en-US" sz="3600" dirty="0"/>
          </a:p>
        </p:txBody>
      </p:sp>
      <p:sp>
        <p:nvSpPr>
          <p:cNvPr id="11" name="TextBox 10"/>
          <p:cNvSpPr txBox="1"/>
          <p:nvPr/>
        </p:nvSpPr>
        <p:spPr>
          <a:xfrm>
            <a:off x="646416" y="3998822"/>
            <a:ext cx="7439384" cy="2246769"/>
          </a:xfrm>
          <a:prstGeom prst="rect">
            <a:avLst/>
          </a:prstGeom>
          <a:solidFill>
            <a:srgbClr val="FFFF00"/>
          </a:solidFill>
          <a:ln w="25400">
            <a:solidFill>
              <a:schemeClr val="tx1"/>
            </a:solidFill>
          </a:ln>
        </p:spPr>
        <p:txBody>
          <a:bodyPr wrap="square" rtlCol="0">
            <a:spAutoFit/>
          </a:bodyPr>
          <a:lstStyle/>
          <a:p>
            <a:r>
              <a:rPr lang="en-US" sz="2000" dirty="0" smtClean="0">
                <a:latin typeface="Arial" panose="020B0604020202020204" pitchFamily="34" charset="0"/>
                <a:cs typeface="Arial" panose="020B0604020202020204" pitchFamily="34" charset="0"/>
              </a:rPr>
              <a:t>The DoDAAC TAC 3 provides bill addressing information. </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In some cases </a:t>
            </a:r>
            <a:r>
              <a:rPr lang="en-US" sz="2000" dirty="0" err="1" smtClean="0">
                <a:latin typeface="Arial" panose="020B0604020202020204" pitchFamily="34" charset="0"/>
                <a:cs typeface="Arial" panose="020B0604020202020204" pitchFamily="34" charset="0"/>
              </a:rPr>
              <a:t>DoDAACs</a:t>
            </a:r>
            <a:r>
              <a:rPr lang="en-US" sz="2000" dirty="0" smtClean="0">
                <a:latin typeface="Arial" panose="020B0604020202020204" pitchFamily="34" charset="0"/>
                <a:cs typeface="Arial" panose="020B0604020202020204" pitchFamily="34" charset="0"/>
              </a:rPr>
              <a:t> have old TAC3 data that was not removed when the Authority Code was changed.</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Per prior slide, N48694 has authority code 01 “ship-to”, so the TAC 3 should be blank.</a:t>
            </a:r>
          </a:p>
        </p:txBody>
      </p:sp>
      <p:cxnSp>
        <p:nvCxnSpPr>
          <p:cNvPr id="8" name="Straight Connector 7"/>
          <p:cNvCxnSpPr/>
          <p:nvPr/>
        </p:nvCxnSpPr>
        <p:spPr bwMode="auto">
          <a:xfrm>
            <a:off x="2972688" y="1393512"/>
            <a:ext cx="2544645" cy="2492688"/>
          </a:xfrm>
          <a:prstGeom prst="line">
            <a:avLst/>
          </a:prstGeom>
          <a:noFill/>
          <a:ln w="9525" cap="flat" cmpd="sng" algn="ctr">
            <a:solidFill>
              <a:srgbClr val="FF0000"/>
            </a:solidFill>
            <a:prstDash val="solid"/>
            <a:round/>
            <a:headEnd type="none" w="med" len="med"/>
            <a:tailEnd type="none" w="med" len="med"/>
          </a:ln>
          <a:effectLst>
            <a:outerShdw dist="35921" dir="2700000" algn="ctr" rotWithShape="0">
              <a:srgbClr val="808080"/>
            </a:outerShdw>
          </a:effectLst>
        </p:spPr>
      </p:cxnSp>
      <p:cxnSp>
        <p:nvCxnSpPr>
          <p:cNvPr id="9" name="Straight Connector 8"/>
          <p:cNvCxnSpPr/>
          <p:nvPr/>
        </p:nvCxnSpPr>
        <p:spPr bwMode="auto">
          <a:xfrm flipH="1">
            <a:off x="2584976" y="1393512"/>
            <a:ext cx="3101696" cy="2534736"/>
          </a:xfrm>
          <a:prstGeom prst="line">
            <a:avLst/>
          </a:prstGeom>
          <a:no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314890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1" presetClass="entr" presetSubtype="1"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39762"/>
          </a:xfrm>
        </p:spPr>
        <p:txBody>
          <a:bodyPr/>
          <a:lstStyle/>
          <a:p>
            <a:r>
              <a:rPr lang="en-US" sz="3600" dirty="0" err="1" smtClean="0"/>
              <a:t>DoDAAC</a:t>
            </a:r>
            <a:r>
              <a:rPr lang="en-US" sz="3600" dirty="0" smtClean="0"/>
              <a:t> N48694 TACs 1 - 3</a:t>
            </a:r>
            <a:endParaRPr lang="en-US" sz="3600" dirty="0"/>
          </a:p>
        </p:txBody>
      </p:sp>
      <p:pic>
        <p:nvPicPr>
          <p:cNvPr id="7" name="Picture 6"/>
          <p:cNvPicPr/>
          <p:nvPr/>
        </p:nvPicPr>
        <p:blipFill>
          <a:blip r:embed="rId3" cstate="print"/>
          <a:stretch>
            <a:fillRect/>
          </a:stretch>
        </p:blipFill>
        <p:spPr>
          <a:xfrm>
            <a:off x="1179520" y="1005800"/>
            <a:ext cx="3683264" cy="5476432"/>
          </a:xfrm>
          <a:prstGeom prst="rect">
            <a:avLst/>
          </a:prstGeom>
          <a:ln>
            <a:solidFill>
              <a:schemeClr val="tx1"/>
            </a:solidFill>
          </a:ln>
        </p:spPr>
      </p:pic>
      <p:sp>
        <p:nvSpPr>
          <p:cNvPr id="8" name="Oval 7"/>
          <p:cNvSpPr/>
          <p:nvPr/>
        </p:nvSpPr>
        <p:spPr>
          <a:xfrm>
            <a:off x="2148166" y="2461261"/>
            <a:ext cx="872352"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58346" y="5706808"/>
            <a:ext cx="872352"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05335" y="3235144"/>
            <a:ext cx="872352"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47424" y="1305603"/>
            <a:ext cx="3131424" cy="1323439"/>
          </a:xfrm>
          <a:prstGeom prst="rect">
            <a:avLst/>
          </a:prstGeom>
          <a:solidFill>
            <a:srgbClr val="FFFF00"/>
          </a:solidFill>
          <a:ln w="25400">
            <a:solidFill>
              <a:schemeClr val="tx1"/>
            </a:solidFill>
          </a:ln>
        </p:spPr>
        <p:txBody>
          <a:bodyPr wrap="square" rtlCol="0">
            <a:spAutoFit/>
          </a:bodyPr>
          <a:lstStyle/>
          <a:p>
            <a:r>
              <a:rPr lang="en-US" sz="2000" dirty="0" smtClean="0">
                <a:latin typeface="Arial" panose="020B0604020202020204" pitchFamily="34" charset="0"/>
                <a:cs typeface="Arial" panose="020B0604020202020204" pitchFamily="34" charset="0"/>
              </a:rPr>
              <a:t>Bill COMMRI should be RUTTTT – terminate</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TAC 3 should be blank</a:t>
            </a:r>
          </a:p>
        </p:txBody>
      </p:sp>
      <p:grpSp>
        <p:nvGrpSpPr>
          <p:cNvPr id="14" name="Group 13"/>
          <p:cNvGrpSpPr/>
          <p:nvPr/>
        </p:nvGrpSpPr>
        <p:grpSpPr>
          <a:xfrm>
            <a:off x="3971887" y="3130672"/>
            <a:ext cx="339248" cy="375533"/>
            <a:chOff x="2121064" y="4446744"/>
            <a:chExt cx="637040" cy="467268"/>
          </a:xfrm>
        </p:grpSpPr>
        <p:cxnSp>
          <p:nvCxnSpPr>
            <p:cNvPr id="15" name="Straight Connector 14"/>
            <p:cNvCxnSpPr/>
            <p:nvPr/>
          </p:nvCxnSpPr>
          <p:spPr bwMode="auto">
            <a:xfrm>
              <a:off x="2197264" y="4446744"/>
              <a:ext cx="484640" cy="467268"/>
            </a:xfrm>
            <a:prstGeom prst="line">
              <a:avLst/>
            </a:prstGeom>
            <a:noFill/>
            <a:ln w="9525" cap="flat" cmpd="sng" algn="ctr">
              <a:solidFill>
                <a:srgbClr val="FF0000"/>
              </a:solidFill>
              <a:prstDash val="solid"/>
              <a:round/>
              <a:headEnd type="none" w="med" len="med"/>
              <a:tailEnd type="none" w="med" len="med"/>
            </a:ln>
            <a:effectLst>
              <a:outerShdw dist="35921" dir="2700000" algn="ctr" rotWithShape="0">
                <a:srgbClr val="808080"/>
              </a:outerShdw>
            </a:effectLst>
          </p:spPr>
        </p:cxnSp>
        <p:cxnSp>
          <p:nvCxnSpPr>
            <p:cNvPr id="16" name="Straight Connector 15"/>
            <p:cNvCxnSpPr/>
            <p:nvPr/>
          </p:nvCxnSpPr>
          <p:spPr bwMode="auto">
            <a:xfrm flipH="1">
              <a:off x="2121064" y="4446744"/>
              <a:ext cx="637040" cy="467268"/>
            </a:xfrm>
            <a:prstGeom prst="line">
              <a:avLst/>
            </a:prstGeom>
            <a:noFill/>
            <a:ln w="9525" cap="flat" cmpd="sng" algn="ctr">
              <a:solidFill>
                <a:srgbClr val="FF0000"/>
              </a:solidFill>
              <a:prstDash val="solid"/>
              <a:round/>
              <a:headEnd type="none" w="med" len="med"/>
              <a:tailEnd type="none" w="med" len="med"/>
            </a:ln>
            <a:effectLst/>
          </p:spPr>
        </p:cxnSp>
      </p:grpSp>
      <p:grpSp>
        <p:nvGrpSpPr>
          <p:cNvPr id="12" name="Group 11"/>
          <p:cNvGrpSpPr/>
          <p:nvPr/>
        </p:nvGrpSpPr>
        <p:grpSpPr>
          <a:xfrm>
            <a:off x="1179520" y="5935408"/>
            <a:ext cx="339248" cy="375533"/>
            <a:chOff x="2121064" y="4446744"/>
            <a:chExt cx="637040" cy="467268"/>
          </a:xfrm>
        </p:grpSpPr>
        <p:cxnSp>
          <p:nvCxnSpPr>
            <p:cNvPr id="17" name="Straight Connector 16"/>
            <p:cNvCxnSpPr/>
            <p:nvPr/>
          </p:nvCxnSpPr>
          <p:spPr bwMode="auto">
            <a:xfrm>
              <a:off x="2197264" y="4446744"/>
              <a:ext cx="484640" cy="467268"/>
            </a:xfrm>
            <a:prstGeom prst="line">
              <a:avLst/>
            </a:prstGeom>
            <a:noFill/>
            <a:ln w="9525" cap="flat" cmpd="sng" algn="ctr">
              <a:solidFill>
                <a:srgbClr val="FF0000"/>
              </a:solidFill>
              <a:prstDash val="solid"/>
              <a:round/>
              <a:headEnd type="none" w="med" len="med"/>
              <a:tailEnd type="none" w="med" len="med"/>
            </a:ln>
            <a:effectLst>
              <a:outerShdw dist="35921" dir="2700000" algn="ctr" rotWithShape="0">
                <a:srgbClr val="808080"/>
              </a:outerShdw>
            </a:effectLst>
          </p:spPr>
        </p:cxnSp>
        <p:cxnSp>
          <p:nvCxnSpPr>
            <p:cNvPr id="18" name="Straight Connector 17"/>
            <p:cNvCxnSpPr/>
            <p:nvPr/>
          </p:nvCxnSpPr>
          <p:spPr bwMode="auto">
            <a:xfrm flipH="1">
              <a:off x="2121064" y="4446744"/>
              <a:ext cx="637040" cy="467268"/>
            </a:xfrm>
            <a:prstGeom prst="line">
              <a:avLst/>
            </a:prstGeom>
            <a:noFill/>
            <a:ln w="9525"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068382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childTnLst>
                          </p:cTn>
                        </p:par>
                        <p:par>
                          <p:cTn id="8" fill="hold">
                            <p:stCondLst>
                              <p:cond delay="1000"/>
                            </p:stCondLst>
                            <p:childTnLst>
                              <p:par>
                                <p:cTn id="9" presetID="21" presetClass="entr" presetSubtype="1"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000"/>
                                        <p:tgtEl>
                                          <p:spTgt spid="8"/>
                                        </p:tgtEl>
                                      </p:cBhvr>
                                    </p:animEffect>
                                  </p:childTnLst>
                                </p:cTn>
                              </p:par>
                              <p:par>
                                <p:cTn id="12" presetID="21" presetClass="entr" presetSubtype="1" fill="hold" grpId="0" nodeType="with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1000"/>
                                        <p:tgtEl>
                                          <p:spTgt spid="9"/>
                                        </p:tgtEl>
                                      </p:cBhvr>
                                    </p:animEffect>
                                  </p:childTnLst>
                                </p:cTn>
                              </p:par>
                              <p:par>
                                <p:cTn id="15" presetID="21" presetClass="entr" presetSubtype="1" fill="hold" grpId="0" nodeType="with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000"/>
                                        <p:tgtEl>
                                          <p:spTgt spid="10"/>
                                        </p:tgtEl>
                                      </p:cBhvr>
                                    </p:animEffect>
                                  </p:childTnLst>
                                </p:cTn>
                              </p:par>
                            </p:childTnLst>
                          </p:cTn>
                        </p:par>
                        <p:par>
                          <p:cTn id="18" fill="hold">
                            <p:stCondLst>
                              <p:cond delay="2250"/>
                            </p:stCondLst>
                            <p:childTnLst>
                              <p:par>
                                <p:cTn id="19" presetID="22" presetClass="entr" presetSubtype="4" fill="hold" nodeType="afterEffect">
                                  <p:stCondLst>
                                    <p:cond delay="25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1000"/>
                                        <p:tgtEl>
                                          <p:spTgt spid="14"/>
                                        </p:tgtEl>
                                      </p:cBhvr>
                                    </p:animEffect>
                                  </p:childTnLst>
                                </p:cTn>
                              </p:par>
                            </p:childTnLst>
                          </p:cTn>
                        </p:par>
                        <p:par>
                          <p:cTn id="22" fill="hold">
                            <p:stCondLst>
                              <p:cond delay="3500"/>
                            </p:stCondLst>
                            <p:childTnLst>
                              <p:par>
                                <p:cTn id="23" presetID="22" presetClass="entr" presetSubtype="4"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607651" y="360232"/>
            <a:ext cx="82296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err="1">
                <a:solidFill>
                  <a:srgbClr val="2D2DB9"/>
                </a:solidFill>
              </a:rPr>
              <a:t>DoDAAC</a:t>
            </a:r>
            <a:r>
              <a:rPr lang="en-US" dirty="0">
                <a:solidFill>
                  <a:srgbClr val="2D2DB9"/>
                </a:solidFill>
              </a:rPr>
              <a:t> </a:t>
            </a:r>
            <a:r>
              <a:rPr lang="en-US" dirty="0" smtClean="0">
                <a:solidFill>
                  <a:srgbClr val="2D2DB9"/>
                </a:solidFill>
              </a:rPr>
              <a:t>FA5819 - Administrative</a:t>
            </a:r>
            <a:endParaRPr lang="en-US" altLang="en-US" dirty="0" smtClean="0">
              <a:solidFill>
                <a:srgbClr val="2D2DB9"/>
              </a:solidFill>
              <a:latin typeface="Arial" charset="0"/>
              <a:cs typeface="Arial" charset="0"/>
            </a:endParaRPr>
          </a:p>
        </p:txBody>
      </p:sp>
      <p:pic>
        <p:nvPicPr>
          <p:cNvPr id="8" name="Picture 7"/>
          <p:cNvPicPr/>
          <p:nvPr/>
        </p:nvPicPr>
        <p:blipFill>
          <a:blip r:embed="rId3" cstate="print"/>
          <a:stretch>
            <a:fillRect/>
          </a:stretch>
        </p:blipFill>
        <p:spPr>
          <a:xfrm>
            <a:off x="840272" y="1490440"/>
            <a:ext cx="4216368" cy="4991792"/>
          </a:xfrm>
          <a:prstGeom prst="rect">
            <a:avLst/>
          </a:prstGeom>
          <a:ln>
            <a:solidFill>
              <a:schemeClr val="tx1"/>
            </a:solidFill>
          </a:ln>
        </p:spPr>
      </p:pic>
      <p:pic>
        <p:nvPicPr>
          <p:cNvPr id="35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838" y="908872"/>
            <a:ext cx="7932737"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65984" y="2153636"/>
            <a:ext cx="3391135" cy="4247317"/>
          </a:xfrm>
          <a:prstGeom prst="rect">
            <a:avLst/>
          </a:prstGeom>
          <a:solidFill>
            <a:srgbClr val="FFFF00"/>
          </a:solidFill>
          <a:ln w="25400">
            <a:solidFill>
              <a:schemeClr val="tx1"/>
            </a:solidFill>
          </a:ln>
        </p:spPr>
        <p:txBody>
          <a:bodyPr wrap="square" rtlCol="0">
            <a:spAutoFit/>
          </a:bodyPr>
          <a:lstStyle/>
          <a:p>
            <a:r>
              <a:rPr lang="en-US" sz="1800" dirty="0" smtClean="0">
                <a:latin typeface="Arial" panose="020B0604020202020204" pitchFamily="34" charset="0"/>
                <a:cs typeface="Arial" panose="020B0604020202020204" pitchFamily="34" charset="0"/>
              </a:rPr>
              <a:t>This is another example of a bill that was rejected for an unauthorized Bill-To Party  </a:t>
            </a: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As you can see, </a:t>
            </a:r>
            <a:r>
              <a:rPr lang="en-US" sz="1800" dirty="0" err="1" smtClean="0">
                <a:latin typeface="Arial" panose="020B0604020202020204" pitchFamily="34" charset="0"/>
                <a:cs typeface="Arial" panose="020B0604020202020204" pitchFamily="34" charset="0"/>
              </a:rPr>
              <a:t>DoDAAC</a:t>
            </a:r>
            <a:r>
              <a:rPr lang="en-US" sz="1800" dirty="0" smtClean="0">
                <a:latin typeface="Arial" panose="020B0604020202020204" pitchFamily="34" charset="0"/>
                <a:cs typeface="Arial" panose="020B0604020202020204" pitchFamily="34" charset="0"/>
              </a:rPr>
              <a:t> FA5819 has authority code 07, “Administrative” </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COMMRI is “RUTTTT” </a:t>
            </a:r>
          </a:p>
          <a:p>
            <a:endParaRPr lang="en-US" sz="18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a:t>
            </a:r>
            <a:r>
              <a:rPr lang="en-US" sz="1800" dirty="0" smtClean="0">
                <a:latin typeface="Arial" panose="020B0604020202020204" pitchFamily="34" charset="0"/>
                <a:cs typeface="Arial" panose="020B0604020202020204" pitchFamily="34" charset="0"/>
              </a:rPr>
              <a:t>ll transactions (including bills) will terminate at DAAS and not be routed</a:t>
            </a: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TAC 3 is blank</a:t>
            </a:r>
            <a:endParaRPr lang="en-US" sz="1800" dirty="0">
              <a:latin typeface="Arial" panose="020B0604020202020204" pitchFamily="34" charset="0"/>
              <a:cs typeface="Arial" panose="020B0604020202020204" pitchFamily="34" charset="0"/>
            </a:endParaRPr>
          </a:p>
        </p:txBody>
      </p:sp>
      <p:sp>
        <p:nvSpPr>
          <p:cNvPr id="6" name="Oval 5"/>
          <p:cNvSpPr/>
          <p:nvPr/>
        </p:nvSpPr>
        <p:spPr>
          <a:xfrm>
            <a:off x="840272" y="2944360"/>
            <a:ext cx="1017743"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bwMode="auto">
          <a:xfrm>
            <a:off x="840272" y="2168936"/>
            <a:ext cx="2035488" cy="193856"/>
          </a:xfrm>
          <a:prstGeom prst="ellipse">
            <a:avLst/>
          </a:prstGeom>
          <a:noFill/>
          <a:ln w="2540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9" name="Oval 8"/>
          <p:cNvSpPr/>
          <p:nvPr/>
        </p:nvSpPr>
        <p:spPr>
          <a:xfrm>
            <a:off x="2609258" y="1684296"/>
            <a:ext cx="920816" cy="2286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bwMode="auto">
          <a:xfrm>
            <a:off x="5165096" y="1514030"/>
            <a:ext cx="3265638" cy="469359"/>
          </a:xfrm>
          <a:prstGeom prst="rect">
            <a:avLst/>
          </a:prstGeom>
          <a:noFill/>
          <a:ln w="25400" algn="ctr">
            <a:solidFill>
              <a:srgbClr val="0000FF"/>
            </a:solidFill>
            <a:miter lim="800000"/>
            <a:headEnd/>
            <a:tailEnd/>
          </a:ln>
        </p:spPr>
        <p:txBody>
          <a:bodyPr wrap="none" rtlCol="0">
            <a:spAutoFit/>
          </a:bodyPr>
          <a:lstStyle/>
          <a:p>
            <a:pPr>
              <a:spcBef>
                <a:spcPts val="0"/>
              </a:spcBef>
            </a:pPr>
            <a:r>
              <a:rPr lang="en-US" sz="1400" dirty="0" smtClean="0">
                <a:latin typeface="Arial Narrow" pitchFamily="34" charset="0"/>
                <a:cs typeface="Arial" charset="0"/>
              </a:rPr>
              <a:t>POC tab provides </a:t>
            </a:r>
            <a:r>
              <a:rPr lang="en-US" sz="1400" dirty="0" err="1" smtClean="0">
                <a:latin typeface="Arial Narrow" pitchFamily="34" charset="0"/>
                <a:cs typeface="Arial" charset="0"/>
              </a:rPr>
              <a:t>DoDAAC</a:t>
            </a:r>
            <a:r>
              <a:rPr lang="en-US" sz="1400" dirty="0" smtClean="0">
                <a:latin typeface="Arial Narrow" pitchFamily="34" charset="0"/>
                <a:cs typeface="Arial" charset="0"/>
              </a:rPr>
              <a:t> POC; else </a:t>
            </a:r>
            <a:r>
              <a:rPr lang="en-US" sz="1400" dirty="0">
                <a:latin typeface="Arial Narrow" pitchFamily="34" charset="0"/>
                <a:cs typeface="Arial" charset="0"/>
              </a:rPr>
              <a:t>see </a:t>
            </a:r>
            <a:endParaRPr lang="en-US" sz="1400" dirty="0" smtClean="0">
              <a:latin typeface="Arial Narrow" pitchFamily="34" charset="0"/>
              <a:cs typeface="Arial" charset="0"/>
            </a:endParaRPr>
          </a:p>
          <a:p>
            <a:pPr>
              <a:spcBef>
                <a:spcPts val="0"/>
              </a:spcBef>
            </a:pPr>
            <a:r>
              <a:rPr lang="en-US" sz="1050" dirty="0" smtClean="0">
                <a:solidFill>
                  <a:srgbClr val="FF0000"/>
                </a:solidFill>
                <a:latin typeface="Arial Narrow" pitchFamily="34" charset="0"/>
                <a:cs typeface="Arial" charset="0"/>
                <a:hlinkClick r:id="rId5"/>
              </a:rPr>
              <a:t>http://www.dla.mil/HQ/InformationOperations/DLMS/allpoc/</a:t>
            </a:r>
            <a:endParaRPr lang="en-US" sz="1050" dirty="0">
              <a:solidFill>
                <a:srgbClr val="FF0000"/>
              </a:solidFill>
              <a:latin typeface="Arial Narrow" pitchFamily="34" charset="0"/>
              <a:cs typeface="Arial" charset="0"/>
            </a:endParaRPr>
          </a:p>
        </p:txBody>
      </p:sp>
    </p:spTree>
    <p:extLst>
      <p:ext uri="{BB962C8B-B14F-4D97-AF65-F5344CB8AC3E}">
        <p14:creationId xmlns:p14="http://schemas.microsoft.com/office/powerpoint/2010/main" val="296962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21" presetClass="entr" presetSubtype="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2500"/>
                            </p:stCondLst>
                            <p:childTnLst>
                              <p:par>
                                <p:cTn id="13" presetID="21" presetClass="entr" presetSubtype="1"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1000"/>
                                        <p:tgtEl>
                                          <p:spTgt spid="9"/>
                                        </p:tgtEl>
                                      </p:cBhvr>
                                    </p:animEffect>
                                  </p:childTnLst>
                                </p:cTn>
                              </p:par>
                            </p:childTnLst>
                          </p:cTn>
                        </p:par>
                        <p:par>
                          <p:cTn id="21" fill="hold">
                            <p:stCondLst>
                              <p:cond delay="1000"/>
                            </p:stCondLst>
                            <p:childTnLst>
                              <p:par>
                                <p:cTn id="22" presetID="21"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9" grpId="0" animBg="1"/>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548640"/>
          </a:xfrm>
        </p:spPr>
        <p:txBody>
          <a:bodyPr>
            <a:normAutofit fontScale="90000"/>
          </a:bodyPr>
          <a:lstStyle/>
          <a:p>
            <a:r>
              <a:rPr lang="en-US" sz="3600" dirty="0" smtClean="0"/>
              <a:t>eDAASINQ vs DAASINQ</a:t>
            </a:r>
            <a:endParaRPr lang="en-US" sz="3600" dirty="0"/>
          </a:p>
        </p:txBody>
      </p:sp>
      <p:sp>
        <p:nvSpPr>
          <p:cNvPr id="23" name="TextBox 22"/>
          <p:cNvSpPr txBox="1"/>
          <p:nvPr/>
        </p:nvSpPr>
        <p:spPr>
          <a:xfrm>
            <a:off x="1521894" y="1076697"/>
            <a:ext cx="1351652"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eDAASINQ</a:t>
            </a:r>
            <a:endParaRPr lang="en-US" dirty="0">
              <a:latin typeface="Arial" panose="020B0604020202020204" pitchFamily="34" charset="0"/>
              <a:cs typeface="Arial" panose="020B0604020202020204" pitchFamily="34" charset="0"/>
            </a:endParaRPr>
          </a:p>
        </p:txBody>
      </p:sp>
      <p:sp>
        <p:nvSpPr>
          <p:cNvPr id="24" name="TextBox 23"/>
          <p:cNvSpPr txBox="1"/>
          <p:nvPr/>
        </p:nvSpPr>
        <p:spPr>
          <a:xfrm>
            <a:off x="6218064" y="1076697"/>
            <a:ext cx="1223412"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DAASINQ</a:t>
            </a:r>
            <a:endParaRPr lang="en-US"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98" y="1455469"/>
            <a:ext cx="4373784" cy="465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9140" y="1478203"/>
            <a:ext cx="4362490" cy="461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2080" y="3927360"/>
            <a:ext cx="1017744"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bwMode="auto">
          <a:xfrm flipV="1">
            <a:off x="113312" y="4155960"/>
            <a:ext cx="193856" cy="290784"/>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956188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42" presetClass="entr" presetSubtype="0" fill="hold"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548640"/>
          </a:xfrm>
        </p:spPr>
        <p:txBody>
          <a:bodyPr>
            <a:normAutofit fontScale="90000"/>
          </a:bodyPr>
          <a:lstStyle/>
          <a:p>
            <a:r>
              <a:rPr lang="en-US" sz="3600" dirty="0" err="1" smtClean="0"/>
              <a:t>eDAASINQ</a:t>
            </a:r>
            <a:r>
              <a:rPr lang="en-US" sz="3600" dirty="0" smtClean="0"/>
              <a:t> Downloads</a:t>
            </a:r>
            <a:endParaRPr lang="en-US" sz="3600"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338" y="1151192"/>
            <a:ext cx="6027737" cy="416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43344" y="5483562"/>
            <a:ext cx="7687120" cy="707886"/>
          </a:xfrm>
          <a:prstGeom prst="rect">
            <a:avLst/>
          </a:prstGeom>
          <a:solidFill>
            <a:srgbClr val="FFFF00"/>
          </a:solidFill>
          <a:ln w="25400">
            <a:solidFill>
              <a:schemeClr val="tx1"/>
            </a:solidFill>
          </a:ln>
        </p:spPr>
        <p:txBody>
          <a:bodyPr wrap="square" rtlCol="0">
            <a:spAutoFit/>
          </a:bodyPr>
          <a:lstStyle/>
          <a:p>
            <a:r>
              <a:rPr lang="en-US" sz="2000" dirty="0" smtClean="0">
                <a:latin typeface="Arial" panose="020B0604020202020204" pitchFamily="34" charset="0"/>
                <a:cs typeface="Arial" panose="020B0604020202020204" pitchFamily="34" charset="0"/>
              </a:rPr>
              <a:t>Download files are available for the SFIS Fund Code to Fund Account Conversion Table data as well as </a:t>
            </a:r>
            <a:r>
              <a:rPr lang="en-US" sz="2000" dirty="0" err="1" smtClean="0">
                <a:latin typeface="Arial" panose="020B0604020202020204" pitchFamily="34" charset="0"/>
                <a:cs typeface="Arial" panose="020B0604020202020204" pitchFamily="34" charset="0"/>
              </a:rPr>
              <a:t>DoDAAD</a:t>
            </a:r>
            <a:r>
              <a:rPr lang="en-US" sz="2000" dirty="0" smtClean="0">
                <a:latin typeface="Arial" panose="020B0604020202020204" pitchFamily="34" charset="0"/>
                <a:cs typeface="Arial" panose="020B0604020202020204" pitchFamily="34" charset="0"/>
              </a:rPr>
              <a:t>/MAPAD</a:t>
            </a:r>
          </a:p>
        </p:txBody>
      </p:sp>
      <p:sp>
        <p:nvSpPr>
          <p:cNvPr id="7" name="Down Arrow 6"/>
          <p:cNvSpPr/>
          <p:nvPr/>
        </p:nvSpPr>
        <p:spPr bwMode="auto">
          <a:xfrm rot="14045932">
            <a:off x="4157850" y="2992984"/>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9" name="Oval 8"/>
          <p:cNvSpPr/>
          <p:nvPr/>
        </p:nvSpPr>
        <p:spPr>
          <a:xfrm>
            <a:off x="1470304" y="4737528"/>
            <a:ext cx="1260064"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bwMode="auto">
          <a:xfrm flipV="1">
            <a:off x="1416893" y="4906503"/>
            <a:ext cx="193856" cy="290784"/>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131471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par>
                                <p:cTn id="8" presetID="42" presetClass="entr" presetSubtype="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894809"/>
            <a:ext cx="8215088" cy="5453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bwMode="auto">
          <a:xfrm rot="14045932">
            <a:off x="4210983" y="5465584"/>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Tree>
    <p:extLst>
      <p:ext uri="{BB962C8B-B14F-4D97-AF65-F5344CB8AC3E}">
        <p14:creationId xmlns:p14="http://schemas.microsoft.com/office/powerpoint/2010/main" val="234780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65760"/>
            <a:ext cx="8229600" cy="639762"/>
          </a:xfrm>
          <a:prstGeom prst="rect">
            <a:avLst/>
          </a:prstGeom>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a:solidFill>
                  <a:srgbClr val="2D2DB9"/>
                </a:solidFill>
                <a:latin typeface="+mj-lt"/>
                <a:cs typeface="+mj-cs"/>
              </a:rPr>
              <a:t>Logistics Reports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89" y="1026599"/>
            <a:ext cx="6996111" cy="525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5362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1496" y="990600"/>
            <a:ext cx="5505450" cy="538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bwMode="auto">
          <a:xfrm rot="14045932">
            <a:off x="5166555" y="4447496"/>
            <a:ext cx="206825" cy="638629"/>
          </a:xfrm>
          <a:prstGeom prst="downArrow">
            <a:avLst/>
          </a:prstGeom>
          <a:solidFill>
            <a:srgbClr val="FF0000"/>
          </a:solidFill>
          <a:ln w="12700">
            <a:solidFill>
              <a:schemeClr val="tx1"/>
            </a:solidFill>
            <a:round/>
            <a:headEnd/>
            <a:tailEnd/>
          </a:ln>
        </p:spPr>
        <p:txBody>
          <a:bodyPr rtlCol="0" anchor="ctr"/>
          <a:lstStyle/>
          <a:p>
            <a:pPr algn="ctr"/>
            <a:endParaRPr lang="en-US"/>
          </a:p>
        </p:txBody>
      </p:sp>
      <p:sp>
        <p:nvSpPr>
          <p:cNvPr id="2" name="TextBox 1"/>
          <p:cNvSpPr txBox="1"/>
          <p:nvPr/>
        </p:nvSpPr>
        <p:spPr>
          <a:xfrm>
            <a:off x="6172200" y="4172634"/>
            <a:ext cx="2190750" cy="584775"/>
          </a:xfrm>
          <a:prstGeom prst="rect">
            <a:avLst/>
          </a:prstGeom>
          <a:solidFill>
            <a:srgbClr val="FFFF00"/>
          </a:solidFill>
          <a:ln>
            <a:solidFill>
              <a:schemeClr val="tx1"/>
            </a:solidFill>
          </a:ln>
        </p:spPr>
        <p:txBody>
          <a:bodyPr wrap="square" rtlCol="0">
            <a:spAutoFit/>
          </a:bodyPr>
          <a:lstStyle/>
          <a:p>
            <a:r>
              <a:rPr lang="en-US" b="1" dirty="0" smtClean="0"/>
              <a:t>Select the last completed month.</a:t>
            </a:r>
            <a:endParaRPr lang="en-US" b="1" dirty="0"/>
          </a:p>
        </p:txBody>
      </p:sp>
      <p:sp>
        <p:nvSpPr>
          <p:cNvPr id="5" name="Title 1"/>
          <p:cNvSpPr txBox="1">
            <a:spLocks/>
          </p:cNvSpPr>
          <p:nvPr/>
        </p:nvSpPr>
        <p:spPr>
          <a:xfrm>
            <a:off x="457200" y="365760"/>
            <a:ext cx="8229600" cy="639762"/>
          </a:xfrm>
          <a:prstGeom prst="rect">
            <a:avLst/>
          </a:prstGeom>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rgbClr val="2D2DB9"/>
                </a:solidFill>
              </a:rPr>
              <a:t>Logistics Reports</a:t>
            </a:r>
            <a:endParaRPr lang="en-US" dirty="0">
              <a:solidFill>
                <a:srgbClr val="2D2DB9"/>
              </a:solidFill>
            </a:endParaRPr>
          </a:p>
        </p:txBody>
      </p:sp>
    </p:spTree>
    <p:extLst>
      <p:ext uri="{BB962C8B-B14F-4D97-AF65-F5344CB8AC3E}">
        <p14:creationId xmlns:p14="http://schemas.microsoft.com/office/powerpoint/2010/main" val="38491933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4469" y="5848993"/>
            <a:ext cx="6848475" cy="584775"/>
          </a:xfrm>
          <a:prstGeom prst="rect">
            <a:avLst/>
          </a:prstGeom>
          <a:solidFill>
            <a:srgbClr val="FFFF00"/>
          </a:solidFill>
          <a:ln>
            <a:solidFill>
              <a:schemeClr val="tx1"/>
            </a:solidFill>
          </a:ln>
        </p:spPr>
        <p:txBody>
          <a:bodyPr wrap="square" rtlCol="0">
            <a:spAutoFit/>
          </a:bodyPr>
          <a:lstStyle/>
          <a:p>
            <a:r>
              <a:rPr lang="en-US" dirty="0" smtClean="0"/>
              <a:t>This report is used to update DLMS Vol. 4, Appendix 1.  All three parts of the appendix are included in this fund code report.</a:t>
            </a:r>
            <a:endParaRPr lang="en-US" dirty="0"/>
          </a:p>
        </p:txBody>
      </p:sp>
      <p:sp>
        <p:nvSpPr>
          <p:cNvPr id="4" name="Title 1"/>
          <p:cNvSpPr txBox="1">
            <a:spLocks/>
          </p:cNvSpPr>
          <p:nvPr/>
        </p:nvSpPr>
        <p:spPr>
          <a:xfrm>
            <a:off x="457200" y="365760"/>
            <a:ext cx="8229600" cy="639762"/>
          </a:xfrm>
          <a:prstGeom prst="rect">
            <a:avLst/>
          </a:prstGeom>
        </p:spPr>
        <p:txBody>
          <a:bodyPr/>
          <a:lst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rgbClr val="2D2DB9"/>
                </a:solidFill>
              </a:rPr>
              <a:t>Logistics Reports</a:t>
            </a:r>
            <a:endParaRPr lang="en-US" dirty="0">
              <a:solidFill>
                <a:srgbClr val="2D2DB9"/>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3056" y="963643"/>
            <a:ext cx="5403245" cy="482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763485" y="2750504"/>
            <a:ext cx="5232815" cy="339248"/>
          </a:xfrm>
          <a:prstGeom prst="rect">
            <a:avLst/>
          </a:prstGeom>
          <a:noFill/>
          <a:ln w="25400" algn="ctr">
            <a:solidFill>
              <a:srgbClr val="FF000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426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21" presetClass="entr" presetSubtype="1"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theme/theme1.xml><?xml version="1.0" encoding="utf-8"?>
<a:theme xmlns:a="http://schemas.openxmlformats.org/drawingml/2006/main" name="1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rgbClr val="FF5050"/>
          </a:solidFill>
          <a:miter lim="800000"/>
          <a:headEnd/>
          <a:tailEnd/>
        </a:ln>
        <a:effectLst/>
      </a:spPr>
      <a:bodyPr wrap="none" lIns="0" tIns="0" rIns="0" bIns="0" anchor="ctr"/>
      <a:lstStyle>
        <a:defPPr algn="ctr" eaLnBrk="0" hangingPunct="0">
          <a:lnSpc>
            <a:spcPct val="90000"/>
          </a:lnSpc>
          <a:defRPr dirty="0">
            <a:effectLst>
              <a:outerShdw blurRad="38100" dist="38100" dir="2700000" algn="tl">
                <a:srgbClr val="000000">
                  <a:alpha val="43137"/>
                </a:srgbClr>
              </a:outerShdw>
            </a:effectLst>
          </a:defRPr>
        </a:defPPr>
      </a:lstStyle>
    </a:spDef>
    <a:lnDef>
      <a:spPr bwMode="auto">
        <a:xfrm>
          <a:off x="0" y="0"/>
          <a:ext cx="1" cy="1"/>
        </a:xfrm>
        <a:custGeom>
          <a:avLst/>
          <a:gdLst/>
          <a:ahLst/>
          <a:cxnLst/>
          <a:rect l="0" t="0" r="0" b="0"/>
          <a:pathLst/>
        </a:custGeom>
        <a:noFill/>
        <a:ln w="9525" cap="flat" cmpd="sng" algn="ctr">
          <a:solidFill>
            <a:srgbClr val="C0C0C0"/>
          </a:solidFill>
          <a:prstDash val="solid"/>
          <a:round/>
          <a:headEnd type="none" w="med" len="med"/>
          <a:tailEnd type="none" w="med" len="med"/>
        </a:ln>
        <a:effectLst>
          <a:outerShdw dist="35921"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txDef>
      <a:spPr bwMode="auto">
        <a:noFill/>
        <a:ln w="9525" algn="ctr">
          <a:noFill/>
          <a:miter lim="800000"/>
          <a:headEnd/>
          <a:tailEnd/>
        </a:ln>
      </a:spPr>
      <a:bodyPr>
        <a:spAutoFit/>
      </a:bodyPr>
      <a:lstStyle>
        <a:defPPr>
          <a:spcBef>
            <a:spcPts val="0"/>
          </a:spcBef>
          <a:defRPr sz="2000" dirty="0">
            <a:solidFill>
              <a:srgbClr val="FF0000"/>
            </a:solidFill>
            <a:latin typeface="Arial Narrow" pitchFamily="34" charset="0"/>
            <a:cs typeface="Arial"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43393</TotalTime>
  <Words>25857</Words>
  <Application>Microsoft Office PowerPoint</Application>
  <PresentationFormat>On-screen Show (4:3)</PresentationFormat>
  <Paragraphs>2185</Paragraphs>
  <Slides>149</Slides>
  <Notes>149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149</vt:i4>
      </vt:variant>
    </vt:vector>
  </HeadingPairs>
  <TitlesOfParts>
    <vt:vector size="160" baseType="lpstr">
      <vt:lpstr>Arial</vt:lpstr>
      <vt:lpstr>Arial Narrow</vt:lpstr>
      <vt:lpstr>Calibri</vt:lpstr>
      <vt:lpstr>Cambria Math</vt:lpstr>
      <vt:lpstr>Courier New</vt:lpstr>
      <vt:lpstr>Eras Bold</vt:lpstr>
      <vt:lpstr>Times New Roman</vt:lpstr>
      <vt:lpstr>Wingdings</vt:lpstr>
      <vt:lpstr>1_Blank Presentation</vt:lpstr>
      <vt:lpstr>Clip</vt:lpstr>
      <vt:lpstr>Microsoft ClipArt Gallery</vt:lpstr>
      <vt:lpstr>Defense Logistics Management Standards</vt:lpstr>
      <vt:lpstr>DLMS Training Catalog</vt:lpstr>
      <vt:lpstr>Finance Module Structure</vt:lpstr>
      <vt:lpstr>PowerPoint Presentation</vt:lpstr>
      <vt:lpstr>PowerPoint Presentation</vt:lpstr>
      <vt:lpstr>PowerPoint Presentation</vt:lpstr>
      <vt:lpstr>DLMS Process Review Committees</vt:lpstr>
      <vt:lpstr>Finance PRC Mission</vt:lpstr>
      <vt:lpstr>Why DLMS?</vt:lpstr>
      <vt:lpstr>810L, Logistics Bill</vt:lpstr>
      <vt:lpstr>MILS - DLMS Cross Reference</vt:lpstr>
      <vt:lpstr>812R, Billing Adjustment Request</vt:lpstr>
      <vt:lpstr>     812L, Reply to Billing Adjustment Request </vt:lpstr>
      <vt:lpstr>Financial Concepts – Essential Data </vt:lpstr>
      <vt:lpstr>Order Submission and Financial Events</vt:lpstr>
      <vt:lpstr>DLMS Requisition Cycle</vt:lpstr>
      <vt:lpstr>DLMS Requisition Cycle</vt:lpstr>
      <vt:lpstr>DLMS Requisition Cycle</vt:lpstr>
      <vt:lpstr>DLMS Requisition Cycle</vt:lpstr>
      <vt:lpstr>DLMS Requisition Cycle</vt:lpstr>
      <vt:lpstr>DLMS Requisition Cycle</vt:lpstr>
      <vt:lpstr>DLMS Requisition Cycle</vt:lpstr>
      <vt:lpstr>Order Submission and Fulfillment</vt:lpstr>
      <vt:lpstr>Billing and Interfund Reimbursement</vt:lpstr>
      <vt:lpstr>Billing and Interfund Reimbursement</vt:lpstr>
      <vt:lpstr>Billing and Interfund Payment</vt:lpstr>
      <vt:lpstr>  Billing and Discrepancy Report Adjustment  Requests and Replies </vt:lpstr>
      <vt:lpstr>Financial Concepts Standard Financial Information Structure (SFIS)</vt:lpstr>
      <vt:lpstr>Financial Concepts Enforcing SFIS Through the BEA and IRB</vt:lpstr>
      <vt:lpstr>Financial Concepts Standard Line of Accounting (SLOA) </vt:lpstr>
      <vt:lpstr>  Financial Concepts DLMS Support of SFIS &amp; SLOA  </vt:lpstr>
      <vt:lpstr>SLOA Elements</vt:lpstr>
      <vt:lpstr>Financial Concepts – Fund Code </vt:lpstr>
      <vt:lpstr>Financial Concepts - Signal Code</vt:lpstr>
      <vt:lpstr>Fund Code/Billed Activity</vt:lpstr>
      <vt:lpstr>Fund Code to Billed Office DoDAAC Conversion Table</vt:lpstr>
      <vt:lpstr>Fund Code to Fund Accunt Conversion</vt:lpstr>
      <vt:lpstr>Fund Code to Fund Account  Conversion Table</vt:lpstr>
      <vt:lpstr> </vt:lpstr>
      <vt:lpstr>Fund Code/Recap cont’d</vt:lpstr>
      <vt:lpstr>Fund Code/Recap cont’d</vt:lpstr>
      <vt:lpstr>PowerPoint Presentation</vt:lpstr>
      <vt:lpstr>Fund Code/Recap cont’d Multi-year Appropriations</vt:lpstr>
      <vt:lpstr>Fund Code/Recap cont’d Multi-year Appropriation Adjustment</vt:lpstr>
      <vt:lpstr>Fund Code/Recap cont’d</vt:lpstr>
      <vt:lpstr>Fund Code – DAAS Edits</vt:lpstr>
      <vt:lpstr>Web Fund Code</vt:lpstr>
      <vt:lpstr>Web Fund Code</vt:lpstr>
      <vt:lpstr>DoDAACs In Billing</vt:lpstr>
      <vt:lpstr>PowerPoint Presentation</vt:lpstr>
      <vt:lpstr>PowerPoint Presentation</vt:lpstr>
      <vt:lpstr>Access to Web Resources and Customer Support</vt:lpstr>
      <vt:lpstr>PowerPoint Presentation</vt:lpstr>
      <vt:lpstr>Logistics Data Gateway</vt:lpstr>
      <vt:lpstr>Logistics Data Gateway</vt:lpstr>
      <vt:lpstr>Logistics Data Gateway</vt:lpstr>
      <vt:lpstr>Logistics Data Gateway</vt:lpstr>
      <vt:lpstr>Logistics Data Gateway</vt:lpstr>
      <vt:lpstr>Logistics Data Gateway</vt:lpstr>
      <vt:lpstr>Logistics Data Gateway</vt:lpstr>
      <vt:lpstr>Logistics Data Gateway</vt:lpstr>
      <vt:lpstr>Logistics Data Gateway</vt:lpstr>
      <vt:lpstr>Logistics Data Gateway</vt:lpstr>
      <vt:lpstr>Logistics Data Gateway</vt:lpstr>
      <vt:lpstr>Logistics Data Gateway</vt:lpstr>
      <vt:lpstr>Logistics Data Gateway</vt:lpstr>
      <vt:lpstr>Logistics Data Gateway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MILSINQ</vt:lpstr>
      <vt:lpstr>MILSINQ</vt:lpstr>
      <vt:lpstr>MILSINQ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eDAASINQ</vt:lpstr>
      <vt:lpstr>eDAASINQ</vt:lpstr>
      <vt:lpstr>DoDAAC Authority Code</vt:lpstr>
      <vt:lpstr>DoDAAC COMMRI/TAC 3</vt:lpstr>
      <vt:lpstr>DoDAAC TAC 3 for N48694</vt:lpstr>
      <vt:lpstr>DoDAAC N48694 TACs 1 - 3</vt:lpstr>
      <vt:lpstr>PowerPoint Presentation</vt:lpstr>
      <vt:lpstr>eDAASINQ vs DAASINQ</vt:lpstr>
      <vt:lpstr>eDAASINQ Downloads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 of EDI and ASC X12</vt:lpstr>
      <vt:lpstr>PowerPoint Presentation</vt:lpstr>
      <vt:lpstr>Use of the Tables In DLMS Changes </vt:lpstr>
      <vt:lpstr>PowerPoint Presentation</vt:lpstr>
      <vt:lpstr>PowerPoint Presentation</vt:lpstr>
      <vt:lpstr>MILS to DLMS Mapping</vt:lpstr>
      <vt:lpstr>810L Logistics Bill – DAAS Map</vt:lpstr>
      <vt:lpstr>DLMS</vt:lpstr>
      <vt:lpstr>DLMS 810L IC, Logistics Bill</vt:lpstr>
      <vt:lpstr>DLMS 810L IC, Logistics Bill - Page 1</vt:lpstr>
      <vt:lpstr>DLMS 810L IC, Logistics Bill - Page 1, cont.</vt:lpstr>
      <vt:lpstr>DLMS 810L, Logistics Bill - Page 1, cont.</vt:lpstr>
      <vt:lpstr>DLMS 810L IC, Logistics Bill - Page 2</vt:lpstr>
      <vt:lpstr>DLMS 810L IC, Logistics Bill - Page 3</vt:lpstr>
      <vt:lpstr>DLMS 810L IC, Logistics Bill - Page 4</vt:lpstr>
      <vt:lpstr>PowerPoint Presentation</vt:lpstr>
      <vt:lpstr>DLMS 810L IC, Logistics Bill - Page 5</vt:lpstr>
      <vt:lpstr>DLMS 810L IC, Logistics Bill - Page 6</vt:lpstr>
      <vt:lpstr>DLMS 810L IC, Logistics Bill - Page 12</vt:lpstr>
      <vt:lpstr>DLMS 810L IC, Logistics Bill - Page 13</vt:lpstr>
      <vt:lpstr>DLMS 810L IC, Logistics Bill - Page 15</vt:lpstr>
      <vt:lpstr>DLMS 810L IC, Logistics Bill - Page 16</vt:lpstr>
      <vt:lpstr>DLMS 810L IC, Logistics Bill - Page 17</vt:lpstr>
      <vt:lpstr>DLMS 810L IC, Logistics Bill - Page 18</vt:lpstr>
      <vt:lpstr>DLMS 810L IC, Logistics Bill - Page 19</vt:lpstr>
      <vt:lpstr>DLMS 810L IC, Logistics Bill - Pages 21- 23</vt:lpstr>
      <vt:lpstr>DLMS 810L IC, Logistics Bill - Page 25&amp;26</vt:lpstr>
      <vt:lpstr>DLMS 810L IC, Logistics Bill - Page 27</vt:lpstr>
      <vt:lpstr>DLMS 810L IC, Logistics Bill - Page 29&amp;30</vt:lpstr>
      <vt:lpstr>DLMS 810L IC, Logistics Bill - Page 33-36</vt:lpstr>
      <vt:lpstr>DLMS 810L IC, Logistics Bill - Page 38</vt:lpstr>
      <vt:lpstr>DLMS 810L IC, Logistics Bill - Page 42</vt:lpstr>
      <vt:lpstr>DLMS 810L IC, Logistics Bill - Page 42</vt:lpstr>
      <vt:lpstr>DLMS 810L IC, Logistics Bill - Page 42</vt:lpstr>
      <vt:lpstr>PowerPoint Presentation</vt:lpstr>
      <vt:lpstr>MILS / DLMS Conversion</vt:lpstr>
      <vt:lpstr>Module 10 Quiz</vt:lpstr>
      <vt:lpstr>Module 10 Quiz</vt:lpstr>
      <vt:lpstr>Module 10 Quiz</vt:lpstr>
      <vt:lpstr>Module 10 Quiz</vt:lpstr>
      <vt:lpstr>Module 10 Quiz</vt:lpstr>
      <vt:lpstr>Module 10 Quiz</vt:lpstr>
      <vt:lpstr>Module 10 Quiz</vt:lpstr>
      <vt:lpstr>Module 10 Quiz</vt:lpstr>
      <vt:lpstr>Module 10 Quiz</vt:lpstr>
      <vt:lpstr>Module 10 Quiz</vt:lpstr>
      <vt:lpstr>End of Module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Logistics Management System</dc:title>
  <dc:creator>Yeakel, Dale C DLA CTR INFORMATION OPERATIONS</dc:creator>
  <cp:lastModifiedBy>Macias, Paul A CTR DLA INFO OPERATIONS (US)</cp:lastModifiedBy>
  <cp:revision>1710</cp:revision>
  <cp:lastPrinted>2018-02-13T17:18:49Z</cp:lastPrinted>
  <dcterms:created xsi:type="dcterms:W3CDTF">2000-03-21T18:54:24Z</dcterms:created>
  <dcterms:modified xsi:type="dcterms:W3CDTF">2018-07-03T17:38:25Z</dcterms:modified>
</cp:coreProperties>
</file>