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70"/>
  </p:notesMasterIdLst>
  <p:handoutMasterIdLst>
    <p:handoutMasterId r:id="rId71"/>
  </p:handoutMasterIdLst>
  <p:sldIdLst>
    <p:sldId id="847" r:id="rId2"/>
    <p:sldId id="853" r:id="rId3"/>
    <p:sldId id="733" r:id="rId4"/>
    <p:sldId id="744" r:id="rId5"/>
    <p:sldId id="857" r:id="rId6"/>
    <p:sldId id="874" r:id="rId7"/>
    <p:sldId id="881" r:id="rId8"/>
    <p:sldId id="875" r:id="rId9"/>
    <p:sldId id="882" r:id="rId10"/>
    <p:sldId id="876" r:id="rId11"/>
    <p:sldId id="883" r:id="rId12"/>
    <p:sldId id="878" r:id="rId13"/>
    <p:sldId id="879" r:id="rId14"/>
    <p:sldId id="858" r:id="rId15"/>
    <p:sldId id="821" r:id="rId16"/>
    <p:sldId id="860" r:id="rId17"/>
    <p:sldId id="819" r:id="rId18"/>
    <p:sldId id="795" r:id="rId19"/>
    <p:sldId id="849" r:id="rId20"/>
    <p:sldId id="865" r:id="rId21"/>
    <p:sldId id="884" r:id="rId22"/>
    <p:sldId id="862" r:id="rId23"/>
    <p:sldId id="859" r:id="rId24"/>
    <p:sldId id="861" r:id="rId25"/>
    <p:sldId id="863" r:id="rId26"/>
    <p:sldId id="880" r:id="rId27"/>
    <p:sldId id="805" r:id="rId28"/>
    <p:sldId id="818" r:id="rId29"/>
    <p:sldId id="813" r:id="rId30"/>
    <p:sldId id="820" r:id="rId31"/>
    <p:sldId id="822" r:id="rId32"/>
    <p:sldId id="823" r:id="rId33"/>
    <p:sldId id="810" r:id="rId34"/>
    <p:sldId id="815" r:id="rId35"/>
    <p:sldId id="869" r:id="rId36"/>
    <p:sldId id="870" r:id="rId37"/>
    <p:sldId id="871" r:id="rId38"/>
    <p:sldId id="872" r:id="rId39"/>
    <p:sldId id="873" r:id="rId40"/>
    <p:sldId id="867" r:id="rId41"/>
    <p:sldId id="832" r:id="rId42"/>
    <p:sldId id="834" r:id="rId43"/>
    <p:sldId id="835" r:id="rId44"/>
    <p:sldId id="836" r:id="rId45"/>
    <p:sldId id="837" r:id="rId46"/>
    <p:sldId id="838" r:id="rId47"/>
    <p:sldId id="839" r:id="rId48"/>
    <p:sldId id="840" r:id="rId49"/>
    <p:sldId id="841" r:id="rId50"/>
    <p:sldId id="842" r:id="rId51"/>
    <p:sldId id="843" r:id="rId52"/>
    <p:sldId id="844" r:id="rId53"/>
    <p:sldId id="845" r:id="rId54"/>
    <p:sldId id="846" r:id="rId55"/>
    <p:sldId id="866" r:id="rId56"/>
    <p:sldId id="831" r:id="rId57"/>
    <p:sldId id="824" r:id="rId58"/>
    <p:sldId id="825" r:id="rId59"/>
    <p:sldId id="826" r:id="rId60"/>
    <p:sldId id="827" r:id="rId61"/>
    <p:sldId id="828" r:id="rId62"/>
    <p:sldId id="829" r:id="rId63"/>
    <p:sldId id="830" r:id="rId64"/>
    <p:sldId id="868" r:id="rId65"/>
    <p:sldId id="851" r:id="rId66"/>
    <p:sldId id="852" r:id="rId67"/>
    <p:sldId id="766" r:id="rId68"/>
    <p:sldId id="684" r:id="rId69"/>
  </p:sldIdLst>
  <p:sldSz cx="9144000" cy="6858000" type="screen4x3"/>
  <p:notesSz cx="7315200" cy="9601200"/>
  <p:defaultTextStyle>
    <a:defPPr>
      <a:defRPr lang="en-US"/>
    </a:defPPr>
    <a:lvl1pPr algn="ctr" rtl="0" eaLnBrk="0" fontAlgn="base" hangingPunct="0">
      <a:spcBef>
        <a:spcPct val="50000"/>
      </a:spcBef>
      <a:spcAft>
        <a:spcPct val="0"/>
      </a:spcAft>
      <a:defRPr sz="1600" kern="1200">
        <a:solidFill>
          <a:schemeClr val="tx1"/>
        </a:solidFill>
        <a:latin typeface="Arial Narrow" pitchFamily="34" charset="0"/>
        <a:ea typeface="+mn-ea"/>
        <a:cs typeface="+mn-cs"/>
      </a:defRPr>
    </a:lvl1pPr>
    <a:lvl2pPr marL="457200" algn="ctr" rtl="0" eaLnBrk="0" fontAlgn="base" hangingPunct="0">
      <a:spcBef>
        <a:spcPct val="50000"/>
      </a:spcBef>
      <a:spcAft>
        <a:spcPct val="0"/>
      </a:spcAft>
      <a:defRPr sz="1600" kern="1200">
        <a:solidFill>
          <a:schemeClr val="tx1"/>
        </a:solidFill>
        <a:latin typeface="Arial Narrow" pitchFamily="34" charset="0"/>
        <a:ea typeface="+mn-ea"/>
        <a:cs typeface="+mn-cs"/>
      </a:defRPr>
    </a:lvl2pPr>
    <a:lvl3pPr marL="914400" algn="ctr" rtl="0" eaLnBrk="0" fontAlgn="base" hangingPunct="0">
      <a:spcBef>
        <a:spcPct val="50000"/>
      </a:spcBef>
      <a:spcAft>
        <a:spcPct val="0"/>
      </a:spcAft>
      <a:defRPr sz="1600" kern="1200">
        <a:solidFill>
          <a:schemeClr val="tx1"/>
        </a:solidFill>
        <a:latin typeface="Arial Narrow" pitchFamily="34" charset="0"/>
        <a:ea typeface="+mn-ea"/>
        <a:cs typeface="+mn-cs"/>
      </a:defRPr>
    </a:lvl3pPr>
    <a:lvl4pPr marL="1371600" algn="ctr" rtl="0" eaLnBrk="0" fontAlgn="base" hangingPunct="0">
      <a:spcBef>
        <a:spcPct val="50000"/>
      </a:spcBef>
      <a:spcAft>
        <a:spcPct val="0"/>
      </a:spcAft>
      <a:defRPr sz="1600" kern="1200">
        <a:solidFill>
          <a:schemeClr val="tx1"/>
        </a:solidFill>
        <a:latin typeface="Arial Narrow" pitchFamily="34" charset="0"/>
        <a:ea typeface="+mn-ea"/>
        <a:cs typeface="+mn-cs"/>
      </a:defRPr>
    </a:lvl4pPr>
    <a:lvl5pPr marL="1828800" algn="ctr" rtl="0" eaLnBrk="0" fontAlgn="base" hangingPunct="0">
      <a:spcBef>
        <a:spcPct val="50000"/>
      </a:spcBef>
      <a:spcAft>
        <a:spcPct val="0"/>
      </a:spcAft>
      <a:defRPr sz="1600" kern="1200">
        <a:solidFill>
          <a:schemeClr val="tx1"/>
        </a:solidFill>
        <a:latin typeface="Arial Narrow" pitchFamily="34" charset="0"/>
        <a:ea typeface="+mn-ea"/>
        <a:cs typeface="+mn-cs"/>
      </a:defRPr>
    </a:lvl5pPr>
    <a:lvl6pPr marL="2286000" algn="l" defTabSz="914400" rtl="0" eaLnBrk="1" latinLnBrk="0" hangingPunct="1">
      <a:defRPr sz="1600" kern="1200">
        <a:solidFill>
          <a:schemeClr val="tx1"/>
        </a:solidFill>
        <a:latin typeface="Arial Narrow" pitchFamily="34" charset="0"/>
        <a:ea typeface="+mn-ea"/>
        <a:cs typeface="+mn-cs"/>
      </a:defRPr>
    </a:lvl6pPr>
    <a:lvl7pPr marL="2743200" algn="l" defTabSz="914400" rtl="0" eaLnBrk="1" latinLnBrk="0" hangingPunct="1">
      <a:defRPr sz="1600" kern="1200">
        <a:solidFill>
          <a:schemeClr val="tx1"/>
        </a:solidFill>
        <a:latin typeface="Arial Narrow" pitchFamily="34" charset="0"/>
        <a:ea typeface="+mn-ea"/>
        <a:cs typeface="+mn-cs"/>
      </a:defRPr>
    </a:lvl7pPr>
    <a:lvl8pPr marL="3200400" algn="l" defTabSz="914400" rtl="0" eaLnBrk="1" latinLnBrk="0" hangingPunct="1">
      <a:defRPr sz="1600" kern="1200">
        <a:solidFill>
          <a:schemeClr val="tx1"/>
        </a:solidFill>
        <a:latin typeface="Arial Narrow" pitchFamily="34" charset="0"/>
        <a:ea typeface="+mn-ea"/>
        <a:cs typeface="+mn-cs"/>
      </a:defRPr>
    </a:lvl8pPr>
    <a:lvl9pPr marL="3657600" algn="l" defTabSz="914400" rtl="0" eaLnBrk="1" latinLnBrk="0" hangingPunct="1">
      <a:defRPr sz="16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CCFF"/>
    <a:srgbClr val="0066FF"/>
    <a:srgbClr val="FF3300"/>
    <a:srgbClr val="009900"/>
    <a:srgbClr val="3366FF"/>
    <a:srgbClr val="2D2DB9"/>
    <a:srgbClr val="33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86231" autoAdjust="0"/>
  </p:normalViewPr>
  <p:slideViewPr>
    <p:cSldViewPr>
      <p:cViewPr varScale="1">
        <p:scale>
          <a:sx n="98" d="100"/>
          <a:sy n="98" d="100"/>
        </p:scale>
        <p:origin x="8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4212" y="6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8" name="Text Box 26"/>
          <p:cNvSpPr txBox="1">
            <a:spLocks noChangeArrowheads="1"/>
          </p:cNvSpPr>
          <p:nvPr/>
        </p:nvSpPr>
        <p:spPr bwMode="auto">
          <a:xfrm>
            <a:off x="1359747" y="0"/>
            <a:ext cx="4610946" cy="741911"/>
          </a:xfrm>
          <a:prstGeom prst="rect">
            <a:avLst/>
          </a:prstGeom>
          <a:noFill/>
          <a:ln w="9525">
            <a:noFill/>
            <a:miter lim="800000"/>
            <a:headEnd/>
            <a:tailEnd/>
          </a:ln>
          <a:effectLst/>
        </p:spPr>
        <p:txBody>
          <a:bodyPr wrap="none" lIns="97096" tIns="48547" rIns="97096" bIns="48547">
            <a:spAutoFit/>
          </a:bodyPr>
          <a:lstStyle/>
          <a:p>
            <a:pPr>
              <a:spcBef>
                <a:spcPct val="0"/>
              </a:spcBef>
              <a:defRPr/>
            </a:pPr>
            <a:r>
              <a:rPr lang="en-US" sz="2100" b="1" dirty="0">
                <a:effectLst>
                  <a:outerShdw blurRad="38100" dist="38100" dir="2700000" algn="tl">
                    <a:srgbClr val="C0C0C0"/>
                  </a:outerShdw>
                </a:effectLst>
                <a:latin typeface="Arial" charset="0"/>
              </a:rPr>
              <a:t>DLMS INTRODUCTORY TRAINING</a:t>
            </a:r>
          </a:p>
          <a:p>
            <a:pPr>
              <a:spcBef>
                <a:spcPct val="0"/>
              </a:spcBef>
              <a:defRPr/>
            </a:pPr>
            <a:r>
              <a:rPr lang="en-US" sz="2100" b="1" dirty="0">
                <a:latin typeface="Arial" charset="0"/>
              </a:rPr>
              <a:t>Module 8 – DoDAAD</a:t>
            </a:r>
          </a:p>
        </p:txBody>
      </p:sp>
      <p:sp>
        <p:nvSpPr>
          <p:cNvPr id="3" name="Slide Number Placeholder 2"/>
          <p:cNvSpPr>
            <a:spLocks noGrp="1"/>
          </p:cNvSpPr>
          <p:nvPr>
            <p:ph type="sldNum" sz="quarter" idx="3"/>
          </p:nvPr>
        </p:nvSpPr>
        <p:spPr>
          <a:xfrm>
            <a:off x="2113280" y="9119463"/>
            <a:ext cx="3169920" cy="480060"/>
          </a:xfrm>
          <a:prstGeom prst="rect">
            <a:avLst/>
          </a:prstGeom>
        </p:spPr>
        <p:txBody>
          <a:bodyPr vert="horz" lIns="97045" tIns="48523" rIns="97045" bIns="48523" rtlCol="0" anchor="b"/>
          <a:lstStyle>
            <a:lvl1pPr algn="r">
              <a:defRPr sz="1300"/>
            </a:lvl1pPr>
          </a:lstStyle>
          <a:p>
            <a:pPr algn="ctr"/>
            <a:fld id="{BB508AF2-B7D4-4841-A824-1A68B18E3012}" type="slidenum">
              <a:rPr lang="en-US" smtClean="0"/>
              <a:pPr algn="ctr"/>
              <a:t>‹#›</a:t>
            </a:fld>
            <a:endParaRPr lang="en-US"/>
          </a:p>
        </p:txBody>
      </p:sp>
    </p:spTree>
    <p:extLst>
      <p:ext uri="{BB962C8B-B14F-4D97-AF65-F5344CB8AC3E}">
        <p14:creationId xmlns:p14="http://schemas.microsoft.com/office/powerpoint/2010/main" val="3055882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48165" name="Rectangle 5"/>
          <p:cNvSpPr>
            <a:spLocks noGrp="1" noChangeArrowheads="1"/>
          </p:cNvSpPr>
          <p:nvPr>
            <p:ph type="body" sz="quarter" idx="3"/>
          </p:nvPr>
        </p:nvSpPr>
        <p:spPr bwMode="auto">
          <a:xfrm>
            <a:off x="975360" y="4560571"/>
            <a:ext cx="5364480" cy="4320540"/>
          </a:xfrm>
          <a:prstGeom prst="rect">
            <a:avLst/>
          </a:prstGeom>
          <a:noFill/>
          <a:ln w="9525">
            <a:noFill/>
            <a:miter lim="800000"/>
            <a:headEnd/>
            <a:tailEnd/>
          </a:ln>
          <a:effectLst/>
        </p:spPr>
        <p:txBody>
          <a:bodyPr vert="horz" wrap="square" lIns="96583" tIns="48291" rIns="96583" bIns="482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167" name="Rectangle 7"/>
          <p:cNvSpPr>
            <a:spLocks noGrp="1" noChangeArrowheads="1"/>
          </p:cNvSpPr>
          <p:nvPr>
            <p:ph type="sldNum" sz="quarter" idx="5"/>
          </p:nvPr>
        </p:nvSpPr>
        <p:spPr bwMode="auto">
          <a:xfrm>
            <a:off x="2086187" y="9121141"/>
            <a:ext cx="3169920" cy="480060"/>
          </a:xfrm>
          <a:prstGeom prst="rect">
            <a:avLst/>
          </a:prstGeom>
          <a:noFill/>
          <a:ln w="9525">
            <a:noFill/>
            <a:miter lim="800000"/>
            <a:headEnd/>
            <a:tailEnd/>
          </a:ln>
          <a:effectLst/>
        </p:spPr>
        <p:txBody>
          <a:bodyPr vert="horz" wrap="square" lIns="96583" tIns="48291" rIns="96583" bIns="48291" numCol="1" anchor="b" anchorCtr="0" compatLnSpc="1">
            <a:prstTxWarp prst="textNoShape">
              <a:avLst/>
            </a:prstTxWarp>
          </a:bodyPr>
          <a:lstStyle>
            <a:lvl1pPr defTabSz="967083">
              <a:spcBef>
                <a:spcPct val="0"/>
              </a:spcBef>
              <a:defRPr sz="1300">
                <a:latin typeface="Times New Roman" pitchFamily="18" charset="0"/>
              </a:defRPr>
            </a:lvl1pPr>
          </a:lstStyle>
          <a:p>
            <a:pPr>
              <a:defRPr/>
            </a:pPr>
            <a:fld id="{6D35EF4E-3925-403C-9A9A-8AAD3BD83624}" type="slidenum">
              <a:rPr lang="en-US"/>
              <a:pPr>
                <a:defRPr/>
              </a:pPr>
              <a:t>‹#›</a:t>
            </a:fld>
            <a:endParaRPr lang="en-US"/>
          </a:p>
        </p:txBody>
      </p:sp>
      <p:sp>
        <p:nvSpPr>
          <p:cNvPr id="348168" name="Text Box 8"/>
          <p:cNvSpPr txBox="1">
            <a:spLocks noChangeArrowheads="1"/>
          </p:cNvSpPr>
          <p:nvPr/>
        </p:nvSpPr>
        <p:spPr bwMode="auto">
          <a:xfrm>
            <a:off x="1352084" y="0"/>
            <a:ext cx="4634740" cy="748528"/>
          </a:xfrm>
          <a:prstGeom prst="rect">
            <a:avLst/>
          </a:prstGeom>
          <a:noFill/>
          <a:ln w="9525">
            <a:noFill/>
            <a:miter lim="800000"/>
            <a:headEnd/>
            <a:tailEnd/>
          </a:ln>
          <a:effectLst/>
        </p:spPr>
        <p:txBody>
          <a:bodyPr wrap="none" lIns="97096" tIns="48547" rIns="97096" bIns="48547">
            <a:spAutoFit/>
          </a:bodyPr>
          <a:lstStyle/>
          <a:p>
            <a:pPr>
              <a:spcBef>
                <a:spcPct val="0"/>
              </a:spcBef>
              <a:defRPr/>
            </a:pPr>
            <a:r>
              <a:rPr lang="en-US" sz="2100" b="1" dirty="0">
                <a:effectLst>
                  <a:outerShdw blurRad="38100" dist="38100" dir="2700000" algn="tl">
                    <a:srgbClr val="C0C0C0"/>
                  </a:outerShdw>
                </a:effectLst>
                <a:latin typeface="Arial" charset="0"/>
              </a:rPr>
              <a:t>DLMS INTRODUCTORY TRAINING</a:t>
            </a:r>
          </a:p>
          <a:p>
            <a:pPr>
              <a:spcBef>
                <a:spcPct val="0"/>
              </a:spcBef>
              <a:defRPr/>
            </a:pPr>
            <a:r>
              <a:rPr lang="en-US" sz="2100" b="1" dirty="0">
                <a:effectLst>
                  <a:outerShdw blurRad="38100" dist="38100" dir="2700000" algn="tl">
                    <a:srgbClr val="C0C0C0"/>
                  </a:outerShdw>
                </a:effectLst>
                <a:latin typeface="Arial" charset="0"/>
              </a:rPr>
              <a:t>Module </a:t>
            </a:r>
            <a:r>
              <a:rPr lang="en-US" sz="2100" b="1" dirty="0" smtClean="0">
                <a:effectLst>
                  <a:outerShdw blurRad="38100" dist="38100" dir="2700000" algn="tl">
                    <a:srgbClr val="C0C0C0"/>
                  </a:outerShdw>
                </a:effectLst>
                <a:latin typeface="Arial" charset="0"/>
              </a:rPr>
              <a:t>8 </a:t>
            </a:r>
            <a:r>
              <a:rPr lang="en-US" sz="2100" b="1" dirty="0">
                <a:effectLst>
                  <a:outerShdw blurRad="38100" dist="38100" dir="2700000" algn="tl">
                    <a:srgbClr val="C0C0C0"/>
                  </a:outerShdw>
                </a:effectLst>
                <a:latin typeface="Arial" charset="0"/>
              </a:rPr>
              <a:t>– </a:t>
            </a:r>
            <a:r>
              <a:rPr lang="en-US" sz="2100" b="1" dirty="0" smtClean="0">
                <a:effectLst>
                  <a:outerShdw blurRad="38100" dist="38100" dir="2700000" algn="tl">
                    <a:srgbClr val="C0C0C0"/>
                  </a:outerShdw>
                </a:effectLst>
                <a:latin typeface="Arial" charset="0"/>
              </a:rPr>
              <a:t>DoDAAD</a:t>
            </a:r>
            <a:endParaRPr lang="en-US" sz="21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3945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63713"/>
            <a:fld id="{DEC613B6-1BB8-441E-8E98-BB6FEF47D3EE}" type="slidenum">
              <a:rPr lang="en-US" smtClean="0"/>
              <a:pPr defTabSz="963713"/>
              <a:t>1</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dirty="0" smtClean="0"/>
              <a:t>This class will provide an introductory level instruction in EDI as applied under the Defense Logistics Management System (DLMS).  The DLMS is a broad base of business rules supported by American National Standards institute (ANSI) Accredited Standards Committee (ASC) X12 commercial standards and is designed to meet DoD’s requirements for total logistics support.</a:t>
            </a:r>
          </a:p>
          <a:p>
            <a:endParaRPr lang="en-US" dirty="0" smtClean="0"/>
          </a:p>
          <a:p>
            <a:r>
              <a:rPr lang="en-US" dirty="0" smtClean="0"/>
              <a:t>The target audience for this class is function experts and system analysts requiring knowledge of the DLMS application of ASC X12.).</a:t>
            </a:r>
          </a:p>
          <a:p>
            <a:endParaRPr lang="en-US" dirty="0" smtClean="0"/>
          </a:p>
          <a:p>
            <a:r>
              <a:rPr lang="en-US" dirty="0" smtClean="0"/>
              <a:t>“The right item at the right place at the right time.”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10</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209472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11</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453485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12</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3182389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13</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129687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14</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2F974A-9105-4D15-B46E-B400D5A94C52}" type="slidenum">
              <a:rPr lang="en-US" smtClean="0"/>
              <a:pPr/>
              <a:t>15</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2F974A-9105-4D15-B46E-B400D5A94C52}" type="slidenum">
              <a:rPr lang="en-US" smtClean="0"/>
              <a:pPr/>
              <a:t>16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A5E2105-5702-4DA6-8351-95A7B14FE899}" type="slidenum">
              <a:rPr lang="en-US" smtClean="0"/>
              <a:pPr/>
              <a:t>18</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23</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24</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D04AD1D-45C7-4692-B302-E1B62C12524F}" type="slidenum">
              <a:rPr lang="en-US" smtClean="0"/>
              <a:pPr/>
              <a:t>2</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692A90E-FF0A-4147-BF3A-84AD9398159C}" type="slidenum">
              <a:rPr lang="en-US" smtClean="0"/>
              <a:pPr/>
              <a:t>27</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10470AD-B656-4064-8938-6CCB2072C0C1}" type="slidenum">
              <a:rPr lang="en-US" smtClean="0"/>
              <a:pPr/>
              <a:t>33</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92A9164-6ABE-4551-AB9C-E7B8C00E4DAF}" type="slidenum">
              <a:rPr lang="en-US" smtClean="0"/>
              <a:pPr/>
              <a:t>56</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9EC326A-DB62-44D7-A94A-8B003B99BCE2}" type="slidenum">
              <a:rPr lang="en-US" smtClean="0"/>
              <a:pPr/>
              <a:t>57</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7332AA3-1F14-455F-A54E-1728935F6555}" type="slidenum">
              <a:rPr lang="en-US" smtClean="0"/>
              <a:pPr/>
              <a:t>58</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6D4C998-7DDF-43C1-92DD-8FD4656F557D}" type="slidenum">
              <a:rPr lang="en-US" smtClean="0"/>
              <a:pPr/>
              <a:t>59</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6351DE6-2C2A-47C6-862E-481A34C1A577}" type="slidenum">
              <a:rPr lang="en-US" smtClean="0"/>
              <a:pPr/>
              <a:t>60</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09B0BA8-7ACB-40A6-9FF5-1677DA0B6E49}" type="slidenum">
              <a:rPr lang="en-US" smtClean="0"/>
              <a:pPr/>
              <a:t>61</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B5DB021-94AE-4E67-BD14-FD776A562192}" type="slidenum">
              <a:rPr lang="en-US" smtClean="0"/>
              <a:pPr/>
              <a:t>62</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6002DA2-0800-4EB5-9502-5D46F7A90AB0}" type="slidenum">
              <a:rPr lang="en-US" smtClean="0"/>
              <a:pPr/>
              <a:t>63</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D04AD1D-45C7-4692-B302-E1B62C12524F}" type="slidenum">
              <a:rPr lang="en-US" smtClean="0"/>
              <a:pPr/>
              <a:t>3</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6062B53-BA24-4383-BA69-DCF9B8241A2B}" type="slidenum">
              <a:rPr lang="en-US" smtClean="0"/>
              <a:pPr/>
              <a:t>66</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A17409E-DB2F-44A8-85B0-E21185E3852D}" type="slidenum">
              <a:rPr lang="en-US" smtClean="0"/>
              <a:pPr/>
              <a:t>67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73668" y="4560571"/>
            <a:ext cx="5367867" cy="4320540"/>
          </a:xfrm>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CE35092-76FD-42AF-96F6-2427B1310207}" type="slidenum">
              <a:rPr lang="en-US" smtClean="0"/>
              <a:pPr/>
              <a:t>68</a:t>
            </a:fld>
            <a:endParaRPr lang="en-US"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lIns="95571" tIns="47786" rIns="95571" bIns="47786"/>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4</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5</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6</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7</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876550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8</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680938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599B73C-8BEE-4CF1-AAE4-57C568B73C20}" type="slidenum">
              <a:rPr lang="en-US" smtClean="0"/>
              <a:pPr/>
              <a:t>9</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95571" tIns="47786" rIns="95571" bIns="47786"/>
          <a:lstStyle/>
          <a:p>
            <a:endParaRPr lang="en-US" dirty="0" smtClean="0"/>
          </a:p>
        </p:txBody>
      </p:sp>
    </p:spTree>
    <p:extLst>
      <p:ext uri="{BB962C8B-B14F-4D97-AF65-F5344CB8AC3E}">
        <p14:creationId xmlns:p14="http://schemas.microsoft.com/office/powerpoint/2010/main" val="308473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lvl2pPr>
              <a:buClrTx/>
              <a:defRPr baseline="0">
                <a:solidFill>
                  <a:srgbClr val="002060"/>
                </a:solidFill>
              </a:defRPr>
            </a:lvl2pPr>
            <a:lvl3pPr>
              <a:buClrTx/>
              <a:defRPr baseline="0">
                <a:solidFill>
                  <a:srgbClr val="002060"/>
                </a:solidFill>
              </a:defRPr>
            </a:lvl3pPr>
            <a:lvl4pPr>
              <a:buClrTx/>
              <a:defRPr baseline="0">
                <a:solidFill>
                  <a:srgbClr val="002060"/>
                </a:solidFill>
              </a:defRPr>
            </a:lvl4pPr>
            <a:lvl5pPr>
              <a:buClrTx/>
              <a:defRPr baseline="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79"/>
          <p:cNvSpPr>
            <a:spLocks noChangeArrowheads="1"/>
          </p:cNvSpPr>
          <p:nvPr userDrawn="1"/>
        </p:nvSpPr>
        <p:spPr bwMode="auto">
          <a:xfrm>
            <a:off x="0" y="6505575"/>
            <a:ext cx="9144000" cy="276225"/>
          </a:xfrm>
          <a:prstGeom prst="rect">
            <a:avLst/>
          </a:prstGeom>
          <a:gradFill flip="none" rotWithShape="1">
            <a:gsLst>
              <a:gs pos="0">
                <a:schemeClr val="tx1">
                  <a:alpha val="63000"/>
                </a:schemeClr>
              </a:gs>
              <a:gs pos="100000">
                <a:schemeClr val="bg1">
                  <a:alpha val="61000"/>
                </a:schemeClr>
              </a:gs>
            </a:gsLst>
            <a:lin ang="0" scaled="1"/>
            <a:tileRect/>
          </a:gradFill>
          <a:ln w="9525">
            <a:noFill/>
            <a:miter lim="800000"/>
            <a:headEnd/>
            <a:tailEnd/>
          </a:ln>
        </p:spPr>
        <p:txBody>
          <a:bodyPr>
            <a:spAutoFit/>
          </a:bodyPr>
          <a:lstStyle/>
          <a:p>
            <a:pPr algn="l" fontAlgn="auto">
              <a:spcBef>
                <a:spcPts val="0"/>
              </a:spcBef>
              <a:spcAft>
                <a:spcPts val="0"/>
              </a:spcAft>
              <a:defRPr/>
            </a:pPr>
            <a:r>
              <a:rPr lang="en-US" sz="1200" i="1" dirty="0">
                <a:solidFill>
                  <a:schemeClr val="tx2">
                    <a:lumMod val="75000"/>
                  </a:schemeClr>
                </a:solidFill>
                <a:latin typeface="+mn-lt"/>
                <a:cs typeface="Arial" charset="0"/>
              </a:rPr>
              <a:t>Module </a:t>
            </a:r>
            <a:r>
              <a:rPr lang="en-US" sz="1200" i="1" dirty="0" smtClean="0">
                <a:solidFill>
                  <a:schemeClr val="tx2">
                    <a:lumMod val="75000"/>
                  </a:schemeClr>
                </a:solidFill>
                <a:latin typeface="+mn-lt"/>
                <a:cs typeface="Arial" charset="0"/>
              </a:rPr>
              <a:t>10 </a:t>
            </a:r>
            <a:endParaRPr lang="en-US" sz="1200" i="1" dirty="0">
              <a:solidFill>
                <a:schemeClr val="tx2">
                  <a:lumMod val="75000"/>
                </a:schemeClr>
              </a:solidFill>
              <a:latin typeface="+mn-lt"/>
            </a:endParaRPr>
          </a:p>
        </p:txBody>
      </p:sp>
      <p:sp>
        <p:nvSpPr>
          <p:cNvPr id="2051"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Fifth level</a:t>
            </a:r>
          </a:p>
        </p:txBody>
      </p:sp>
      <p:sp>
        <p:nvSpPr>
          <p:cNvPr id="1033" name="Text Box 9"/>
          <p:cNvSpPr txBox="1">
            <a:spLocks noChangeArrowheads="1"/>
          </p:cNvSpPr>
          <p:nvPr userDrawn="1"/>
        </p:nvSpPr>
        <p:spPr bwMode="auto">
          <a:xfrm>
            <a:off x="4343400" y="6451600"/>
            <a:ext cx="450850" cy="366713"/>
          </a:xfrm>
          <a:prstGeom prst="rect">
            <a:avLst/>
          </a:prstGeom>
          <a:noFill/>
          <a:ln w="9525">
            <a:noFill/>
            <a:miter lim="800000"/>
            <a:headEnd/>
            <a:tailEnd/>
          </a:ln>
          <a:effectLst/>
        </p:spPr>
        <p:txBody>
          <a:bodyPr wrap="none">
            <a:spAutoFit/>
          </a:bodyPr>
          <a:lstStyle/>
          <a:p>
            <a:pPr>
              <a:defRPr/>
            </a:pPr>
            <a:fld id="{4A7292AB-E8B9-47F5-B887-1BF4ECA6891B}" type="slidenum">
              <a:rPr lang="en-US" sz="1800" i="1">
                <a:solidFill>
                  <a:schemeClr val="tx2"/>
                </a:solidFill>
              </a:rPr>
              <a:pPr>
                <a:defRPr/>
              </a:pPr>
              <a:t>‹#›</a:t>
            </a:fld>
            <a:endParaRPr lang="en-US" sz="1800" i="1" dirty="0">
              <a:solidFill>
                <a:schemeClr val="tx2"/>
              </a:solidFill>
            </a:endParaRPr>
          </a:p>
        </p:txBody>
      </p:sp>
      <p:sp>
        <p:nvSpPr>
          <p:cNvPr id="8" name="Rectangle 7"/>
          <p:cNvSpPr/>
          <p:nvPr userDrawn="1"/>
        </p:nvSpPr>
        <p:spPr>
          <a:xfrm>
            <a:off x="0" y="0"/>
            <a:ext cx="9144000" cy="33337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Rectangle 8"/>
          <p:cNvSpPr/>
          <p:nvPr userDrawn="1"/>
        </p:nvSpPr>
        <p:spPr>
          <a:xfrm>
            <a:off x="0" y="82467"/>
            <a:ext cx="9144000" cy="164276"/>
          </a:xfrm>
          <a:prstGeom prst="rect">
            <a:avLst/>
          </a:prstGeom>
          <a:solidFill>
            <a:schemeClr val="accent1">
              <a:lumMod val="75000"/>
            </a:schemeClr>
          </a:solidFill>
          <a:ln>
            <a:noFill/>
          </a:ln>
          <a:effectLst>
            <a:glow rad="139700">
              <a:schemeClr val="accent1">
                <a:satMod val="175000"/>
                <a:alpha val="40000"/>
              </a:schemeClr>
            </a:glow>
            <a:outerShdw dist="50800" sx="1000" sy="1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TextBox 9"/>
          <p:cNvSpPr txBox="1"/>
          <p:nvPr userDrawn="1"/>
        </p:nvSpPr>
        <p:spPr bwMode="ltGray">
          <a:xfrm>
            <a:off x="642938" y="15875"/>
            <a:ext cx="4233862" cy="307975"/>
          </a:xfrm>
          <a:prstGeom prst="rect">
            <a:avLst/>
          </a:prstGeom>
          <a:noFill/>
          <a:effectLst>
            <a:outerShdw blurRad="50800" dist="38100" dir="5400000" algn="t" rotWithShape="0">
              <a:prstClr val="black">
                <a:alpha val="88000"/>
              </a:prstClr>
            </a:outerShdw>
          </a:effectLst>
        </p:spPr>
        <p:txBody>
          <a:bodyPr>
            <a:spAutoFit/>
          </a:bodyPr>
          <a:lstStyle/>
          <a:p>
            <a:pPr algn="l" fontAlgn="auto">
              <a:spcBef>
                <a:spcPts val="0"/>
              </a:spcBef>
              <a:spcAft>
                <a:spcPts val="0"/>
              </a:spcAft>
              <a:defRPr/>
            </a:pPr>
            <a:r>
              <a:rPr lang="en-US" sz="1400" dirty="0" smtClean="0">
                <a:solidFill>
                  <a:schemeClr val="bg1"/>
                </a:solidFill>
                <a:latin typeface="+mn-lt"/>
                <a:ea typeface="Cambria Math" pitchFamily="18" charset="0"/>
              </a:rPr>
              <a:t>Introduction to DoDAAD</a:t>
            </a:r>
            <a:endParaRPr lang="en-US" sz="1400" dirty="0">
              <a:solidFill>
                <a:schemeClr val="bg1"/>
              </a:solidFill>
              <a:latin typeface="+mn-lt"/>
              <a:ea typeface="Cambria Math" pitchFamily="18" charset="0"/>
            </a:endParaRPr>
          </a:p>
        </p:txBody>
      </p:sp>
      <p:pic>
        <p:nvPicPr>
          <p:cNvPr id="2059" name="Picture 5" descr="Q:\DR\Administrative\Photos for Briefs\DLA Logos\DLA-Logo-Clear.gif"/>
          <p:cNvPicPr>
            <a:picLocks noChangeAspect="1" noChangeArrowheads="1"/>
          </p:cNvPicPr>
          <p:nvPr userDrawn="1"/>
        </p:nvPicPr>
        <p:blipFill>
          <a:blip r:embed="rId15" cstate="print"/>
          <a:srcRect/>
          <a:stretch>
            <a:fillRect/>
          </a:stretch>
        </p:blipFill>
        <p:spPr bwMode="auto">
          <a:xfrm>
            <a:off x="19050" y="19050"/>
            <a:ext cx="692150" cy="819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defRPr sz="3200" b="1">
          <a:solidFill>
            <a:srgbClr val="000000"/>
          </a:solidFill>
          <a:latin typeface="+mn-lt"/>
          <a:ea typeface="+mn-ea"/>
          <a:cs typeface="+mn-cs"/>
        </a:defRPr>
      </a:lvl1pPr>
      <a:lvl2pPr marL="742950" indent="-285750" algn="l" rtl="0" eaLnBrk="0" fontAlgn="base" hangingPunct="0">
        <a:spcBef>
          <a:spcPct val="35000"/>
        </a:spcBef>
        <a:spcAft>
          <a:spcPct val="0"/>
        </a:spcAft>
        <a:buSzPct val="70000"/>
        <a:buFont typeface="Wingdings" pitchFamily="2" charset="2"/>
        <a:buChar char="l"/>
        <a:defRPr sz="2800" b="1">
          <a:solidFill>
            <a:srgbClr val="000000"/>
          </a:solidFill>
          <a:latin typeface="+mn-lt"/>
        </a:defRPr>
      </a:lvl2pPr>
      <a:lvl3pPr marL="1143000" indent="-228600" algn="l" rtl="0" eaLnBrk="0" fontAlgn="base" hangingPunct="0">
        <a:spcBef>
          <a:spcPct val="35000"/>
        </a:spcBef>
        <a:spcAft>
          <a:spcPct val="0"/>
        </a:spcAft>
        <a:buFont typeface="Wingdings" pitchFamily="2" charset="2"/>
        <a:buChar char="ü"/>
        <a:defRPr sz="2400" b="1">
          <a:solidFill>
            <a:srgbClr val="000000"/>
          </a:solidFill>
          <a:latin typeface="+mn-lt"/>
        </a:defRPr>
      </a:lvl3pPr>
      <a:lvl4pPr marL="1600200" indent="-228600" algn="l" rtl="0" eaLnBrk="0" fontAlgn="base" hangingPunct="0">
        <a:spcBef>
          <a:spcPct val="35000"/>
        </a:spcBef>
        <a:spcAft>
          <a:spcPct val="0"/>
        </a:spcAft>
        <a:buFont typeface="Wingdings" pitchFamily="2" charset="2"/>
        <a:buChar char="Ø"/>
        <a:defRPr sz="2000" b="1">
          <a:solidFill>
            <a:srgbClr val="000000"/>
          </a:solidFill>
          <a:latin typeface="+mn-lt"/>
        </a:defRPr>
      </a:lvl4pPr>
      <a:lvl5pPr marL="2057400" indent="-228600" algn="l" rtl="0" eaLnBrk="0" fontAlgn="base" hangingPunct="0">
        <a:spcBef>
          <a:spcPct val="35000"/>
        </a:spcBef>
        <a:spcAft>
          <a:spcPct val="0"/>
        </a:spcAft>
        <a:buChar char="–"/>
        <a:defRPr sz="2000" b="1">
          <a:solidFill>
            <a:srgbClr val="000000"/>
          </a:solidFill>
          <a:latin typeface="+mn-lt"/>
        </a:defRPr>
      </a:lvl5pPr>
      <a:lvl6pPr marL="2514600" indent="-228600" algn="l" rtl="0" eaLnBrk="0" fontAlgn="base" hangingPunct="0">
        <a:spcBef>
          <a:spcPct val="35000"/>
        </a:spcBef>
        <a:spcAft>
          <a:spcPct val="0"/>
        </a:spcAft>
        <a:buClr>
          <a:srgbClr val="FFFF00"/>
        </a:buClr>
        <a:buChar char="–"/>
        <a:defRPr sz="2000" b="1">
          <a:solidFill>
            <a:schemeClr val="tx1"/>
          </a:solidFill>
          <a:latin typeface="+mn-lt"/>
        </a:defRPr>
      </a:lvl6pPr>
      <a:lvl7pPr marL="2971800" indent="-228600" algn="l" rtl="0" eaLnBrk="0" fontAlgn="base" hangingPunct="0">
        <a:spcBef>
          <a:spcPct val="35000"/>
        </a:spcBef>
        <a:spcAft>
          <a:spcPct val="0"/>
        </a:spcAft>
        <a:buClr>
          <a:srgbClr val="FFFF00"/>
        </a:buClr>
        <a:buChar char="–"/>
        <a:defRPr sz="2000" b="1">
          <a:solidFill>
            <a:schemeClr val="tx1"/>
          </a:solidFill>
          <a:latin typeface="+mn-lt"/>
        </a:defRPr>
      </a:lvl7pPr>
      <a:lvl8pPr marL="3429000" indent="-228600" algn="l" rtl="0" eaLnBrk="0" fontAlgn="base" hangingPunct="0">
        <a:spcBef>
          <a:spcPct val="35000"/>
        </a:spcBef>
        <a:spcAft>
          <a:spcPct val="0"/>
        </a:spcAft>
        <a:buClr>
          <a:srgbClr val="FFFF00"/>
        </a:buClr>
        <a:buChar char="–"/>
        <a:defRPr sz="2000" b="1">
          <a:solidFill>
            <a:schemeClr val="tx1"/>
          </a:solidFill>
          <a:latin typeface="+mn-lt"/>
        </a:defRPr>
      </a:lvl8pPr>
      <a:lvl9pPr marL="3886200" indent="-228600" algn="l" rtl="0" eaLnBrk="0" fontAlgn="base" hangingPunct="0">
        <a:spcBef>
          <a:spcPct val="35000"/>
        </a:spcBef>
        <a:spcAft>
          <a:spcPct val="0"/>
        </a:spcAft>
        <a:buClr>
          <a:srgbClr val="FFFF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www.dla.mil/does/DLMS-DoDAAD/"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mailto:EBSO.DoDAAD@dla.mil" TargetMode="External"/><Relationship Id="rId2" Type="http://schemas.openxmlformats.org/officeDocument/2006/relationships/hyperlink" Target="https://www.dla.mil/does/DLMS-DoDAAD/" TargetMode="External"/><Relationship Id="rId1" Type="http://schemas.openxmlformats.org/officeDocument/2006/relationships/slideLayout" Target="../slideLayouts/slideLayout7.xml"/><Relationship Id="rId5" Type="http://schemas.openxmlformats.org/officeDocument/2006/relationships/hyperlink" Target="mailto:Lisa.Tonkin@dla.mil" TargetMode="External"/><Relationship Id="rId4" Type="http://schemas.openxmlformats.org/officeDocument/2006/relationships/hyperlink" Target="mailto:EBSO.DODAAD@DLA.MIL"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transactionservices.dla.mil/eDODAAD/"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dla.mil/does/DLMS-DoDAAD/" TargetMode="External"/><Relationship Id="rId5" Type="http://schemas.openxmlformats.org/officeDocument/2006/relationships/hyperlink" Target="https://www.transactionservices.dla.mil/daasinq" TargetMode="External"/><Relationship Id="rId4" Type="http://schemas.openxmlformats.org/officeDocument/2006/relationships/hyperlink" Target="https://www2.transactionservices.dla.mil/portal/portal.asp"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447800"/>
            <a:ext cx="8991600" cy="5029200"/>
          </a:xfrm>
          <a:prstGeom prst="rect">
            <a:avLst/>
          </a:prstGeom>
        </p:spPr>
      </p:pic>
      <p:sp>
        <p:nvSpPr>
          <p:cNvPr id="1027" name="Rectangle 2"/>
          <p:cNvSpPr>
            <a:spLocks noGrp="1" noChangeArrowheads="1"/>
          </p:cNvSpPr>
          <p:nvPr>
            <p:ph type="ctrTitle"/>
          </p:nvPr>
        </p:nvSpPr>
        <p:spPr>
          <a:xfrm>
            <a:off x="0" y="762000"/>
            <a:ext cx="9144000" cy="1828800"/>
          </a:xfrm>
        </p:spPr>
        <p:txBody>
          <a:bodyPr anchor="t" anchorCtr="0"/>
          <a:lstStyle/>
          <a:p>
            <a:r>
              <a:rPr lang="en-US" sz="3200" i="1" dirty="0" smtClean="0">
                <a:solidFill>
                  <a:srgbClr val="002060"/>
                </a:solidFill>
                <a:effectLst>
                  <a:reflection blurRad="6350" stA="55000" endA="300" endPos="45500" dir="5400000" sy="-100000" algn="bl" rotWithShape="0"/>
                </a:effectLst>
              </a:rPr>
              <a:t>DoD Activity Address Directory (DoDAAD)</a:t>
            </a:r>
          </a:p>
        </p:txBody>
      </p:sp>
      <p:sp>
        <p:nvSpPr>
          <p:cNvPr id="1028" name="TextBox 6"/>
          <p:cNvSpPr txBox="1">
            <a:spLocks noChangeArrowheads="1"/>
          </p:cNvSpPr>
          <p:nvPr/>
        </p:nvSpPr>
        <p:spPr bwMode="auto">
          <a:xfrm>
            <a:off x="76200" y="5867400"/>
            <a:ext cx="8991600" cy="400110"/>
          </a:xfrm>
          <a:prstGeom prst="rect">
            <a:avLst/>
          </a:prstGeom>
          <a:noFill/>
          <a:ln w="9525">
            <a:noFill/>
            <a:miter lim="800000"/>
            <a:headEnd/>
            <a:tailEnd/>
          </a:ln>
        </p:spPr>
        <p:txBody>
          <a:bodyPr wrap="square">
            <a:spAutoFit/>
          </a:bodyPr>
          <a:lstStyle/>
          <a:p>
            <a:pPr algn="r">
              <a:spcBef>
                <a:spcPts val="1200"/>
              </a:spcBef>
            </a:pPr>
            <a:r>
              <a:rPr lang="en-US" sz="2000" b="1" dirty="0" smtClean="0">
                <a:solidFill>
                  <a:srgbClr val="99CCFF"/>
                </a:solidFill>
                <a:effectLst>
                  <a:outerShdw blurRad="50800" dist="38100" algn="l" rotWithShape="0">
                    <a:prstClr val="black">
                      <a:alpha val="40000"/>
                    </a:prstClr>
                  </a:outerShdw>
                </a:effectLst>
                <a:latin typeface="+mn-lt"/>
              </a:rPr>
              <a:t>Enterprise Business Standards Office</a:t>
            </a:r>
            <a:endParaRPr lang="en-US" sz="2000" b="1" dirty="0">
              <a:solidFill>
                <a:srgbClr val="99CCFF"/>
              </a:solidFill>
              <a:effectLst>
                <a:outerShdw blurRad="50800" dist="38100" algn="l" rotWithShape="0">
                  <a:prstClr val="black">
                    <a:alpha val="40000"/>
                  </a:prstClr>
                </a:outerShdw>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1371600"/>
            <a:ext cx="9144000" cy="4001095"/>
          </a:xfrm>
          <a:prstGeom prst="rect">
            <a:avLst/>
          </a:prstGeom>
          <a:noFill/>
          <a:ln w="9525">
            <a:noFill/>
            <a:miter lim="800000"/>
            <a:headEnd/>
            <a:tailEnd/>
          </a:ln>
        </p:spPr>
        <p:txBody>
          <a:bodyPr wrap="square">
            <a:spAutoFit/>
          </a:bodyPr>
          <a:lstStyle/>
          <a:p>
            <a:pPr algn="l"/>
            <a:r>
              <a:rPr lang="en-US" sz="2000" dirty="0">
                <a:latin typeface="+mn-lt"/>
                <a:cs typeface="Times New Roman" panose="02020603050405020304" pitchFamily="18" charset="0"/>
              </a:rPr>
              <a:t>The UIC still exists today, but it too is now a six-character code created by the DoD Components to identify an activity in manpower and readiness reporting systems.  Prior to the advent of the </a:t>
            </a:r>
            <a:r>
              <a:rPr lang="en-US" sz="2000" dirty="0" err="1">
                <a:latin typeface="+mn-lt"/>
                <a:cs typeface="Times New Roman" panose="02020603050405020304" pitchFamily="18" charset="0"/>
              </a:rPr>
              <a:t>DoDAAC</a:t>
            </a:r>
            <a:r>
              <a:rPr lang="en-US" sz="2000" dirty="0">
                <a:latin typeface="+mn-lt"/>
                <a:cs typeface="Times New Roman" panose="02020603050405020304" pitchFamily="18" charset="0"/>
              </a:rPr>
              <a:t>, the UIC was a five-digit code used for financial resources, readiness, and manpower.  When the </a:t>
            </a:r>
            <a:r>
              <a:rPr lang="en-US" sz="2000" dirty="0" err="1">
                <a:latin typeface="+mn-lt"/>
                <a:cs typeface="Times New Roman" panose="02020603050405020304" pitchFamily="18" charset="0"/>
              </a:rPr>
              <a:t>DoDAAC</a:t>
            </a:r>
            <a:r>
              <a:rPr lang="en-US" sz="2000" dirty="0">
                <a:latin typeface="+mn-lt"/>
                <a:cs typeface="Times New Roman" panose="02020603050405020304" pitchFamily="18" charset="0"/>
              </a:rPr>
              <a:t> was conceived, the use of the UIC also changed to a 6-character construct, but its use and maintenance was kept separate from that of the </a:t>
            </a:r>
            <a:r>
              <a:rPr lang="en-US" sz="2000" dirty="0" err="1">
                <a:latin typeface="+mn-lt"/>
                <a:cs typeface="Times New Roman" panose="02020603050405020304" pitchFamily="18" charset="0"/>
              </a:rPr>
              <a:t>DoDAAC</a:t>
            </a:r>
            <a:r>
              <a:rPr lang="en-US" sz="2000" dirty="0">
                <a:latin typeface="+mn-lt"/>
                <a:cs typeface="Times New Roman" panose="02020603050405020304" pitchFamily="18" charset="0"/>
              </a:rPr>
              <a:t> (in the DoDAAD).  In spite of the 6-character UIC’s continued use, certain Services and systems maintained use of the 5-character construct (Navy), while others simply used the </a:t>
            </a:r>
            <a:r>
              <a:rPr lang="en-US" sz="2000" dirty="0" err="1">
                <a:latin typeface="+mn-lt"/>
                <a:cs typeface="Times New Roman" panose="02020603050405020304" pitchFamily="18" charset="0"/>
              </a:rPr>
              <a:t>DoDAAC</a:t>
            </a:r>
            <a:r>
              <a:rPr lang="en-US" sz="2000" dirty="0">
                <a:latin typeface="+mn-lt"/>
                <a:cs typeface="Times New Roman" panose="02020603050405020304" pitchFamily="18" charset="0"/>
              </a:rPr>
              <a:t> as the UIC.  This has obviously caused confusion over the years.  </a:t>
            </a:r>
          </a:p>
          <a:p>
            <a:pPr algn="l"/>
            <a:r>
              <a:rPr lang="en-US" sz="2000" dirty="0">
                <a:latin typeface="Times New Roman" panose="02020603050405020304" pitchFamily="18" charset="0"/>
                <a:cs typeface="Times New Roman" panose="02020603050405020304" pitchFamily="18" charset="0"/>
              </a:rPr>
              <a:t>	</a:t>
            </a:r>
          </a:p>
          <a:p>
            <a:pPr algn="l"/>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457200" y="533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dirty="0" smtClean="0">
                <a:effectLst>
                  <a:outerShdw blurRad="38100" dist="38100" dir="2700000" algn="tl">
                    <a:srgbClr val="000000">
                      <a:alpha val="43137"/>
                    </a:srgbClr>
                  </a:outerShdw>
                </a:effectLst>
                <a:cs typeface="Arial" charset="0"/>
              </a:rPr>
              <a:t>History of the DoDAAD</a:t>
            </a:r>
            <a:br>
              <a:rPr lang="en-US" sz="4000" kern="0" dirty="0" smtClean="0">
                <a:effectLst>
                  <a:outerShdw blurRad="38100" dist="38100" dir="2700000" algn="tl">
                    <a:srgbClr val="000000">
                      <a:alpha val="43137"/>
                    </a:srgbClr>
                  </a:outerShdw>
                </a:effectLst>
                <a:cs typeface="Arial" charset="0"/>
              </a:rPr>
            </a:br>
            <a:r>
              <a:rPr lang="en-US" sz="2000" i="1" kern="0" dirty="0" smtClean="0">
                <a:effectLst>
                  <a:outerShdw blurRad="38100" dist="38100" dir="2700000" algn="tl">
                    <a:srgbClr val="000000">
                      <a:alpha val="43137"/>
                    </a:srgbClr>
                  </a:outerShdw>
                </a:effectLst>
                <a:cs typeface="Arial" charset="0"/>
              </a:rPr>
              <a:t>(continued)</a:t>
            </a:r>
          </a:p>
        </p:txBody>
      </p:sp>
    </p:spTree>
    <p:extLst>
      <p:ext uri="{BB962C8B-B14F-4D97-AF65-F5344CB8AC3E}">
        <p14:creationId xmlns:p14="http://schemas.microsoft.com/office/powerpoint/2010/main" val="11429950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1371600"/>
            <a:ext cx="9144000" cy="5016758"/>
          </a:xfrm>
          <a:prstGeom prst="rect">
            <a:avLst/>
          </a:prstGeom>
          <a:noFill/>
          <a:ln w="9525">
            <a:noFill/>
            <a:miter lim="800000"/>
            <a:headEnd/>
            <a:tailEnd/>
          </a:ln>
        </p:spPr>
        <p:txBody>
          <a:bodyPr wrap="square">
            <a:spAutoFit/>
          </a:bodyPr>
          <a:lstStyle/>
          <a:p>
            <a:pPr algn="l"/>
            <a:r>
              <a:rPr lang="en-US" sz="2000" dirty="0" smtClean="0">
                <a:latin typeface="+mn-lt"/>
                <a:cs typeface="Times New Roman" panose="02020603050405020304" pitchFamily="18" charset="0"/>
              </a:rPr>
              <a:t>The </a:t>
            </a:r>
            <a:r>
              <a:rPr lang="en-US" sz="2000" dirty="0">
                <a:latin typeface="+mn-lt"/>
                <a:cs typeface="Times New Roman" panose="02020603050405020304" pitchFamily="18" charset="0"/>
              </a:rPr>
              <a:t>Office of the Under Secretary of Defense for Personnel and Readiness (OUSD P&amp;R) is the DoD policy owner of the UIC.  The database that contains all DoD UICs is the Unit Identification Code Search System (UICSS) which is administered by the Defense Manpower Data Center (DMDC) of the Defense Human Resource Activity (DHRA).  This system obtains data from the Components’ manpower systems.  The Army uses the 6-digit UIC.  Navy uses a 5-digit UIC and applies an “N” to the beginning of their codes.  Air Force uses the Personnel Accounting System (PAS), and the Marine Corps uses the Reporting Unit Code (RUC) for personnel reporting, and the UIC for reporting of structure requirements.  Currently, however, the Marine Corps system that provides data to UICSS is the Marine Corps Total Force System (MCTFS) which provides the RUC information.  Suffice it to say that while the </a:t>
            </a:r>
            <a:r>
              <a:rPr lang="en-US" sz="2000" dirty="0" err="1">
                <a:latin typeface="+mn-lt"/>
                <a:cs typeface="Times New Roman" panose="02020603050405020304" pitchFamily="18" charset="0"/>
              </a:rPr>
              <a:t>DoDAAC</a:t>
            </a:r>
            <a:r>
              <a:rPr lang="en-US" sz="2000" dirty="0">
                <a:latin typeface="+mn-lt"/>
                <a:cs typeface="Times New Roman" panose="02020603050405020304" pitchFamily="18" charset="0"/>
              </a:rPr>
              <a:t> is a very specific code which can only be found in one Authoritative Data Source (ADS) – the DoDAAD – the UIC is less specific and from where it is derived depends upon the DoD Component, and the use in question.  In many cases, when people refer to the “UIC,” they are often really intending the </a:t>
            </a:r>
            <a:r>
              <a:rPr lang="en-US" sz="2000" dirty="0" err="1">
                <a:latin typeface="+mn-lt"/>
                <a:cs typeface="Times New Roman" panose="02020603050405020304" pitchFamily="18" charset="0"/>
              </a:rPr>
              <a:t>DoDAAC</a:t>
            </a:r>
            <a:r>
              <a:rPr lang="en-US" sz="2000" dirty="0">
                <a:latin typeface="+mn-lt"/>
                <a:cs typeface="Times New Roman" panose="02020603050405020304" pitchFamily="18" charset="0"/>
              </a:rPr>
              <a:t>.       </a:t>
            </a:r>
          </a:p>
        </p:txBody>
      </p:sp>
      <p:sp>
        <p:nvSpPr>
          <p:cNvPr id="5" name="Rectangle 2"/>
          <p:cNvSpPr txBox="1">
            <a:spLocks noChangeArrowheads="1"/>
          </p:cNvSpPr>
          <p:nvPr/>
        </p:nvSpPr>
        <p:spPr bwMode="auto">
          <a:xfrm>
            <a:off x="457200" y="533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dirty="0" smtClean="0">
                <a:effectLst>
                  <a:outerShdw blurRad="38100" dist="38100" dir="2700000" algn="tl">
                    <a:srgbClr val="000000">
                      <a:alpha val="43137"/>
                    </a:srgbClr>
                  </a:outerShdw>
                </a:effectLst>
                <a:cs typeface="Arial" charset="0"/>
              </a:rPr>
              <a:t>History of the DoDAAD</a:t>
            </a:r>
            <a:br>
              <a:rPr lang="en-US" sz="4000" kern="0" dirty="0" smtClean="0">
                <a:effectLst>
                  <a:outerShdw blurRad="38100" dist="38100" dir="2700000" algn="tl">
                    <a:srgbClr val="000000">
                      <a:alpha val="43137"/>
                    </a:srgbClr>
                  </a:outerShdw>
                </a:effectLst>
                <a:cs typeface="Arial" charset="0"/>
              </a:rPr>
            </a:br>
            <a:r>
              <a:rPr lang="en-US" sz="2000" i="1" kern="0" dirty="0" smtClean="0">
                <a:effectLst>
                  <a:outerShdw blurRad="38100" dist="38100" dir="2700000" algn="tl">
                    <a:srgbClr val="000000">
                      <a:alpha val="43137"/>
                    </a:srgbClr>
                  </a:outerShdw>
                </a:effectLst>
                <a:cs typeface="Arial" charset="0"/>
              </a:rPr>
              <a:t>(continued)</a:t>
            </a:r>
          </a:p>
        </p:txBody>
      </p:sp>
    </p:spTree>
    <p:extLst>
      <p:ext uri="{BB962C8B-B14F-4D97-AF65-F5344CB8AC3E}">
        <p14:creationId xmlns:p14="http://schemas.microsoft.com/office/powerpoint/2010/main" val="11306777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1371600"/>
            <a:ext cx="9144000" cy="3170099"/>
          </a:xfrm>
          <a:prstGeom prst="rect">
            <a:avLst/>
          </a:prstGeom>
          <a:noFill/>
          <a:ln w="9525">
            <a:noFill/>
            <a:miter lim="800000"/>
            <a:headEnd/>
            <a:tailEnd/>
          </a:ln>
        </p:spPr>
        <p:txBody>
          <a:bodyPr wrap="square">
            <a:spAutoFit/>
          </a:bodyPr>
          <a:lstStyle/>
          <a:p>
            <a:pPr algn="l"/>
            <a:r>
              <a:rPr lang="en-US" sz="2000" dirty="0">
                <a:latin typeface="+mj-lt"/>
                <a:cs typeface="Times New Roman" panose="02020603050405020304" pitchFamily="18" charset="0"/>
              </a:rPr>
              <a:t>This directory was made available largely to anyone who asked for a copy of it.  It was considered unclassified, and, as such, during the 1970’s and 1980’s, there was little concern for security of the information contained within the directory, even as it related to Operational Security (</a:t>
            </a:r>
            <a:r>
              <a:rPr lang="en-US" sz="2000" dirty="0" err="1">
                <a:latin typeface="+mj-lt"/>
                <a:cs typeface="Times New Roman" panose="02020603050405020304" pitchFamily="18" charset="0"/>
              </a:rPr>
              <a:t>OpSec</a:t>
            </a:r>
            <a:r>
              <a:rPr lang="en-US" sz="2000" dirty="0">
                <a:latin typeface="+mj-lt"/>
                <a:cs typeface="Times New Roman" panose="02020603050405020304" pitchFamily="18" charset="0"/>
              </a:rPr>
              <a:t>).  Over time, with modernization of the DoD’s logistics systems, the use of the codes within the directory began to evolve into uses beyond the DoD Supply Chain.  In the 1990’s, the use of the </a:t>
            </a:r>
            <a:r>
              <a:rPr lang="en-US" sz="2000" dirty="0" err="1">
                <a:latin typeface="+mj-lt"/>
                <a:cs typeface="Times New Roman" panose="02020603050405020304" pitchFamily="18" charset="0"/>
              </a:rPr>
              <a:t>DoDAAC</a:t>
            </a:r>
            <a:r>
              <a:rPr lang="en-US" sz="2000" dirty="0">
                <a:latin typeface="+mj-lt"/>
                <a:cs typeface="Times New Roman" panose="02020603050405020304" pitchFamily="18" charset="0"/>
              </a:rPr>
              <a:t> grew prolifically as further modernization efforts were undertaken by the DoD across all functional business domains.  With each of these, and with the growth of the internet, information assurance protocols in DoD systems became more prevalent.  </a:t>
            </a:r>
          </a:p>
        </p:txBody>
      </p:sp>
      <p:sp>
        <p:nvSpPr>
          <p:cNvPr id="5" name="Rectangle 2"/>
          <p:cNvSpPr txBox="1">
            <a:spLocks noChangeArrowheads="1"/>
          </p:cNvSpPr>
          <p:nvPr/>
        </p:nvSpPr>
        <p:spPr bwMode="auto">
          <a:xfrm>
            <a:off x="457200" y="533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dirty="0" smtClean="0">
                <a:effectLst>
                  <a:outerShdw blurRad="38100" dist="38100" dir="2700000" algn="tl">
                    <a:srgbClr val="000000">
                      <a:alpha val="43137"/>
                    </a:srgbClr>
                  </a:outerShdw>
                </a:effectLst>
                <a:cs typeface="Arial" charset="0"/>
              </a:rPr>
              <a:t>History of the DoDAAD</a:t>
            </a:r>
            <a:br>
              <a:rPr lang="en-US" sz="4000" kern="0" dirty="0" smtClean="0">
                <a:effectLst>
                  <a:outerShdw blurRad="38100" dist="38100" dir="2700000" algn="tl">
                    <a:srgbClr val="000000">
                      <a:alpha val="43137"/>
                    </a:srgbClr>
                  </a:outerShdw>
                </a:effectLst>
                <a:cs typeface="Arial" charset="0"/>
              </a:rPr>
            </a:br>
            <a:r>
              <a:rPr lang="en-US" sz="2000" i="1" kern="0" dirty="0" smtClean="0">
                <a:effectLst>
                  <a:outerShdw blurRad="38100" dist="38100" dir="2700000" algn="tl">
                    <a:srgbClr val="000000">
                      <a:alpha val="43137"/>
                    </a:srgbClr>
                  </a:outerShdw>
                </a:effectLst>
                <a:cs typeface="Arial" charset="0"/>
              </a:rPr>
              <a:t>(continued)</a:t>
            </a:r>
          </a:p>
        </p:txBody>
      </p:sp>
    </p:spTree>
    <p:extLst>
      <p:ext uri="{BB962C8B-B14F-4D97-AF65-F5344CB8AC3E}">
        <p14:creationId xmlns:p14="http://schemas.microsoft.com/office/powerpoint/2010/main" val="26295718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1328202"/>
            <a:ext cx="9144000" cy="5601533"/>
          </a:xfrm>
          <a:prstGeom prst="rect">
            <a:avLst/>
          </a:prstGeom>
          <a:noFill/>
          <a:ln w="9525">
            <a:noFill/>
            <a:miter lim="800000"/>
            <a:headEnd/>
            <a:tailEnd/>
          </a:ln>
        </p:spPr>
        <p:txBody>
          <a:bodyPr wrap="square">
            <a:spAutoFit/>
          </a:bodyPr>
          <a:lstStyle/>
          <a:p>
            <a:pPr algn="l"/>
            <a:r>
              <a:rPr lang="en-US" sz="2000" dirty="0" smtClean="0">
                <a:latin typeface="+mj-lt"/>
                <a:cs typeface="Times New Roman" panose="02020603050405020304" pitchFamily="18" charset="0"/>
              </a:rPr>
              <a:t>Recognizing </a:t>
            </a:r>
            <a:r>
              <a:rPr lang="en-US" sz="2000" dirty="0">
                <a:latin typeface="+mj-lt"/>
                <a:cs typeface="Times New Roman" panose="02020603050405020304" pitchFamily="18" charset="0"/>
              </a:rPr>
              <a:t>the sensitivity of DoD information technology (IT) systems, in 1999, at the direction of Congress, the Defense Manpower Data Center (DMDC) began to implement smart card technology within DoD as a means to control access to systems.  In </a:t>
            </a:r>
            <a:r>
              <a:rPr lang="en-US" sz="2000" dirty="0" smtClean="0">
                <a:latin typeface="+mj-lt"/>
                <a:cs typeface="Times New Roman" panose="02020603050405020304" pitchFamily="18" charset="0"/>
              </a:rPr>
              <a:t>2001, efforts </a:t>
            </a:r>
            <a:r>
              <a:rPr lang="en-US" sz="2000" dirty="0">
                <a:latin typeface="+mj-lt"/>
                <a:cs typeface="Times New Roman" panose="02020603050405020304" pitchFamily="18" charset="0"/>
              </a:rPr>
              <a:t>were set in motion to reengineer the DoDAAD from the manual, batch transaction updated flat file directory into the dynamic, unlimited, and online updated database it is today.  Those efforts culminated in the release of the re-engineered DoDAAD database in 2005.  </a:t>
            </a:r>
            <a:endParaRPr lang="en-US" sz="2000" dirty="0" smtClean="0">
              <a:latin typeface="+mj-lt"/>
              <a:cs typeface="Times New Roman" panose="02020603050405020304" pitchFamily="18" charset="0"/>
            </a:endParaRPr>
          </a:p>
          <a:p>
            <a:pPr algn="l"/>
            <a:r>
              <a:rPr lang="en-US" sz="2000" dirty="0" smtClean="0">
                <a:latin typeface="+mj-lt"/>
                <a:cs typeface="Times New Roman" panose="02020603050405020304" pitchFamily="18" charset="0"/>
              </a:rPr>
              <a:t>Shortly </a:t>
            </a:r>
            <a:r>
              <a:rPr lang="en-US" sz="2000" dirty="0">
                <a:latin typeface="+mj-lt"/>
                <a:cs typeface="Times New Roman" panose="02020603050405020304" pitchFamily="18" charset="0"/>
              </a:rPr>
              <a:t>after the release of this new DoDAAD, the DoD launched a new CAC in 2006, in compliance with Homeland Security Presidential Directive-12 (HSPD- 12), which established a new federal standard for identification credentials issued to all federal employees and eligible contractors.  In keeping with this, when the reengineered DoDAAD was released, access to the system was based largely on the requestor having a CAC and submitting a System Access Request (SAR) to the </a:t>
            </a:r>
            <a:r>
              <a:rPr lang="en-US" sz="2000" dirty="0" smtClean="0">
                <a:latin typeface="+mj-lt"/>
                <a:cs typeface="Times New Roman" panose="02020603050405020304" pitchFamily="18" charset="0"/>
              </a:rPr>
              <a:t>DAAS </a:t>
            </a:r>
            <a:r>
              <a:rPr lang="en-US" sz="2000" dirty="0">
                <a:latin typeface="+mj-lt"/>
                <a:cs typeface="Times New Roman" panose="02020603050405020304" pitchFamily="18" charset="0"/>
              </a:rPr>
              <a:t>Help Desk.  These basic access requirements remain </a:t>
            </a:r>
            <a:r>
              <a:rPr lang="en-US" sz="2000" dirty="0" smtClean="0">
                <a:latin typeface="+mj-lt"/>
                <a:cs typeface="Times New Roman" panose="02020603050405020304" pitchFamily="18" charset="0"/>
              </a:rPr>
              <a:t>unchanged</a:t>
            </a:r>
            <a:r>
              <a:rPr lang="en-US" sz="2000" dirty="0">
                <a:latin typeface="+mj-lt"/>
                <a:cs typeface="Times New Roman" panose="02020603050405020304" pitchFamily="18" charset="0"/>
              </a:rPr>
              <a:t>.  </a:t>
            </a:r>
          </a:p>
          <a:p>
            <a:pPr algn="l"/>
            <a:endParaRPr lang="en-US" dirty="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bwMode="auto">
          <a:xfrm>
            <a:off x="457200" y="533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dirty="0" smtClean="0">
                <a:effectLst>
                  <a:outerShdw blurRad="38100" dist="38100" dir="2700000" algn="tl">
                    <a:srgbClr val="000000">
                      <a:alpha val="43137"/>
                    </a:srgbClr>
                  </a:outerShdw>
                </a:effectLst>
                <a:cs typeface="Arial" charset="0"/>
              </a:rPr>
              <a:t>History of the DoDAAD</a:t>
            </a:r>
            <a:br>
              <a:rPr lang="en-US" sz="4000" kern="0" dirty="0" smtClean="0">
                <a:effectLst>
                  <a:outerShdw blurRad="38100" dist="38100" dir="2700000" algn="tl">
                    <a:srgbClr val="000000">
                      <a:alpha val="43137"/>
                    </a:srgbClr>
                  </a:outerShdw>
                </a:effectLst>
                <a:cs typeface="Arial" charset="0"/>
              </a:rPr>
            </a:br>
            <a:r>
              <a:rPr lang="en-US" sz="2000" i="1" kern="0" dirty="0" smtClean="0">
                <a:effectLst>
                  <a:outerShdw blurRad="38100" dist="38100" dir="2700000" algn="tl">
                    <a:srgbClr val="000000">
                      <a:alpha val="43137"/>
                    </a:srgbClr>
                  </a:outerShdw>
                </a:effectLst>
                <a:cs typeface="Arial" charset="0"/>
              </a:rPr>
              <a:t>(continued)</a:t>
            </a:r>
          </a:p>
        </p:txBody>
      </p:sp>
    </p:spTree>
    <p:extLst>
      <p:ext uri="{BB962C8B-B14F-4D97-AF65-F5344CB8AC3E}">
        <p14:creationId xmlns:p14="http://schemas.microsoft.com/office/powerpoint/2010/main" val="36021433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381000"/>
            <a:ext cx="7924800" cy="533400"/>
          </a:xfrm>
        </p:spPr>
        <p:txBody>
          <a:bodyPr/>
          <a:lstStyle/>
          <a:p>
            <a:r>
              <a:rPr lang="en-US" sz="4000" dirty="0" smtClean="0">
                <a:effectLst>
                  <a:outerShdw blurRad="38100" dist="38100" dir="2700000" algn="tl">
                    <a:srgbClr val="000000">
                      <a:alpha val="43137"/>
                    </a:srgbClr>
                  </a:outerShdw>
                </a:effectLst>
                <a:cs typeface="Arial" charset="0"/>
              </a:rPr>
              <a:t>What is a DoDAAC?</a:t>
            </a:r>
          </a:p>
        </p:txBody>
      </p:sp>
      <p:sp>
        <p:nvSpPr>
          <p:cNvPr id="7171" name="Text Box 5"/>
          <p:cNvSpPr txBox="1">
            <a:spLocks noChangeArrowheads="1"/>
          </p:cNvSpPr>
          <p:nvPr/>
        </p:nvSpPr>
        <p:spPr bwMode="auto">
          <a:xfrm>
            <a:off x="0" y="1328541"/>
            <a:ext cx="9144000" cy="4982903"/>
          </a:xfrm>
          <a:prstGeom prst="rect">
            <a:avLst/>
          </a:prstGeom>
          <a:noFill/>
          <a:ln w="9525">
            <a:noFill/>
            <a:miter lim="800000"/>
            <a:headEnd/>
            <a:tailEnd/>
          </a:ln>
        </p:spPr>
        <p:txBody>
          <a:bodyPr wrap="square">
            <a:spAutoFit/>
          </a:bodyPr>
          <a:lstStyle/>
          <a:p>
            <a:pPr algn="l"/>
            <a:r>
              <a:rPr lang="en-US" sz="2000" dirty="0" smtClean="0">
                <a:latin typeface="+mn-lt"/>
              </a:rPr>
              <a:t>A Department of Defense Activity Address Code (DoDAAC) is </a:t>
            </a:r>
            <a:r>
              <a:rPr lang="en-US" sz="2000" dirty="0">
                <a:latin typeface="+mn-lt"/>
              </a:rPr>
              <a:t>a six-character, alpha-numeric code that uniquely identifies a unit, activity, or organization within the </a:t>
            </a:r>
            <a:r>
              <a:rPr lang="en-US" sz="2000" dirty="0" err="1" smtClean="0">
                <a:latin typeface="+mn-lt"/>
              </a:rPr>
              <a:t>DoDAAD</a:t>
            </a:r>
            <a:r>
              <a:rPr lang="en-US" sz="2000" dirty="0" smtClean="0">
                <a:latin typeface="+mn-lt"/>
              </a:rPr>
              <a:t>.  It is used to identify that entity in systems that facilitate the functional business operations of the entity (e.g., accounting, shipping, requisitioning, contracting, etc.).      </a:t>
            </a:r>
          </a:p>
          <a:p>
            <a:pPr algn="l"/>
            <a:r>
              <a:rPr lang="en-US" sz="2000" dirty="0" smtClean="0">
                <a:latin typeface="+mn-lt"/>
              </a:rPr>
              <a:t>A </a:t>
            </a:r>
            <a:r>
              <a:rPr lang="en-US" sz="2000" dirty="0">
                <a:latin typeface="+mn-lt"/>
              </a:rPr>
              <a:t>unit, activity, or organization may have more than one DoDAAC for different authority </a:t>
            </a:r>
            <a:r>
              <a:rPr lang="en-US" sz="2000" dirty="0" smtClean="0">
                <a:latin typeface="+mn-lt"/>
              </a:rPr>
              <a:t>codes, purposes, or functions.  </a:t>
            </a:r>
          </a:p>
          <a:p>
            <a:pPr algn="l"/>
            <a:r>
              <a:rPr lang="en-US" sz="2000" dirty="0" smtClean="0">
                <a:latin typeface="+mn-lt"/>
              </a:rPr>
              <a:t>Each </a:t>
            </a:r>
            <a:r>
              <a:rPr lang="en-US" sz="2000" dirty="0">
                <a:latin typeface="+mn-lt"/>
              </a:rPr>
              <a:t>activity that requisitions, contracts for, receives, has custody of, issues, or ships DoD assets, or funds/pays bills for </a:t>
            </a:r>
            <a:r>
              <a:rPr lang="en-US" sz="2000" dirty="0" smtClean="0">
                <a:latin typeface="+mn-lt"/>
              </a:rPr>
              <a:t>materiel </a:t>
            </a:r>
            <a:r>
              <a:rPr lang="en-US" sz="2000" dirty="0">
                <a:latin typeface="+mn-lt"/>
              </a:rPr>
              <a:t>and/or services is identified by a six-position alphanumeric </a:t>
            </a:r>
            <a:r>
              <a:rPr lang="en-US" sz="2000" dirty="0" smtClean="0">
                <a:latin typeface="+mn-lt"/>
              </a:rPr>
              <a:t>DoDAAC in the DoDAAD.  </a:t>
            </a:r>
            <a:endParaRPr lang="en-US" sz="2000" dirty="0">
              <a:latin typeface="+mn-lt"/>
            </a:endParaRPr>
          </a:p>
          <a:p>
            <a:pPr marL="342900" indent="-342900" algn="l">
              <a:buFont typeface="Arial" panose="020B0604020202020204" pitchFamily="34" charset="0"/>
              <a:buChar char="•"/>
            </a:pPr>
            <a:endParaRPr lang="en-US" sz="2000" dirty="0" smtClean="0">
              <a:latin typeface="+mn-lt"/>
            </a:endParaRPr>
          </a:p>
          <a:p>
            <a:pPr marL="342900" indent="-342900" algn="l">
              <a:buFont typeface="Arial" panose="020B0604020202020204" pitchFamily="34" charset="0"/>
              <a:buChar char="•"/>
            </a:pPr>
            <a:endParaRPr lang="en-US" sz="2000" b="1" dirty="0">
              <a:latin typeface="+mn-lt"/>
            </a:endParaRPr>
          </a:p>
          <a:p>
            <a:pPr marL="465138" indent="-465138" algn="l">
              <a:lnSpc>
                <a:spcPct val="85000"/>
              </a:lnSpc>
              <a:buFontTx/>
              <a:buChar char="•"/>
            </a:pPr>
            <a:endParaRPr lang="en-US" sz="2800" b="1" dirty="0">
              <a:latin typeface="+mn-lt"/>
            </a:endParaRPr>
          </a:p>
        </p:txBody>
      </p:sp>
    </p:spTree>
    <p:extLst>
      <p:ext uri="{BB962C8B-B14F-4D97-AF65-F5344CB8AC3E}">
        <p14:creationId xmlns:p14="http://schemas.microsoft.com/office/powerpoint/2010/main" val="10637686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371600"/>
            <a:ext cx="9144000" cy="2600712"/>
          </a:xfrm>
          <a:prstGeom prst="rect">
            <a:avLst/>
          </a:prstGeom>
          <a:noFill/>
          <a:ln w="9525">
            <a:noFill/>
            <a:miter lim="800000"/>
            <a:headEnd/>
            <a:tailEnd/>
          </a:ln>
        </p:spPr>
        <p:txBody>
          <a:bodyPr wrap="square">
            <a:spAutoFit/>
          </a:bodyPr>
          <a:lstStyle/>
          <a:p>
            <a:pPr algn="l">
              <a:lnSpc>
                <a:spcPct val="85000"/>
              </a:lnSpc>
              <a:spcBef>
                <a:spcPct val="0"/>
              </a:spcBef>
            </a:pPr>
            <a:r>
              <a:rPr lang="en-US" sz="2000" dirty="0" smtClean="0">
                <a:latin typeface="+mn-lt"/>
              </a:rPr>
              <a:t>The DoDAAC </a:t>
            </a:r>
            <a:r>
              <a:rPr lang="en-US" sz="2000" dirty="0">
                <a:latin typeface="+mn-lt"/>
              </a:rPr>
              <a:t>is a </a:t>
            </a:r>
            <a:r>
              <a:rPr lang="en-US" sz="2000" dirty="0" smtClean="0">
                <a:latin typeface="+mn-lt"/>
              </a:rPr>
              <a:t>six-position, </a:t>
            </a:r>
            <a:r>
              <a:rPr lang="en-US" sz="2000" dirty="0">
                <a:latin typeface="+mn-lt"/>
              </a:rPr>
              <a:t>alphanumeric field that </a:t>
            </a:r>
            <a:r>
              <a:rPr lang="en-US" sz="2000" dirty="0" smtClean="0">
                <a:latin typeface="+mn-lt"/>
              </a:rPr>
              <a:t>uses </a:t>
            </a:r>
            <a:r>
              <a:rPr lang="en-US" sz="2000" dirty="0">
                <a:latin typeface="+mn-lt"/>
              </a:rPr>
              <a:t>all available </a:t>
            </a:r>
            <a:r>
              <a:rPr lang="en-US" sz="2000" dirty="0" smtClean="0">
                <a:latin typeface="+mn-lt"/>
              </a:rPr>
              <a:t>characters (0-9 and A-Z), except for the </a:t>
            </a:r>
            <a:r>
              <a:rPr lang="en-US" sz="2000" dirty="0">
                <a:latin typeface="+mn-lt"/>
              </a:rPr>
              <a:t>letters “O” &amp;</a:t>
            </a:r>
            <a:r>
              <a:rPr lang="en-US" sz="2000" dirty="0" smtClean="0">
                <a:latin typeface="+mn-lt"/>
              </a:rPr>
              <a:t> </a:t>
            </a:r>
            <a:r>
              <a:rPr lang="en-US" sz="2000" dirty="0">
                <a:latin typeface="+mn-lt"/>
              </a:rPr>
              <a:t>“I</a:t>
            </a:r>
            <a:r>
              <a:rPr lang="en-US" sz="2000" dirty="0" smtClean="0">
                <a:latin typeface="+mn-lt"/>
              </a:rPr>
              <a:t>”, which are not permitted for use in any “position”.   </a:t>
            </a:r>
            <a:endParaRPr lang="en-US" sz="2000" dirty="0">
              <a:latin typeface="+mn-lt"/>
            </a:endParaRPr>
          </a:p>
          <a:p>
            <a:pPr algn="l">
              <a:lnSpc>
                <a:spcPct val="85000"/>
              </a:lnSpc>
            </a:pPr>
            <a:r>
              <a:rPr lang="en-US" sz="2000" dirty="0" smtClean="0">
                <a:latin typeface="+mn-lt"/>
              </a:rPr>
              <a:t>DoDAACs are structured by </a:t>
            </a:r>
            <a:r>
              <a:rPr lang="en-US" sz="2000" dirty="0" err="1" smtClean="0">
                <a:latin typeface="+mn-lt"/>
              </a:rPr>
              <a:t>DoDAAD</a:t>
            </a:r>
            <a:r>
              <a:rPr lang="en-US" sz="2000" dirty="0" smtClean="0">
                <a:latin typeface="+mn-lt"/>
              </a:rPr>
              <a:t> Series (1</a:t>
            </a:r>
            <a:r>
              <a:rPr lang="en-US" sz="2000" baseline="30000" dirty="0" smtClean="0">
                <a:latin typeface="+mn-lt"/>
              </a:rPr>
              <a:t>st</a:t>
            </a:r>
            <a:r>
              <a:rPr lang="en-US" sz="2000" dirty="0" smtClean="0">
                <a:latin typeface="+mn-lt"/>
              </a:rPr>
              <a:t> and/or 2</a:t>
            </a:r>
            <a:r>
              <a:rPr lang="en-US" sz="2000" baseline="30000" dirty="0" smtClean="0">
                <a:latin typeface="+mn-lt"/>
              </a:rPr>
              <a:t>nd</a:t>
            </a:r>
            <a:r>
              <a:rPr lang="en-US" sz="2000" dirty="0" smtClean="0">
                <a:latin typeface="+mn-lt"/>
              </a:rPr>
              <a:t> and 3</a:t>
            </a:r>
            <a:r>
              <a:rPr lang="en-US" sz="2000" baseline="30000" dirty="0" smtClean="0">
                <a:latin typeface="+mn-lt"/>
              </a:rPr>
              <a:t>rd</a:t>
            </a:r>
            <a:r>
              <a:rPr lang="en-US" sz="2000" dirty="0" smtClean="0">
                <a:latin typeface="+mn-lt"/>
              </a:rPr>
              <a:t> characters of the code) </a:t>
            </a:r>
            <a:r>
              <a:rPr lang="en-US" sz="2000" dirty="0" err="1" smtClean="0">
                <a:latin typeface="+mn-lt"/>
              </a:rPr>
              <a:t>iaw</a:t>
            </a:r>
            <a:r>
              <a:rPr lang="en-US" sz="2000" dirty="0" smtClean="0">
                <a:latin typeface="+mn-lt"/>
              </a:rPr>
              <a:t> DLM 4000.25, Vol 6, Ch2 to create a Series unique to each Service/Agency that uses DoDAACs.  They include 2-digit numeric Series for Federal Civilian Agencies, and all alpha codes, except for B, D, K, P, and T, which are used for MAPACs, and letters X and Y, which are not permitted for use.    </a:t>
            </a:r>
          </a:p>
        </p:txBody>
      </p:sp>
      <p:sp>
        <p:nvSpPr>
          <p:cNvPr id="4" name="Rectangle 2"/>
          <p:cNvSpPr>
            <a:spLocks noGrp="1" noChangeArrowheads="1"/>
          </p:cNvSpPr>
          <p:nvPr>
            <p:ph type="ctrTitle"/>
          </p:nvPr>
        </p:nvSpPr>
        <p:spPr>
          <a:xfrm>
            <a:off x="457200" y="381000"/>
            <a:ext cx="7924800" cy="533400"/>
          </a:xfrm>
        </p:spPr>
        <p:txBody>
          <a:bodyPr/>
          <a:lstStyle/>
          <a:p>
            <a:r>
              <a:rPr lang="en-US" sz="4000" dirty="0" smtClean="0">
                <a:effectLst>
                  <a:outerShdw blurRad="38100" dist="38100" dir="2700000" algn="tl">
                    <a:srgbClr val="000000">
                      <a:alpha val="43137"/>
                    </a:srgbClr>
                  </a:outerShdw>
                </a:effectLst>
                <a:cs typeface="Arial" charset="0"/>
              </a:rPr>
              <a:t>What is a DoDAAC?</a:t>
            </a:r>
          </a:p>
        </p:txBody>
      </p:sp>
      <p:sp>
        <p:nvSpPr>
          <p:cNvPr id="2" name="TextBox 1"/>
          <p:cNvSpPr txBox="1"/>
          <p:nvPr/>
        </p:nvSpPr>
        <p:spPr>
          <a:xfrm>
            <a:off x="5948880" y="4245237"/>
            <a:ext cx="1665841" cy="584775"/>
          </a:xfrm>
          <a:prstGeom prst="rect">
            <a:avLst/>
          </a:prstGeom>
          <a:noFill/>
        </p:spPr>
        <p:txBody>
          <a:bodyPr wrap="none" rtlCol="0">
            <a:spAutoFit/>
          </a:bodyPr>
          <a:lstStyle/>
          <a:p>
            <a:r>
              <a:rPr lang="en-US" sz="3200" b="1" u="sng" dirty="0" smtClean="0">
                <a:solidFill>
                  <a:srgbClr val="2D2DB9"/>
                </a:solidFill>
                <a:latin typeface="Courier New" panose="02070309020205020404" pitchFamily="49" charset="0"/>
                <a:cs typeface="Courier New" panose="02070309020205020404" pitchFamily="49" charset="0"/>
              </a:rPr>
              <a:t>M</a:t>
            </a:r>
            <a:r>
              <a:rPr lang="en-US" sz="3200" b="1" dirty="0" smtClean="0">
                <a:solidFill>
                  <a:srgbClr val="2D2DB9"/>
                </a:solidFill>
                <a:latin typeface="Courier New" panose="02070309020205020404" pitchFamily="49" charset="0"/>
                <a:cs typeface="Courier New" panose="02070309020205020404" pitchFamily="49" charset="0"/>
              </a:rPr>
              <a:t>00027</a:t>
            </a:r>
            <a:endParaRPr lang="en-US" sz="3200" b="1" dirty="0">
              <a:solidFill>
                <a:srgbClr val="2D2DB9"/>
              </a:solidFill>
              <a:latin typeface="Courier New" panose="02070309020205020404" pitchFamily="49" charset="0"/>
              <a:cs typeface="Courier New" panose="02070309020205020404" pitchFamily="49" charset="0"/>
            </a:endParaRPr>
          </a:p>
        </p:txBody>
      </p:sp>
      <p:sp>
        <p:nvSpPr>
          <p:cNvPr id="7" name="Line Callout 1 6"/>
          <p:cNvSpPr/>
          <p:nvPr/>
        </p:nvSpPr>
        <p:spPr bwMode="auto">
          <a:xfrm>
            <a:off x="5105400" y="5186623"/>
            <a:ext cx="1447800" cy="338554"/>
          </a:xfrm>
          <a:prstGeom prst="borderCallout1">
            <a:avLst>
              <a:gd name="adj1" fmla="val 324"/>
              <a:gd name="adj2" fmla="val 55863"/>
              <a:gd name="adj3" fmla="val -107741"/>
              <a:gd name="adj4" fmla="val 61148"/>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latin typeface="+mj-lt"/>
              </a:rPr>
              <a:t>Series</a:t>
            </a:r>
            <a:endParaRPr kumimoji="0" lang="en-US" b="1" i="0" u="none" strike="noStrike" cap="none" normalizeH="0" baseline="0" dirty="0" smtClean="0">
              <a:ln>
                <a:noFill/>
              </a:ln>
              <a:solidFill>
                <a:schemeClr val="tx1"/>
              </a:solidFill>
              <a:effectLst/>
              <a:latin typeface="+mj-lt"/>
            </a:endParaRPr>
          </a:p>
        </p:txBody>
      </p:sp>
      <p:sp>
        <p:nvSpPr>
          <p:cNvPr id="9" name="TextBox 8"/>
          <p:cNvSpPr txBox="1"/>
          <p:nvPr/>
        </p:nvSpPr>
        <p:spPr>
          <a:xfrm>
            <a:off x="6570113" y="5186623"/>
            <a:ext cx="1723550" cy="338554"/>
          </a:xfrm>
          <a:prstGeom prst="rect">
            <a:avLst/>
          </a:prstGeom>
          <a:noFill/>
          <a:ln>
            <a:solidFill>
              <a:schemeClr val="tx1"/>
            </a:solidFill>
          </a:ln>
        </p:spPr>
        <p:txBody>
          <a:bodyPr wrap="none" rtlCol="0">
            <a:spAutoFit/>
          </a:bodyPr>
          <a:lstStyle/>
          <a:p>
            <a:r>
              <a:rPr lang="en-US" b="1" dirty="0" smtClean="0">
                <a:latin typeface="+mj-lt"/>
              </a:rPr>
              <a:t>Service Defined</a:t>
            </a:r>
            <a:endParaRPr lang="en-US" b="1" dirty="0">
              <a:latin typeface="+mj-lt"/>
            </a:endParaRPr>
          </a:p>
        </p:txBody>
      </p:sp>
      <p:cxnSp>
        <p:nvCxnSpPr>
          <p:cNvPr id="11" name="Straight Arrow Connector 10"/>
          <p:cNvCxnSpPr/>
          <p:nvPr/>
        </p:nvCxnSpPr>
        <p:spPr bwMode="auto">
          <a:xfrm flipH="1" flipV="1">
            <a:off x="7010400" y="4925359"/>
            <a:ext cx="388431" cy="261264"/>
          </a:xfrm>
          <a:prstGeom prst="straightConnector1">
            <a:avLst/>
          </a:prstGeom>
          <a:noFill/>
          <a:ln w="9525" cap="flat" cmpd="sng" algn="ctr">
            <a:solidFill>
              <a:schemeClr val="tx1"/>
            </a:solidFill>
            <a:prstDash val="solid"/>
            <a:round/>
            <a:headEnd type="none" w="med" len="med"/>
            <a:tailEnd type="triangle"/>
          </a:ln>
          <a:effectLst/>
        </p:spPr>
      </p:cxnSp>
      <p:graphicFrame>
        <p:nvGraphicFramePr>
          <p:cNvPr id="16" name="Table 15"/>
          <p:cNvGraphicFramePr>
            <a:graphicFrameLocks noGrp="1"/>
          </p:cNvGraphicFramePr>
          <p:nvPr>
            <p:extLst>
              <p:ext uri="{D42A27DB-BD31-4B8C-83A1-F6EECF244321}">
                <p14:modId xmlns:p14="http://schemas.microsoft.com/office/powerpoint/2010/main" val="1137734092"/>
              </p:ext>
            </p:extLst>
          </p:nvPr>
        </p:nvGraphicFramePr>
        <p:xfrm>
          <a:off x="533400" y="4171390"/>
          <a:ext cx="3657600" cy="20573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04801">
                <a:tc>
                  <a:txBody>
                    <a:bodyPr/>
                    <a:lstStyle/>
                    <a:p>
                      <a:pPr algn="ctr"/>
                      <a:r>
                        <a:rPr lang="en-US" sz="1000" dirty="0" smtClean="0"/>
                        <a:t>Series</a:t>
                      </a:r>
                      <a:endParaRPr lang="en-US" sz="1000" dirty="0"/>
                    </a:p>
                  </a:txBody>
                  <a:tcPr/>
                </a:tc>
                <a:tc>
                  <a:txBody>
                    <a:bodyPr/>
                    <a:lstStyle/>
                    <a:p>
                      <a:r>
                        <a:rPr lang="en-US" sz="1000" dirty="0" smtClean="0"/>
                        <a:t>Service/Agency</a:t>
                      </a:r>
                      <a:endParaRPr lang="en-US" sz="1000" dirty="0"/>
                    </a:p>
                  </a:txBody>
                  <a:tcPr/>
                </a:tc>
                <a:extLst>
                  <a:ext uri="{0D108BD9-81ED-4DB2-BD59-A6C34878D82A}">
                    <a16:rowId xmlns:a16="http://schemas.microsoft.com/office/drawing/2014/main" val="10000"/>
                  </a:ext>
                </a:extLst>
              </a:tr>
              <a:tr h="228600">
                <a:tc>
                  <a:txBody>
                    <a:bodyPr/>
                    <a:lstStyle/>
                    <a:p>
                      <a:pPr algn="ctr"/>
                      <a:r>
                        <a:rPr lang="en-US" sz="1000" b="1" dirty="0" smtClean="0">
                          <a:solidFill>
                            <a:srgbClr val="FF0000"/>
                          </a:solidFill>
                        </a:rPr>
                        <a:t>M</a:t>
                      </a:r>
                      <a:endParaRPr lang="en-US" sz="1000" b="1" dirty="0">
                        <a:solidFill>
                          <a:srgbClr val="FF0000"/>
                        </a:solidFill>
                      </a:endParaRPr>
                    </a:p>
                  </a:txBody>
                  <a:tcPr/>
                </a:tc>
                <a:tc>
                  <a:txBody>
                    <a:bodyPr/>
                    <a:lstStyle/>
                    <a:p>
                      <a:r>
                        <a:rPr lang="en-US" sz="1000" b="1" dirty="0" smtClean="0">
                          <a:solidFill>
                            <a:srgbClr val="FF0000"/>
                          </a:solidFill>
                        </a:rPr>
                        <a:t>US Marine Corps</a:t>
                      </a:r>
                      <a:endParaRPr lang="en-US" sz="1000" b="1" dirty="0">
                        <a:solidFill>
                          <a:srgbClr val="FF0000"/>
                        </a:solidFill>
                      </a:endParaRPr>
                    </a:p>
                  </a:txBody>
                  <a:tcPr/>
                </a:tc>
                <a:extLst>
                  <a:ext uri="{0D108BD9-81ED-4DB2-BD59-A6C34878D82A}">
                    <a16:rowId xmlns:a16="http://schemas.microsoft.com/office/drawing/2014/main" val="10001"/>
                  </a:ext>
                </a:extLst>
              </a:tr>
              <a:tr h="213360">
                <a:tc>
                  <a:txBody>
                    <a:bodyPr/>
                    <a:lstStyle/>
                    <a:p>
                      <a:pPr algn="ctr"/>
                      <a:r>
                        <a:rPr lang="en-US" sz="1000" dirty="0" smtClean="0"/>
                        <a:t>N</a:t>
                      </a:r>
                      <a:endParaRPr lang="en-US" sz="1000" dirty="0"/>
                    </a:p>
                  </a:txBody>
                  <a:tcPr/>
                </a:tc>
                <a:tc>
                  <a:txBody>
                    <a:bodyPr/>
                    <a:lstStyle/>
                    <a:p>
                      <a:r>
                        <a:rPr lang="en-US" sz="1000" dirty="0" smtClean="0"/>
                        <a:t>US</a:t>
                      </a:r>
                      <a:r>
                        <a:rPr lang="en-US" sz="1000" baseline="0" dirty="0" smtClean="0"/>
                        <a:t> Navy</a:t>
                      </a:r>
                      <a:endParaRPr lang="en-US" sz="1000" dirty="0"/>
                    </a:p>
                  </a:txBody>
                  <a:tcPr/>
                </a:tc>
                <a:extLst>
                  <a:ext uri="{0D108BD9-81ED-4DB2-BD59-A6C34878D82A}">
                    <a16:rowId xmlns:a16="http://schemas.microsoft.com/office/drawing/2014/main" val="10002"/>
                  </a:ext>
                </a:extLst>
              </a:tr>
              <a:tr h="198120">
                <a:tc>
                  <a:txBody>
                    <a:bodyPr/>
                    <a:lstStyle/>
                    <a:p>
                      <a:pPr algn="ctr"/>
                      <a:r>
                        <a:rPr lang="en-US" sz="1000" dirty="0" smtClean="0"/>
                        <a:t>O</a:t>
                      </a:r>
                      <a:endParaRPr lang="en-US" sz="1000" dirty="0"/>
                    </a:p>
                  </a:txBody>
                  <a:tcPr/>
                </a:tc>
                <a:tc>
                  <a:txBody>
                    <a:bodyPr/>
                    <a:lstStyle/>
                    <a:p>
                      <a:r>
                        <a:rPr lang="en-US" sz="1000" dirty="0" smtClean="0"/>
                        <a:t>Not Used</a:t>
                      </a:r>
                      <a:endParaRPr lang="en-US" sz="1000" dirty="0"/>
                    </a:p>
                  </a:txBody>
                  <a:tcPr/>
                </a:tc>
                <a:extLst>
                  <a:ext uri="{0D108BD9-81ED-4DB2-BD59-A6C34878D82A}">
                    <a16:rowId xmlns:a16="http://schemas.microsoft.com/office/drawing/2014/main" val="10003"/>
                  </a:ext>
                </a:extLst>
              </a:tr>
              <a:tr h="202489">
                <a:tc>
                  <a:txBody>
                    <a:bodyPr/>
                    <a:lstStyle/>
                    <a:p>
                      <a:pPr algn="ctr"/>
                      <a:r>
                        <a:rPr lang="en-US" sz="1000" dirty="0" smtClean="0"/>
                        <a:t>P</a:t>
                      </a:r>
                      <a:endParaRPr lang="en-US" sz="1000" dirty="0"/>
                    </a:p>
                  </a:txBody>
                  <a:tcPr/>
                </a:tc>
                <a:tc>
                  <a:txBody>
                    <a:bodyPr/>
                    <a:lstStyle/>
                    <a:p>
                      <a:r>
                        <a:rPr lang="en-US" sz="1000" dirty="0" smtClean="0"/>
                        <a:t>US Navy</a:t>
                      </a:r>
                      <a:r>
                        <a:rPr lang="en-US" sz="1000" baseline="0" dirty="0" smtClean="0"/>
                        <a:t> – FMS and Grant Aid use only</a:t>
                      </a:r>
                      <a:endParaRPr lang="en-US" sz="1000" dirty="0"/>
                    </a:p>
                  </a:txBody>
                  <a:tcPr/>
                </a:tc>
                <a:extLst>
                  <a:ext uri="{0D108BD9-81ED-4DB2-BD59-A6C34878D82A}">
                    <a16:rowId xmlns:a16="http://schemas.microsoft.com/office/drawing/2014/main" val="10004"/>
                  </a:ext>
                </a:extLst>
              </a:tr>
              <a:tr h="259079">
                <a:tc>
                  <a:txBody>
                    <a:bodyPr/>
                    <a:lstStyle/>
                    <a:p>
                      <a:pPr algn="ctr"/>
                      <a:r>
                        <a:rPr lang="en-US" sz="1000" dirty="0" smtClean="0"/>
                        <a:t>Q</a:t>
                      </a:r>
                      <a:endParaRPr lang="en-US" sz="1000" dirty="0"/>
                    </a:p>
                  </a:txBody>
                  <a:tcPr/>
                </a:tc>
                <a:tc>
                  <a:txBody>
                    <a:bodyPr/>
                    <a:lstStyle/>
                    <a:p>
                      <a:r>
                        <a:rPr lang="en-US" sz="1000" dirty="0" smtClean="0"/>
                        <a:t>US Navy Contractors</a:t>
                      </a:r>
                      <a:endParaRPr lang="en-US" sz="1000" dirty="0"/>
                    </a:p>
                  </a:txBody>
                  <a:tcPr/>
                </a:tc>
                <a:extLst>
                  <a:ext uri="{0D108BD9-81ED-4DB2-BD59-A6C34878D82A}">
                    <a16:rowId xmlns:a16="http://schemas.microsoft.com/office/drawing/2014/main" val="10005"/>
                  </a:ext>
                </a:extLst>
              </a:tr>
              <a:tr h="259079">
                <a:tc>
                  <a:txBody>
                    <a:bodyPr/>
                    <a:lstStyle/>
                    <a:p>
                      <a:pPr algn="ctr"/>
                      <a:r>
                        <a:rPr lang="en-US" sz="1000" dirty="0" smtClean="0"/>
                        <a:t>R</a:t>
                      </a:r>
                      <a:endParaRPr lang="en-US" sz="1000" dirty="0"/>
                    </a:p>
                  </a:txBody>
                  <a:tcPr/>
                </a:tc>
                <a:tc>
                  <a:txBody>
                    <a:bodyPr/>
                    <a:lstStyle/>
                    <a:p>
                      <a:r>
                        <a:rPr lang="en-US" sz="1000" dirty="0" smtClean="0"/>
                        <a:t>US Navy</a:t>
                      </a:r>
                      <a:endParaRPr lang="en-US" sz="1000" dirty="0"/>
                    </a:p>
                  </a:txBody>
                  <a:tcPr/>
                </a:tc>
                <a:extLst>
                  <a:ext uri="{0D108BD9-81ED-4DB2-BD59-A6C34878D82A}">
                    <a16:rowId xmlns:a16="http://schemas.microsoft.com/office/drawing/2014/main" val="10006"/>
                  </a:ext>
                </a:extLst>
              </a:tr>
              <a:tr h="259079">
                <a:tc>
                  <a:txBody>
                    <a:bodyPr/>
                    <a:lstStyle/>
                    <a:p>
                      <a:pPr algn="ctr"/>
                      <a:r>
                        <a:rPr lang="en-US" sz="1000" dirty="0" smtClean="0"/>
                        <a:t>S</a:t>
                      </a:r>
                      <a:endParaRPr lang="en-US" sz="1000" dirty="0"/>
                    </a:p>
                  </a:txBody>
                  <a:tcPr/>
                </a:tc>
                <a:tc>
                  <a:txBody>
                    <a:bodyPr/>
                    <a:lstStyle/>
                    <a:p>
                      <a:r>
                        <a:rPr lang="en-US" sz="1000" dirty="0" smtClean="0"/>
                        <a:t>Defense Logistics Agency</a:t>
                      </a:r>
                      <a:endParaRPr lang="en-US" sz="1000" dirty="0"/>
                    </a:p>
                  </a:txBody>
                  <a:tcPr/>
                </a:tc>
                <a:extLst>
                  <a:ext uri="{0D108BD9-81ED-4DB2-BD59-A6C34878D82A}">
                    <a16:rowId xmlns:a16="http://schemas.microsoft.com/office/drawing/2014/main" val="10007"/>
                  </a:ext>
                </a:extLst>
              </a:tr>
            </a:tbl>
          </a:graphicData>
        </a:graphic>
      </p:graphicFrame>
      <p:sp>
        <p:nvSpPr>
          <p:cNvPr id="17" name="TextBox 16"/>
          <p:cNvSpPr txBox="1"/>
          <p:nvPr/>
        </p:nvSpPr>
        <p:spPr>
          <a:xfrm>
            <a:off x="1271317" y="3883223"/>
            <a:ext cx="2034018" cy="307777"/>
          </a:xfrm>
          <a:prstGeom prst="rect">
            <a:avLst/>
          </a:prstGeom>
          <a:noFill/>
        </p:spPr>
        <p:txBody>
          <a:bodyPr wrap="none" rtlCol="0">
            <a:spAutoFit/>
          </a:bodyPr>
          <a:lstStyle/>
          <a:p>
            <a:r>
              <a:rPr lang="en-US" sz="1400" b="1" dirty="0" smtClean="0">
                <a:latin typeface="+mj-lt"/>
              </a:rPr>
              <a:t>DoDAAD Series Table</a:t>
            </a:r>
            <a:endParaRPr lang="en-US" sz="1400" b="1" dirty="0">
              <a:latin typeface="+mj-lt"/>
            </a:endParaRPr>
          </a:p>
        </p:txBody>
      </p:sp>
      <p:cxnSp>
        <p:nvCxnSpPr>
          <p:cNvPr id="19" name="Straight Arrow Connector 18"/>
          <p:cNvCxnSpPr/>
          <p:nvPr/>
        </p:nvCxnSpPr>
        <p:spPr bwMode="auto">
          <a:xfrm>
            <a:off x="4191000" y="4572000"/>
            <a:ext cx="1757880" cy="0"/>
          </a:xfrm>
          <a:prstGeom prst="straightConnector1">
            <a:avLst/>
          </a:prstGeom>
          <a:noFill/>
          <a:ln w="19050" cap="flat" cmpd="sng" algn="ctr">
            <a:solidFill>
              <a:srgbClr val="FF3300"/>
            </a:solidFill>
            <a:prstDash val="solid"/>
            <a:round/>
            <a:headEnd type="none" w="med" len="med"/>
            <a:tailEnd type="triangle"/>
          </a:ln>
          <a:effectLst/>
        </p:spPr>
      </p:cxnSp>
      <p:sp>
        <p:nvSpPr>
          <p:cNvPr id="25" name="TextBox 24"/>
          <p:cNvSpPr txBox="1"/>
          <p:nvPr/>
        </p:nvSpPr>
        <p:spPr>
          <a:xfrm>
            <a:off x="6310356" y="3937460"/>
            <a:ext cx="942887" cy="307777"/>
          </a:xfrm>
          <a:prstGeom prst="rect">
            <a:avLst/>
          </a:prstGeom>
          <a:noFill/>
        </p:spPr>
        <p:txBody>
          <a:bodyPr wrap="none" rtlCol="0">
            <a:spAutoFit/>
          </a:bodyPr>
          <a:lstStyle/>
          <a:p>
            <a:r>
              <a:rPr lang="en-US" sz="1400" b="1" dirty="0" smtClean="0">
                <a:latin typeface="+mj-lt"/>
              </a:rPr>
              <a:t>DoDAAC</a:t>
            </a:r>
            <a:endParaRPr lang="en-US" sz="1400" b="1" dirty="0">
              <a:latin typeface="+mj-lt"/>
            </a:endParaRPr>
          </a:p>
        </p:txBody>
      </p:sp>
      <p:sp>
        <p:nvSpPr>
          <p:cNvPr id="23" name="Left Bracket 22"/>
          <p:cNvSpPr/>
          <p:nvPr/>
        </p:nvSpPr>
        <p:spPr bwMode="auto">
          <a:xfrm rot="16200000">
            <a:off x="6789886" y="4283355"/>
            <a:ext cx="190696" cy="1093311"/>
          </a:xfrm>
          <a:prstGeom prst="leftBracket">
            <a:avLst/>
          </a:prstGeom>
          <a:noFill/>
          <a:ln w="31750" cap="flat" cmpd="sng" algn="ctr">
            <a:solidFill>
              <a:srgbClr val="2D2DB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219200"/>
            <a:ext cx="9144000" cy="5159874"/>
          </a:xfrm>
          <a:prstGeom prst="rect">
            <a:avLst/>
          </a:prstGeom>
          <a:noFill/>
          <a:ln w="9525">
            <a:noFill/>
            <a:miter lim="800000"/>
            <a:headEnd/>
            <a:tailEnd/>
          </a:ln>
        </p:spPr>
        <p:txBody>
          <a:bodyPr wrap="square">
            <a:spAutoFit/>
          </a:bodyPr>
          <a:lstStyle/>
          <a:p>
            <a:pPr algn="l">
              <a:lnSpc>
                <a:spcPct val="85000"/>
              </a:lnSpc>
            </a:pPr>
            <a:r>
              <a:rPr lang="en-US" sz="2400" dirty="0" smtClean="0">
                <a:latin typeface="+mn-lt"/>
              </a:rPr>
              <a:t>All </a:t>
            </a:r>
            <a:r>
              <a:rPr lang="en-US" sz="2400" dirty="0">
                <a:latin typeface="+mn-lt"/>
              </a:rPr>
              <a:t>six positions of the </a:t>
            </a:r>
            <a:r>
              <a:rPr lang="en-US" sz="2400" dirty="0" smtClean="0">
                <a:latin typeface="+mn-lt"/>
              </a:rPr>
              <a:t>DoDAAC </a:t>
            </a:r>
            <a:r>
              <a:rPr lang="en-US" sz="2400" dirty="0">
                <a:latin typeface="+mn-lt"/>
              </a:rPr>
              <a:t>are </a:t>
            </a:r>
            <a:r>
              <a:rPr lang="en-US" sz="2400" dirty="0" smtClean="0">
                <a:latin typeface="+mn-lt"/>
              </a:rPr>
              <a:t>significant:   </a:t>
            </a:r>
            <a:endParaRPr lang="en-US" sz="2400" dirty="0">
              <a:latin typeface="+mn-lt"/>
            </a:endParaRPr>
          </a:p>
          <a:p>
            <a:pPr lvl="1" algn="l">
              <a:lnSpc>
                <a:spcPct val="85000"/>
              </a:lnSpc>
            </a:pPr>
            <a:r>
              <a:rPr lang="en-US" sz="1800" dirty="0" smtClean="0">
                <a:latin typeface="+mn-lt"/>
              </a:rPr>
              <a:t>DoDAACs </a:t>
            </a:r>
            <a:r>
              <a:rPr lang="en-US" sz="1800" dirty="0">
                <a:latin typeface="+mn-lt"/>
              </a:rPr>
              <a:t>beginning with an alpha character belong to a </a:t>
            </a:r>
            <a:r>
              <a:rPr lang="en-US" sz="1800" dirty="0" smtClean="0">
                <a:latin typeface="+mn-lt"/>
              </a:rPr>
              <a:t>DoD </a:t>
            </a:r>
            <a:r>
              <a:rPr lang="en-US" sz="1800" dirty="0">
                <a:latin typeface="+mn-lt"/>
              </a:rPr>
              <a:t>activity or a contractor sponsored by a </a:t>
            </a:r>
            <a:r>
              <a:rPr lang="en-US" sz="1800" dirty="0" smtClean="0">
                <a:latin typeface="+mn-lt"/>
              </a:rPr>
              <a:t>DoD activity:  </a:t>
            </a:r>
          </a:p>
          <a:p>
            <a:pPr marL="914400" lvl="1" indent="-457200" algn="l">
              <a:lnSpc>
                <a:spcPct val="85000"/>
              </a:lnSpc>
              <a:buFontTx/>
              <a:buChar char="•"/>
            </a:pPr>
            <a:endParaRPr lang="en-US" sz="1800" dirty="0">
              <a:latin typeface="+mn-lt"/>
            </a:endParaRPr>
          </a:p>
          <a:p>
            <a:pPr marL="914400" lvl="1" indent="-457200" algn="l">
              <a:lnSpc>
                <a:spcPct val="85000"/>
              </a:lnSpc>
              <a:spcBef>
                <a:spcPct val="0"/>
              </a:spcBef>
            </a:pPr>
            <a:endParaRPr lang="en-US" sz="1800" dirty="0">
              <a:latin typeface="+mn-lt"/>
            </a:endParaRPr>
          </a:p>
          <a:p>
            <a:pPr marL="914400" lvl="1" indent="-457200" algn="l">
              <a:lnSpc>
                <a:spcPct val="85000"/>
              </a:lnSpc>
              <a:spcBef>
                <a:spcPct val="0"/>
              </a:spcBef>
              <a:buFontTx/>
              <a:buChar char="•"/>
            </a:pPr>
            <a:endParaRPr lang="en-US" sz="1800" dirty="0" smtClean="0">
              <a:latin typeface="+mn-lt"/>
            </a:endParaRPr>
          </a:p>
          <a:p>
            <a:pPr lvl="1" algn="l">
              <a:lnSpc>
                <a:spcPct val="85000"/>
              </a:lnSpc>
              <a:spcBef>
                <a:spcPct val="0"/>
              </a:spcBef>
            </a:pPr>
            <a:r>
              <a:rPr lang="en-US" sz="1800" dirty="0" smtClean="0">
                <a:latin typeface="+mn-lt"/>
              </a:rPr>
              <a:t>DoDAACs </a:t>
            </a:r>
            <a:r>
              <a:rPr lang="en-US" sz="1800" dirty="0">
                <a:latin typeface="+mn-lt"/>
              </a:rPr>
              <a:t>beginning with </a:t>
            </a:r>
            <a:r>
              <a:rPr lang="en-US" sz="1800" dirty="0" smtClean="0">
                <a:latin typeface="+mn-lt"/>
              </a:rPr>
              <a:t>two numeric characters belong </a:t>
            </a:r>
            <a:r>
              <a:rPr lang="en-US" sz="1800" dirty="0">
                <a:latin typeface="+mn-lt"/>
              </a:rPr>
              <a:t>to civil agency </a:t>
            </a:r>
            <a:r>
              <a:rPr lang="en-US" sz="1800" dirty="0" smtClean="0">
                <a:latin typeface="+mn-lt"/>
              </a:rPr>
              <a:t>activity:</a:t>
            </a:r>
          </a:p>
          <a:p>
            <a:pPr marL="914400" lvl="1" indent="-457200" algn="l">
              <a:lnSpc>
                <a:spcPct val="85000"/>
              </a:lnSpc>
              <a:spcBef>
                <a:spcPct val="0"/>
              </a:spcBef>
              <a:buFontTx/>
              <a:buChar char="•"/>
            </a:pPr>
            <a:endParaRPr lang="en-US" sz="1800" dirty="0">
              <a:latin typeface="+mn-lt"/>
            </a:endParaRPr>
          </a:p>
          <a:p>
            <a:pPr marL="914400" lvl="1" indent="-457200" algn="l">
              <a:lnSpc>
                <a:spcPct val="85000"/>
              </a:lnSpc>
              <a:spcBef>
                <a:spcPct val="0"/>
              </a:spcBef>
              <a:buFontTx/>
              <a:buChar char="•"/>
            </a:pPr>
            <a:endParaRPr lang="en-US" sz="1800" dirty="0" smtClean="0">
              <a:latin typeface="+mn-lt"/>
            </a:endParaRPr>
          </a:p>
          <a:p>
            <a:pPr marL="914400" lvl="1" indent="-457200" algn="l">
              <a:lnSpc>
                <a:spcPct val="85000"/>
              </a:lnSpc>
              <a:spcBef>
                <a:spcPct val="0"/>
              </a:spcBef>
              <a:buFontTx/>
              <a:buChar char="•"/>
            </a:pPr>
            <a:endParaRPr lang="en-US" sz="1800" dirty="0" smtClean="0">
              <a:latin typeface="+mn-lt"/>
            </a:endParaRPr>
          </a:p>
          <a:p>
            <a:pPr lvl="1" algn="l">
              <a:lnSpc>
                <a:spcPct val="85000"/>
              </a:lnSpc>
              <a:spcBef>
                <a:spcPts val="1200"/>
              </a:spcBef>
            </a:pPr>
            <a:r>
              <a:rPr lang="en-US" sz="1800" dirty="0" smtClean="0">
                <a:latin typeface="+mn-lt"/>
              </a:rPr>
              <a:t>DoDAACs beginning with numeric followed by an alpha belong to authorized special programs, including state, local or other entity:  </a:t>
            </a:r>
          </a:p>
          <a:p>
            <a:pPr marL="914400" lvl="1" indent="-457200" algn="l">
              <a:lnSpc>
                <a:spcPct val="85000"/>
              </a:lnSpc>
              <a:spcBef>
                <a:spcPts val="1200"/>
              </a:spcBef>
              <a:buFontTx/>
              <a:buChar char="•"/>
            </a:pPr>
            <a:endParaRPr lang="en-US" sz="1800" dirty="0">
              <a:latin typeface="+mn-lt"/>
            </a:endParaRPr>
          </a:p>
          <a:p>
            <a:pPr marL="914400" lvl="1" indent="-457200" algn="l">
              <a:lnSpc>
                <a:spcPct val="85000"/>
              </a:lnSpc>
              <a:buFontTx/>
              <a:buChar char="•"/>
            </a:pPr>
            <a:endParaRPr lang="en-US" sz="1800" dirty="0" smtClean="0">
              <a:latin typeface="+mn-lt"/>
            </a:endParaRPr>
          </a:p>
          <a:p>
            <a:pPr lvl="1" algn="l"/>
            <a:r>
              <a:rPr lang="en-US" sz="1800" dirty="0">
                <a:latin typeface="+mn-lt"/>
              </a:rPr>
              <a:t>DoDAACs may be structured at a lower level by CSPs for additional meaning, as documented in the DoDAAC Assignment Logic in DLM 4000.25, Volume 6, Chapter 2 (available </a:t>
            </a:r>
            <a:r>
              <a:rPr lang="en-US" sz="1800" dirty="0" smtClean="0">
                <a:latin typeface="+mn-lt"/>
              </a:rPr>
              <a:t>on the DoDAAD PRC webpage).  </a:t>
            </a:r>
            <a:endParaRPr lang="en-US" sz="1800" dirty="0">
              <a:latin typeface="+mn-lt"/>
            </a:endParaRPr>
          </a:p>
        </p:txBody>
      </p:sp>
      <p:sp>
        <p:nvSpPr>
          <p:cNvPr id="4" name="Rectangle 2"/>
          <p:cNvSpPr>
            <a:spLocks noGrp="1" noChangeArrowheads="1"/>
          </p:cNvSpPr>
          <p:nvPr>
            <p:ph type="ctrTitle"/>
          </p:nvPr>
        </p:nvSpPr>
        <p:spPr>
          <a:xfrm>
            <a:off x="457200" y="381000"/>
            <a:ext cx="7924800" cy="533400"/>
          </a:xfrm>
        </p:spPr>
        <p:txBody>
          <a:bodyPr/>
          <a:lstStyle/>
          <a:p>
            <a:r>
              <a:rPr lang="en-US" sz="4000" dirty="0" smtClean="0">
                <a:effectLst>
                  <a:outerShdw blurRad="38100" dist="38100" dir="2700000" algn="tl">
                    <a:srgbClr val="000000">
                      <a:alpha val="43137"/>
                    </a:srgbClr>
                  </a:outerShdw>
                </a:effectLst>
                <a:cs typeface="Arial" charset="0"/>
              </a:rPr>
              <a:t>What is a DoDAAC?</a:t>
            </a:r>
          </a:p>
        </p:txBody>
      </p:sp>
      <p:sp>
        <p:nvSpPr>
          <p:cNvPr id="5" name="TextBox 4"/>
          <p:cNvSpPr txBox="1"/>
          <p:nvPr/>
        </p:nvSpPr>
        <p:spPr>
          <a:xfrm>
            <a:off x="3439263" y="2209800"/>
            <a:ext cx="2113079" cy="754053"/>
          </a:xfrm>
          <a:prstGeom prst="rect">
            <a:avLst/>
          </a:prstGeom>
          <a:noFill/>
        </p:spPr>
        <p:txBody>
          <a:bodyPr wrap="none" rtlCol="0">
            <a:spAutoFit/>
          </a:bodyPr>
          <a:lstStyle/>
          <a:p>
            <a:r>
              <a:rPr lang="en-US" sz="2800" b="1" u="sng" dirty="0" smtClean="0">
                <a:solidFill>
                  <a:srgbClr val="2D2DB9"/>
                </a:solidFill>
                <a:latin typeface="Courier New" panose="02070309020205020404" pitchFamily="49" charset="0"/>
                <a:cs typeface="Courier New" panose="02070309020205020404" pitchFamily="49" charset="0"/>
              </a:rPr>
              <a:t>M</a:t>
            </a:r>
            <a:r>
              <a:rPr lang="en-US" sz="2800" b="1" dirty="0" smtClean="0">
                <a:solidFill>
                  <a:srgbClr val="2D2DB9"/>
                </a:solidFill>
                <a:latin typeface="Courier New" panose="02070309020205020404" pitchFamily="49" charset="0"/>
                <a:cs typeface="Courier New" panose="02070309020205020404" pitchFamily="49" charset="0"/>
              </a:rPr>
              <a:t>00027</a:t>
            </a:r>
          </a:p>
          <a:p>
            <a:r>
              <a:rPr lang="en-US" sz="1000" b="1" dirty="0" smtClean="0">
                <a:solidFill>
                  <a:srgbClr val="2D2DB9"/>
                </a:solidFill>
                <a:latin typeface="+mj-lt"/>
                <a:cs typeface="Courier New" panose="02070309020205020404" pitchFamily="49" charset="0"/>
              </a:rPr>
              <a:t>(DoD – </a:t>
            </a:r>
            <a:r>
              <a:rPr lang="en-US" sz="1000" b="1" dirty="0" err="1" smtClean="0">
                <a:solidFill>
                  <a:srgbClr val="2D2DB9"/>
                </a:solidFill>
                <a:latin typeface="+mj-lt"/>
                <a:cs typeface="Courier New" panose="02070309020205020404" pitchFamily="49" charset="0"/>
              </a:rPr>
              <a:t>Hqtrs</a:t>
            </a:r>
            <a:r>
              <a:rPr lang="en-US" sz="1000" b="1" dirty="0" smtClean="0">
                <a:solidFill>
                  <a:srgbClr val="2D2DB9"/>
                </a:solidFill>
                <a:latin typeface="+mj-lt"/>
                <a:cs typeface="Courier New" panose="02070309020205020404" pitchFamily="49" charset="0"/>
              </a:rPr>
              <a:t>, US Marine Corps)</a:t>
            </a:r>
            <a:endParaRPr lang="en-US" sz="1000" b="1" dirty="0">
              <a:solidFill>
                <a:srgbClr val="2D2DB9"/>
              </a:solidFill>
              <a:latin typeface="+mj-lt"/>
              <a:cs typeface="Courier New" panose="02070309020205020404" pitchFamily="49" charset="0"/>
            </a:endParaRPr>
          </a:p>
        </p:txBody>
      </p:sp>
      <p:sp>
        <p:nvSpPr>
          <p:cNvPr id="6" name="TextBox 5"/>
          <p:cNvSpPr txBox="1"/>
          <p:nvPr/>
        </p:nvSpPr>
        <p:spPr>
          <a:xfrm>
            <a:off x="3260876" y="3352800"/>
            <a:ext cx="2452916" cy="815608"/>
          </a:xfrm>
          <a:prstGeom prst="rect">
            <a:avLst/>
          </a:prstGeom>
          <a:noFill/>
        </p:spPr>
        <p:txBody>
          <a:bodyPr wrap="none" rtlCol="0">
            <a:spAutoFit/>
          </a:bodyPr>
          <a:lstStyle/>
          <a:p>
            <a:r>
              <a:rPr lang="en-US" sz="3200" b="1" u="sng" dirty="0" smtClean="0">
                <a:solidFill>
                  <a:srgbClr val="2D2DB9"/>
                </a:solidFill>
                <a:latin typeface="Courier New" panose="02070309020205020404" pitchFamily="49" charset="0"/>
                <a:cs typeface="Courier New" panose="02070309020205020404" pitchFamily="49" charset="0"/>
              </a:rPr>
              <a:t>13</a:t>
            </a:r>
            <a:r>
              <a:rPr lang="en-US" sz="3200" b="1" dirty="0" smtClean="0">
                <a:solidFill>
                  <a:srgbClr val="2D2DB9"/>
                </a:solidFill>
                <a:latin typeface="Courier New" panose="02070309020205020404" pitchFamily="49" charset="0"/>
                <a:cs typeface="Courier New" panose="02070309020205020404" pitchFamily="49" charset="0"/>
              </a:rPr>
              <a:t>0170</a:t>
            </a:r>
          </a:p>
          <a:p>
            <a:r>
              <a:rPr lang="en-US" sz="1000" b="1" dirty="0" smtClean="0">
                <a:solidFill>
                  <a:srgbClr val="2D2DB9"/>
                </a:solidFill>
                <a:latin typeface="+mj-lt"/>
                <a:cs typeface="Courier New" panose="02070309020205020404" pitchFamily="49" charset="0"/>
              </a:rPr>
              <a:t>(Federal – NOAA, </a:t>
            </a:r>
            <a:r>
              <a:rPr lang="en-US" sz="1000" b="1" dirty="0" err="1" smtClean="0">
                <a:solidFill>
                  <a:srgbClr val="2D2DB9"/>
                </a:solidFill>
                <a:latin typeface="+mj-lt"/>
                <a:cs typeface="Courier New" panose="02070309020205020404" pitchFamily="49" charset="0"/>
              </a:rPr>
              <a:t>Dept</a:t>
            </a:r>
            <a:r>
              <a:rPr lang="en-US" sz="1000" b="1" dirty="0" smtClean="0">
                <a:solidFill>
                  <a:srgbClr val="2D2DB9"/>
                </a:solidFill>
                <a:latin typeface="+mj-lt"/>
                <a:cs typeface="Courier New" panose="02070309020205020404" pitchFamily="49" charset="0"/>
              </a:rPr>
              <a:t> of Commerce)</a:t>
            </a:r>
            <a:endParaRPr lang="en-US" sz="1000" b="1" dirty="0">
              <a:solidFill>
                <a:srgbClr val="2D2DB9"/>
              </a:solidFill>
              <a:latin typeface="+mj-lt"/>
              <a:cs typeface="Courier New" panose="02070309020205020404" pitchFamily="49" charset="0"/>
            </a:endParaRPr>
          </a:p>
        </p:txBody>
      </p:sp>
      <p:sp>
        <p:nvSpPr>
          <p:cNvPr id="7" name="TextBox 6"/>
          <p:cNvSpPr txBox="1"/>
          <p:nvPr/>
        </p:nvSpPr>
        <p:spPr>
          <a:xfrm>
            <a:off x="3586905" y="4800600"/>
            <a:ext cx="1846980" cy="754053"/>
          </a:xfrm>
          <a:prstGeom prst="rect">
            <a:avLst/>
          </a:prstGeom>
          <a:noFill/>
        </p:spPr>
        <p:txBody>
          <a:bodyPr wrap="none" rtlCol="0">
            <a:spAutoFit/>
          </a:bodyPr>
          <a:lstStyle/>
          <a:p>
            <a:r>
              <a:rPr lang="en-US" sz="2800" b="1" u="sng" dirty="0" smtClean="0">
                <a:solidFill>
                  <a:srgbClr val="2D2DB9"/>
                </a:solidFill>
                <a:latin typeface="Courier New" panose="02070309020205020404" pitchFamily="49" charset="0"/>
                <a:cs typeface="Courier New" panose="02070309020205020404" pitchFamily="49" charset="0"/>
              </a:rPr>
              <a:t>2Y</a:t>
            </a:r>
            <a:r>
              <a:rPr lang="en-US" sz="2800" b="1" dirty="0" smtClean="0">
                <a:solidFill>
                  <a:srgbClr val="2D2DB9"/>
                </a:solidFill>
                <a:latin typeface="Courier New" panose="02070309020205020404" pitchFamily="49" charset="0"/>
                <a:cs typeface="Courier New" panose="02070309020205020404" pitchFamily="49" charset="0"/>
              </a:rPr>
              <a:t>TAW0</a:t>
            </a:r>
          </a:p>
          <a:p>
            <a:r>
              <a:rPr lang="en-US" sz="1000" b="1" dirty="0" smtClean="0">
                <a:solidFill>
                  <a:srgbClr val="2D2DB9"/>
                </a:solidFill>
                <a:latin typeface="+mj-lt"/>
                <a:cs typeface="Courier New" panose="02070309020205020404" pitchFamily="49" charset="0"/>
              </a:rPr>
              <a:t>(Barnsdall Police </a:t>
            </a:r>
            <a:r>
              <a:rPr lang="en-US" sz="1000" b="1" dirty="0" err="1" smtClean="0">
                <a:solidFill>
                  <a:srgbClr val="2D2DB9"/>
                </a:solidFill>
                <a:latin typeface="+mj-lt"/>
                <a:cs typeface="Courier New" panose="02070309020205020404" pitchFamily="49" charset="0"/>
              </a:rPr>
              <a:t>Dept</a:t>
            </a:r>
            <a:r>
              <a:rPr lang="en-US" sz="1000" b="1" dirty="0" smtClean="0">
                <a:solidFill>
                  <a:srgbClr val="2D2DB9"/>
                </a:solidFill>
                <a:latin typeface="+mj-lt"/>
                <a:cs typeface="Courier New" panose="02070309020205020404" pitchFamily="49" charset="0"/>
              </a:rPr>
              <a:t>, OK)</a:t>
            </a:r>
            <a:endParaRPr lang="en-US" sz="1000" b="1" dirty="0">
              <a:solidFill>
                <a:srgbClr val="2D2DB9"/>
              </a:solidFill>
              <a:latin typeface="+mj-lt"/>
              <a:cs typeface="Courier New" panose="02070309020205020404" pitchFamily="49" charset="0"/>
            </a:endParaRPr>
          </a:p>
        </p:txBody>
      </p:sp>
    </p:spTree>
    <p:extLst>
      <p:ext uri="{BB962C8B-B14F-4D97-AF65-F5344CB8AC3E}">
        <p14:creationId xmlns:p14="http://schemas.microsoft.com/office/powerpoint/2010/main" val="34016884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222375" y="1703388"/>
            <a:ext cx="7854950" cy="676275"/>
          </a:xfrm>
          <a:prstGeom prst="rect">
            <a:avLst/>
          </a:prstGeom>
          <a:noFill/>
          <a:ln w="9525">
            <a:noFill/>
            <a:miter lim="800000"/>
            <a:headEnd/>
            <a:tailEnd/>
          </a:ln>
        </p:spPr>
        <p:txBody>
          <a:bodyPr>
            <a:spAutoFit/>
          </a:bodyPr>
          <a:lstStyle/>
          <a:p>
            <a:pPr algn="l" eaLnBrk="1" hangingPunct="1">
              <a:lnSpc>
                <a:spcPct val="120000"/>
              </a:lnSpc>
              <a:spcBef>
                <a:spcPct val="0"/>
              </a:spcBef>
              <a:buClr>
                <a:srgbClr val="FF0000"/>
              </a:buClr>
              <a:buFont typeface="Wingdings" pitchFamily="2" charset="2"/>
              <a:buNone/>
            </a:pPr>
            <a:endParaRPr lang="en-US" sz="3200" b="1" dirty="0">
              <a:latin typeface="Arial" charset="0"/>
            </a:endParaRPr>
          </a:p>
        </p:txBody>
      </p:sp>
      <p:sp>
        <p:nvSpPr>
          <p:cNvPr id="10243" name="Text Box 4"/>
          <p:cNvSpPr txBox="1">
            <a:spLocks noChangeArrowheads="1"/>
          </p:cNvSpPr>
          <p:nvPr/>
        </p:nvSpPr>
        <p:spPr bwMode="auto">
          <a:xfrm>
            <a:off x="517525" y="1636713"/>
            <a:ext cx="184150" cy="366712"/>
          </a:xfrm>
          <a:prstGeom prst="rect">
            <a:avLst/>
          </a:prstGeom>
          <a:noFill/>
          <a:ln w="9525">
            <a:noFill/>
            <a:miter lim="800000"/>
            <a:headEnd/>
            <a:tailEnd/>
          </a:ln>
        </p:spPr>
        <p:txBody>
          <a:bodyPr wrap="none">
            <a:spAutoFit/>
          </a:bodyPr>
          <a:lstStyle/>
          <a:p>
            <a:pPr algn="l" eaLnBrk="1" hangingPunct="1">
              <a:spcBef>
                <a:spcPct val="0"/>
              </a:spcBef>
            </a:pPr>
            <a:endParaRPr lang="en-US" sz="1800" dirty="0">
              <a:latin typeface="Arial" charset="0"/>
            </a:endParaRPr>
          </a:p>
        </p:txBody>
      </p:sp>
      <p:sp>
        <p:nvSpPr>
          <p:cNvPr id="10244" name="Rectangle 5"/>
          <p:cNvSpPr>
            <a:spLocks noChangeArrowheads="1"/>
          </p:cNvSpPr>
          <p:nvPr/>
        </p:nvSpPr>
        <p:spPr bwMode="auto">
          <a:xfrm>
            <a:off x="-25400" y="1152465"/>
            <a:ext cx="9144000" cy="5324535"/>
          </a:xfrm>
          <a:prstGeom prst="rect">
            <a:avLst/>
          </a:prstGeom>
          <a:noFill/>
          <a:ln w="9525">
            <a:noFill/>
            <a:miter lim="800000"/>
            <a:headEnd/>
            <a:tailEnd/>
          </a:ln>
        </p:spPr>
        <p:txBody>
          <a:bodyPr wrap="square">
            <a:spAutoFit/>
          </a:bodyPr>
          <a:lstStyle/>
          <a:p>
            <a:pPr algn="l" eaLnBrk="1" hangingPunct="1">
              <a:spcBef>
                <a:spcPct val="0"/>
              </a:spcBef>
              <a:defRPr/>
            </a:pPr>
            <a:r>
              <a:rPr lang="en-US" sz="2000" dirty="0" smtClean="0">
                <a:latin typeface="+mn-lt"/>
              </a:rPr>
              <a:t>There are over 100 </a:t>
            </a:r>
            <a:r>
              <a:rPr lang="en-US" sz="2000" dirty="0">
                <a:latin typeface="+mn-lt"/>
              </a:rPr>
              <a:t>data elements </a:t>
            </a:r>
            <a:r>
              <a:rPr lang="en-US" sz="2000" dirty="0" smtClean="0">
                <a:latin typeface="+mn-lt"/>
              </a:rPr>
              <a:t>that comprise the pedigree of a DoDAAC:  </a:t>
            </a:r>
            <a:endParaRPr lang="en-US" sz="2000" dirty="0">
              <a:latin typeface="+mn-lt"/>
            </a:endParaRPr>
          </a:p>
          <a:p>
            <a:pPr marL="914400" lvl="1" indent="-457200" algn="l" eaLnBrk="1" hangingPunct="1">
              <a:spcBef>
                <a:spcPct val="0"/>
              </a:spcBef>
              <a:buFontTx/>
              <a:buChar char="•"/>
              <a:defRPr/>
            </a:pPr>
            <a:r>
              <a:rPr lang="en-US" sz="2000" dirty="0">
                <a:latin typeface="+mn-lt"/>
              </a:rPr>
              <a:t>Requisitioner, ship-to, and bill-to addresses;</a:t>
            </a:r>
          </a:p>
          <a:p>
            <a:pPr marL="914400" lvl="1" indent="-457200" algn="l" eaLnBrk="1" hangingPunct="1">
              <a:spcBef>
                <a:spcPct val="0"/>
              </a:spcBef>
              <a:buFontTx/>
              <a:buChar char="•"/>
              <a:defRPr/>
            </a:pPr>
            <a:r>
              <a:rPr lang="en-US" sz="2000" dirty="0">
                <a:latin typeface="+mn-lt"/>
              </a:rPr>
              <a:t>Electronic Communications Routing Identifier Code;</a:t>
            </a:r>
          </a:p>
          <a:p>
            <a:pPr marL="914400" lvl="1" indent="-457200" algn="l" eaLnBrk="1" hangingPunct="1">
              <a:spcBef>
                <a:spcPct val="0"/>
              </a:spcBef>
              <a:buFontTx/>
              <a:buChar char="•"/>
              <a:defRPr/>
            </a:pPr>
            <a:r>
              <a:rPr lang="en-US" sz="2000" dirty="0">
                <a:latin typeface="+mn-lt"/>
              </a:rPr>
              <a:t>Break Bulk Point Code; Port of Debarkation Code;</a:t>
            </a:r>
          </a:p>
          <a:p>
            <a:pPr marL="914400" lvl="1" indent="-457200" algn="l" eaLnBrk="1" hangingPunct="1">
              <a:spcBef>
                <a:spcPct val="0"/>
              </a:spcBef>
              <a:buFontTx/>
              <a:buChar char="•"/>
              <a:defRPr/>
            </a:pPr>
            <a:r>
              <a:rPr lang="en-US" sz="2000" dirty="0">
                <a:latin typeface="+mn-lt"/>
              </a:rPr>
              <a:t>Authority Code; </a:t>
            </a:r>
            <a:r>
              <a:rPr lang="en-US" sz="2000" dirty="0" smtClean="0">
                <a:latin typeface="+mn-lt"/>
              </a:rPr>
              <a:t>CAGE Code; </a:t>
            </a:r>
            <a:r>
              <a:rPr lang="en-US" sz="2000" dirty="0">
                <a:latin typeface="+mn-lt"/>
              </a:rPr>
              <a:t>Major Command Code;  </a:t>
            </a:r>
          </a:p>
          <a:p>
            <a:pPr marL="914400" lvl="1" indent="-457200" algn="l" eaLnBrk="1" hangingPunct="1">
              <a:spcBef>
                <a:spcPct val="0"/>
              </a:spcBef>
              <a:buFontTx/>
              <a:buChar char="•"/>
              <a:defRPr/>
            </a:pPr>
            <a:r>
              <a:rPr lang="en-US" sz="2000" dirty="0">
                <a:latin typeface="+mn-lt"/>
              </a:rPr>
              <a:t>Points of Contact; </a:t>
            </a:r>
            <a:r>
              <a:rPr lang="en-US" sz="2000" dirty="0" smtClean="0">
                <a:latin typeface="+mn-lt"/>
              </a:rPr>
              <a:t>etc.</a:t>
            </a:r>
            <a:endParaRPr lang="en-US" sz="2000" dirty="0">
              <a:latin typeface="+mn-lt"/>
            </a:endParaRPr>
          </a:p>
          <a:p>
            <a:pPr algn="l" eaLnBrk="1" hangingPunct="1">
              <a:spcBef>
                <a:spcPct val="0"/>
              </a:spcBef>
              <a:buFontTx/>
              <a:buChar char="•"/>
              <a:defRPr/>
            </a:pPr>
            <a:endParaRPr lang="en-US" sz="2000" dirty="0">
              <a:latin typeface="+mn-lt"/>
            </a:endParaRPr>
          </a:p>
          <a:p>
            <a:pPr algn="l" eaLnBrk="1" hangingPunct="1">
              <a:spcBef>
                <a:spcPct val="0"/>
              </a:spcBef>
              <a:defRPr/>
            </a:pPr>
            <a:r>
              <a:rPr lang="en-US" sz="2000" dirty="0" smtClean="0">
                <a:latin typeface="+mn-lt"/>
              </a:rPr>
              <a:t>The DoDAAC is the basis </a:t>
            </a:r>
            <a:r>
              <a:rPr lang="en-US" sz="2000" dirty="0">
                <a:latin typeface="+mn-lt"/>
              </a:rPr>
              <a:t>for determination of:</a:t>
            </a:r>
          </a:p>
          <a:p>
            <a:pPr marL="914400" lvl="1" indent="-457200" algn="l" eaLnBrk="1" hangingPunct="1">
              <a:spcBef>
                <a:spcPct val="0"/>
              </a:spcBef>
              <a:buFontTx/>
              <a:buChar char="•"/>
              <a:defRPr/>
            </a:pPr>
            <a:r>
              <a:rPr lang="en-US" sz="2000" dirty="0">
                <a:latin typeface="+mn-lt"/>
              </a:rPr>
              <a:t>Ship to location for all systems for all shipments from:</a:t>
            </a:r>
          </a:p>
          <a:p>
            <a:pPr marL="1379538" lvl="2" indent="-465138" algn="l" eaLnBrk="1" hangingPunct="1">
              <a:spcBef>
                <a:spcPct val="0"/>
              </a:spcBef>
              <a:buFontTx/>
              <a:buChar char="•"/>
              <a:defRPr/>
            </a:pPr>
            <a:r>
              <a:rPr lang="en-US" sz="2000" dirty="0" smtClean="0">
                <a:latin typeface="+mn-lt"/>
              </a:rPr>
              <a:t>DoD </a:t>
            </a:r>
            <a:r>
              <a:rPr lang="en-US" sz="2000" dirty="0">
                <a:latin typeface="+mn-lt"/>
              </a:rPr>
              <a:t>Shippers</a:t>
            </a:r>
          </a:p>
          <a:p>
            <a:pPr marL="1379538" lvl="2" indent="-465138" algn="l" eaLnBrk="1" hangingPunct="1">
              <a:spcBef>
                <a:spcPct val="0"/>
              </a:spcBef>
              <a:buFontTx/>
              <a:buChar char="•"/>
              <a:defRPr/>
            </a:pPr>
            <a:r>
              <a:rPr lang="en-US" sz="2000" dirty="0">
                <a:latin typeface="+mn-lt"/>
              </a:rPr>
              <a:t>Vendor Shippers</a:t>
            </a:r>
          </a:p>
          <a:p>
            <a:pPr marL="1379538" lvl="2" indent="-465138" algn="l" eaLnBrk="1" hangingPunct="1">
              <a:spcBef>
                <a:spcPct val="0"/>
              </a:spcBef>
              <a:buFontTx/>
              <a:buChar char="•"/>
              <a:defRPr/>
            </a:pPr>
            <a:r>
              <a:rPr lang="en-US" sz="2000" dirty="0">
                <a:latin typeface="+mn-lt"/>
              </a:rPr>
              <a:t>Federal Agency Shippers</a:t>
            </a:r>
          </a:p>
          <a:p>
            <a:pPr marL="914400" lvl="1" indent="-457200" algn="l" eaLnBrk="1" hangingPunct="1">
              <a:spcBef>
                <a:spcPct val="0"/>
              </a:spcBef>
              <a:buFontTx/>
              <a:buChar char="•"/>
              <a:defRPr/>
            </a:pPr>
            <a:r>
              <a:rPr lang="en-US" sz="2000" dirty="0">
                <a:latin typeface="+mn-lt"/>
              </a:rPr>
              <a:t>Wide Area Work Flow </a:t>
            </a:r>
            <a:r>
              <a:rPr lang="en-US" sz="2000" dirty="0" smtClean="0">
                <a:latin typeface="+mn-lt"/>
              </a:rPr>
              <a:t>business event processing</a:t>
            </a:r>
          </a:p>
          <a:p>
            <a:pPr marL="914400" lvl="1" indent="-457200" algn="l" eaLnBrk="1" hangingPunct="1">
              <a:spcBef>
                <a:spcPct val="0"/>
              </a:spcBef>
              <a:buFontTx/>
              <a:buChar char="•"/>
              <a:defRPr/>
            </a:pPr>
            <a:r>
              <a:rPr lang="en-US" sz="2000" dirty="0" smtClean="0">
                <a:latin typeface="+mn-lt"/>
              </a:rPr>
              <a:t>The bill-to office for interfund billing </a:t>
            </a:r>
          </a:p>
          <a:p>
            <a:pPr algn="l" eaLnBrk="1" hangingPunct="1">
              <a:spcBef>
                <a:spcPct val="0"/>
              </a:spcBef>
              <a:defRPr/>
            </a:pPr>
            <a:r>
              <a:rPr lang="en-US" sz="2000" dirty="0" smtClean="0">
                <a:latin typeface="+mn-lt"/>
              </a:rPr>
              <a:t>The DoDAAC is the basis of Business Partner Number to identify Intergovernmental </a:t>
            </a:r>
            <a:r>
              <a:rPr lang="en-US" sz="2000" dirty="0">
                <a:latin typeface="+mn-lt"/>
              </a:rPr>
              <a:t>buyers and </a:t>
            </a:r>
            <a:r>
              <a:rPr lang="en-US" sz="2000" dirty="0" smtClean="0">
                <a:latin typeface="+mn-lt"/>
              </a:rPr>
              <a:t>sellers for </a:t>
            </a:r>
            <a:r>
              <a:rPr lang="en-US" sz="2000" dirty="0">
                <a:latin typeface="+mn-lt"/>
              </a:rPr>
              <a:t>financial </a:t>
            </a:r>
            <a:r>
              <a:rPr lang="en-US" sz="2000" dirty="0" smtClean="0">
                <a:latin typeface="+mn-lt"/>
              </a:rPr>
              <a:t>statement eliminations </a:t>
            </a:r>
            <a:r>
              <a:rPr lang="en-US" sz="2000" dirty="0">
                <a:latin typeface="+mn-lt"/>
              </a:rPr>
              <a:t>&amp; account </a:t>
            </a:r>
            <a:r>
              <a:rPr lang="en-US" sz="2000" dirty="0" smtClean="0">
                <a:latin typeface="+mn-lt"/>
              </a:rPr>
              <a:t>reconciliations.</a:t>
            </a:r>
            <a:endParaRPr lang="en-US" sz="2000" dirty="0">
              <a:latin typeface="+mn-lt"/>
            </a:endParaRPr>
          </a:p>
        </p:txBody>
      </p:sp>
      <p:sp>
        <p:nvSpPr>
          <p:cNvPr id="7" name="Rectangle 2"/>
          <p:cNvSpPr txBox="1">
            <a:spLocks noChangeArrowheads="1"/>
          </p:cNvSpPr>
          <p:nvPr/>
        </p:nvSpPr>
        <p:spPr>
          <a:xfrm>
            <a:off x="457200" y="304800"/>
            <a:ext cx="7924800" cy="533400"/>
          </a:xfrm>
          <a:prstGeom prst="rect">
            <a:avLst/>
          </a:prstGeom>
        </p:spPr>
        <p:txBody>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dirty="0" smtClean="0">
                <a:effectLst>
                  <a:outerShdw blurRad="38100" dist="38100" dir="2700000" algn="tl">
                    <a:srgbClr val="000000">
                      <a:alpha val="43137"/>
                    </a:srgbClr>
                  </a:outerShdw>
                </a:effectLst>
                <a:cs typeface="Arial" charset="0"/>
              </a:rPr>
              <a:t>What is a </a:t>
            </a:r>
            <a:r>
              <a:rPr lang="en-US" sz="4000" kern="0" dirty="0" err="1" smtClean="0">
                <a:effectLst>
                  <a:outerShdw blurRad="38100" dist="38100" dir="2700000" algn="tl">
                    <a:srgbClr val="000000">
                      <a:alpha val="43137"/>
                    </a:srgbClr>
                  </a:outerShdw>
                </a:effectLst>
                <a:cs typeface="Arial" charset="0"/>
              </a:rPr>
              <a:t>DoDAAC</a:t>
            </a:r>
            <a:r>
              <a:rPr lang="en-US" sz="4000" kern="0" dirty="0" smtClean="0">
                <a:effectLst>
                  <a:outerShdw blurRad="38100" dist="38100" dir="2700000" algn="tl">
                    <a:srgbClr val="000000">
                      <a:alpha val="43137"/>
                    </a:srgbClr>
                  </a:outerShdw>
                </a:effectLst>
                <a:cs typeface="Arial"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228600"/>
            <a:ext cx="8991600" cy="838200"/>
          </a:xfrm>
        </p:spPr>
        <p:txBody>
          <a:bodyPr/>
          <a:lstStyle/>
          <a:p>
            <a:r>
              <a:rPr lang="en-US" sz="3600" dirty="0" smtClean="0">
                <a:latin typeface="Arial Narrow" pitchFamily="34" charset="0"/>
              </a:rPr>
              <a:t>        </a:t>
            </a:r>
            <a:r>
              <a:rPr lang="en-US" sz="3600" dirty="0" smtClean="0">
                <a:effectLst>
                  <a:outerShdw blurRad="38100" dist="38100" dir="2700000" algn="tl">
                    <a:srgbClr val="000000">
                      <a:alpha val="43137"/>
                    </a:srgbClr>
                  </a:outerShdw>
                </a:effectLst>
              </a:rPr>
              <a:t>TAC – Type of Address Code</a:t>
            </a:r>
            <a:endParaRPr lang="en-US" sz="3200" dirty="0" smtClean="0">
              <a:effectLst>
                <a:outerShdw blurRad="38100" dist="38100" dir="2700000" algn="tl">
                  <a:srgbClr val="000000">
                    <a:alpha val="43137"/>
                  </a:srgbClr>
                </a:outerShdw>
              </a:effectLst>
              <a:latin typeface="Arial Narrow" pitchFamily="34" charset="0"/>
            </a:endParaRPr>
          </a:p>
        </p:txBody>
      </p:sp>
      <p:sp>
        <p:nvSpPr>
          <p:cNvPr id="11267" name="Text Box 4"/>
          <p:cNvSpPr txBox="1">
            <a:spLocks noChangeArrowheads="1"/>
          </p:cNvSpPr>
          <p:nvPr/>
        </p:nvSpPr>
        <p:spPr bwMode="auto">
          <a:xfrm>
            <a:off x="0" y="1447800"/>
            <a:ext cx="9144000" cy="3477875"/>
          </a:xfrm>
          <a:prstGeom prst="rect">
            <a:avLst/>
          </a:prstGeom>
          <a:noFill/>
          <a:ln w="9525">
            <a:noFill/>
            <a:miter lim="800000"/>
            <a:headEnd/>
            <a:tailEnd/>
          </a:ln>
        </p:spPr>
        <p:txBody>
          <a:bodyPr wrap="square">
            <a:spAutoFit/>
          </a:bodyPr>
          <a:lstStyle/>
          <a:p>
            <a:pPr algn="l">
              <a:lnSpc>
                <a:spcPct val="85000"/>
              </a:lnSpc>
            </a:pPr>
            <a:r>
              <a:rPr lang="en-US" sz="2000" dirty="0" smtClean="0">
                <a:latin typeface="+mn-lt"/>
              </a:rPr>
              <a:t>Currently, a DoDAAC </a:t>
            </a:r>
            <a:r>
              <a:rPr lang="en-US" sz="2000" dirty="0">
                <a:latin typeface="+mn-lt"/>
              </a:rPr>
              <a:t>may have up to </a:t>
            </a:r>
            <a:r>
              <a:rPr lang="en-US" sz="2000" dirty="0" smtClean="0">
                <a:latin typeface="+mn-lt"/>
              </a:rPr>
              <a:t>three </a:t>
            </a:r>
            <a:r>
              <a:rPr lang="en-US" sz="2000" dirty="0">
                <a:latin typeface="+mn-lt"/>
              </a:rPr>
              <a:t>distinct addresses </a:t>
            </a:r>
            <a:r>
              <a:rPr lang="en-US" sz="2000" dirty="0" smtClean="0">
                <a:latin typeface="+mn-lt"/>
              </a:rPr>
              <a:t>associated </a:t>
            </a:r>
            <a:r>
              <a:rPr lang="en-US" sz="2000" dirty="0">
                <a:latin typeface="+mn-lt"/>
              </a:rPr>
              <a:t>with it in the </a:t>
            </a:r>
            <a:r>
              <a:rPr lang="en-US" sz="2000" dirty="0" smtClean="0">
                <a:latin typeface="+mn-lt"/>
              </a:rPr>
              <a:t>DoDAAD </a:t>
            </a:r>
            <a:r>
              <a:rPr lang="en-US" sz="2000" dirty="0">
                <a:latin typeface="+mn-lt"/>
              </a:rPr>
              <a:t>database.  The Type of  </a:t>
            </a:r>
            <a:r>
              <a:rPr lang="en-US" sz="2000" dirty="0" smtClean="0">
                <a:latin typeface="+mn-lt"/>
              </a:rPr>
              <a:t>Address </a:t>
            </a:r>
            <a:r>
              <a:rPr lang="en-US" sz="2000" dirty="0">
                <a:latin typeface="+mn-lt"/>
              </a:rPr>
              <a:t>Code differentiates the addresses as follows:</a:t>
            </a:r>
          </a:p>
          <a:p>
            <a:pPr marL="465138" indent="-465138" algn="l">
              <a:lnSpc>
                <a:spcPct val="85000"/>
              </a:lnSpc>
              <a:buFontTx/>
              <a:buChar char="•"/>
            </a:pPr>
            <a:r>
              <a:rPr lang="en-US" sz="2000" dirty="0">
                <a:latin typeface="+mn-lt"/>
              </a:rPr>
              <a:t>TAC 1 – </a:t>
            </a:r>
            <a:r>
              <a:rPr lang="en-US" sz="2000" dirty="0" smtClean="0">
                <a:latin typeface="+mn-lt"/>
              </a:rPr>
              <a:t>Official mailing address of the activity from USPS/MPSA.  This </a:t>
            </a:r>
            <a:r>
              <a:rPr lang="en-US" sz="2000" dirty="0">
                <a:latin typeface="+mn-lt"/>
              </a:rPr>
              <a:t>address is </a:t>
            </a:r>
            <a:r>
              <a:rPr lang="en-US" sz="2000" dirty="0" smtClean="0">
                <a:latin typeface="+mn-lt"/>
              </a:rPr>
              <a:t>mandatory and is essentially the record address.  </a:t>
            </a:r>
            <a:endParaRPr lang="en-US" sz="2000" dirty="0">
              <a:latin typeface="+mn-lt"/>
            </a:endParaRPr>
          </a:p>
          <a:p>
            <a:pPr marL="465138" indent="-465138" algn="l">
              <a:lnSpc>
                <a:spcPct val="85000"/>
              </a:lnSpc>
              <a:buFontTx/>
              <a:buChar char="•"/>
            </a:pPr>
            <a:r>
              <a:rPr lang="en-US" sz="2000" dirty="0">
                <a:latin typeface="+mn-lt"/>
              </a:rPr>
              <a:t>TAC 2 – </a:t>
            </a:r>
            <a:r>
              <a:rPr lang="en-US" sz="2000" dirty="0" smtClean="0">
                <a:latin typeface="+mn-lt"/>
              </a:rPr>
              <a:t>Ship-to </a:t>
            </a:r>
            <a:r>
              <a:rPr lang="en-US" sz="2000" dirty="0">
                <a:latin typeface="+mn-lt"/>
              </a:rPr>
              <a:t>Address </a:t>
            </a:r>
            <a:r>
              <a:rPr lang="en-US" sz="2000" dirty="0" smtClean="0">
                <a:latin typeface="+mn-lt"/>
              </a:rPr>
              <a:t>– the shipping address of the activity.  </a:t>
            </a:r>
            <a:endParaRPr lang="en-US" sz="2000" i="1" dirty="0">
              <a:latin typeface="+mn-lt"/>
            </a:endParaRPr>
          </a:p>
          <a:p>
            <a:pPr marL="465138" indent="-465138" algn="l">
              <a:lnSpc>
                <a:spcPct val="85000"/>
              </a:lnSpc>
              <a:buFontTx/>
              <a:buChar char="•"/>
            </a:pPr>
            <a:r>
              <a:rPr lang="en-US" sz="2000" dirty="0">
                <a:latin typeface="+mn-lt"/>
              </a:rPr>
              <a:t>TAC 3 – Billing Address </a:t>
            </a:r>
            <a:r>
              <a:rPr lang="en-US" sz="2000" dirty="0" smtClean="0">
                <a:latin typeface="+mn-lt"/>
              </a:rPr>
              <a:t>– the billing address of the activity (e.g., </a:t>
            </a:r>
            <a:r>
              <a:rPr lang="en-US" sz="2000" dirty="0" err="1" smtClean="0">
                <a:latin typeface="+mn-lt"/>
              </a:rPr>
              <a:t>Interfund</a:t>
            </a:r>
            <a:r>
              <a:rPr lang="en-US" sz="2000" dirty="0" smtClean="0">
                <a:latin typeface="+mn-lt"/>
              </a:rPr>
              <a:t> billing).  </a:t>
            </a:r>
            <a:endParaRPr lang="en-US" sz="2000" dirty="0">
              <a:latin typeface="+mn-lt"/>
            </a:endParaRPr>
          </a:p>
          <a:p>
            <a:pPr algn="l">
              <a:lnSpc>
                <a:spcPct val="85000"/>
              </a:lnSpc>
            </a:pPr>
            <a:endParaRPr lang="en-US" sz="2000" dirty="0" smtClean="0">
              <a:latin typeface="+mn-lt"/>
            </a:endParaRPr>
          </a:p>
          <a:p>
            <a:pPr algn="l">
              <a:lnSpc>
                <a:spcPct val="85000"/>
              </a:lnSpc>
            </a:pPr>
            <a:r>
              <a:rPr lang="en-US" sz="2000" dirty="0" smtClean="0">
                <a:latin typeface="+mn-lt"/>
              </a:rPr>
              <a:t>A RIC has only one TAC – that of its </a:t>
            </a:r>
            <a:r>
              <a:rPr lang="en-US" sz="2000" dirty="0" err="1" smtClean="0">
                <a:latin typeface="+mn-lt"/>
              </a:rPr>
              <a:t>DoDAAC’s</a:t>
            </a:r>
            <a:r>
              <a:rPr lang="en-US" sz="2000" dirty="0" smtClean="0">
                <a:latin typeface="+mn-lt"/>
              </a:rPr>
              <a:t> TAC1.  </a:t>
            </a:r>
            <a:endParaRPr lang="en-US" sz="2000" dirty="0">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533400"/>
          </a:xfrm>
        </p:spPr>
        <p:txBody>
          <a:bodyPr/>
          <a:lstStyle/>
          <a:p>
            <a:r>
              <a:rPr lang="en-US" sz="3600" dirty="0" smtClean="0">
                <a:effectLst>
                  <a:outerShdw blurRad="38100" dist="38100" dir="2700000" algn="tl">
                    <a:srgbClr val="000000">
                      <a:alpha val="43137"/>
                    </a:srgbClr>
                  </a:outerShdw>
                </a:effectLst>
              </a:rPr>
              <a:t>DoDAAC Authority Code*</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43000"/>
            <a:ext cx="9144000" cy="4953000"/>
          </a:xfrm>
        </p:spPr>
        <p:txBody>
          <a:bodyPr/>
          <a:lstStyle/>
          <a:p>
            <a:pPr marL="12700" indent="-12700"/>
            <a:r>
              <a:rPr lang="en-US" sz="2000" b="0" dirty="0" smtClean="0"/>
              <a:t>Authority Code assigned by CSP limits authorized use:</a:t>
            </a:r>
          </a:p>
          <a:p>
            <a:r>
              <a:rPr lang="en-US" sz="2000" b="0" dirty="0" smtClean="0"/>
              <a:t>	00 - Requisition, </a:t>
            </a:r>
            <a:r>
              <a:rPr lang="en-US" sz="2000" b="0" dirty="0"/>
              <a:t>f</a:t>
            </a:r>
            <a:r>
              <a:rPr lang="en-US" sz="2000" b="0" dirty="0" smtClean="0"/>
              <a:t>ull authority</a:t>
            </a:r>
          </a:p>
          <a:p>
            <a:r>
              <a:rPr lang="en-US" sz="2000" b="0" dirty="0" smtClean="0"/>
              <a:t>	01 - Ship-to Only</a:t>
            </a:r>
          </a:p>
          <a:p>
            <a:r>
              <a:rPr lang="en-US" sz="2000" b="0" dirty="0" smtClean="0"/>
              <a:t>	02 - Finance, Bill-to Only</a:t>
            </a:r>
          </a:p>
          <a:p>
            <a:r>
              <a:rPr lang="en-US" sz="2000" b="0" dirty="0" smtClean="0"/>
              <a:t>	03 - Do Not Ship to</a:t>
            </a:r>
          </a:p>
          <a:p>
            <a:r>
              <a:rPr lang="en-US" sz="2000" b="0" dirty="0" smtClean="0"/>
              <a:t>	04 - DLA Disposition Services Only</a:t>
            </a:r>
          </a:p>
          <a:p>
            <a:r>
              <a:rPr lang="en-US" sz="2000" b="0" dirty="0" smtClean="0"/>
              <a:t>	05 - Non-Requisition</a:t>
            </a:r>
          </a:p>
          <a:p>
            <a:r>
              <a:rPr lang="en-US" sz="2000" b="0" dirty="0" smtClean="0"/>
              <a:t>	06 - Free Issue</a:t>
            </a:r>
          </a:p>
          <a:p>
            <a:r>
              <a:rPr lang="en-US" sz="2000" b="0" dirty="0" smtClean="0"/>
              <a:t>	07 - Administrative</a:t>
            </a:r>
          </a:p>
          <a:p>
            <a:r>
              <a:rPr lang="en-US" sz="1400" b="0" dirty="0" smtClean="0"/>
              <a:t>* RICs do not have Authority Codes, as they are used for routing.  </a:t>
            </a:r>
            <a:endParaRPr lang="en-US" sz="1400" b="0" dirty="0"/>
          </a:p>
        </p:txBody>
      </p:sp>
    </p:spTree>
    <p:extLst>
      <p:ext uri="{BB962C8B-B14F-4D97-AF65-F5344CB8AC3E}">
        <p14:creationId xmlns:p14="http://schemas.microsoft.com/office/powerpoint/2010/main" val="3620105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990600"/>
          </a:xfrm>
        </p:spPr>
        <p:txBody>
          <a:bodyPr/>
          <a:lstStyle/>
          <a:p>
            <a:r>
              <a:rPr lang="en-US" sz="4000" dirty="0" smtClean="0">
                <a:effectLst>
                  <a:outerShdw blurRad="38100" dist="38100" dir="2700000" algn="tl">
                    <a:srgbClr val="000000">
                      <a:alpha val="43137"/>
                    </a:srgbClr>
                  </a:outerShdw>
                </a:effectLst>
              </a:rPr>
              <a:t>Overview</a:t>
            </a:r>
            <a:endParaRPr lang="en-US"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0" y="1219200"/>
            <a:ext cx="9144000" cy="5410200"/>
          </a:xfrm>
        </p:spPr>
        <p:txBody>
          <a:bodyPr/>
          <a:lstStyle/>
          <a:p>
            <a:pPr marL="0" indent="0">
              <a:lnSpc>
                <a:spcPct val="90000"/>
              </a:lnSpc>
              <a:spcBef>
                <a:spcPct val="50000"/>
              </a:spcBef>
              <a:buClr>
                <a:schemeClr val="tx2"/>
              </a:buClr>
              <a:buSzPct val="70000"/>
              <a:defRPr/>
            </a:pPr>
            <a:r>
              <a:rPr lang="en-US" sz="2000" b="0" dirty="0" smtClean="0">
                <a:solidFill>
                  <a:schemeClr val="tx1"/>
                </a:solidFill>
              </a:rPr>
              <a:t>In this presentation, you will learn the basics of the DoDAAD and gain a more comprehensive understanding of what it is and its role in Government business systems.  </a:t>
            </a:r>
          </a:p>
          <a:p>
            <a:pPr marL="0" indent="0">
              <a:lnSpc>
                <a:spcPct val="90000"/>
              </a:lnSpc>
              <a:spcBef>
                <a:spcPct val="50000"/>
              </a:spcBef>
              <a:buClr>
                <a:schemeClr val="tx2"/>
              </a:buClr>
              <a:buSzPct val="70000"/>
              <a:defRPr/>
            </a:pPr>
            <a:r>
              <a:rPr lang="en-US" sz="2000" b="0" dirty="0" smtClean="0">
                <a:solidFill>
                  <a:schemeClr val="tx1"/>
                </a:solidFill>
              </a:rPr>
              <a:t>You will also gain an understanding of where to go for DoDAAD information and how to contact your respective Service/Agency points of contact on matters pertaining to the DoDAAD.  </a:t>
            </a:r>
            <a:r>
              <a:rPr lang="en-US" sz="2000" b="0" dirty="0" smtClean="0"/>
              <a:t> </a:t>
            </a:r>
          </a:p>
        </p:txBody>
      </p:sp>
      <p:sp>
        <p:nvSpPr>
          <p:cNvPr id="5124" name="Text Box 4"/>
          <p:cNvSpPr txBox="1">
            <a:spLocks noChangeArrowheads="1"/>
          </p:cNvSpPr>
          <p:nvPr/>
        </p:nvSpPr>
        <p:spPr bwMode="auto">
          <a:xfrm>
            <a:off x="1143000" y="6583363"/>
            <a:ext cx="184150" cy="274637"/>
          </a:xfrm>
          <a:prstGeom prst="rect">
            <a:avLst/>
          </a:prstGeom>
          <a:noFill/>
          <a:ln w="9525">
            <a:noFill/>
            <a:miter lim="800000"/>
            <a:headEnd/>
            <a:tailEnd/>
          </a:ln>
        </p:spPr>
        <p:txBody>
          <a:bodyPr wrap="none">
            <a:spAutoFit/>
          </a:bodyPr>
          <a:lstStyle/>
          <a:p>
            <a:pPr algn="l">
              <a:spcBef>
                <a:spcPct val="0"/>
              </a:spcBef>
            </a:pPr>
            <a:endParaRPr lang="en-US" sz="1200" dirty="0">
              <a:latin typeface="Times New Roman" pitchFamily="18" charset="0"/>
            </a:endParaRPr>
          </a:p>
        </p:txBody>
      </p:sp>
    </p:spTree>
    <p:extLst>
      <p:ext uri="{BB962C8B-B14F-4D97-AF65-F5344CB8AC3E}">
        <p14:creationId xmlns:p14="http://schemas.microsoft.com/office/powerpoint/2010/main" val="226083172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990600"/>
            <a:ext cx="2290740" cy="1600200"/>
          </a:xfrm>
          <a:prstGeom prst="rect">
            <a:avLst/>
          </a:prstGeom>
          <a:scene3d>
            <a:camera prst="orthographicFront"/>
            <a:lightRig rig="threePt" dir="t"/>
          </a:scene3d>
          <a:sp3d>
            <a:bevelT w="165100" prst="coolSlant"/>
          </a:sp3d>
        </p:spPr>
      </p:pic>
      <p:sp>
        <p:nvSpPr>
          <p:cNvPr id="44" name="TextBox 43"/>
          <p:cNvSpPr txBox="1"/>
          <p:nvPr/>
        </p:nvSpPr>
        <p:spPr>
          <a:xfrm>
            <a:off x="3285067" y="6096000"/>
            <a:ext cx="4724400" cy="338554"/>
          </a:xfrm>
          <a:prstGeom prst="rect">
            <a:avLst/>
          </a:prstGeom>
          <a:blipFill>
            <a:blip r:embed="rId3"/>
            <a:tile tx="0" ty="0" sx="100000" sy="100000" flip="none" algn="tl"/>
          </a:blipFill>
          <a:ln w="25400">
            <a:noFill/>
          </a:ln>
          <a:scene3d>
            <a:camera prst="orthographicFront"/>
            <a:lightRig rig="threePt" dir="t"/>
          </a:scene3d>
          <a:sp3d>
            <a:bevelT w="165100" prst="coolSlant"/>
          </a:sp3d>
        </p:spPr>
        <p:txBody>
          <a:bodyPr wrap="square" rtlCol="0">
            <a:spAutoFit/>
          </a:bodyPr>
          <a:lstStyle/>
          <a:p>
            <a:pPr algn="ctr"/>
            <a:endParaRPr lang="en-US" b="1" dirty="0">
              <a:solidFill>
                <a:srgbClr val="FFFF00"/>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304800" y="304800"/>
            <a:ext cx="8686800" cy="609600"/>
          </a:xfrm>
        </p:spPr>
        <p:txBody>
          <a:bodyPr/>
          <a:lstStyle/>
          <a:p>
            <a:r>
              <a:rPr lang="en-US" sz="3600" dirty="0">
                <a:effectLst>
                  <a:outerShdw blurRad="38100" dist="38100" dir="2700000" algn="tl">
                    <a:srgbClr val="000000">
                      <a:alpha val="43137"/>
                    </a:srgbClr>
                  </a:outerShdw>
                </a:effectLst>
              </a:rPr>
              <a:t>DoAAC Authority Codes</a:t>
            </a:r>
          </a:p>
        </p:txBody>
      </p:sp>
      <p:sp>
        <p:nvSpPr>
          <p:cNvPr id="3" name="Subtitle 2"/>
          <p:cNvSpPr>
            <a:spLocks noGrp="1"/>
          </p:cNvSpPr>
          <p:nvPr>
            <p:ph type="subTitle" idx="1"/>
          </p:nvPr>
        </p:nvSpPr>
        <p:spPr>
          <a:xfrm>
            <a:off x="3428999" y="995255"/>
            <a:ext cx="5029200" cy="448733"/>
          </a:xfrm>
          <a:ln>
            <a:noFill/>
          </a:ln>
        </p:spPr>
        <p:txBody>
          <a:bodyPr>
            <a:normAutofit/>
          </a:bodyPr>
          <a:lstStyle/>
          <a:p>
            <a:pPr algn="l"/>
            <a:r>
              <a:rPr lang="en-US" sz="2000" dirty="0" smtClean="0">
                <a:solidFill>
                  <a:schemeClr val="tx1">
                    <a:lumMod val="75000"/>
                    <a:lumOff val="25000"/>
                  </a:schemeClr>
                </a:solidFill>
                <a:latin typeface="Arial" pitchFamily="34" charset="0"/>
                <a:cs typeface="Arial" pitchFamily="34" charset="0"/>
              </a:rPr>
              <a:t>Like a series of dams in a river</a:t>
            </a:r>
            <a:endParaRPr lang="en-US" sz="2000" dirty="0">
              <a:solidFill>
                <a:schemeClr val="tx1">
                  <a:lumMod val="75000"/>
                  <a:lumOff val="25000"/>
                </a:schemeClr>
              </a:solidFill>
              <a:latin typeface="Arial" pitchFamily="34" charset="0"/>
              <a:cs typeface="Arial" pitchFamily="34" charset="0"/>
            </a:endParaRPr>
          </a:p>
        </p:txBody>
      </p:sp>
      <p:sp>
        <p:nvSpPr>
          <p:cNvPr id="21" name="TextBox 20"/>
          <p:cNvSpPr txBox="1"/>
          <p:nvPr/>
        </p:nvSpPr>
        <p:spPr>
          <a:xfrm>
            <a:off x="457200" y="5388858"/>
            <a:ext cx="2971799" cy="523220"/>
          </a:xfrm>
          <a:prstGeom prst="rect">
            <a:avLst/>
          </a:prstGeom>
          <a:noFill/>
        </p:spPr>
        <p:txBody>
          <a:bodyPr wrap="square" rtlCol="0">
            <a:spAutoFit/>
          </a:bodyPr>
          <a:lstStyle/>
          <a:p>
            <a:pPr algn="ctr"/>
            <a:r>
              <a:rPr lang="en-US" sz="1400" dirty="0" smtClean="0">
                <a:latin typeface="+mn-lt"/>
              </a:rPr>
              <a:t>All Business Processes (transactions)</a:t>
            </a:r>
            <a:endParaRPr lang="en-US" sz="1400" dirty="0">
              <a:latin typeface="+mn-lt"/>
            </a:endParaRPr>
          </a:p>
        </p:txBody>
      </p:sp>
      <p:sp>
        <p:nvSpPr>
          <p:cNvPr id="24" name="TextBox 23"/>
          <p:cNvSpPr txBox="1"/>
          <p:nvPr/>
        </p:nvSpPr>
        <p:spPr>
          <a:xfrm>
            <a:off x="2743200" y="1371600"/>
            <a:ext cx="6248400" cy="523220"/>
          </a:xfrm>
          <a:prstGeom prst="rect">
            <a:avLst/>
          </a:prstGeom>
          <a:noFill/>
        </p:spPr>
        <p:txBody>
          <a:bodyPr wrap="square" rtlCol="0">
            <a:spAutoFit/>
          </a:bodyPr>
          <a:lstStyle/>
          <a:p>
            <a:pPr algn="l"/>
            <a:r>
              <a:rPr lang="en-US" sz="1400" dirty="0" smtClean="0">
                <a:latin typeface="Arial" pitchFamily="34" charset="0"/>
                <a:cs typeface="Arial" pitchFamily="34" charset="0"/>
              </a:rPr>
              <a:t>Authority Code edits work as restrictions (negatives) to block certain conditions of the flow of all transactions in full authority.</a:t>
            </a:r>
            <a:endParaRPr lang="en-US" sz="1400" dirty="0">
              <a:latin typeface="Arial" pitchFamily="34" charset="0"/>
              <a:cs typeface="Arial" pitchFamily="34" charset="0"/>
            </a:endParaRPr>
          </a:p>
        </p:txBody>
      </p:sp>
      <p:sp>
        <p:nvSpPr>
          <p:cNvPr id="22" name="Rectangle 21"/>
          <p:cNvSpPr/>
          <p:nvPr/>
        </p:nvSpPr>
        <p:spPr>
          <a:xfrm>
            <a:off x="3285067" y="2350531"/>
            <a:ext cx="469900" cy="533401"/>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rgbClr val="FFFF00"/>
                </a:solidFill>
                <a:effectLst>
                  <a:outerShdw blurRad="38100" dist="38100" dir="2700000" algn="tl">
                    <a:srgbClr val="000000">
                      <a:alpha val="43137"/>
                    </a:srgbClr>
                  </a:outerShdw>
                </a:effectLst>
              </a:rPr>
              <a:t>00</a:t>
            </a:r>
          </a:p>
        </p:txBody>
      </p:sp>
      <p:sp>
        <p:nvSpPr>
          <p:cNvPr id="13" name="Right Arrow 12"/>
          <p:cNvSpPr/>
          <p:nvPr/>
        </p:nvSpPr>
        <p:spPr>
          <a:xfrm>
            <a:off x="694267" y="2731532"/>
            <a:ext cx="8077200" cy="609600"/>
          </a:xfrm>
          <a:prstGeom prst="rightArrow">
            <a:avLst/>
          </a:prstGeom>
          <a:blipFill>
            <a:blip r:embed="rId4"/>
            <a:tile tx="0" ty="0" sx="100000" sy="100000" flip="none" algn="tl"/>
          </a:blipFill>
          <a:ln>
            <a:no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effectLst>
                  <a:outerShdw blurRad="38100" dist="38100" dir="2700000" algn="tl">
                    <a:srgbClr val="000000">
                      <a:alpha val="43137"/>
                    </a:srgbClr>
                  </a:outerShdw>
                </a:effectLst>
              </a:rPr>
              <a:t>REQUISITIONING</a:t>
            </a:r>
          </a:p>
        </p:txBody>
      </p:sp>
      <p:sp>
        <p:nvSpPr>
          <p:cNvPr id="17" name="Right Arrow 16"/>
          <p:cNvSpPr/>
          <p:nvPr/>
        </p:nvSpPr>
        <p:spPr>
          <a:xfrm>
            <a:off x="999067" y="3112532"/>
            <a:ext cx="7772400" cy="609600"/>
          </a:xfrm>
          <a:prstGeom prst="rightArrow">
            <a:avLst/>
          </a:prstGeom>
          <a:blipFill>
            <a:blip r:embed="rId4"/>
            <a:tile tx="0" ty="0" sx="100000" sy="100000" flip="none" algn="tl"/>
          </a:blipFill>
          <a:ln>
            <a:no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effectLst>
                  <a:outerShdw blurRad="38100" dist="38100" dir="2700000" algn="tl">
                    <a:srgbClr val="000000">
                      <a:alpha val="43137"/>
                    </a:srgbClr>
                  </a:outerShdw>
                </a:effectLst>
              </a:rPr>
              <a:t>DLA DISPOSITION SERVICES</a:t>
            </a:r>
          </a:p>
        </p:txBody>
      </p:sp>
      <p:sp>
        <p:nvSpPr>
          <p:cNvPr id="19" name="Right Arrow 18"/>
          <p:cNvSpPr/>
          <p:nvPr/>
        </p:nvSpPr>
        <p:spPr>
          <a:xfrm>
            <a:off x="999067" y="3493532"/>
            <a:ext cx="7772400" cy="609600"/>
          </a:xfrm>
          <a:prstGeom prst="rightArrow">
            <a:avLst/>
          </a:prstGeom>
          <a:blipFill>
            <a:blip r:embed="rId4"/>
            <a:tile tx="0" ty="0" sx="100000" sy="100000" flip="none" algn="tl"/>
          </a:blipFill>
          <a:ln>
            <a:no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effectLst>
                  <a:outerShdw blurRad="38100" dist="38100" dir="2700000" algn="tl">
                    <a:srgbClr val="000000">
                      <a:alpha val="43137"/>
                    </a:srgbClr>
                  </a:outerShdw>
                </a:effectLst>
              </a:rPr>
              <a:t>FREE ISSUE</a:t>
            </a:r>
          </a:p>
        </p:txBody>
      </p:sp>
      <p:sp>
        <p:nvSpPr>
          <p:cNvPr id="25" name="Rectangle 24"/>
          <p:cNvSpPr/>
          <p:nvPr/>
        </p:nvSpPr>
        <p:spPr>
          <a:xfrm>
            <a:off x="3894667" y="2350531"/>
            <a:ext cx="469900" cy="1691217"/>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01</a:t>
            </a:r>
            <a:endParaRPr lang="en-US" b="1" dirty="0">
              <a:solidFill>
                <a:srgbClr val="FFFF00"/>
              </a:solidFill>
              <a:effectLst>
                <a:outerShdw blurRad="38100" dist="38100" dir="2700000" algn="tl">
                  <a:srgbClr val="000000">
                    <a:alpha val="43137"/>
                  </a:srgbClr>
                </a:outerShdw>
              </a:effectLst>
            </a:endParaRPr>
          </a:p>
        </p:txBody>
      </p:sp>
      <p:sp>
        <p:nvSpPr>
          <p:cNvPr id="36" name="Rectangle 35"/>
          <p:cNvSpPr/>
          <p:nvPr/>
        </p:nvSpPr>
        <p:spPr>
          <a:xfrm>
            <a:off x="4495230" y="5044964"/>
            <a:ext cx="478937" cy="1420367"/>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a:solidFill>
                  <a:srgbClr val="FFFF00"/>
                </a:solidFill>
                <a:effectLst>
                  <a:outerShdw blurRad="38100" dist="38100" dir="2700000" algn="tl">
                    <a:srgbClr val="000000">
                      <a:alpha val="43137"/>
                    </a:srgbClr>
                  </a:outerShdw>
                </a:effectLst>
              </a:rPr>
              <a:t>Bill-To</a:t>
            </a:r>
          </a:p>
        </p:txBody>
      </p:sp>
      <p:sp>
        <p:nvSpPr>
          <p:cNvPr id="38" name="Rectangle 37"/>
          <p:cNvSpPr/>
          <p:nvPr/>
        </p:nvSpPr>
        <p:spPr>
          <a:xfrm>
            <a:off x="5113867" y="2350532"/>
            <a:ext cx="469900" cy="533400"/>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03</a:t>
            </a:r>
            <a:endParaRPr lang="en-US" b="1" dirty="0">
              <a:solidFill>
                <a:srgbClr val="FFFF00"/>
              </a:solidFill>
              <a:effectLst>
                <a:outerShdw blurRad="38100" dist="38100" dir="2700000" algn="tl">
                  <a:srgbClr val="000000">
                    <a:alpha val="43137"/>
                  </a:srgbClr>
                </a:outerShdw>
              </a:effectLst>
            </a:endParaRPr>
          </a:p>
        </p:txBody>
      </p:sp>
      <p:sp>
        <p:nvSpPr>
          <p:cNvPr id="46" name="Rectangle 45"/>
          <p:cNvSpPr/>
          <p:nvPr/>
        </p:nvSpPr>
        <p:spPr>
          <a:xfrm>
            <a:off x="5710767" y="2350531"/>
            <a:ext cx="469900" cy="914401"/>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04</a:t>
            </a:r>
            <a:endParaRPr lang="en-US" b="1" dirty="0">
              <a:solidFill>
                <a:srgbClr val="FFFF00"/>
              </a:solidFill>
              <a:effectLst>
                <a:outerShdw blurRad="38100" dist="38100" dir="2700000" algn="tl">
                  <a:srgbClr val="000000">
                    <a:alpha val="43137"/>
                  </a:srgbClr>
                </a:outerShdw>
              </a:effectLst>
            </a:endParaRPr>
          </a:p>
        </p:txBody>
      </p:sp>
      <p:sp>
        <p:nvSpPr>
          <p:cNvPr id="52" name="Rectangle 51"/>
          <p:cNvSpPr/>
          <p:nvPr/>
        </p:nvSpPr>
        <p:spPr>
          <a:xfrm>
            <a:off x="6320367" y="2347656"/>
            <a:ext cx="469900" cy="1694092"/>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05</a:t>
            </a:r>
            <a:endParaRPr lang="en-US" b="1" dirty="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3285067" y="1981200"/>
            <a:ext cx="4724400" cy="338554"/>
          </a:xfrm>
          <a:prstGeom prst="rect">
            <a:avLst/>
          </a:prstGeom>
          <a:blipFill>
            <a:blip r:embed="rId3"/>
            <a:tile tx="0" ty="0" sx="100000" sy="100000" flip="none" algn="tl"/>
          </a:blipFill>
          <a:ln w="25400">
            <a:noFill/>
          </a:ln>
          <a:scene3d>
            <a:camera prst="orthographicFront"/>
            <a:lightRig rig="threePt" dir="t"/>
          </a:scene3d>
          <a:sp3d>
            <a:bevelT w="165100" prst="coolSlant"/>
          </a:sp3d>
        </p:spPr>
        <p:txBody>
          <a:bodyPr wrap="square" rtlCol="0">
            <a:spAutoFit/>
          </a:bodyPr>
          <a:lstStyle/>
          <a:p>
            <a:pPr algn="ctr"/>
            <a:r>
              <a:rPr lang="en-US" b="1" dirty="0" smtClean="0">
                <a:solidFill>
                  <a:srgbClr val="FFFF00"/>
                </a:solidFill>
                <a:effectLst>
                  <a:outerShdw blurRad="38100" dist="38100" dir="2700000" algn="tl">
                    <a:srgbClr val="000000">
                      <a:alpha val="43137"/>
                    </a:srgbClr>
                  </a:outerShdw>
                </a:effectLst>
              </a:rPr>
              <a:t>Authority Codes</a:t>
            </a:r>
            <a:endParaRPr lang="en-US" b="1" dirty="0">
              <a:solidFill>
                <a:srgbClr val="FFFF00"/>
              </a:solidFill>
              <a:effectLst>
                <a:outerShdw blurRad="38100" dist="38100" dir="2700000" algn="tl">
                  <a:srgbClr val="000000">
                    <a:alpha val="43137"/>
                  </a:srgbClr>
                </a:outerShdw>
              </a:effectLst>
            </a:endParaRPr>
          </a:p>
        </p:txBody>
      </p:sp>
      <p:sp>
        <p:nvSpPr>
          <p:cNvPr id="53" name="Rectangle 52"/>
          <p:cNvSpPr/>
          <p:nvPr/>
        </p:nvSpPr>
        <p:spPr>
          <a:xfrm>
            <a:off x="6922008" y="2350532"/>
            <a:ext cx="469900" cy="1295400"/>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06</a:t>
            </a:r>
            <a:endParaRPr lang="en-US" b="1" dirty="0">
              <a:solidFill>
                <a:srgbClr val="FFFF00"/>
              </a:solidFill>
              <a:effectLst>
                <a:outerShdw blurRad="38100" dist="38100" dir="2700000" algn="tl">
                  <a:srgbClr val="000000">
                    <a:alpha val="43137"/>
                  </a:srgbClr>
                </a:outerShdw>
              </a:effectLst>
            </a:endParaRPr>
          </a:p>
        </p:txBody>
      </p:sp>
      <p:sp>
        <p:nvSpPr>
          <p:cNvPr id="56" name="Rectangle 55"/>
          <p:cNvSpPr/>
          <p:nvPr/>
        </p:nvSpPr>
        <p:spPr>
          <a:xfrm>
            <a:off x="3285067" y="5044964"/>
            <a:ext cx="478937" cy="1420368"/>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smtClean="0">
                <a:solidFill>
                  <a:srgbClr val="FFFF00"/>
                </a:solidFill>
                <a:effectLst>
                  <a:outerShdw blurRad="38100" dist="38100" dir="2700000" algn="tl">
                    <a:srgbClr val="000000">
                      <a:alpha val="43137"/>
                    </a:srgbClr>
                  </a:outerShdw>
                </a:effectLst>
              </a:rPr>
              <a:t>Full</a:t>
            </a:r>
            <a:endParaRPr lang="en-US" sz="1400" b="1" dirty="0">
              <a:solidFill>
                <a:srgbClr val="FFFF00"/>
              </a:solidFill>
              <a:effectLst>
                <a:outerShdw blurRad="38100" dist="38100" dir="2700000" algn="tl">
                  <a:srgbClr val="000000">
                    <a:alpha val="43137"/>
                  </a:srgbClr>
                </a:outerShdw>
              </a:effectLst>
            </a:endParaRPr>
          </a:p>
        </p:txBody>
      </p:sp>
      <p:sp>
        <p:nvSpPr>
          <p:cNvPr id="58" name="Rectangle 57"/>
          <p:cNvSpPr/>
          <p:nvPr/>
        </p:nvSpPr>
        <p:spPr>
          <a:xfrm>
            <a:off x="5104830" y="5044964"/>
            <a:ext cx="478937" cy="1420364"/>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a:solidFill>
                  <a:srgbClr val="FFFF00"/>
                </a:solidFill>
                <a:effectLst>
                  <a:outerShdw blurRad="38100" dist="38100" dir="2700000" algn="tl">
                    <a:srgbClr val="000000">
                      <a:alpha val="43137"/>
                    </a:srgbClr>
                  </a:outerShdw>
                </a:effectLst>
              </a:rPr>
              <a:t>Do Not </a:t>
            </a:r>
            <a:r>
              <a:rPr lang="en-US" sz="1400" b="1" dirty="0" smtClean="0">
                <a:solidFill>
                  <a:srgbClr val="FFFF00"/>
                </a:solidFill>
                <a:effectLst>
                  <a:outerShdw blurRad="38100" dist="38100" dir="2700000" algn="tl">
                    <a:srgbClr val="000000">
                      <a:alpha val="43137"/>
                    </a:srgbClr>
                  </a:outerShdw>
                </a:effectLst>
              </a:rPr>
              <a:t>Ship-To</a:t>
            </a:r>
            <a:endParaRPr lang="en-US" sz="1400" b="1" dirty="0">
              <a:solidFill>
                <a:srgbClr val="FFFF00"/>
              </a:solidFill>
              <a:effectLst>
                <a:outerShdw blurRad="38100" dist="38100" dir="2700000" algn="tl">
                  <a:srgbClr val="000000">
                    <a:alpha val="43137"/>
                  </a:srgbClr>
                </a:outerShdw>
              </a:effectLst>
            </a:endParaRPr>
          </a:p>
        </p:txBody>
      </p:sp>
      <p:sp>
        <p:nvSpPr>
          <p:cNvPr id="60" name="Rectangle 59"/>
          <p:cNvSpPr/>
          <p:nvPr/>
        </p:nvSpPr>
        <p:spPr>
          <a:xfrm>
            <a:off x="5701730" y="5044964"/>
            <a:ext cx="478937" cy="1420362"/>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smtClean="0">
                <a:solidFill>
                  <a:srgbClr val="FFFF00"/>
                </a:solidFill>
                <a:effectLst>
                  <a:outerShdw blurRad="38100" dist="38100" dir="2700000" algn="tl">
                    <a:srgbClr val="000000">
                      <a:alpha val="43137"/>
                    </a:srgbClr>
                  </a:outerShdw>
                </a:effectLst>
              </a:rPr>
              <a:t>DDS</a:t>
            </a:r>
            <a:endParaRPr lang="en-US" sz="1400" b="1" dirty="0">
              <a:solidFill>
                <a:srgbClr val="FFFF00"/>
              </a:solidFill>
              <a:effectLst>
                <a:outerShdw blurRad="38100" dist="38100" dir="2700000" algn="tl">
                  <a:srgbClr val="000000">
                    <a:alpha val="43137"/>
                  </a:srgbClr>
                </a:outerShdw>
              </a:effectLst>
            </a:endParaRPr>
          </a:p>
        </p:txBody>
      </p:sp>
      <p:sp>
        <p:nvSpPr>
          <p:cNvPr id="65" name="Rectangle 64"/>
          <p:cNvSpPr/>
          <p:nvPr/>
        </p:nvSpPr>
        <p:spPr>
          <a:xfrm>
            <a:off x="6922008" y="5044964"/>
            <a:ext cx="478937" cy="1420362"/>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a:solidFill>
                  <a:srgbClr val="FFFF00"/>
                </a:solidFill>
                <a:effectLst>
                  <a:outerShdw blurRad="38100" dist="38100" dir="2700000" algn="tl">
                    <a:srgbClr val="000000">
                      <a:alpha val="43137"/>
                    </a:srgbClr>
                  </a:outerShdw>
                </a:effectLst>
              </a:rPr>
              <a:t>Free Issue</a:t>
            </a:r>
          </a:p>
        </p:txBody>
      </p:sp>
      <p:sp>
        <p:nvSpPr>
          <p:cNvPr id="66" name="Rectangle 65"/>
          <p:cNvSpPr/>
          <p:nvPr/>
        </p:nvSpPr>
        <p:spPr>
          <a:xfrm>
            <a:off x="7530530" y="5044964"/>
            <a:ext cx="478937" cy="1420368"/>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a:solidFill>
                  <a:srgbClr val="FFFF00"/>
                </a:solidFill>
                <a:effectLst>
                  <a:outerShdw blurRad="38100" dist="38100" dir="2700000" algn="tl">
                    <a:srgbClr val="000000">
                      <a:alpha val="43137"/>
                    </a:srgbClr>
                  </a:outerShdw>
                </a:effectLst>
              </a:rPr>
              <a:t>Administrative</a:t>
            </a:r>
          </a:p>
        </p:txBody>
      </p:sp>
      <p:sp>
        <p:nvSpPr>
          <p:cNvPr id="67" name="Rectangle 66"/>
          <p:cNvSpPr/>
          <p:nvPr/>
        </p:nvSpPr>
        <p:spPr>
          <a:xfrm>
            <a:off x="3885630" y="5044964"/>
            <a:ext cx="478937" cy="1420368"/>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a:solidFill>
                  <a:srgbClr val="FFFF00"/>
                </a:solidFill>
                <a:effectLst>
                  <a:outerShdw blurRad="38100" dist="38100" dir="2700000" algn="tl">
                    <a:srgbClr val="000000">
                      <a:alpha val="43137"/>
                    </a:srgbClr>
                  </a:outerShdw>
                </a:effectLst>
              </a:rPr>
              <a:t>Ship-To</a:t>
            </a:r>
          </a:p>
        </p:txBody>
      </p:sp>
      <p:sp>
        <p:nvSpPr>
          <p:cNvPr id="14" name="Right Arrow 13"/>
          <p:cNvSpPr/>
          <p:nvPr/>
        </p:nvSpPr>
        <p:spPr>
          <a:xfrm>
            <a:off x="694267" y="3850147"/>
            <a:ext cx="8077200" cy="633985"/>
          </a:xfrm>
          <a:prstGeom prst="rightArrow">
            <a:avLst/>
          </a:prstGeom>
          <a:blipFill>
            <a:blip r:embed="rId4"/>
            <a:tile tx="0" ty="0" sx="100000" sy="100000" flip="none" algn="tl"/>
          </a:blipFill>
          <a:ln>
            <a:no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effectLst>
                  <a:outerShdw blurRad="38100" dist="38100" dir="2700000" algn="tl">
                    <a:srgbClr val="000000">
                      <a:alpha val="43137"/>
                    </a:srgbClr>
                  </a:outerShdw>
                </a:effectLst>
              </a:rPr>
              <a:t>SHIPPING</a:t>
            </a:r>
          </a:p>
        </p:txBody>
      </p:sp>
      <p:sp>
        <p:nvSpPr>
          <p:cNvPr id="41" name="Rectangle 40"/>
          <p:cNvSpPr/>
          <p:nvPr/>
        </p:nvSpPr>
        <p:spPr>
          <a:xfrm>
            <a:off x="5104830" y="3161300"/>
            <a:ext cx="478937" cy="1322832"/>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rgbClr val="FFFF00"/>
              </a:solidFill>
            </a:endParaRPr>
          </a:p>
        </p:txBody>
      </p:sp>
      <p:sp>
        <p:nvSpPr>
          <p:cNvPr id="26" name="Rectangle 25"/>
          <p:cNvSpPr/>
          <p:nvPr/>
        </p:nvSpPr>
        <p:spPr>
          <a:xfrm>
            <a:off x="4504267" y="2350532"/>
            <a:ext cx="469900" cy="2133600"/>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02</a:t>
            </a:r>
            <a:endParaRPr lang="en-US" b="1" dirty="0">
              <a:solidFill>
                <a:srgbClr val="FFFF00"/>
              </a:solidFill>
              <a:effectLst>
                <a:outerShdw blurRad="38100" dist="38100" dir="2700000" algn="tl">
                  <a:srgbClr val="000000">
                    <a:alpha val="43137"/>
                  </a:srgbClr>
                </a:outerShdw>
              </a:effectLst>
            </a:endParaRPr>
          </a:p>
        </p:txBody>
      </p:sp>
      <p:sp>
        <p:nvSpPr>
          <p:cNvPr id="15" name="Right Arrow 14"/>
          <p:cNvSpPr/>
          <p:nvPr/>
        </p:nvSpPr>
        <p:spPr>
          <a:xfrm>
            <a:off x="694267" y="4228100"/>
            <a:ext cx="8077200" cy="637032"/>
          </a:xfrm>
          <a:prstGeom prst="rightArrow">
            <a:avLst/>
          </a:prstGeom>
          <a:blipFill>
            <a:blip r:embed="rId4"/>
            <a:tile tx="0" ty="0" sx="100000" sy="100000" flip="none" algn="tl"/>
          </a:blipFill>
          <a:ln>
            <a:no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effectLst>
                  <a:outerShdw blurRad="38100" dist="38100" dir="2700000" algn="tl">
                    <a:srgbClr val="000000">
                      <a:alpha val="43137"/>
                    </a:srgbClr>
                  </a:outerShdw>
                </a:effectLst>
              </a:rPr>
              <a:t>BILLING</a:t>
            </a:r>
          </a:p>
        </p:txBody>
      </p:sp>
      <p:sp>
        <p:nvSpPr>
          <p:cNvPr id="59" name="Rectangle 58"/>
          <p:cNvSpPr/>
          <p:nvPr/>
        </p:nvSpPr>
        <p:spPr>
          <a:xfrm>
            <a:off x="5692765" y="3556016"/>
            <a:ext cx="478937" cy="1309116"/>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45" name="Rectangle 44"/>
          <p:cNvSpPr/>
          <p:nvPr/>
        </p:nvSpPr>
        <p:spPr>
          <a:xfrm>
            <a:off x="6920930" y="4331732"/>
            <a:ext cx="478937" cy="533400"/>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37" name="Rectangle 36"/>
          <p:cNvSpPr/>
          <p:nvPr/>
        </p:nvSpPr>
        <p:spPr>
          <a:xfrm>
            <a:off x="3885629" y="4331732"/>
            <a:ext cx="478937" cy="533400"/>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54" name="Rectangle 53"/>
          <p:cNvSpPr/>
          <p:nvPr/>
        </p:nvSpPr>
        <p:spPr>
          <a:xfrm>
            <a:off x="7539567" y="2350532"/>
            <a:ext cx="469900" cy="2410968"/>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FFFF00"/>
                </a:solidFill>
                <a:effectLst>
                  <a:outerShdw blurRad="38100" dist="38100" dir="2700000" algn="tl">
                    <a:srgbClr val="000000">
                      <a:alpha val="43137"/>
                    </a:srgbClr>
                  </a:outerShdw>
                </a:effectLst>
              </a:rPr>
              <a:t>07</a:t>
            </a:r>
            <a:endParaRPr lang="en-US" b="1" dirty="0">
              <a:solidFill>
                <a:srgbClr val="FFFF00"/>
              </a:solidFill>
              <a:effectLst>
                <a:outerShdw blurRad="38100" dist="38100" dir="2700000" algn="tl">
                  <a:srgbClr val="000000">
                    <a:alpha val="43137"/>
                  </a:srgbClr>
                </a:outerShdw>
              </a:effectLst>
            </a:endParaRPr>
          </a:p>
        </p:txBody>
      </p:sp>
      <p:sp>
        <p:nvSpPr>
          <p:cNvPr id="63" name="Rectangle 62"/>
          <p:cNvSpPr/>
          <p:nvPr/>
        </p:nvSpPr>
        <p:spPr>
          <a:xfrm>
            <a:off x="6324030" y="5044963"/>
            <a:ext cx="478937" cy="1420363"/>
          </a:xfrm>
          <a:prstGeom prst="rect">
            <a:avLst/>
          </a:prstGeom>
          <a:blipFill>
            <a:blip r:embed="rId3"/>
            <a:tile tx="0" ty="0" sx="100000" sy="100000" flip="none" algn="tl"/>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r>
              <a:rPr lang="en-US" sz="1400" b="1" dirty="0" smtClean="0">
                <a:solidFill>
                  <a:srgbClr val="FFFF00"/>
                </a:solidFill>
                <a:effectLst>
                  <a:outerShdw blurRad="38100" dist="38100" dir="2700000" algn="tl">
                    <a:srgbClr val="000000">
                      <a:alpha val="43137"/>
                    </a:srgbClr>
                  </a:outerShdw>
                </a:effectLst>
              </a:rPr>
              <a:t>Non-Requisition</a:t>
            </a:r>
            <a:endParaRPr lang="en-US" sz="1400" b="1" dirty="0">
              <a:solidFill>
                <a:srgbClr val="FFFF00"/>
              </a:solidFill>
              <a:effectLst>
                <a:outerShdw blurRad="38100" dist="38100" dir="2700000" algn="tl">
                  <a:srgbClr val="000000">
                    <a:alpha val="43137"/>
                  </a:srgbClr>
                </a:outerShdw>
              </a:effectLst>
            </a:endParaRPr>
          </a:p>
        </p:txBody>
      </p:sp>
      <p:sp>
        <p:nvSpPr>
          <p:cNvPr id="20" name="Right Arrow 19"/>
          <p:cNvSpPr/>
          <p:nvPr/>
        </p:nvSpPr>
        <p:spPr>
          <a:xfrm>
            <a:off x="694267" y="4609100"/>
            <a:ext cx="8077200" cy="637032"/>
          </a:xfrm>
          <a:prstGeom prst="rightArrow">
            <a:avLst/>
          </a:prstGeom>
          <a:blipFill>
            <a:blip r:embed="rId4"/>
            <a:tile tx="0" ty="0" sx="100000" sy="100000" flip="none" algn="tl"/>
          </a:blipFill>
          <a:ln>
            <a:no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solidFill>
                  <a:schemeClr val="tx1"/>
                </a:solidFill>
                <a:effectLst>
                  <a:outerShdw blurRad="38100" dist="38100" dir="2700000" algn="tl">
                    <a:srgbClr val="000000">
                      <a:alpha val="43137"/>
                    </a:srgbClr>
                  </a:outerShdw>
                </a:effectLst>
              </a:rPr>
              <a:t>ADMINISTRATIVE</a:t>
            </a:r>
          </a:p>
        </p:txBody>
      </p:sp>
    </p:spTree>
    <p:extLst>
      <p:ext uri="{BB962C8B-B14F-4D97-AF65-F5344CB8AC3E}">
        <p14:creationId xmlns:p14="http://schemas.microsoft.com/office/powerpoint/2010/main" val="24554257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533400"/>
          </a:xfrm>
        </p:spPr>
        <p:txBody>
          <a:bodyPr/>
          <a:lstStyle/>
          <a:p>
            <a:r>
              <a:rPr lang="en-US" sz="3600" dirty="0" err="1" smtClean="0">
                <a:effectLst>
                  <a:outerShdw blurRad="38100" dist="38100" dir="2700000" algn="tl">
                    <a:srgbClr val="000000">
                      <a:alpha val="43137"/>
                    </a:srgbClr>
                  </a:outerShdw>
                </a:effectLst>
              </a:rPr>
              <a:t>DoDAAC</a:t>
            </a:r>
            <a:r>
              <a:rPr lang="en-US" sz="3600" dirty="0" smtClean="0">
                <a:effectLst>
                  <a:outerShdw blurRad="38100" dist="38100" dir="2700000" algn="tl">
                    <a:srgbClr val="000000">
                      <a:alpha val="43137"/>
                    </a:srgbClr>
                  </a:outerShdw>
                </a:effectLst>
              </a:rPr>
              <a:t> Purpose Flags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066800"/>
            <a:ext cx="8915400" cy="5486400"/>
          </a:xfrm>
        </p:spPr>
        <p:txBody>
          <a:bodyPr/>
          <a:lstStyle/>
          <a:p>
            <a:pPr marL="12700" indent="-12700"/>
            <a:r>
              <a:rPr lang="en-US" sz="2000" b="0" dirty="0" smtClean="0"/>
              <a:t>With the continual modernization of the DoDAAD, Purpose flags have been introduced as a means to identify various rights, authorities, or uses for which the </a:t>
            </a:r>
            <a:r>
              <a:rPr lang="en-US" sz="2000" b="0" dirty="0" err="1" smtClean="0"/>
              <a:t>DoDAAC</a:t>
            </a:r>
            <a:r>
              <a:rPr lang="en-US" sz="2000" b="0" dirty="0" smtClean="0"/>
              <a:t> is used.  Eventually, these flags will replace the Authority Codes, since they facilitate broader applications than just those of the Supply business domain (e.g., requisition, shipping, billing).  Currently, these flags include:  </a:t>
            </a:r>
            <a:br>
              <a:rPr lang="en-US" sz="2000" b="0" dirty="0" smtClean="0"/>
            </a:br>
            <a:endParaRPr lang="en-US" sz="2000" b="0" dirty="0" smtClean="0"/>
          </a:p>
          <a:p>
            <a:pPr>
              <a:buFont typeface="Arial" panose="020B0604020202020204" pitchFamily="34" charset="0"/>
              <a:buChar char="•"/>
            </a:pPr>
            <a:r>
              <a:rPr lang="en-US" sz="2000" b="0" u="sng" dirty="0" smtClean="0"/>
              <a:t>Procurement Authority</a:t>
            </a:r>
            <a:r>
              <a:rPr lang="en-US" sz="2000" b="0" dirty="0" smtClean="0"/>
              <a:t>.  Authority to award contracts (a.k.a. ‘issuing office,’ ‘contracting office,’ etc.).  </a:t>
            </a:r>
          </a:p>
          <a:p>
            <a:pPr>
              <a:buFont typeface="Arial" panose="020B0604020202020204" pitchFamily="34" charset="0"/>
              <a:buChar char="•"/>
            </a:pPr>
            <a:r>
              <a:rPr lang="en-US" sz="2000" b="0" u="sng" dirty="0" smtClean="0"/>
              <a:t>Grant Authority</a:t>
            </a:r>
            <a:r>
              <a:rPr lang="en-US" sz="2000" b="0" dirty="0" smtClean="0"/>
              <a:t>.  Authority to award grants.  </a:t>
            </a:r>
          </a:p>
          <a:p>
            <a:pPr>
              <a:buFont typeface="Arial" panose="020B0604020202020204" pitchFamily="34" charset="0"/>
              <a:buChar char="•"/>
            </a:pPr>
            <a:r>
              <a:rPr lang="en-US" sz="2000" b="0" u="sng" dirty="0" smtClean="0"/>
              <a:t>Funding Office</a:t>
            </a:r>
            <a:r>
              <a:rPr lang="en-US" sz="2000" b="0" dirty="0" smtClean="0"/>
              <a:t>.  Fund awards. </a:t>
            </a:r>
          </a:p>
          <a:p>
            <a:pPr>
              <a:buFont typeface="Arial" panose="020B0604020202020204" pitchFamily="34" charset="0"/>
              <a:buChar char="•"/>
            </a:pPr>
            <a:r>
              <a:rPr lang="en-US" sz="2000" b="0" u="sng" dirty="0" smtClean="0"/>
              <a:t>Contract Administration Office</a:t>
            </a:r>
            <a:r>
              <a:rPr lang="en-US" sz="2000" b="0" dirty="0" smtClean="0"/>
              <a:t>.  Activity that administers contracts.    </a:t>
            </a:r>
          </a:p>
          <a:p>
            <a:pPr marL="12700" indent="-12700"/>
            <a:endParaRPr lang="en-US" sz="2000" b="0" dirty="0" smtClean="0"/>
          </a:p>
          <a:p>
            <a:pPr marL="12700" indent="-12700"/>
            <a:r>
              <a:rPr lang="en-US" sz="2000" b="0" dirty="0" smtClean="0"/>
              <a:t>Coming soon:  </a:t>
            </a:r>
          </a:p>
          <a:p>
            <a:pPr>
              <a:buFont typeface="Arial" panose="020B0604020202020204" pitchFamily="34" charset="0"/>
              <a:buChar char="•"/>
            </a:pPr>
            <a:r>
              <a:rPr lang="en-US" sz="2000" b="0" u="sng" dirty="0" smtClean="0"/>
              <a:t>Payment Office</a:t>
            </a:r>
            <a:r>
              <a:rPr lang="en-US" sz="2000" b="0" dirty="0" smtClean="0"/>
              <a:t>.  Authorized to make payments.  </a:t>
            </a:r>
          </a:p>
          <a:p>
            <a:pPr>
              <a:buFont typeface="Arial" panose="020B0604020202020204" pitchFamily="34" charset="0"/>
              <a:buChar char="•"/>
            </a:pPr>
            <a:r>
              <a:rPr lang="en-US" sz="2000" b="0" dirty="0" smtClean="0"/>
              <a:t>And more…</a:t>
            </a:r>
          </a:p>
          <a:p>
            <a:pPr marL="12700" indent="-12700"/>
            <a:r>
              <a:rPr lang="en-US" sz="2800" dirty="0" smtClean="0"/>
              <a:t>	</a:t>
            </a:r>
            <a:endParaRPr lang="en-US" sz="1400" dirty="0"/>
          </a:p>
        </p:txBody>
      </p:sp>
    </p:spTree>
    <p:extLst>
      <p:ext uri="{BB962C8B-B14F-4D97-AF65-F5344CB8AC3E}">
        <p14:creationId xmlns:p14="http://schemas.microsoft.com/office/powerpoint/2010/main" val="24361326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533400"/>
          </a:xfrm>
        </p:spPr>
        <p:txBody>
          <a:bodyPr/>
          <a:lstStyle/>
          <a:p>
            <a:r>
              <a:rPr lang="en-US" sz="3600" dirty="0" smtClean="0">
                <a:effectLst>
                  <a:outerShdw blurRad="38100" dist="38100" dir="2700000" algn="tl">
                    <a:srgbClr val="000000">
                      <a:alpha val="43137"/>
                    </a:srgbClr>
                  </a:outerShdw>
                </a:effectLst>
              </a:rPr>
              <a:t>Other DoDAAC Data Elements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143000"/>
            <a:ext cx="8915400" cy="914400"/>
          </a:xfrm>
        </p:spPr>
        <p:txBody>
          <a:bodyPr/>
          <a:lstStyle/>
          <a:p>
            <a:pPr marL="12700" indent="-12700"/>
            <a:r>
              <a:rPr lang="en-US" sz="2000" b="0" dirty="0" smtClean="0"/>
              <a:t>In addition to address information, other codes and data elements that comprise a DoDAAC include:  </a:t>
            </a:r>
          </a:p>
          <a:p>
            <a:pPr marL="12700" indent="-12700"/>
            <a:r>
              <a:rPr lang="en-US" sz="2800" dirty="0" smtClean="0"/>
              <a:t>	</a:t>
            </a:r>
            <a:endParaRPr lang="en-US" sz="1400" dirty="0"/>
          </a:p>
        </p:txBody>
      </p:sp>
      <p:sp>
        <p:nvSpPr>
          <p:cNvPr id="4" name="TextBox 3"/>
          <p:cNvSpPr txBox="1"/>
          <p:nvPr/>
        </p:nvSpPr>
        <p:spPr>
          <a:xfrm>
            <a:off x="76200" y="1905000"/>
            <a:ext cx="8686800" cy="4770537"/>
          </a:xfrm>
          <a:prstGeom prst="rect">
            <a:avLst/>
          </a:prstGeom>
          <a:noFill/>
        </p:spPr>
        <p:txBody>
          <a:bodyPr wrap="square" rtlCol="0">
            <a:spAutoFit/>
          </a:bodyPr>
          <a:lstStyle/>
          <a:p>
            <a:pPr marL="285750" indent="-285750" algn="l">
              <a:buFont typeface="Arial" panose="020B0604020202020204" pitchFamily="34" charset="0"/>
              <a:buChar char="•"/>
            </a:pPr>
            <a:r>
              <a:rPr lang="en-US" dirty="0" smtClean="0">
                <a:latin typeface="+mj-lt"/>
              </a:rPr>
              <a:t>Unit Identification Code (UIC).  </a:t>
            </a:r>
          </a:p>
          <a:p>
            <a:pPr marL="285750" indent="-285750" algn="l">
              <a:buFont typeface="Arial" panose="020B0604020202020204" pitchFamily="34" charset="0"/>
              <a:buChar char="•"/>
            </a:pPr>
            <a:r>
              <a:rPr lang="en-US" dirty="0" smtClean="0">
                <a:latin typeface="+mj-lt"/>
              </a:rPr>
              <a:t>Major Command Code (MAJCOM)  </a:t>
            </a:r>
          </a:p>
          <a:p>
            <a:pPr marL="285750" indent="-285750" algn="l">
              <a:buFont typeface="Arial" panose="020B0604020202020204" pitchFamily="34" charset="0"/>
              <a:buChar char="•"/>
            </a:pPr>
            <a:r>
              <a:rPr lang="en-US" dirty="0" smtClean="0">
                <a:latin typeface="+mj-lt"/>
              </a:rPr>
              <a:t>Combatant Command (</a:t>
            </a:r>
            <a:r>
              <a:rPr lang="en-US" dirty="0" err="1" smtClean="0">
                <a:latin typeface="+mj-lt"/>
              </a:rPr>
              <a:t>COCOM</a:t>
            </a:r>
            <a:r>
              <a:rPr lang="en-US" dirty="0" smtClean="0">
                <a:latin typeface="+mj-lt"/>
              </a:rPr>
              <a:t>)</a:t>
            </a:r>
          </a:p>
          <a:p>
            <a:pPr marL="285750" indent="-285750" algn="l">
              <a:buFont typeface="Arial" panose="020B0604020202020204" pitchFamily="34" charset="0"/>
              <a:buChar char="•"/>
            </a:pPr>
            <a:r>
              <a:rPr lang="en-US" dirty="0" smtClean="0">
                <a:latin typeface="+mj-lt"/>
              </a:rPr>
              <a:t>Accounting Disbursing Station Number/Fiscal Station Number (ADSN/FSN)</a:t>
            </a:r>
          </a:p>
          <a:p>
            <a:pPr marL="285750" indent="-285750" algn="l">
              <a:buFont typeface="Arial" panose="020B0604020202020204" pitchFamily="34" charset="0"/>
              <a:buChar char="•"/>
            </a:pPr>
            <a:r>
              <a:rPr lang="en-US" dirty="0" smtClean="0">
                <a:latin typeface="+mj-lt"/>
              </a:rPr>
              <a:t>Consolidation and Containerization Point (CCP)</a:t>
            </a:r>
          </a:p>
          <a:p>
            <a:pPr marL="285750" indent="-285750" algn="l">
              <a:buFont typeface="Arial" panose="020B0604020202020204" pitchFamily="34" charset="0"/>
              <a:buChar char="•"/>
            </a:pPr>
            <a:r>
              <a:rPr lang="en-US" dirty="0" smtClean="0">
                <a:latin typeface="+mj-lt"/>
              </a:rPr>
              <a:t>Standard Point Location Code (SPLC)</a:t>
            </a:r>
          </a:p>
          <a:p>
            <a:pPr marL="285750" indent="-285750" algn="l">
              <a:buFont typeface="Arial" panose="020B0604020202020204" pitchFamily="34" charset="0"/>
              <a:buChar char="•"/>
            </a:pPr>
            <a:r>
              <a:rPr lang="en-US" dirty="0" smtClean="0">
                <a:latin typeface="+mj-lt"/>
              </a:rPr>
              <a:t>Break Bulk Point (BBP)</a:t>
            </a:r>
          </a:p>
          <a:p>
            <a:pPr marL="285750" indent="-285750" algn="l">
              <a:buFont typeface="Arial" panose="020B0604020202020204" pitchFamily="34" charset="0"/>
              <a:buChar char="•"/>
            </a:pPr>
            <a:r>
              <a:rPr lang="en-US" dirty="0" smtClean="0">
                <a:latin typeface="+mj-lt"/>
              </a:rPr>
              <a:t>Aerial Port of Debarkation (APOD)</a:t>
            </a:r>
          </a:p>
          <a:p>
            <a:pPr marL="285750" indent="-285750" algn="l">
              <a:buFont typeface="Arial" panose="020B0604020202020204" pitchFamily="34" charset="0"/>
              <a:buChar char="•"/>
            </a:pPr>
            <a:r>
              <a:rPr lang="en-US" dirty="0" smtClean="0">
                <a:latin typeface="+mj-lt"/>
              </a:rPr>
              <a:t>Water Port of Debarkation (WPOD)</a:t>
            </a:r>
          </a:p>
          <a:p>
            <a:pPr marL="285750" indent="-285750" algn="l">
              <a:buFont typeface="Arial" panose="020B0604020202020204" pitchFamily="34" charset="0"/>
              <a:buChar char="•"/>
            </a:pPr>
            <a:r>
              <a:rPr lang="en-US" dirty="0" smtClean="0">
                <a:latin typeface="+mj-lt"/>
              </a:rPr>
              <a:t>Contractor Information:  Contract Number, CAGE, CAO, Sponsor, Expiration Date</a:t>
            </a:r>
          </a:p>
          <a:p>
            <a:pPr marL="285750" indent="-285750" algn="l">
              <a:buFont typeface="Arial" panose="020B0604020202020204" pitchFamily="34" charset="0"/>
              <a:buChar char="•"/>
            </a:pPr>
            <a:r>
              <a:rPr lang="en-US" dirty="0" smtClean="0">
                <a:latin typeface="+mj-lt"/>
              </a:rPr>
              <a:t>Point of Contact Information:  Name, Email, 10-digit phone number</a:t>
            </a:r>
          </a:p>
          <a:p>
            <a:pPr marL="285750" indent="-285750" algn="l">
              <a:buFont typeface="Arial" panose="020B0604020202020204" pitchFamily="34" charset="0"/>
              <a:buChar char="•"/>
            </a:pPr>
            <a:r>
              <a:rPr lang="en-US" dirty="0" smtClean="0">
                <a:latin typeface="+mj-lt"/>
              </a:rPr>
              <a:t>And more…</a:t>
            </a:r>
          </a:p>
          <a:p>
            <a:pPr algn="l"/>
            <a:endParaRPr lang="en-US" dirty="0">
              <a:latin typeface="+mj-lt"/>
            </a:endParaRPr>
          </a:p>
        </p:txBody>
      </p:sp>
    </p:spTree>
    <p:extLst>
      <p:ext uri="{BB962C8B-B14F-4D97-AF65-F5344CB8AC3E}">
        <p14:creationId xmlns:p14="http://schemas.microsoft.com/office/powerpoint/2010/main" val="25096906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381000"/>
            <a:ext cx="7924800" cy="533400"/>
          </a:xfrm>
        </p:spPr>
        <p:txBody>
          <a:bodyPr/>
          <a:lstStyle/>
          <a:p>
            <a:r>
              <a:rPr lang="en-US" sz="3600" dirty="0" smtClean="0">
                <a:effectLst>
                  <a:outerShdw blurRad="38100" dist="38100" dir="2700000" algn="tl">
                    <a:srgbClr val="000000">
                      <a:alpha val="43137"/>
                    </a:srgbClr>
                  </a:outerShdw>
                </a:effectLst>
                <a:cs typeface="Arial" charset="0"/>
              </a:rPr>
              <a:t>What is a RIC?</a:t>
            </a:r>
          </a:p>
        </p:txBody>
      </p:sp>
      <p:sp>
        <p:nvSpPr>
          <p:cNvPr id="7171" name="Text Box 5"/>
          <p:cNvSpPr txBox="1">
            <a:spLocks noChangeArrowheads="1"/>
          </p:cNvSpPr>
          <p:nvPr/>
        </p:nvSpPr>
        <p:spPr bwMode="auto">
          <a:xfrm>
            <a:off x="76200" y="1328541"/>
            <a:ext cx="8991600" cy="5078313"/>
          </a:xfrm>
          <a:prstGeom prst="rect">
            <a:avLst/>
          </a:prstGeom>
          <a:noFill/>
          <a:ln w="9525">
            <a:noFill/>
            <a:miter lim="800000"/>
            <a:headEnd/>
            <a:tailEnd/>
          </a:ln>
        </p:spPr>
        <p:txBody>
          <a:bodyPr>
            <a:spAutoFit/>
          </a:bodyPr>
          <a:lstStyle/>
          <a:p>
            <a:pPr marL="342900" indent="-342900" algn="l">
              <a:buFont typeface="Arial" panose="020B0604020202020204" pitchFamily="34" charset="0"/>
              <a:buChar char="•"/>
            </a:pPr>
            <a:r>
              <a:rPr lang="en-US" sz="1800" dirty="0" smtClean="0">
                <a:latin typeface="+mn-lt"/>
              </a:rPr>
              <a:t>A Routing Identifier Code (RIC) is </a:t>
            </a:r>
            <a:r>
              <a:rPr lang="en-US" sz="1800" dirty="0">
                <a:latin typeface="+mn-lt"/>
              </a:rPr>
              <a:t>a 3-character, alpha-numeric code that uniquely identifies a unit, activity, or organization that requires system ability to route transactions or receive transactions routed to it (e.g., source of supply) within logistics and financial business systems within </a:t>
            </a:r>
            <a:r>
              <a:rPr lang="en-US" sz="1800" dirty="0" smtClean="0">
                <a:latin typeface="+mn-lt"/>
              </a:rPr>
              <a:t>both Defense Logistics Management System (DLMS) </a:t>
            </a:r>
            <a:r>
              <a:rPr lang="en-US" sz="1800" dirty="0">
                <a:latin typeface="+mn-lt"/>
              </a:rPr>
              <a:t>and legacy 80 record position format </a:t>
            </a:r>
            <a:r>
              <a:rPr lang="en-US" sz="1800" dirty="0" smtClean="0">
                <a:latin typeface="+mn-lt"/>
              </a:rPr>
              <a:t>Defense Logistics Standard System (DLSS) MILSTRIP transactions</a:t>
            </a:r>
            <a:r>
              <a:rPr lang="en-US" sz="1800" dirty="0">
                <a:latin typeface="+mn-lt"/>
              </a:rPr>
              <a:t>.  </a:t>
            </a:r>
            <a:endParaRPr lang="en-US" sz="1800" dirty="0" smtClean="0">
              <a:latin typeface="+mn-lt"/>
            </a:endParaRPr>
          </a:p>
          <a:p>
            <a:pPr marL="342900" indent="-342900" algn="l">
              <a:buFont typeface="Arial" panose="020B0604020202020204" pitchFamily="34" charset="0"/>
              <a:buChar char="•"/>
            </a:pPr>
            <a:endParaRPr lang="en-US" sz="1800" dirty="0">
              <a:latin typeface="+mn-lt"/>
            </a:endParaRPr>
          </a:p>
          <a:p>
            <a:pPr marL="342900" indent="-342900" algn="l">
              <a:buFont typeface="Arial" panose="020B0604020202020204" pitchFamily="34" charset="0"/>
              <a:buChar char="•"/>
            </a:pPr>
            <a:endParaRPr lang="en-US" sz="1800" dirty="0" smtClean="0">
              <a:latin typeface="+mn-lt"/>
            </a:endParaRPr>
          </a:p>
          <a:p>
            <a:pPr marL="342900" indent="-342900" algn="l">
              <a:buFont typeface="Arial" panose="020B0604020202020204" pitchFamily="34" charset="0"/>
              <a:buChar char="•"/>
            </a:pPr>
            <a:endParaRPr lang="en-US" sz="1800" dirty="0">
              <a:latin typeface="+mn-lt"/>
            </a:endParaRPr>
          </a:p>
          <a:p>
            <a:pPr marL="342900" indent="-342900" algn="l">
              <a:buFont typeface="Arial" panose="020B0604020202020204" pitchFamily="34" charset="0"/>
              <a:buChar char="•"/>
            </a:pPr>
            <a:endParaRPr lang="en-US" sz="1800" dirty="0" smtClean="0">
              <a:latin typeface="+mn-lt"/>
            </a:endParaRPr>
          </a:p>
          <a:p>
            <a:pPr marL="342900" indent="-342900" algn="l">
              <a:buFont typeface="Arial" panose="020B0604020202020204" pitchFamily="34" charset="0"/>
              <a:buChar char="•"/>
            </a:pPr>
            <a:r>
              <a:rPr lang="en-US" sz="1800" dirty="0">
                <a:latin typeface="+mn-lt"/>
              </a:rPr>
              <a:t>The RIC was originally conceived as an abbreviated form of a </a:t>
            </a:r>
            <a:r>
              <a:rPr lang="en-US" sz="1800" dirty="0" err="1">
                <a:latin typeface="+mn-lt"/>
              </a:rPr>
              <a:t>DoDAAC</a:t>
            </a:r>
            <a:r>
              <a:rPr lang="en-US" sz="1800" dirty="0">
                <a:latin typeface="+mn-lt"/>
              </a:rPr>
              <a:t> in order to identify a routing entity (from/to) for a DLSS 80rp transaction, but its use has since expanded.  The first position designates the particular service/agency ownership, the second and third characters are determined by the Central Service Point (CSP).  </a:t>
            </a:r>
          </a:p>
          <a:p>
            <a:pPr marL="342900" indent="-342900" algn="l">
              <a:buFont typeface="Arial" panose="020B0604020202020204" pitchFamily="34" charset="0"/>
              <a:buChar char="•"/>
            </a:pPr>
            <a:endParaRPr lang="en-US" sz="1800" dirty="0" smtClean="0">
              <a:latin typeface="+mn-lt"/>
            </a:endParaRPr>
          </a:p>
        </p:txBody>
      </p:sp>
      <p:grpSp>
        <p:nvGrpSpPr>
          <p:cNvPr id="4" name="Group 3"/>
          <p:cNvGrpSpPr/>
          <p:nvPr/>
        </p:nvGrpSpPr>
        <p:grpSpPr>
          <a:xfrm>
            <a:off x="2209800" y="3276600"/>
            <a:ext cx="5074543" cy="990600"/>
            <a:chOff x="2316857" y="4876800"/>
            <a:chExt cx="5074543" cy="990600"/>
          </a:xfrm>
        </p:grpSpPr>
        <p:sp>
          <p:nvSpPr>
            <p:cNvPr id="5" name="TextBox 4"/>
            <p:cNvSpPr txBox="1"/>
            <p:nvPr/>
          </p:nvSpPr>
          <p:spPr>
            <a:xfrm>
              <a:off x="3788771" y="4876800"/>
              <a:ext cx="1566454" cy="984885"/>
            </a:xfrm>
            <a:prstGeom prst="rect">
              <a:avLst/>
            </a:prstGeom>
            <a:noFill/>
          </p:spPr>
          <p:txBody>
            <a:bodyPr wrap="none" rtlCol="0">
              <a:spAutoFit/>
            </a:bodyPr>
            <a:lstStyle/>
            <a:p>
              <a:r>
                <a:rPr lang="en-US" sz="2800" b="1" u="sng" dirty="0" smtClean="0">
                  <a:solidFill>
                    <a:srgbClr val="2D2DB9"/>
                  </a:solidFill>
                  <a:latin typeface="Courier New" panose="02070309020205020404" pitchFamily="49" charset="0"/>
                  <a:cs typeface="Courier New" panose="02070309020205020404" pitchFamily="49" charset="0"/>
                </a:rPr>
                <a:t>N</a:t>
              </a:r>
              <a:r>
                <a:rPr lang="en-US" sz="2800" b="1" dirty="0" smtClean="0">
                  <a:solidFill>
                    <a:srgbClr val="2D2DB9"/>
                  </a:solidFill>
                  <a:latin typeface="Courier New" panose="02070309020205020404" pitchFamily="49" charset="0"/>
                  <a:cs typeface="Courier New" panose="02070309020205020404" pitchFamily="49" charset="0"/>
                </a:rPr>
                <a:t>84</a:t>
              </a:r>
            </a:p>
            <a:p>
              <a:endParaRPr lang="en-US" sz="1000" b="1" dirty="0" smtClean="0">
                <a:solidFill>
                  <a:srgbClr val="2D2DB9"/>
                </a:solidFill>
                <a:cs typeface="Courier New" panose="02070309020205020404" pitchFamily="49" charset="0"/>
              </a:endParaRPr>
            </a:p>
            <a:p>
              <a:r>
                <a:rPr lang="en-US" sz="1000" b="1" dirty="0" smtClean="0">
                  <a:solidFill>
                    <a:srgbClr val="2D2DB9"/>
                  </a:solidFill>
                  <a:latin typeface="+mj-lt"/>
                  <a:cs typeface="Courier New" panose="02070309020205020404" pitchFamily="49" charset="0"/>
                </a:rPr>
                <a:t>(NSWC Port Hueneme)</a:t>
              </a:r>
              <a:endParaRPr lang="en-US" sz="1000" b="1" dirty="0">
                <a:solidFill>
                  <a:srgbClr val="2D2DB9"/>
                </a:solidFill>
                <a:latin typeface="+mj-lt"/>
                <a:cs typeface="Courier New" panose="02070309020205020404" pitchFamily="49" charset="0"/>
              </a:endParaRPr>
            </a:p>
          </p:txBody>
        </p:sp>
        <p:sp>
          <p:nvSpPr>
            <p:cNvPr id="6" name="Line Callout 1 5"/>
            <p:cNvSpPr/>
            <p:nvPr/>
          </p:nvSpPr>
          <p:spPr bwMode="auto">
            <a:xfrm>
              <a:off x="2316857" y="5521100"/>
              <a:ext cx="1447800" cy="338554"/>
            </a:xfrm>
            <a:prstGeom prst="borderCallout1">
              <a:avLst>
                <a:gd name="adj1" fmla="val 324"/>
                <a:gd name="adj2" fmla="val 55863"/>
                <a:gd name="adj3" fmla="val -94403"/>
                <a:gd name="adj4" fmla="val 131323"/>
              </a:avLst>
            </a:pr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latin typeface="+mj-lt"/>
                </a:rPr>
                <a:t>Series</a:t>
              </a:r>
              <a:endParaRPr kumimoji="0" lang="en-US" b="1" i="0" u="none" strike="noStrike" cap="none" normalizeH="0" baseline="0" dirty="0" smtClean="0">
                <a:ln>
                  <a:noFill/>
                </a:ln>
                <a:solidFill>
                  <a:schemeClr val="tx1"/>
                </a:solidFill>
                <a:effectLst/>
                <a:latin typeface="+mj-lt"/>
              </a:endParaRPr>
            </a:p>
          </p:txBody>
        </p:sp>
        <p:sp>
          <p:nvSpPr>
            <p:cNvPr id="7" name="TextBox 6"/>
            <p:cNvSpPr txBox="1"/>
            <p:nvPr/>
          </p:nvSpPr>
          <p:spPr>
            <a:xfrm>
              <a:off x="5667850" y="5528846"/>
              <a:ext cx="1723550" cy="338554"/>
            </a:xfrm>
            <a:prstGeom prst="rect">
              <a:avLst/>
            </a:prstGeom>
            <a:noFill/>
            <a:ln>
              <a:solidFill>
                <a:schemeClr val="tx1"/>
              </a:solidFill>
            </a:ln>
          </p:spPr>
          <p:txBody>
            <a:bodyPr wrap="none" rtlCol="0">
              <a:spAutoFit/>
            </a:bodyPr>
            <a:lstStyle/>
            <a:p>
              <a:r>
                <a:rPr lang="en-US" b="1" dirty="0" smtClean="0">
                  <a:latin typeface="+mj-lt"/>
                </a:rPr>
                <a:t>Service Defined</a:t>
              </a:r>
              <a:endParaRPr lang="en-US" b="1" dirty="0">
                <a:latin typeface="+mj-lt"/>
              </a:endParaRPr>
            </a:p>
          </p:txBody>
        </p:sp>
        <p:cxnSp>
          <p:nvCxnSpPr>
            <p:cNvPr id="8" name="Straight Arrow Connector 7"/>
            <p:cNvCxnSpPr/>
            <p:nvPr/>
          </p:nvCxnSpPr>
          <p:spPr bwMode="auto">
            <a:xfrm flipH="1" flipV="1">
              <a:off x="4916209" y="5411810"/>
              <a:ext cx="722591" cy="150791"/>
            </a:xfrm>
            <a:prstGeom prst="straightConnector1">
              <a:avLst/>
            </a:prstGeom>
            <a:noFill/>
            <a:ln w="9525" cap="flat" cmpd="sng" algn="ctr">
              <a:solidFill>
                <a:schemeClr val="tx1"/>
              </a:solidFill>
              <a:prstDash val="solid"/>
              <a:round/>
              <a:headEnd type="none" w="med" len="med"/>
              <a:tailEnd type="triangle"/>
            </a:ln>
            <a:effectLst/>
          </p:spPr>
        </p:cxnSp>
        <p:sp>
          <p:nvSpPr>
            <p:cNvPr id="9" name="Left Bracket 8"/>
            <p:cNvSpPr/>
            <p:nvPr/>
          </p:nvSpPr>
          <p:spPr bwMode="auto">
            <a:xfrm rot="16200000">
              <a:off x="4646805" y="5155302"/>
              <a:ext cx="105503" cy="407512"/>
            </a:xfrm>
            <a:prstGeom prst="leftBracket">
              <a:avLst/>
            </a:prstGeom>
            <a:noFill/>
            <a:ln w="31750" cap="flat" cmpd="sng" algn="ctr">
              <a:solidFill>
                <a:srgbClr val="2D2DB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235014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381000"/>
            <a:ext cx="7924800" cy="533400"/>
          </a:xfrm>
        </p:spPr>
        <p:txBody>
          <a:bodyPr/>
          <a:lstStyle/>
          <a:p>
            <a:r>
              <a:rPr lang="en-US" sz="3600" dirty="0" smtClean="0">
                <a:effectLst>
                  <a:outerShdw blurRad="38100" dist="38100" dir="2700000" algn="tl">
                    <a:srgbClr val="000000">
                      <a:alpha val="43137"/>
                    </a:srgbClr>
                  </a:outerShdw>
                </a:effectLst>
                <a:cs typeface="Arial" charset="0"/>
              </a:rPr>
              <a:t>What is a RIC?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7" y="2524125"/>
            <a:ext cx="6685173" cy="3800475"/>
          </a:xfrm>
          <a:prstGeom prst="rect">
            <a:avLst/>
          </a:prstGeom>
        </p:spPr>
      </p:pic>
      <p:sp>
        <p:nvSpPr>
          <p:cNvPr id="7171" name="Text Box 5"/>
          <p:cNvSpPr txBox="1">
            <a:spLocks noChangeArrowheads="1"/>
          </p:cNvSpPr>
          <p:nvPr/>
        </p:nvSpPr>
        <p:spPr bwMode="auto">
          <a:xfrm>
            <a:off x="0" y="1066800"/>
            <a:ext cx="9144000" cy="4801314"/>
          </a:xfrm>
          <a:prstGeom prst="rect">
            <a:avLst/>
          </a:prstGeom>
          <a:noFill/>
          <a:ln w="9525">
            <a:noFill/>
            <a:miter lim="800000"/>
            <a:headEnd/>
            <a:tailEnd/>
          </a:ln>
        </p:spPr>
        <p:txBody>
          <a:bodyPr wrap="square">
            <a:spAutoFit/>
          </a:bodyPr>
          <a:lstStyle/>
          <a:p>
            <a:pPr algn="l"/>
            <a:r>
              <a:rPr lang="en-US" sz="1800" dirty="0" smtClean="0">
                <a:latin typeface="+mn-lt"/>
              </a:rPr>
              <a:t>Example of the RIC as a shortened form of a </a:t>
            </a:r>
            <a:r>
              <a:rPr lang="en-US" sz="1800" dirty="0" err="1" smtClean="0">
                <a:latin typeface="+mn-lt"/>
              </a:rPr>
              <a:t>DoDAAC</a:t>
            </a:r>
            <a:r>
              <a:rPr lang="en-US" sz="1800" dirty="0" smtClean="0">
                <a:latin typeface="+mn-lt"/>
              </a:rPr>
              <a:t>.  Note the 1348 identifies to whom the transaction (A01) is being sent (N00188 FISC NORFOLK, VA), and in the 80rp transaction, </a:t>
            </a:r>
            <a:r>
              <a:rPr lang="en-US" sz="1800" dirty="0" err="1" smtClean="0">
                <a:latin typeface="+mn-lt"/>
              </a:rPr>
              <a:t>rp’s</a:t>
            </a:r>
            <a:r>
              <a:rPr lang="en-US" sz="1800" dirty="0" smtClean="0">
                <a:latin typeface="+mn-lt"/>
              </a:rPr>
              <a:t> 4-6 identify N00188 by using its RIC NNZ, since space limitations of the 80rp transaction did not afford using the </a:t>
            </a:r>
            <a:r>
              <a:rPr lang="en-US" sz="1800" dirty="0" err="1" smtClean="0">
                <a:latin typeface="+mn-lt"/>
              </a:rPr>
              <a:t>DoDAAC</a:t>
            </a:r>
            <a:r>
              <a:rPr lang="en-US" sz="1800" dirty="0" smtClean="0">
                <a:latin typeface="+mn-lt"/>
              </a:rPr>
              <a:t> of the entity to whom the transaction was being routed.  The RIC was implemented for this purpose.  </a:t>
            </a:r>
          </a:p>
          <a:p>
            <a:pPr algn="l"/>
            <a:endParaRPr lang="en-US" sz="1800" dirty="0">
              <a:latin typeface="+mn-lt"/>
            </a:endParaRPr>
          </a:p>
          <a:p>
            <a:pPr algn="l"/>
            <a:endParaRPr lang="en-US" sz="1800" dirty="0" smtClean="0">
              <a:latin typeface="+mn-lt"/>
            </a:endParaRPr>
          </a:p>
          <a:p>
            <a:pPr algn="l"/>
            <a:endParaRPr lang="en-US" sz="1800" dirty="0">
              <a:latin typeface="+mn-lt"/>
            </a:endParaRPr>
          </a:p>
          <a:p>
            <a:pPr algn="l"/>
            <a:endParaRPr lang="en-US" sz="1800" dirty="0" smtClean="0">
              <a:latin typeface="+mn-lt"/>
            </a:endParaRPr>
          </a:p>
          <a:p>
            <a:pPr algn="l"/>
            <a:endParaRPr lang="en-US" sz="1800" dirty="0">
              <a:latin typeface="+mn-lt"/>
            </a:endParaRPr>
          </a:p>
          <a:p>
            <a:pPr algn="l"/>
            <a:endParaRPr lang="en-US" sz="1800" dirty="0" smtClean="0">
              <a:latin typeface="+mn-lt"/>
            </a:endParaRPr>
          </a:p>
          <a:p>
            <a:pPr algn="l"/>
            <a:endParaRPr lang="en-US" sz="1800" dirty="0">
              <a:latin typeface="+mn-lt"/>
            </a:endParaRPr>
          </a:p>
          <a:p>
            <a:pPr algn="l"/>
            <a:endParaRPr lang="en-US" sz="1800" dirty="0">
              <a:latin typeface="+mn-lt"/>
            </a:endParaRPr>
          </a:p>
        </p:txBody>
      </p:sp>
      <p:sp>
        <p:nvSpPr>
          <p:cNvPr id="12" name="Text Box 5"/>
          <p:cNvSpPr txBox="1">
            <a:spLocks noChangeArrowheads="1"/>
          </p:cNvSpPr>
          <p:nvPr/>
        </p:nvSpPr>
        <p:spPr bwMode="auto">
          <a:xfrm>
            <a:off x="6477000" y="3657600"/>
            <a:ext cx="2651760" cy="1077218"/>
          </a:xfrm>
          <a:prstGeom prst="rect">
            <a:avLst/>
          </a:prstGeom>
          <a:noFill/>
          <a:ln w="9525">
            <a:noFill/>
            <a:miter lim="800000"/>
            <a:headEnd/>
            <a:tailEnd/>
          </a:ln>
        </p:spPr>
        <p:txBody>
          <a:bodyPr wrap="square">
            <a:spAutoFit/>
          </a:bodyPr>
          <a:lstStyle/>
          <a:p>
            <a:pPr algn="l"/>
            <a:r>
              <a:rPr lang="en-US" dirty="0" smtClean="0">
                <a:latin typeface="+mn-lt"/>
              </a:rPr>
              <a:t>Activity:  FISC Norfolk, VA</a:t>
            </a:r>
          </a:p>
          <a:p>
            <a:pPr algn="l"/>
            <a:r>
              <a:rPr lang="en-US" dirty="0" err="1" smtClean="0">
                <a:latin typeface="+mn-lt"/>
              </a:rPr>
              <a:t>DoDAAC</a:t>
            </a:r>
            <a:r>
              <a:rPr lang="en-US" dirty="0" smtClean="0">
                <a:latin typeface="+mn-lt"/>
              </a:rPr>
              <a:t>:  N00188</a:t>
            </a:r>
          </a:p>
          <a:p>
            <a:pPr algn="l"/>
            <a:r>
              <a:rPr lang="en-US" dirty="0" smtClean="0">
                <a:latin typeface="+mn-lt"/>
              </a:rPr>
              <a:t>RIC:  NNZ</a:t>
            </a:r>
          </a:p>
        </p:txBody>
      </p:sp>
    </p:spTree>
    <p:extLst>
      <p:ext uri="{BB962C8B-B14F-4D97-AF65-F5344CB8AC3E}">
        <p14:creationId xmlns:p14="http://schemas.microsoft.com/office/powerpoint/2010/main" val="202633607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533400"/>
          </a:xfrm>
        </p:spPr>
        <p:txBody>
          <a:bodyPr/>
          <a:lstStyle/>
          <a:p>
            <a:r>
              <a:rPr lang="en-US" sz="3600" dirty="0" smtClean="0">
                <a:effectLst>
                  <a:outerShdw blurRad="38100" dist="38100" dir="2700000" algn="tl">
                    <a:srgbClr val="000000">
                      <a:alpha val="43137"/>
                    </a:srgbClr>
                  </a:outerShdw>
                </a:effectLst>
              </a:rPr>
              <a:t>RIC Data Elements</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560" y="1295400"/>
            <a:ext cx="8915400" cy="2590800"/>
          </a:xfrm>
        </p:spPr>
        <p:txBody>
          <a:bodyPr/>
          <a:lstStyle/>
          <a:p>
            <a:pPr marL="12700" indent="-12700"/>
            <a:r>
              <a:rPr lang="en-US" sz="2000" b="0" dirty="0" smtClean="0"/>
              <a:t>Since the RIC is a shortened version of a </a:t>
            </a:r>
            <a:r>
              <a:rPr lang="en-US" sz="2000" b="0" dirty="0" err="1" smtClean="0"/>
              <a:t>DoDAAC</a:t>
            </a:r>
            <a:r>
              <a:rPr lang="en-US" sz="2000" b="0" dirty="0"/>
              <a:t> </a:t>
            </a:r>
            <a:r>
              <a:rPr lang="en-US" sz="2000" b="0" dirty="0" smtClean="0"/>
              <a:t>for an activity that routes DLSS transactions, the RIC’s TAC must be the same as that of the </a:t>
            </a:r>
            <a:r>
              <a:rPr lang="en-US" sz="2000" b="0" dirty="0" err="1" smtClean="0"/>
              <a:t>DoDAAC</a:t>
            </a:r>
            <a:r>
              <a:rPr lang="en-US" sz="2000" b="0" dirty="0" smtClean="0"/>
              <a:t> to which the RIC is associated.  This is because not every MILS-related procedure was automated, and in some instances, it was necessary to mail documents to a routing activity.  The address of the RIC was used for this purpose, which is why its address had to be the same as the activity’s </a:t>
            </a:r>
            <a:r>
              <a:rPr lang="en-US" sz="2000" b="0" dirty="0" err="1" smtClean="0"/>
              <a:t>DoDAAC</a:t>
            </a:r>
            <a:r>
              <a:rPr lang="en-US" sz="2000" b="0" dirty="0" smtClean="0"/>
              <a:t> TAC1 – the official mailing address of the activity.  </a:t>
            </a:r>
          </a:p>
          <a:p>
            <a:pPr marL="12700" indent="-12700"/>
            <a:endParaRPr lang="en-US" sz="2800" b="0" dirty="0" smtClean="0"/>
          </a:p>
          <a:p>
            <a:pPr marL="12700" indent="-12700"/>
            <a:endParaRPr lang="en-US" sz="2800" b="0" dirty="0"/>
          </a:p>
          <a:p>
            <a:pPr marL="12700" indent="-12700"/>
            <a:endParaRPr lang="en-US" sz="1400" b="0" dirty="0"/>
          </a:p>
        </p:txBody>
      </p:sp>
    </p:spTree>
    <p:extLst>
      <p:ext uri="{BB962C8B-B14F-4D97-AF65-F5344CB8AC3E}">
        <p14:creationId xmlns:p14="http://schemas.microsoft.com/office/powerpoint/2010/main" val="10633831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20000" cy="533400"/>
          </a:xfrm>
        </p:spPr>
        <p:txBody>
          <a:bodyPr/>
          <a:lstStyle/>
          <a:p>
            <a:r>
              <a:rPr lang="en-US" sz="3600" dirty="0" smtClean="0">
                <a:effectLst>
                  <a:outerShdw blurRad="38100" dist="38100" dir="2700000" algn="tl">
                    <a:srgbClr val="000000">
                      <a:alpha val="43137"/>
                    </a:srgbClr>
                  </a:outerShdw>
                </a:effectLst>
              </a:rPr>
              <a:t>Other RIC Data Elements</a:t>
            </a:r>
            <a:endParaRPr lang="en-US" sz="3600" dirty="0">
              <a:effectLst>
                <a:outerShdw blurRad="38100" dist="38100" dir="2700000" algn="tl">
                  <a:srgbClr val="000000">
                    <a:alpha val="43137"/>
                  </a:srgbClr>
                </a:outerShdw>
              </a:effectLst>
            </a:endParaRPr>
          </a:p>
        </p:txBody>
      </p:sp>
      <p:sp>
        <p:nvSpPr>
          <p:cNvPr id="4" name="TextBox 3"/>
          <p:cNvSpPr txBox="1"/>
          <p:nvPr/>
        </p:nvSpPr>
        <p:spPr>
          <a:xfrm>
            <a:off x="76200" y="1295400"/>
            <a:ext cx="9067800" cy="4247317"/>
          </a:xfrm>
          <a:prstGeom prst="rect">
            <a:avLst/>
          </a:prstGeom>
          <a:noFill/>
        </p:spPr>
        <p:txBody>
          <a:bodyPr wrap="square" rtlCol="0">
            <a:spAutoFit/>
          </a:bodyPr>
          <a:lstStyle/>
          <a:p>
            <a:pPr algn="l"/>
            <a:r>
              <a:rPr lang="en-US" sz="2000" dirty="0" smtClean="0">
                <a:latin typeface="+mj-lt"/>
              </a:rPr>
              <a:t>All of the data elements of the RIC are included in the data elements of that RIC’s </a:t>
            </a:r>
            <a:r>
              <a:rPr lang="en-US" sz="2000" dirty="0" err="1" smtClean="0">
                <a:latin typeface="+mj-lt"/>
              </a:rPr>
              <a:t>DoDAAC</a:t>
            </a:r>
            <a:r>
              <a:rPr lang="en-US" sz="2000" dirty="0" smtClean="0">
                <a:latin typeface="+mj-lt"/>
              </a:rPr>
              <a:t>.  In addition to the TAC, they include:  </a:t>
            </a:r>
          </a:p>
          <a:p>
            <a:pPr marL="285750" indent="-285750" algn="l">
              <a:buFont typeface="Arial" panose="020B0604020202020204" pitchFamily="34" charset="0"/>
              <a:buChar char="•"/>
            </a:pPr>
            <a:r>
              <a:rPr lang="en-US" sz="2000" dirty="0" smtClean="0">
                <a:latin typeface="+mj-lt"/>
              </a:rPr>
              <a:t>The RIC_DODAAC</a:t>
            </a:r>
            <a:r>
              <a:rPr lang="en-US" sz="2000" dirty="0">
                <a:latin typeface="+mj-lt"/>
              </a:rPr>
              <a:t>. It is the </a:t>
            </a:r>
            <a:r>
              <a:rPr lang="en-US" sz="2000" dirty="0" err="1">
                <a:latin typeface="+mj-lt"/>
              </a:rPr>
              <a:t>DoDAAC</a:t>
            </a:r>
            <a:r>
              <a:rPr lang="en-US" sz="2000" dirty="0">
                <a:latin typeface="+mj-lt"/>
              </a:rPr>
              <a:t> to which the RIC is associated.  Every RIC is associated to a </a:t>
            </a:r>
            <a:r>
              <a:rPr lang="en-US" sz="2000" dirty="0" err="1">
                <a:latin typeface="+mj-lt"/>
              </a:rPr>
              <a:t>DoDAAC</a:t>
            </a:r>
            <a:r>
              <a:rPr lang="en-US" sz="2000" dirty="0">
                <a:latin typeface="+mj-lt"/>
              </a:rPr>
              <a:t>, but not every </a:t>
            </a:r>
            <a:r>
              <a:rPr lang="en-US" sz="2000" dirty="0" err="1">
                <a:latin typeface="+mj-lt"/>
              </a:rPr>
              <a:t>DoDAAC</a:t>
            </a:r>
            <a:r>
              <a:rPr lang="en-US" sz="2000" dirty="0">
                <a:latin typeface="+mj-lt"/>
              </a:rPr>
              <a:t> has a RIC</a:t>
            </a:r>
            <a:r>
              <a:rPr lang="en-US" sz="2000" dirty="0" smtClean="0">
                <a:latin typeface="+mj-lt"/>
              </a:rPr>
              <a:t>.  </a:t>
            </a:r>
            <a:endParaRPr lang="en-US" sz="2000" dirty="0">
              <a:latin typeface="+mj-lt"/>
            </a:endParaRPr>
          </a:p>
          <a:p>
            <a:pPr marL="285750" indent="-285750" algn="l">
              <a:buFont typeface="Arial" panose="020B0604020202020204" pitchFamily="34" charset="0"/>
              <a:buChar char="•"/>
            </a:pPr>
            <a:r>
              <a:rPr lang="en-US" sz="2000" dirty="0" smtClean="0">
                <a:latin typeface="+mj-lt"/>
              </a:rPr>
              <a:t>MAJ_COMMAND.  </a:t>
            </a:r>
            <a:r>
              <a:rPr lang="en-US" sz="2000" dirty="0">
                <a:latin typeface="+mj-lt"/>
              </a:rPr>
              <a:t>M</a:t>
            </a:r>
            <a:r>
              <a:rPr lang="en-US" sz="2000" dirty="0" smtClean="0">
                <a:latin typeface="+mj-lt"/>
              </a:rPr>
              <a:t>ajor Command Code (MAJCOM).    </a:t>
            </a:r>
          </a:p>
          <a:p>
            <a:pPr marL="285750" indent="-285750" algn="l">
              <a:buFont typeface="Arial" panose="020B0604020202020204" pitchFamily="34" charset="0"/>
              <a:buChar char="•"/>
            </a:pPr>
            <a:r>
              <a:rPr lang="en-US" sz="2000" dirty="0" smtClean="0">
                <a:latin typeface="+mj-lt"/>
              </a:rPr>
              <a:t>COCOM (derived from the TAC2 of the RIC_DODAAC). </a:t>
            </a:r>
          </a:p>
          <a:p>
            <a:pPr marL="285750" indent="-285750" algn="l">
              <a:buFont typeface="Arial" panose="020B0604020202020204" pitchFamily="34" charset="0"/>
              <a:buChar char="•"/>
            </a:pPr>
            <a:r>
              <a:rPr lang="en-US" sz="2000" dirty="0" smtClean="0">
                <a:latin typeface="+mj-lt"/>
              </a:rPr>
              <a:t>CREATE_DATE.  The date the RIC was created.  </a:t>
            </a:r>
          </a:p>
          <a:p>
            <a:pPr marL="285750" indent="-285750" algn="l">
              <a:buFont typeface="Arial" panose="020B0604020202020204" pitchFamily="34" charset="0"/>
              <a:buChar char="•"/>
            </a:pPr>
            <a:r>
              <a:rPr lang="en-US" sz="2000" dirty="0" smtClean="0">
                <a:latin typeface="+mj-lt"/>
              </a:rPr>
              <a:t>T1_DELDTE.  The Delete Date of the RIC.  </a:t>
            </a:r>
          </a:p>
          <a:p>
            <a:pPr algn="l"/>
            <a:endParaRPr lang="en-US" sz="2000" dirty="0" smtClean="0">
              <a:latin typeface="+mj-lt"/>
            </a:endParaRPr>
          </a:p>
          <a:p>
            <a:pPr algn="l"/>
            <a:endParaRPr lang="en-US" sz="2000" dirty="0">
              <a:latin typeface="+mj-lt"/>
            </a:endParaRPr>
          </a:p>
        </p:txBody>
      </p:sp>
    </p:spTree>
    <p:extLst>
      <p:ext uri="{BB962C8B-B14F-4D97-AF65-F5344CB8AC3E}">
        <p14:creationId xmlns:p14="http://schemas.microsoft.com/office/powerpoint/2010/main" val="8249562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0"/>
            <a:ext cx="8991600" cy="1295400"/>
          </a:xfrm>
        </p:spPr>
        <p:txBody>
          <a:bodyPr/>
          <a:lstStyle/>
          <a:p>
            <a:r>
              <a:rPr lang="en-US" sz="3600" dirty="0" smtClean="0">
                <a:effectLst>
                  <a:outerShdw blurRad="38100" dist="38100" dir="2700000" algn="tl">
                    <a:srgbClr val="000000">
                      <a:alpha val="43137"/>
                    </a:srgbClr>
                  </a:outerShdw>
                </a:effectLst>
              </a:rPr>
              <a:t>Who uses the DoDAAD?</a:t>
            </a:r>
            <a:endParaRPr lang="en-US" sz="3600" dirty="0" smtClean="0">
              <a:effectLst>
                <a:outerShdw blurRad="38100" dist="38100" dir="2700000" algn="tl">
                  <a:srgbClr val="000000">
                    <a:alpha val="43137"/>
                  </a:srgbClr>
                </a:outerShdw>
              </a:effectLst>
              <a:latin typeface="Arial Narrow" pitchFamily="34" charset="0"/>
            </a:endParaRPr>
          </a:p>
        </p:txBody>
      </p:sp>
      <p:sp>
        <p:nvSpPr>
          <p:cNvPr id="9219" name="Text Box 4"/>
          <p:cNvSpPr txBox="1">
            <a:spLocks noChangeArrowheads="1"/>
          </p:cNvSpPr>
          <p:nvPr/>
        </p:nvSpPr>
        <p:spPr bwMode="auto">
          <a:xfrm>
            <a:off x="0" y="1467785"/>
            <a:ext cx="8991600" cy="3431709"/>
          </a:xfrm>
          <a:prstGeom prst="rect">
            <a:avLst/>
          </a:prstGeom>
          <a:noFill/>
          <a:ln w="9525">
            <a:noFill/>
            <a:miter lim="800000"/>
            <a:headEnd/>
            <a:tailEnd/>
          </a:ln>
        </p:spPr>
        <p:txBody>
          <a:bodyPr wrap="square">
            <a:spAutoFit/>
          </a:bodyPr>
          <a:lstStyle/>
          <a:p>
            <a:pPr marL="465138" indent="-465138" algn="l">
              <a:lnSpc>
                <a:spcPct val="85000"/>
              </a:lnSpc>
              <a:buFontTx/>
              <a:buChar char="•"/>
            </a:pPr>
            <a:r>
              <a:rPr lang="en-US" sz="2000" dirty="0">
                <a:latin typeface="+mn-lt"/>
              </a:rPr>
              <a:t>All DoD, Federal, and Commercial shippers, use the DoDAAD for address information.  </a:t>
            </a:r>
          </a:p>
          <a:p>
            <a:pPr marL="465138" indent="-465138" algn="l">
              <a:lnSpc>
                <a:spcPct val="85000"/>
              </a:lnSpc>
              <a:buFontTx/>
              <a:buChar char="•"/>
            </a:pPr>
            <a:r>
              <a:rPr lang="en-US" sz="2000" dirty="0" smtClean="0">
                <a:latin typeface="+mn-lt"/>
              </a:rPr>
              <a:t>Some business application systems requiring DoDAAD data to support their business processes include (but are not limited to):  supply chain, materiel management, distribution, transportation, maintenance, financial management, human resources, installations, contracting, and procurement/acquisition systems.</a:t>
            </a:r>
          </a:p>
          <a:p>
            <a:pPr marL="465138" indent="-465138" algn="l">
              <a:lnSpc>
                <a:spcPct val="85000"/>
              </a:lnSpc>
              <a:buFontTx/>
              <a:buChar char="•"/>
            </a:pPr>
            <a:r>
              <a:rPr lang="en-US" sz="2000" dirty="0">
                <a:latin typeface="+mn-lt"/>
              </a:rPr>
              <a:t>Each Service/Agency has a Central Service Point   (CSP) authorized to add, change, or delete </a:t>
            </a:r>
            <a:r>
              <a:rPr lang="en-US" sz="2000" dirty="0" smtClean="0">
                <a:latin typeface="+mn-lt"/>
              </a:rPr>
              <a:t>DoDAACs and RICs for </a:t>
            </a:r>
            <a:r>
              <a:rPr lang="en-US" sz="2000" dirty="0">
                <a:latin typeface="+mn-lt"/>
              </a:rPr>
              <a:t>their particular Service/Agency.  </a:t>
            </a:r>
          </a:p>
          <a:p>
            <a:pPr marL="465138" indent="-465138" algn="l">
              <a:lnSpc>
                <a:spcPct val="85000"/>
              </a:lnSpc>
              <a:buFontTx/>
              <a:buChar char="•"/>
            </a:pPr>
            <a:endParaRPr lang="en-US" sz="2000" b="1" dirty="0">
              <a:latin typeface="+mn-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517525" y="1636713"/>
            <a:ext cx="184150" cy="366712"/>
          </a:xfrm>
          <a:prstGeom prst="rect">
            <a:avLst/>
          </a:prstGeom>
          <a:noFill/>
          <a:ln w="9525">
            <a:noFill/>
            <a:miter lim="800000"/>
            <a:headEnd/>
            <a:tailEnd/>
          </a:ln>
        </p:spPr>
        <p:txBody>
          <a:bodyPr wrap="none">
            <a:spAutoFit/>
          </a:bodyPr>
          <a:lstStyle/>
          <a:p>
            <a:pPr algn="l" eaLnBrk="1" hangingPunct="1">
              <a:spcBef>
                <a:spcPct val="0"/>
              </a:spcBef>
            </a:pPr>
            <a:endParaRPr lang="en-US" sz="1800" dirty="0">
              <a:latin typeface="Arial" charset="0"/>
            </a:endParaRPr>
          </a:p>
        </p:txBody>
      </p:sp>
      <p:sp>
        <p:nvSpPr>
          <p:cNvPr id="14340" name="Rectangle 5"/>
          <p:cNvSpPr>
            <a:spLocks noChangeArrowheads="1"/>
          </p:cNvSpPr>
          <p:nvPr/>
        </p:nvSpPr>
        <p:spPr bwMode="auto">
          <a:xfrm>
            <a:off x="0" y="1011734"/>
            <a:ext cx="9144000" cy="5016758"/>
          </a:xfrm>
          <a:prstGeom prst="rect">
            <a:avLst/>
          </a:prstGeom>
          <a:noFill/>
          <a:ln w="9525">
            <a:noFill/>
            <a:miter lim="800000"/>
            <a:headEnd/>
            <a:tailEnd/>
          </a:ln>
        </p:spPr>
        <p:txBody>
          <a:bodyPr>
            <a:spAutoFit/>
          </a:bodyPr>
          <a:lstStyle/>
          <a:p>
            <a:pPr marL="0" lvl="1" algn="l" eaLnBrk="1" hangingPunct="1">
              <a:spcBef>
                <a:spcPct val="0"/>
              </a:spcBef>
              <a:defRPr/>
            </a:pPr>
            <a:r>
              <a:rPr lang="en-US" sz="2000" dirty="0" smtClean="0">
                <a:latin typeface="+mn-lt"/>
              </a:rPr>
              <a:t>Some of the uses for a DoDAAC include the following:  </a:t>
            </a:r>
          </a:p>
          <a:p>
            <a:pPr marL="0" lvl="1" algn="l" eaLnBrk="1" hangingPunct="1">
              <a:spcBef>
                <a:spcPct val="0"/>
              </a:spcBef>
              <a:defRPr/>
            </a:pPr>
            <a:endParaRPr lang="en-US" sz="2000" dirty="0">
              <a:latin typeface="+mn-lt"/>
            </a:endParaRPr>
          </a:p>
          <a:p>
            <a:pPr marL="342900" lvl="1" indent="-342900" algn="l" eaLnBrk="1" hangingPunct="1">
              <a:spcBef>
                <a:spcPct val="0"/>
              </a:spcBef>
              <a:buFont typeface="Arial" panose="020B0604020202020204" pitchFamily="34" charset="0"/>
              <a:buChar char="•"/>
              <a:defRPr/>
            </a:pPr>
            <a:r>
              <a:rPr lang="en-US" sz="2000" dirty="0">
                <a:latin typeface="+mn-lt"/>
              </a:rPr>
              <a:t>First 6 Characters of Every requisition Document </a:t>
            </a:r>
            <a:r>
              <a:rPr lang="en-US" sz="2000" dirty="0" smtClean="0">
                <a:latin typeface="+mn-lt"/>
              </a:rPr>
              <a:t>Number</a:t>
            </a:r>
          </a:p>
          <a:p>
            <a:pPr marL="800100" lvl="2" indent="-342900" algn="l" eaLnBrk="1" hangingPunct="1">
              <a:spcBef>
                <a:spcPct val="0"/>
              </a:spcBef>
              <a:buFont typeface="Arial" panose="020B0604020202020204" pitchFamily="34" charset="0"/>
              <a:buChar char="•"/>
              <a:defRPr/>
            </a:pPr>
            <a:r>
              <a:rPr lang="en-US" sz="2000" dirty="0" smtClean="0">
                <a:latin typeface="+mn-lt"/>
              </a:rPr>
              <a:t>Occurs at least once in nearly </a:t>
            </a:r>
            <a:r>
              <a:rPr lang="en-US" sz="2000" i="1" dirty="0" smtClean="0">
                <a:latin typeface="+mn-lt"/>
              </a:rPr>
              <a:t>all</a:t>
            </a:r>
            <a:r>
              <a:rPr lang="en-US" sz="2000" dirty="0" smtClean="0">
                <a:latin typeface="+mn-lt"/>
              </a:rPr>
              <a:t> logistics transactions</a:t>
            </a:r>
          </a:p>
          <a:p>
            <a:pPr marL="800100" lvl="2" indent="-342900" algn="l" eaLnBrk="1" hangingPunct="1">
              <a:spcBef>
                <a:spcPct val="0"/>
              </a:spcBef>
              <a:buFont typeface="Arial" panose="020B0604020202020204" pitchFamily="34" charset="0"/>
              <a:buChar char="•"/>
              <a:defRPr/>
            </a:pPr>
            <a:endParaRPr lang="en-US" sz="2000" dirty="0" smtClean="0">
              <a:latin typeface="+mn-lt"/>
            </a:endParaRPr>
          </a:p>
          <a:p>
            <a:pPr marL="338138" lvl="2" indent="-338138" algn="l" eaLnBrk="1" hangingPunct="1">
              <a:spcBef>
                <a:spcPct val="0"/>
              </a:spcBef>
              <a:buFontTx/>
              <a:buChar char="•"/>
              <a:defRPr/>
            </a:pPr>
            <a:r>
              <a:rPr lang="en-US" sz="2000" dirty="0" smtClean="0">
                <a:latin typeface="+mn-lt"/>
              </a:rPr>
              <a:t>First 6 characters of a Standard Document Number (SDN)  </a:t>
            </a:r>
          </a:p>
          <a:p>
            <a:pPr marL="338138" lvl="2" indent="-338138" algn="l" eaLnBrk="1" hangingPunct="1">
              <a:spcBef>
                <a:spcPct val="0"/>
              </a:spcBef>
              <a:buFontTx/>
              <a:buChar char="•"/>
              <a:defRPr/>
            </a:pPr>
            <a:endParaRPr lang="en-US" sz="2000" dirty="0" smtClean="0">
              <a:latin typeface="+mn-lt"/>
            </a:endParaRPr>
          </a:p>
          <a:p>
            <a:pPr marL="338138" lvl="2" indent="-338138" algn="l" eaLnBrk="1" hangingPunct="1">
              <a:spcBef>
                <a:spcPct val="0"/>
              </a:spcBef>
              <a:buFontTx/>
              <a:buChar char="•"/>
              <a:defRPr/>
            </a:pPr>
            <a:r>
              <a:rPr lang="en-US" sz="2000" dirty="0" smtClean="0">
                <a:latin typeface="+mn-lt"/>
              </a:rPr>
              <a:t>First </a:t>
            </a:r>
            <a:r>
              <a:rPr lang="en-US" sz="2000" dirty="0">
                <a:latin typeface="+mn-lt"/>
              </a:rPr>
              <a:t>6 Characters of Every Contract Number (Procurement Instrument </a:t>
            </a:r>
            <a:r>
              <a:rPr lang="en-US" sz="2000" dirty="0" smtClean="0">
                <a:latin typeface="+mn-lt"/>
              </a:rPr>
              <a:t>Identifier </a:t>
            </a:r>
            <a:r>
              <a:rPr lang="en-US" sz="2000" dirty="0">
                <a:latin typeface="+mn-lt"/>
              </a:rPr>
              <a:t>– </a:t>
            </a:r>
            <a:r>
              <a:rPr lang="en-US" sz="2000" dirty="0" smtClean="0">
                <a:latin typeface="+mn-lt"/>
              </a:rPr>
              <a:t>PIID)</a:t>
            </a:r>
            <a:endParaRPr lang="en-US" sz="2000" dirty="0">
              <a:latin typeface="+mn-lt"/>
            </a:endParaRPr>
          </a:p>
          <a:p>
            <a:pPr marL="338138" lvl="2" indent="-338138" algn="l" eaLnBrk="1" hangingPunct="1">
              <a:spcBef>
                <a:spcPct val="0"/>
              </a:spcBef>
              <a:buFontTx/>
              <a:buChar char="•"/>
              <a:defRPr/>
            </a:pPr>
            <a:endParaRPr lang="en-US" sz="2000" dirty="0">
              <a:latin typeface="+mn-lt"/>
            </a:endParaRPr>
          </a:p>
          <a:p>
            <a:pPr marL="342900" lvl="1" indent="-342900" algn="l" eaLnBrk="1" hangingPunct="1">
              <a:spcBef>
                <a:spcPct val="0"/>
              </a:spcBef>
              <a:buFont typeface="Arial" panose="020B0604020202020204" pitchFamily="34" charset="0"/>
              <a:buChar char="•"/>
              <a:defRPr/>
            </a:pPr>
            <a:r>
              <a:rPr lang="en-US" sz="2000" dirty="0" smtClean="0">
                <a:latin typeface="+mn-lt"/>
              </a:rPr>
              <a:t>Password </a:t>
            </a:r>
            <a:r>
              <a:rPr lang="en-US" sz="2000" dirty="0">
                <a:latin typeface="+mn-lt"/>
              </a:rPr>
              <a:t>to the Federal Supply Systems – used to obtain materiel from DoD or federal sources</a:t>
            </a:r>
          </a:p>
          <a:p>
            <a:pPr marL="0" lvl="1" algn="l" eaLnBrk="1" hangingPunct="1">
              <a:spcBef>
                <a:spcPct val="0"/>
              </a:spcBef>
              <a:defRPr/>
            </a:pPr>
            <a:r>
              <a:rPr lang="en-US" sz="2000" dirty="0" smtClean="0">
                <a:latin typeface="+mn-lt"/>
              </a:rPr>
              <a:t> </a:t>
            </a:r>
            <a:endParaRPr lang="en-US" sz="2000" dirty="0">
              <a:latin typeface="+mn-lt"/>
            </a:endParaRPr>
          </a:p>
          <a:p>
            <a:pPr marL="465138" lvl="1" indent="-465138" algn="l" eaLnBrk="1" hangingPunct="1">
              <a:spcBef>
                <a:spcPct val="0"/>
              </a:spcBef>
              <a:buFontTx/>
              <a:buChar char="•"/>
              <a:defRPr/>
            </a:pPr>
            <a:r>
              <a:rPr lang="en-US" sz="2000" dirty="0" smtClean="0">
                <a:latin typeface="+mn-lt"/>
              </a:rPr>
              <a:t>Last </a:t>
            </a:r>
            <a:r>
              <a:rPr lang="en-US" sz="2000" dirty="0">
                <a:latin typeface="+mn-lt"/>
              </a:rPr>
              <a:t>6 characters of DoD Business Partner Number (BPN</a:t>
            </a:r>
            <a:r>
              <a:rPr lang="en-US" sz="2000" dirty="0" smtClean="0">
                <a:latin typeface="+mn-lt"/>
              </a:rPr>
              <a:t>)</a:t>
            </a:r>
          </a:p>
          <a:p>
            <a:pPr marL="922338" lvl="3" indent="-465138" algn="l" eaLnBrk="1" hangingPunct="1">
              <a:spcBef>
                <a:spcPct val="0"/>
              </a:spcBef>
              <a:buFontTx/>
              <a:buChar char="•"/>
              <a:defRPr/>
            </a:pPr>
            <a:r>
              <a:rPr lang="en-US" sz="2000" dirty="0" smtClean="0">
                <a:latin typeface="+mn-lt"/>
              </a:rPr>
              <a:t>Basis </a:t>
            </a:r>
            <a:r>
              <a:rPr lang="en-US" sz="2000" dirty="0">
                <a:latin typeface="+mn-lt"/>
              </a:rPr>
              <a:t>for identifying DoD Buying and Selling activities</a:t>
            </a:r>
          </a:p>
          <a:p>
            <a:pPr marL="922338" lvl="3" indent="-465138" algn="l" eaLnBrk="1" hangingPunct="1">
              <a:spcBef>
                <a:spcPct val="0"/>
              </a:spcBef>
              <a:buFontTx/>
              <a:buChar char="•"/>
              <a:defRPr/>
            </a:pPr>
            <a:r>
              <a:rPr lang="en-US" sz="2000" dirty="0" smtClean="0">
                <a:latin typeface="+mn-lt"/>
              </a:rPr>
              <a:t>BPN </a:t>
            </a:r>
            <a:r>
              <a:rPr lang="en-US" sz="2000" dirty="0">
                <a:latin typeface="+mn-lt"/>
              </a:rPr>
              <a:t>is used for financial eliminations and account reconciliations</a:t>
            </a:r>
          </a:p>
        </p:txBody>
      </p:sp>
      <p:sp>
        <p:nvSpPr>
          <p:cNvPr id="14341" name="Rectangle 7"/>
          <p:cNvSpPr>
            <a:spLocks noChangeArrowheads="1"/>
          </p:cNvSpPr>
          <p:nvPr/>
        </p:nvSpPr>
        <p:spPr bwMode="auto">
          <a:xfrm>
            <a:off x="762000" y="304800"/>
            <a:ext cx="7467600" cy="609600"/>
          </a:xfrm>
          <a:prstGeom prst="rect">
            <a:avLst/>
          </a:prstGeom>
          <a:noFill/>
          <a:ln w="9525">
            <a:noFill/>
            <a:miter lim="800000"/>
            <a:headEnd/>
            <a:tailEnd/>
          </a:ln>
        </p:spPr>
        <p:txBody>
          <a:bodyPr anchor="ctr"/>
          <a:lstStyle/>
          <a:p>
            <a:pPr>
              <a:spcBef>
                <a:spcPct val="0"/>
              </a:spcBef>
            </a:pPr>
            <a:r>
              <a:rPr lang="en-US" sz="3600" b="1" dirty="0" smtClean="0">
                <a:solidFill>
                  <a:srgbClr val="2D2DB9"/>
                </a:solidFill>
                <a:effectLst>
                  <a:outerShdw blurRad="38100" dist="38100" dir="2700000" algn="tl">
                    <a:srgbClr val="000000">
                      <a:alpha val="43137"/>
                    </a:srgbClr>
                  </a:outerShdw>
                </a:effectLst>
                <a:latin typeface="+mj-lt"/>
              </a:rPr>
              <a:t>DoDAAC </a:t>
            </a:r>
            <a:r>
              <a:rPr lang="en-US" sz="3600" b="1" dirty="0">
                <a:solidFill>
                  <a:srgbClr val="2D2DB9"/>
                </a:solidFill>
                <a:effectLst>
                  <a:outerShdw blurRad="38100" dist="38100" dir="2700000" algn="tl">
                    <a:srgbClr val="000000">
                      <a:alpha val="43137"/>
                    </a:srgbClr>
                  </a:outerShdw>
                </a:effectLst>
                <a:latin typeface="+mj-lt"/>
              </a:rPr>
              <a:t>Usage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8077200" cy="685800"/>
          </a:xfrm>
        </p:spPr>
        <p:txBody>
          <a:bodyPr/>
          <a:lstStyle/>
          <a:p>
            <a:r>
              <a:rPr lang="en-US" sz="3600" dirty="0" smtClean="0">
                <a:effectLst>
                  <a:outerShdw blurRad="38100" dist="38100" dir="2700000" algn="tl">
                    <a:srgbClr val="000000">
                      <a:alpha val="43137"/>
                    </a:srgbClr>
                  </a:outerShdw>
                </a:effectLst>
              </a:rPr>
              <a:t>Who can create a DoDAAC or RIC?</a:t>
            </a:r>
          </a:p>
        </p:txBody>
      </p:sp>
      <p:sp>
        <p:nvSpPr>
          <p:cNvPr id="13315" name="Rectangle 3"/>
          <p:cNvSpPr>
            <a:spLocks noGrp="1" noChangeArrowheads="1"/>
          </p:cNvSpPr>
          <p:nvPr>
            <p:ph idx="1"/>
          </p:nvPr>
        </p:nvSpPr>
        <p:spPr>
          <a:xfrm>
            <a:off x="76200" y="1295400"/>
            <a:ext cx="9067800" cy="5257800"/>
          </a:xfrm>
        </p:spPr>
        <p:txBody>
          <a:bodyPr/>
          <a:lstStyle/>
          <a:p>
            <a:pPr marL="465138" indent="-465138">
              <a:lnSpc>
                <a:spcPct val="85000"/>
              </a:lnSpc>
              <a:spcBef>
                <a:spcPct val="50000"/>
              </a:spcBef>
              <a:buFontTx/>
              <a:buChar char="•"/>
            </a:pPr>
            <a:r>
              <a:rPr lang="en-US" sz="2000" b="0" kern="1200" dirty="0">
                <a:solidFill>
                  <a:schemeClr val="tx1"/>
                </a:solidFill>
              </a:rPr>
              <a:t>Central Service Points (CSPs) are assigned to create and maintain DoDAACs </a:t>
            </a:r>
            <a:r>
              <a:rPr lang="en-US" sz="2000" b="0" kern="1200" dirty="0" smtClean="0">
                <a:solidFill>
                  <a:schemeClr val="tx1"/>
                </a:solidFill>
              </a:rPr>
              <a:t>and RICs by </a:t>
            </a:r>
            <a:r>
              <a:rPr lang="en-US" sz="2000" b="0" kern="1200" dirty="0">
                <a:solidFill>
                  <a:schemeClr val="tx1"/>
                </a:solidFill>
              </a:rPr>
              <a:t>Service &amp; Agency Code. </a:t>
            </a:r>
          </a:p>
          <a:p>
            <a:pPr marL="465138" indent="-465138">
              <a:lnSpc>
                <a:spcPct val="85000"/>
              </a:lnSpc>
              <a:spcBef>
                <a:spcPct val="50000"/>
              </a:spcBef>
              <a:buFontTx/>
              <a:buChar char="•"/>
            </a:pPr>
            <a:r>
              <a:rPr lang="en-US" sz="2000" b="0" kern="1200" dirty="0">
                <a:solidFill>
                  <a:schemeClr val="tx1"/>
                </a:solidFill>
              </a:rPr>
              <a:t>Each Service/Agency assigns a CSP at the Service/Agency </a:t>
            </a:r>
            <a:r>
              <a:rPr lang="en-US" sz="2000" b="0" kern="1200" dirty="0" smtClean="0">
                <a:solidFill>
                  <a:schemeClr val="tx1"/>
                </a:solidFill>
              </a:rPr>
              <a:t>level.</a:t>
            </a:r>
            <a:endParaRPr lang="en-US" sz="2000" b="0" kern="1200" dirty="0">
              <a:solidFill>
                <a:schemeClr val="tx1"/>
              </a:solidFill>
            </a:endParaRPr>
          </a:p>
          <a:p>
            <a:pPr marL="465138" indent="-465138">
              <a:lnSpc>
                <a:spcPct val="85000"/>
              </a:lnSpc>
              <a:spcBef>
                <a:spcPct val="50000"/>
              </a:spcBef>
              <a:buFontTx/>
              <a:buChar char="•"/>
            </a:pPr>
            <a:r>
              <a:rPr lang="en-US" sz="2000" b="0" kern="1200" dirty="0">
                <a:solidFill>
                  <a:schemeClr val="tx1"/>
                </a:solidFill>
              </a:rPr>
              <a:t>General Services Administration (GSA) serves as the CSP for </a:t>
            </a:r>
            <a:r>
              <a:rPr lang="en-US" sz="2000" b="0" kern="1200" dirty="0" smtClean="0">
                <a:solidFill>
                  <a:schemeClr val="tx1"/>
                </a:solidFill>
              </a:rPr>
              <a:t>all Federal Civilian Agencies. </a:t>
            </a:r>
            <a:endParaRPr lang="en-US" sz="2000" b="0" kern="1200" dirty="0">
              <a:solidFill>
                <a:schemeClr val="tx1"/>
              </a:solidFill>
            </a:endParaRPr>
          </a:p>
          <a:p>
            <a:pPr marL="465138" indent="-465138">
              <a:lnSpc>
                <a:spcPct val="85000"/>
              </a:lnSpc>
              <a:spcBef>
                <a:spcPct val="50000"/>
              </a:spcBef>
              <a:buFontTx/>
              <a:buChar char="•"/>
            </a:pPr>
            <a:r>
              <a:rPr lang="en-US" sz="2000" b="0" kern="1200" dirty="0" smtClean="0">
                <a:solidFill>
                  <a:schemeClr val="tx1"/>
                </a:solidFill>
              </a:rPr>
              <a:t>Some </a:t>
            </a:r>
            <a:r>
              <a:rPr lang="en-US" sz="2000" b="0" kern="1200" dirty="0">
                <a:solidFill>
                  <a:schemeClr val="tx1"/>
                </a:solidFill>
              </a:rPr>
              <a:t>Services/Agencies also have Monitors which are subordinate to a CSP and have limited access to a Service’s/Agency’s DoDAACs (i.e., the MAJCOM).  </a:t>
            </a:r>
          </a:p>
          <a:p>
            <a:pPr marL="465138" indent="-465138">
              <a:lnSpc>
                <a:spcPct val="85000"/>
              </a:lnSpc>
              <a:spcBef>
                <a:spcPct val="50000"/>
              </a:spcBef>
              <a:buFontTx/>
              <a:buChar char="•"/>
            </a:pPr>
            <a:r>
              <a:rPr lang="en-US" sz="2000" b="0" kern="1200" dirty="0">
                <a:solidFill>
                  <a:schemeClr val="tx1"/>
                </a:solidFill>
              </a:rPr>
              <a:t>The list of CSPs and Monitors is on the </a:t>
            </a:r>
            <a:r>
              <a:rPr lang="en-US" sz="2000" b="0" kern="1200" dirty="0" smtClean="0">
                <a:solidFill>
                  <a:schemeClr val="tx1"/>
                </a:solidFill>
              </a:rPr>
              <a:t>DoDAAD web site.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990600"/>
          </a:xfrm>
        </p:spPr>
        <p:txBody>
          <a:bodyPr/>
          <a:lstStyle/>
          <a:p>
            <a:r>
              <a:rPr lang="en-US" sz="4000" dirty="0" smtClean="0">
                <a:effectLst>
                  <a:outerShdw blurRad="38100" dist="38100" dir="2700000" algn="tl">
                    <a:srgbClr val="000000">
                      <a:alpha val="43137"/>
                    </a:srgbClr>
                  </a:outerShdw>
                </a:effectLst>
              </a:rPr>
              <a:t>Learning Objectives</a:t>
            </a:r>
            <a:endParaRPr lang="en-US" dirty="0" smtClean="0">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a:xfrm>
            <a:off x="0" y="1219200"/>
            <a:ext cx="9144000" cy="5410200"/>
          </a:xfrm>
        </p:spPr>
        <p:txBody>
          <a:bodyPr/>
          <a:lstStyle/>
          <a:p>
            <a:pPr>
              <a:buClr>
                <a:srgbClr val="FF0000"/>
              </a:buClr>
              <a:buSzPct val="70000"/>
              <a:buFont typeface="Wingdings" pitchFamily="2" charset="2"/>
              <a:buNone/>
              <a:tabLst>
                <a:tab pos="514350" algn="l"/>
              </a:tabLst>
              <a:defRPr/>
            </a:pPr>
            <a:r>
              <a:rPr lang="en-US" sz="2000" b="0" dirty="0" smtClean="0"/>
              <a:t>At the completion of this presentation, you should have a working knowledge of the DoDAAD to include:  </a:t>
            </a:r>
          </a:p>
          <a:p>
            <a:pPr marL="465138" indent="-465138">
              <a:spcBef>
                <a:spcPts val="1200"/>
              </a:spcBef>
              <a:buClr>
                <a:schemeClr val="tx2"/>
              </a:buClr>
              <a:buSzPct val="70000"/>
              <a:buFont typeface="Wingdings" pitchFamily="2" charset="2"/>
              <a:buChar char="l"/>
              <a:defRPr/>
            </a:pPr>
            <a:r>
              <a:rPr lang="en-US" sz="2000" b="0" dirty="0" smtClean="0"/>
              <a:t>The overall function of the DoDAAD.  </a:t>
            </a:r>
          </a:p>
          <a:p>
            <a:pPr marL="465138" indent="-465138">
              <a:spcBef>
                <a:spcPts val="1200"/>
              </a:spcBef>
              <a:buClr>
                <a:schemeClr val="tx2"/>
              </a:buClr>
              <a:buSzPct val="70000"/>
              <a:buFont typeface="Wingdings" pitchFamily="2" charset="2"/>
              <a:buChar char="l"/>
              <a:defRPr/>
            </a:pPr>
            <a:r>
              <a:rPr lang="en-US" sz="2000" b="0" dirty="0" smtClean="0"/>
              <a:t>The governance of the DoDAAD.  </a:t>
            </a:r>
          </a:p>
          <a:p>
            <a:pPr marL="465138" indent="-465138">
              <a:spcBef>
                <a:spcPts val="1200"/>
              </a:spcBef>
              <a:buClr>
                <a:schemeClr val="tx2"/>
              </a:buClr>
              <a:buSzPct val="70000"/>
              <a:buFont typeface="Wingdings" pitchFamily="2" charset="2"/>
              <a:buChar char="l"/>
              <a:defRPr/>
            </a:pPr>
            <a:r>
              <a:rPr lang="en-US" sz="2000" b="0" dirty="0" smtClean="0"/>
              <a:t>The two main types of records that compose the DoDAAD.  </a:t>
            </a:r>
          </a:p>
          <a:p>
            <a:pPr marL="465138" indent="-465138">
              <a:spcBef>
                <a:spcPts val="1200"/>
              </a:spcBef>
              <a:buClr>
                <a:schemeClr val="tx2"/>
              </a:buClr>
              <a:buSzPct val="70000"/>
              <a:buFont typeface="Wingdings" pitchFamily="2" charset="2"/>
              <a:buChar char="l"/>
              <a:defRPr/>
            </a:pPr>
            <a:r>
              <a:rPr lang="en-US" sz="2000" b="0" dirty="0" smtClean="0"/>
              <a:t>The structure of each record type.  </a:t>
            </a:r>
          </a:p>
          <a:p>
            <a:pPr marL="465138" indent="-465138">
              <a:spcBef>
                <a:spcPts val="1200"/>
              </a:spcBef>
              <a:buClr>
                <a:schemeClr val="tx2"/>
              </a:buClr>
              <a:buSzPct val="70000"/>
              <a:buFont typeface="Wingdings" pitchFamily="2" charset="2"/>
              <a:buChar char="l"/>
              <a:defRPr/>
            </a:pPr>
            <a:r>
              <a:rPr lang="en-US" sz="2000" b="0" dirty="0" smtClean="0"/>
              <a:t>How the records are used.  </a:t>
            </a:r>
          </a:p>
          <a:p>
            <a:pPr marL="465138" indent="-465138">
              <a:spcBef>
                <a:spcPts val="1200"/>
              </a:spcBef>
              <a:buClr>
                <a:schemeClr val="tx2"/>
              </a:buClr>
              <a:buSzPct val="70000"/>
              <a:buFont typeface="Wingdings" pitchFamily="2" charset="2"/>
              <a:buChar char="l"/>
              <a:defRPr/>
            </a:pPr>
            <a:r>
              <a:rPr lang="en-US" sz="2000" b="0" dirty="0" smtClean="0"/>
              <a:t>The procedures for searching the DoDAAD.  </a:t>
            </a:r>
          </a:p>
          <a:p>
            <a:pPr marL="465138" indent="-465138">
              <a:spcBef>
                <a:spcPts val="1200"/>
              </a:spcBef>
              <a:buClr>
                <a:schemeClr val="tx2"/>
              </a:buClr>
              <a:buSzPct val="70000"/>
              <a:buFont typeface="Wingdings" pitchFamily="2" charset="2"/>
              <a:buChar char="l"/>
              <a:defRPr/>
            </a:pPr>
            <a:r>
              <a:rPr lang="en-US" sz="2000" b="0" dirty="0" smtClean="0"/>
              <a:t>The procedures for updating the DoDAAD.  </a:t>
            </a:r>
          </a:p>
        </p:txBody>
      </p:sp>
      <p:sp>
        <p:nvSpPr>
          <p:cNvPr id="5124" name="Text Box 4"/>
          <p:cNvSpPr txBox="1">
            <a:spLocks noChangeArrowheads="1"/>
          </p:cNvSpPr>
          <p:nvPr/>
        </p:nvSpPr>
        <p:spPr bwMode="auto">
          <a:xfrm>
            <a:off x="1143000" y="6583363"/>
            <a:ext cx="184150" cy="274637"/>
          </a:xfrm>
          <a:prstGeom prst="rect">
            <a:avLst/>
          </a:prstGeom>
          <a:noFill/>
          <a:ln w="9525">
            <a:noFill/>
            <a:miter lim="800000"/>
            <a:headEnd/>
            <a:tailEnd/>
          </a:ln>
        </p:spPr>
        <p:txBody>
          <a:bodyPr wrap="none">
            <a:spAutoFit/>
          </a:bodyPr>
          <a:lstStyle/>
          <a:p>
            <a:pPr algn="l">
              <a:spcBef>
                <a:spcPct val="0"/>
              </a:spcBef>
            </a:pPr>
            <a:endParaRPr lang="en-US" sz="1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85799" y="381000"/>
            <a:ext cx="8391525" cy="609600"/>
          </a:xfrm>
          <a:prstGeom prst="rect">
            <a:avLst/>
          </a:prstGeom>
          <a:noFill/>
          <a:ln w="9525">
            <a:noFill/>
            <a:miter lim="800000"/>
            <a:headEnd/>
            <a:tailEnd/>
          </a:ln>
        </p:spPr>
        <p:txBody>
          <a:bodyPr anchor="ctr"/>
          <a:lstStyle/>
          <a:p>
            <a:pPr>
              <a:spcBef>
                <a:spcPct val="0"/>
              </a:spcBef>
            </a:pPr>
            <a:r>
              <a:rPr lang="en-US" sz="3600" b="1" dirty="0" smtClean="0">
                <a:solidFill>
                  <a:srgbClr val="2D2DB9"/>
                </a:solidFill>
                <a:effectLst>
                  <a:outerShdw blurRad="38100" dist="38100" dir="2700000" algn="tl">
                    <a:srgbClr val="000000">
                      <a:alpha val="43137"/>
                    </a:srgbClr>
                  </a:outerShdw>
                </a:effectLst>
                <a:latin typeface="+mj-lt"/>
              </a:rPr>
              <a:t>Interesting DoDAAD/</a:t>
            </a:r>
            <a:r>
              <a:rPr lang="en-US" sz="3600" b="1" dirty="0" err="1" smtClean="0">
                <a:solidFill>
                  <a:srgbClr val="2D2DB9"/>
                </a:solidFill>
                <a:effectLst>
                  <a:outerShdw blurRad="38100" dist="38100" dir="2700000" algn="tl">
                    <a:srgbClr val="000000">
                      <a:alpha val="43137"/>
                    </a:srgbClr>
                  </a:outerShdw>
                </a:effectLst>
                <a:latin typeface="+mj-lt"/>
              </a:rPr>
              <a:t>DoDAAC</a:t>
            </a:r>
            <a:r>
              <a:rPr lang="en-US" sz="3600" b="1" dirty="0" smtClean="0">
                <a:solidFill>
                  <a:srgbClr val="2D2DB9"/>
                </a:solidFill>
                <a:effectLst>
                  <a:outerShdw blurRad="38100" dist="38100" dir="2700000" algn="tl">
                    <a:srgbClr val="000000">
                      <a:alpha val="43137"/>
                    </a:srgbClr>
                  </a:outerShdw>
                </a:effectLst>
                <a:latin typeface="+mj-lt"/>
              </a:rPr>
              <a:t> Stats</a:t>
            </a:r>
            <a:endParaRPr lang="en-US" sz="3600" b="1" dirty="0">
              <a:solidFill>
                <a:srgbClr val="2D2DB9"/>
              </a:solidFill>
              <a:effectLst>
                <a:outerShdw blurRad="38100" dist="38100" dir="2700000" algn="tl">
                  <a:srgbClr val="000000">
                    <a:alpha val="43137"/>
                  </a:srgbClr>
                </a:outerShdw>
              </a:effectLst>
              <a:latin typeface="+mj-lt"/>
            </a:endParaRPr>
          </a:p>
        </p:txBody>
      </p:sp>
      <p:sp>
        <p:nvSpPr>
          <p:cNvPr id="15363" name="Text Box 2"/>
          <p:cNvSpPr txBox="1">
            <a:spLocks noChangeArrowheads="1"/>
          </p:cNvSpPr>
          <p:nvPr/>
        </p:nvSpPr>
        <p:spPr bwMode="auto">
          <a:xfrm>
            <a:off x="1222375" y="1703388"/>
            <a:ext cx="7854950" cy="676275"/>
          </a:xfrm>
          <a:prstGeom prst="rect">
            <a:avLst/>
          </a:prstGeom>
          <a:noFill/>
          <a:ln w="9525">
            <a:noFill/>
            <a:miter lim="800000"/>
            <a:headEnd/>
            <a:tailEnd/>
          </a:ln>
        </p:spPr>
        <p:txBody>
          <a:bodyPr>
            <a:spAutoFit/>
          </a:bodyPr>
          <a:lstStyle/>
          <a:p>
            <a:pPr algn="l" eaLnBrk="1" hangingPunct="1">
              <a:lnSpc>
                <a:spcPct val="120000"/>
              </a:lnSpc>
              <a:spcBef>
                <a:spcPct val="0"/>
              </a:spcBef>
              <a:buClr>
                <a:srgbClr val="FF0000"/>
              </a:buClr>
              <a:buFont typeface="Wingdings" pitchFamily="2" charset="2"/>
              <a:buNone/>
            </a:pPr>
            <a:endParaRPr lang="en-US" sz="3200" b="1" dirty="0">
              <a:latin typeface="Arial" charset="0"/>
            </a:endParaRPr>
          </a:p>
        </p:txBody>
      </p:sp>
      <p:sp>
        <p:nvSpPr>
          <p:cNvPr id="15364" name="Text Box 4"/>
          <p:cNvSpPr txBox="1">
            <a:spLocks noChangeArrowheads="1"/>
          </p:cNvSpPr>
          <p:nvPr/>
        </p:nvSpPr>
        <p:spPr bwMode="auto">
          <a:xfrm>
            <a:off x="517525" y="1636713"/>
            <a:ext cx="184150" cy="366712"/>
          </a:xfrm>
          <a:prstGeom prst="rect">
            <a:avLst/>
          </a:prstGeom>
          <a:noFill/>
          <a:ln w="9525">
            <a:noFill/>
            <a:miter lim="800000"/>
            <a:headEnd/>
            <a:tailEnd/>
          </a:ln>
        </p:spPr>
        <p:txBody>
          <a:bodyPr wrap="none">
            <a:spAutoFit/>
          </a:bodyPr>
          <a:lstStyle/>
          <a:p>
            <a:pPr algn="l" eaLnBrk="1" hangingPunct="1">
              <a:spcBef>
                <a:spcPct val="0"/>
              </a:spcBef>
            </a:pPr>
            <a:endParaRPr lang="en-US" sz="1800" dirty="0">
              <a:latin typeface="Arial" charset="0"/>
            </a:endParaRPr>
          </a:p>
        </p:txBody>
      </p:sp>
      <p:sp>
        <p:nvSpPr>
          <p:cNvPr id="15365" name="Rectangle 5"/>
          <p:cNvSpPr>
            <a:spLocks noChangeArrowheads="1"/>
          </p:cNvSpPr>
          <p:nvPr/>
        </p:nvSpPr>
        <p:spPr bwMode="auto">
          <a:xfrm>
            <a:off x="228600" y="990600"/>
            <a:ext cx="8848724" cy="4770537"/>
          </a:xfrm>
          <a:prstGeom prst="rect">
            <a:avLst/>
          </a:prstGeom>
          <a:noFill/>
          <a:ln w="9525">
            <a:noFill/>
            <a:miter lim="800000"/>
            <a:headEnd/>
            <a:tailEnd/>
          </a:ln>
        </p:spPr>
        <p:txBody>
          <a:bodyPr wrap="square">
            <a:spAutoFit/>
          </a:bodyPr>
          <a:lstStyle/>
          <a:p>
            <a:pPr algn="l" eaLnBrk="1" hangingPunct="1">
              <a:spcBef>
                <a:spcPct val="0"/>
              </a:spcBef>
            </a:pPr>
            <a:endParaRPr lang="en-US" sz="2000" b="1" dirty="0">
              <a:latin typeface="+mn-lt"/>
            </a:endParaRPr>
          </a:p>
          <a:p>
            <a:pPr marL="342900" indent="-342900" algn="l" eaLnBrk="1" hangingPunct="1">
              <a:spcBef>
                <a:spcPct val="0"/>
              </a:spcBef>
              <a:buFontTx/>
              <a:buChar char="•"/>
            </a:pPr>
            <a:r>
              <a:rPr lang="en-US" sz="2000" dirty="0">
                <a:latin typeface="+mn-lt"/>
              </a:rPr>
              <a:t>Critical reference repository for </a:t>
            </a:r>
            <a:r>
              <a:rPr lang="en-US" sz="2000" dirty="0" smtClean="0">
                <a:latin typeface="+mn-lt"/>
              </a:rPr>
              <a:t>nearly 60 </a:t>
            </a:r>
            <a:r>
              <a:rPr lang="en-US" sz="2000" dirty="0">
                <a:latin typeface="+mn-lt"/>
              </a:rPr>
              <a:t>years</a:t>
            </a:r>
          </a:p>
          <a:p>
            <a:pPr marL="342900" indent="-342900" algn="l" eaLnBrk="1" hangingPunct="1">
              <a:spcBef>
                <a:spcPct val="0"/>
              </a:spcBef>
              <a:buFont typeface="Arial" panose="020B0604020202020204" pitchFamily="34" charset="0"/>
              <a:buChar char="•"/>
            </a:pPr>
            <a:r>
              <a:rPr lang="en-US" sz="2000" dirty="0" smtClean="0">
                <a:latin typeface="+mn-lt"/>
              </a:rPr>
              <a:t>&gt;325,000 Total DoDAACs in the DoDAAD.  </a:t>
            </a:r>
          </a:p>
          <a:p>
            <a:pPr marL="342900" indent="-342900" algn="l" eaLnBrk="1" hangingPunct="1">
              <a:spcBef>
                <a:spcPct val="0"/>
              </a:spcBef>
              <a:buFont typeface="Arial" panose="020B0604020202020204" pitchFamily="34" charset="0"/>
              <a:buChar char="•"/>
            </a:pPr>
            <a:r>
              <a:rPr lang="en-US" sz="2000" dirty="0" smtClean="0">
                <a:latin typeface="+mn-lt"/>
              </a:rPr>
              <a:t>&gt;218,000 are DoD Service and Agency DoDAACs.  </a:t>
            </a:r>
            <a:endParaRPr lang="en-US" sz="2000" dirty="0">
              <a:latin typeface="+mn-lt"/>
            </a:endParaRPr>
          </a:p>
          <a:p>
            <a:pPr marL="342900" indent="-342900" algn="l" eaLnBrk="1" hangingPunct="1">
              <a:spcBef>
                <a:spcPct val="0"/>
              </a:spcBef>
              <a:buFontTx/>
              <a:buChar char="•"/>
            </a:pPr>
            <a:r>
              <a:rPr lang="en-US" sz="2000" dirty="0" smtClean="0">
                <a:latin typeface="+mn-lt"/>
              </a:rPr>
              <a:t>&gt;110,000 are </a:t>
            </a:r>
            <a:r>
              <a:rPr lang="en-US" sz="2000" dirty="0">
                <a:latin typeface="+mn-lt"/>
              </a:rPr>
              <a:t>Federal Agency </a:t>
            </a:r>
            <a:r>
              <a:rPr lang="en-US" sz="2000" dirty="0" smtClean="0">
                <a:latin typeface="+mn-lt"/>
              </a:rPr>
              <a:t>DoDAACs</a:t>
            </a:r>
          </a:p>
          <a:p>
            <a:pPr marL="342900" indent="-342900" algn="l" eaLnBrk="1" hangingPunct="1">
              <a:spcBef>
                <a:spcPct val="0"/>
              </a:spcBef>
              <a:buFontTx/>
              <a:buChar char="•"/>
            </a:pPr>
            <a:r>
              <a:rPr lang="en-US" sz="2000" dirty="0" smtClean="0">
                <a:latin typeface="+mn-lt"/>
              </a:rPr>
              <a:t>&gt;25,000 are State and local level DoDAACs</a:t>
            </a:r>
          </a:p>
          <a:p>
            <a:pPr marL="342900" indent="-342900" algn="l" eaLnBrk="1" hangingPunct="1">
              <a:spcBef>
                <a:spcPct val="0"/>
              </a:spcBef>
              <a:buFontTx/>
              <a:buChar char="•"/>
            </a:pPr>
            <a:r>
              <a:rPr lang="en-US" sz="2000" dirty="0" smtClean="0">
                <a:latin typeface="+mn-lt"/>
              </a:rPr>
              <a:t>&gt;17,000 are Contractor DoDAACs</a:t>
            </a:r>
            <a:endParaRPr lang="en-US" sz="2000" dirty="0">
              <a:latin typeface="+mn-lt"/>
            </a:endParaRPr>
          </a:p>
          <a:p>
            <a:pPr marL="342900" indent="-342900" algn="l" eaLnBrk="1" hangingPunct="1">
              <a:spcBef>
                <a:spcPct val="0"/>
              </a:spcBef>
              <a:buFontTx/>
              <a:buChar char="•"/>
            </a:pPr>
            <a:r>
              <a:rPr lang="en-US" sz="2000" dirty="0">
                <a:latin typeface="+mn-lt"/>
              </a:rPr>
              <a:t>&gt;90 CSPs and Monitors control data content</a:t>
            </a:r>
          </a:p>
          <a:p>
            <a:pPr marL="342900" indent="-342900" algn="l" eaLnBrk="1" hangingPunct="1">
              <a:spcBef>
                <a:spcPct val="0"/>
              </a:spcBef>
              <a:buFontTx/>
              <a:buChar char="•"/>
            </a:pPr>
            <a:r>
              <a:rPr lang="en-US" sz="2000" dirty="0" smtClean="0">
                <a:latin typeface="+mn-lt"/>
              </a:rPr>
              <a:t>&gt;9,000 </a:t>
            </a:r>
            <a:r>
              <a:rPr lang="en-US" sz="2000" dirty="0">
                <a:latin typeface="+mn-lt"/>
              </a:rPr>
              <a:t>data maintenance actions monthly</a:t>
            </a:r>
          </a:p>
          <a:p>
            <a:pPr marL="342900" indent="-342900" algn="l" eaLnBrk="1" hangingPunct="1">
              <a:spcBef>
                <a:spcPct val="0"/>
              </a:spcBef>
              <a:buFontTx/>
              <a:buChar char="•"/>
            </a:pPr>
            <a:r>
              <a:rPr lang="en-US" sz="2000" dirty="0" smtClean="0">
                <a:latin typeface="+mn-lt"/>
              </a:rPr>
              <a:t>&gt;1 Million Component </a:t>
            </a:r>
            <a:r>
              <a:rPr lang="en-US" sz="2000" dirty="0">
                <a:latin typeface="+mn-lt"/>
              </a:rPr>
              <a:t>application system accesses daily</a:t>
            </a:r>
          </a:p>
          <a:p>
            <a:pPr marL="342900" indent="-342900" algn="l" eaLnBrk="1" hangingPunct="1">
              <a:spcBef>
                <a:spcPct val="0"/>
              </a:spcBef>
              <a:buFontTx/>
              <a:buChar char="•"/>
            </a:pPr>
            <a:r>
              <a:rPr lang="en-US" sz="2000" dirty="0" smtClean="0">
                <a:latin typeface="+mn-lt"/>
              </a:rPr>
              <a:t>&gt;500,000 </a:t>
            </a:r>
            <a:r>
              <a:rPr lang="en-US" sz="2000" dirty="0">
                <a:latin typeface="+mn-lt"/>
              </a:rPr>
              <a:t>monthly Web queries from </a:t>
            </a:r>
            <a:r>
              <a:rPr lang="en-US" sz="2000" dirty="0" smtClean="0">
                <a:latin typeface="+mn-lt"/>
              </a:rPr>
              <a:t>over 25,000 customers</a:t>
            </a:r>
          </a:p>
          <a:p>
            <a:pPr marL="342900" indent="-342900" algn="l" eaLnBrk="1" hangingPunct="1">
              <a:spcBef>
                <a:spcPct val="0"/>
              </a:spcBef>
              <a:buFontTx/>
              <a:buChar char="•"/>
            </a:pPr>
            <a:r>
              <a:rPr lang="en-US" sz="2000" dirty="0" smtClean="0">
                <a:latin typeface="+mn-lt"/>
              </a:rPr>
              <a:t>DoDAACs exist at least once in nearly every DoD business event transaction. </a:t>
            </a:r>
            <a:endParaRPr lang="en-US" sz="2000" dirty="0">
              <a:latin typeface="+mn-lt"/>
            </a:endParaRPr>
          </a:p>
          <a:p>
            <a:pPr marL="342900" indent="-342900" algn="l" eaLnBrk="1" hangingPunct="1">
              <a:spcBef>
                <a:spcPct val="0"/>
              </a:spcBef>
              <a:buFontTx/>
              <a:buChar char="•"/>
            </a:pPr>
            <a:r>
              <a:rPr lang="en-US" sz="2000" dirty="0">
                <a:latin typeface="+mn-lt"/>
              </a:rPr>
              <a:t>Hundreds of Component business systems rely upon it  </a:t>
            </a:r>
          </a:p>
          <a:p>
            <a:pPr marL="342900" indent="-342900" algn="l" eaLnBrk="1" hangingPunct="1">
              <a:spcBef>
                <a:spcPct val="0"/>
              </a:spcBef>
              <a:buFontTx/>
              <a:buChar char="•"/>
            </a:pPr>
            <a:endParaRPr lang="en-US" sz="2400" b="1" dirty="0">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228600"/>
            <a:ext cx="8991600" cy="914400"/>
          </a:xfrm>
          <a:prstGeom prst="rect">
            <a:avLst/>
          </a:prstGeom>
          <a:noFill/>
          <a:ln w="9525">
            <a:noFill/>
            <a:miter lim="800000"/>
            <a:headEnd/>
            <a:tailEnd/>
          </a:ln>
        </p:spPr>
        <p:txBody>
          <a:bodyPr anchor="ctr"/>
          <a:lstStyle/>
          <a:p>
            <a:pPr>
              <a:spcBef>
                <a:spcPct val="0"/>
              </a:spcBef>
            </a:pPr>
            <a:r>
              <a:rPr lang="en-US" sz="3600" b="1" dirty="0" smtClean="0">
                <a:solidFill>
                  <a:srgbClr val="2D2DB9"/>
                </a:solidFill>
                <a:effectLst>
                  <a:outerShdw blurRad="38100" dist="38100" dir="2700000" algn="tl">
                    <a:srgbClr val="000000">
                      <a:alpha val="43137"/>
                    </a:srgbClr>
                  </a:outerShdw>
                </a:effectLst>
                <a:latin typeface="+mj-lt"/>
              </a:rPr>
              <a:t>DoDAAD </a:t>
            </a:r>
            <a:r>
              <a:rPr lang="en-US" sz="3600" b="1" dirty="0">
                <a:solidFill>
                  <a:srgbClr val="2D2DB9"/>
                </a:solidFill>
                <a:effectLst>
                  <a:outerShdw blurRad="38100" dist="38100" dir="2700000" algn="tl">
                    <a:srgbClr val="000000">
                      <a:alpha val="43137"/>
                    </a:srgbClr>
                  </a:outerShdw>
                </a:effectLst>
                <a:latin typeface="+mj-lt"/>
              </a:rPr>
              <a:t>– Governance</a:t>
            </a:r>
          </a:p>
        </p:txBody>
      </p:sp>
      <p:sp>
        <p:nvSpPr>
          <p:cNvPr id="16387" name="Text Box 3"/>
          <p:cNvSpPr txBox="1">
            <a:spLocks noChangeArrowheads="1"/>
          </p:cNvSpPr>
          <p:nvPr/>
        </p:nvSpPr>
        <p:spPr bwMode="auto">
          <a:xfrm>
            <a:off x="1222375" y="1703388"/>
            <a:ext cx="7854950" cy="676275"/>
          </a:xfrm>
          <a:prstGeom prst="rect">
            <a:avLst/>
          </a:prstGeom>
          <a:noFill/>
          <a:ln w="9525">
            <a:noFill/>
            <a:miter lim="800000"/>
            <a:headEnd/>
            <a:tailEnd/>
          </a:ln>
        </p:spPr>
        <p:txBody>
          <a:bodyPr>
            <a:spAutoFit/>
          </a:bodyPr>
          <a:lstStyle/>
          <a:p>
            <a:pPr algn="l" eaLnBrk="1" hangingPunct="1">
              <a:lnSpc>
                <a:spcPct val="120000"/>
              </a:lnSpc>
              <a:spcBef>
                <a:spcPct val="0"/>
              </a:spcBef>
              <a:buClr>
                <a:srgbClr val="FF0000"/>
              </a:buClr>
              <a:buFont typeface="Wingdings" pitchFamily="2" charset="2"/>
              <a:buNone/>
            </a:pPr>
            <a:endParaRPr lang="en-US" sz="3200" b="1" dirty="0">
              <a:latin typeface="Arial" charset="0"/>
            </a:endParaRPr>
          </a:p>
        </p:txBody>
      </p:sp>
      <p:sp>
        <p:nvSpPr>
          <p:cNvPr id="16388" name="Text Box 4"/>
          <p:cNvSpPr txBox="1">
            <a:spLocks noChangeArrowheads="1"/>
          </p:cNvSpPr>
          <p:nvPr/>
        </p:nvSpPr>
        <p:spPr bwMode="auto">
          <a:xfrm>
            <a:off x="517525" y="1636713"/>
            <a:ext cx="184150" cy="366712"/>
          </a:xfrm>
          <a:prstGeom prst="rect">
            <a:avLst/>
          </a:prstGeom>
          <a:noFill/>
          <a:ln w="9525">
            <a:noFill/>
            <a:miter lim="800000"/>
            <a:headEnd/>
            <a:tailEnd/>
          </a:ln>
        </p:spPr>
        <p:txBody>
          <a:bodyPr wrap="none">
            <a:spAutoFit/>
          </a:bodyPr>
          <a:lstStyle/>
          <a:p>
            <a:pPr algn="l" eaLnBrk="1" hangingPunct="1">
              <a:spcBef>
                <a:spcPct val="0"/>
              </a:spcBef>
            </a:pPr>
            <a:endParaRPr lang="en-US" sz="1800" dirty="0">
              <a:latin typeface="Arial" charset="0"/>
            </a:endParaRPr>
          </a:p>
        </p:txBody>
      </p:sp>
      <p:sp>
        <p:nvSpPr>
          <p:cNvPr id="16389" name="Text Box 6"/>
          <p:cNvSpPr txBox="1">
            <a:spLocks noChangeArrowheads="1"/>
          </p:cNvSpPr>
          <p:nvPr/>
        </p:nvSpPr>
        <p:spPr bwMode="auto">
          <a:xfrm>
            <a:off x="0" y="1066800"/>
            <a:ext cx="8991600" cy="4995214"/>
          </a:xfrm>
          <a:prstGeom prst="rect">
            <a:avLst/>
          </a:prstGeom>
          <a:noFill/>
          <a:ln w="9525">
            <a:noFill/>
            <a:miter lim="800000"/>
            <a:headEnd/>
            <a:tailEnd/>
          </a:ln>
        </p:spPr>
        <p:txBody>
          <a:bodyPr wrap="square">
            <a:spAutoFit/>
          </a:bodyPr>
          <a:lstStyle/>
          <a:p>
            <a:pPr marL="465138" indent="-465138" algn="l">
              <a:buFontTx/>
              <a:buChar char="•"/>
            </a:pPr>
            <a:r>
              <a:rPr lang="en-US" sz="2000" dirty="0" smtClean="0">
                <a:latin typeface="+mn-lt"/>
              </a:rPr>
              <a:t>DoDAAD </a:t>
            </a:r>
            <a:r>
              <a:rPr lang="en-US" sz="2000" dirty="0">
                <a:latin typeface="+mn-lt"/>
              </a:rPr>
              <a:t>System Administrator </a:t>
            </a:r>
            <a:r>
              <a:rPr lang="en-US" sz="2000" dirty="0" smtClean="0">
                <a:latin typeface="+mn-lt"/>
              </a:rPr>
              <a:t>ensures the DoDAAD </a:t>
            </a:r>
            <a:r>
              <a:rPr lang="en-US" sz="2000" dirty="0">
                <a:latin typeface="+mn-lt"/>
              </a:rPr>
              <a:t>meets user requirements by:</a:t>
            </a:r>
          </a:p>
          <a:p>
            <a:pPr algn="l">
              <a:spcBef>
                <a:spcPct val="0"/>
              </a:spcBef>
            </a:pPr>
            <a:endParaRPr lang="en-US" sz="800" dirty="0">
              <a:latin typeface="+mn-lt"/>
            </a:endParaRPr>
          </a:p>
          <a:p>
            <a:pPr marL="682625" lvl="1" indent="-225425" algn="l">
              <a:spcBef>
                <a:spcPct val="0"/>
              </a:spcBef>
              <a:buFontTx/>
              <a:buChar char="•"/>
            </a:pPr>
            <a:r>
              <a:rPr lang="en-US" sz="1800" dirty="0" smtClean="0">
                <a:latin typeface="+mn-lt"/>
              </a:rPr>
              <a:t>Chairing </a:t>
            </a:r>
            <a:r>
              <a:rPr lang="en-US" sz="1800" dirty="0">
                <a:latin typeface="+mn-lt"/>
              </a:rPr>
              <a:t>the </a:t>
            </a:r>
            <a:r>
              <a:rPr lang="en-US" sz="1800" dirty="0" smtClean="0">
                <a:latin typeface="+mn-lt"/>
              </a:rPr>
              <a:t>DoDAAD </a:t>
            </a:r>
            <a:r>
              <a:rPr lang="en-US" sz="1800" dirty="0">
                <a:latin typeface="+mn-lt"/>
              </a:rPr>
              <a:t>Process Review Committee (PRC)</a:t>
            </a:r>
          </a:p>
          <a:p>
            <a:pPr marL="682625" lvl="1" indent="-225425" algn="l">
              <a:spcBef>
                <a:spcPct val="0"/>
              </a:spcBef>
              <a:buFontTx/>
              <a:buChar char="•"/>
            </a:pPr>
            <a:r>
              <a:rPr lang="en-US" sz="1800" dirty="0" smtClean="0">
                <a:latin typeface="+mn-lt"/>
              </a:rPr>
              <a:t>Coordinating DoDAAD Changes</a:t>
            </a:r>
          </a:p>
          <a:p>
            <a:pPr marL="682625" lvl="1" indent="-225425" algn="l">
              <a:spcBef>
                <a:spcPct val="0"/>
              </a:spcBef>
              <a:buFontTx/>
              <a:buChar char="•"/>
            </a:pPr>
            <a:r>
              <a:rPr lang="en-US" sz="1800" dirty="0" smtClean="0">
                <a:latin typeface="+mn-lt"/>
              </a:rPr>
              <a:t>Publishing DoDAAD policy &amp; procedures </a:t>
            </a:r>
            <a:r>
              <a:rPr lang="en-US" sz="1800" dirty="0">
                <a:latin typeface="+mn-lt"/>
              </a:rPr>
              <a:t>in </a:t>
            </a:r>
            <a:r>
              <a:rPr lang="en-US" sz="1800" dirty="0" smtClean="0">
                <a:latin typeface="+mn-lt"/>
              </a:rPr>
              <a:t>DLM 4000.25</a:t>
            </a:r>
          </a:p>
          <a:p>
            <a:pPr lvl="1" algn="l">
              <a:spcBef>
                <a:spcPct val="10000"/>
              </a:spcBef>
            </a:pPr>
            <a:endParaRPr lang="en-US" sz="600" dirty="0">
              <a:latin typeface="+mn-lt"/>
            </a:endParaRPr>
          </a:p>
          <a:p>
            <a:pPr marL="465138" indent="-465138" algn="l">
              <a:spcBef>
                <a:spcPct val="10000"/>
              </a:spcBef>
              <a:buFontTx/>
              <a:buChar char="•"/>
            </a:pPr>
            <a:r>
              <a:rPr lang="en-US" sz="2000" dirty="0" smtClean="0">
                <a:latin typeface="+mn-lt"/>
              </a:rPr>
              <a:t>DLA Transaction Services is responsible </a:t>
            </a:r>
            <a:r>
              <a:rPr lang="en-US" sz="2000" dirty="0">
                <a:latin typeface="+mn-lt"/>
              </a:rPr>
              <a:t>for ensuring 24x7 </a:t>
            </a:r>
            <a:r>
              <a:rPr lang="en-US" sz="2000" dirty="0" smtClean="0">
                <a:latin typeface="+mn-lt"/>
              </a:rPr>
              <a:t>DoDAAD </a:t>
            </a:r>
            <a:r>
              <a:rPr lang="en-US" sz="2000" dirty="0">
                <a:latin typeface="+mn-lt"/>
              </a:rPr>
              <a:t>availability by:</a:t>
            </a:r>
          </a:p>
          <a:p>
            <a:pPr algn="l">
              <a:spcBef>
                <a:spcPct val="0"/>
              </a:spcBef>
            </a:pPr>
            <a:endParaRPr lang="en-US" sz="800" dirty="0">
              <a:latin typeface="+mn-lt"/>
            </a:endParaRPr>
          </a:p>
          <a:p>
            <a:pPr marL="682625" lvl="1" indent="-225425" algn="l">
              <a:spcBef>
                <a:spcPct val="0"/>
              </a:spcBef>
              <a:buFontTx/>
              <a:buChar char="•"/>
            </a:pPr>
            <a:r>
              <a:rPr lang="en-US" sz="1800" dirty="0" smtClean="0">
                <a:latin typeface="+mn-lt"/>
              </a:rPr>
              <a:t>Maintaining </a:t>
            </a:r>
            <a:r>
              <a:rPr lang="en-US" sz="1800" dirty="0">
                <a:latin typeface="+mn-lt"/>
              </a:rPr>
              <a:t>the hardware, software &amp; authoritative database</a:t>
            </a:r>
          </a:p>
          <a:p>
            <a:pPr marL="682625" lvl="1" indent="-225425" algn="l">
              <a:spcBef>
                <a:spcPct val="0"/>
              </a:spcBef>
              <a:buFontTx/>
              <a:buChar char="•"/>
            </a:pPr>
            <a:r>
              <a:rPr lang="en-US" sz="1800" dirty="0" smtClean="0">
                <a:latin typeface="+mn-lt"/>
              </a:rPr>
              <a:t>Controlling </a:t>
            </a:r>
            <a:r>
              <a:rPr lang="en-US" sz="1800" dirty="0">
                <a:latin typeface="+mn-lt"/>
              </a:rPr>
              <a:t>access to </a:t>
            </a:r>
            <a:r>
              <a:rPr lang="en-US" sz="1800" dirty="0" smtClean="0">
                <a:latin typeface="+mn-lt"/>
              </a:rPr>
              <a:t>DoDAAD </a:t>
            </a:r>
            <a:r>
              <a:rPr lang="en-US" sz="1800" dirty="0">
                <a:latin typeface="+mn-lt"/>
              </a:rPr>
              <a:t>and data distribution</a:t>
            </a:r>
          </a:p>
          <a:p>
            <a:pPr marL="682625" lvl="1" indent="-225425" algn="l">
              <a:spcBef>
                <a:spcPct val="0"/>
              </a:spcBef>
              <a:buFontTx/>
              <a:buChar char="•"/>
            </a:pPr>
            <a:r>
              <a:rPr lang="en-US" sz="1800" dirty="0" smtClean="0">
                <a:latin typeface="+mn-lt"/>
              </a:rPr>
              <a:t>Implementing </a:t>
            </a:r>
            <a:r>
              <a:rPr lang="en-US" sz="1800" dirty="0">
                <a:latin typeface="+mn-lt"/>
              </a:rPr>
              <a:t>functional </a:t>
            </a:r>
            <a:r>
              <a:rPr lang="en-US" sz="1800" dirty="0" smtClean="0">
                <a:latin typeface="+mn-lt"/>
              </a:rPr>
              <a:t>requirements/approved changes </a:t>
            </a:r>
          </a:p>
          <a:p>
            <a:pPr marL="682625" lvl="1" indent="-225425" algn="l">
              <a:spcBef>
                <a:spcPct val="0"/>
              </a:spcBef>
              <a:buFontTx/>
              <a:buChar char="•"/>
            </a:pPr>
            <a:r>
              <a:rPr lang="en-US" sz="1800" dirty="0" smtClean="0">
                <a:latin typeface="+mn-lt"/>
              </a:rPr>
              <a:t>Providing help desk services and operation procedures</a:t>
            </a:r>
          </a:p>
          <a:p>
            <a:pPr marL="682625" lvl="1" indent="-225425" algn="l">
              <a:spcBef>
                <a:spcPct val="0"/>
              </a:spcBef>
              <a:buFontTx/>
              <a:buChar char="•"/>
            </a:pPr>
            <a:endParaRPr lang="en-US" sz="800" dirty="0" smtClean="0">
              <a:latin typeface="+mn-lt"/>
            </a:endParaRPr>
          </a:p>
          <a:p>
            <a:pPr marL="225425" indent="-225425" algn="l">
              <a:spcBef>
                <a:spcPct val="0"/>
              </a:spcBef>
              <a:buFontTx/>
              <a:buChar char="•"/>
            </a:pPr>
            <a:r>
              <a:rPr lang="en-US" sz="2000" dirty="0" smtClean="0">
                <a:latin typeface="+mn-lt"/>
              </a:rPr>
              <a:t>Component PRC Representatives provide requirements for, and review changes affecting, the DoDAAD through the PRC process.    </a:t>
            </a:r>
          </a:p>
          <a:p>
            <a:pPr marL="225425" indent="-225425" algn="l">
              <a:spcBef>
                <a:spcPct val="0"/>
              </a:spcBef>
              <a:buFontTx/>
              <a:buChar char="•"/>
            </a:pPr>
            <a:r>
              <a:rPr lang="en-US" sz="2000" dirty="0" smtClean="0">
                <a:latin typeface="+mn-lt"/>
              </a:rPr>
              <a:t>Component  CSPs and Monitors maintain accuracy and currency of data content</a:t>
            </a:r>
            <a:endParaRPr lang="en-US" sz="20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381000"/>
            <a:ext cx="8991600" cy="914400"/>
          </a:xfrm>
          <a:prstGeom prst="rect">
            <a:avLst/>
          </a:prstGeom>
          <a:noFill/>
          <a:ln w="9525">
            <a:noFill/>
            <a:miter lim="800000"/>
            <a:headEnd/>
            <a:tailEnd/>
          </a:ln>
        </p:spPr>
        <p:txBody>
          <a:bodyPr anchor="ctr"/>
          <a:lstStyle/>
          <a:p>
            <a:pPr>
              <a:spcBef>
                <a:spcPct val="0"/>
              </a:spcBef>
            </a:pPr>
            <a:r>
              <a:rPr lang="en-US" sz="3600" b="1" dirty="0" smtClean="0">
                <a:solidFill>
                  <a:srgbClr val="2D2DB9"/>
                </a:solidFill>
                <a:effectLst>
                  <a:outerShdw blurRad="38100" dist="38100" dir="2700000" algn="tl">
                    <a:srgbClr val="000000">
                      <a:alpha val="43137"/>
                    </a:srgbClr>
                  </a:outerShdw>
                </a:effectLst>
                <a:latin typeface="+mj-lt"/>
              </a:rPr>
              <a:t>DoDAAD </a:t>
            </a:r>
            <a:r>
              <a:rPr lang="en-US" sz="3600" b="1" dirty="0">
                <a:solidFill>
                  <a:srgbClr val="2D2DB9"/>
                </a:solidFill>
                <a:effectLst>
                  <a:outerShdw blurRad="38100" dist="38100" dir="2700000" algn="tl">
                    <a:srgbClr val="000000">
                      <a:alpha val="43137"/>
                    </a:srgbClr>
                  </a:outerShdw>
                </a:effectLst>
                <a:latin typeface="+mj-lt"/>
              </a:rPr>
              <a:t>– Governance </a:t>
            </a:r>
            <a:endParaRPr lang="en-US" sz="3600" b="1" dirty="0" smtClean="0">
              <a:solidFill>
                <a:srgbClr val="2D2DB9"/>
              </a:solidFill>
              <a:effectLst>
                <a:outerShdw blurRad="38100" dist="38100" dir="2700000" algn="tl">
                  <a:srgbClr val="000000">
                    <a:alpha val="43137"/>
                  </a:srgbClr>
                </a:outerShdw>
              </a:effectLst>
              <a:latin typeface="+mj-lt"/>
            </a:endParaRPr>
          </a:p>
          <a:p>
            <a:pPr>
              <a:spcBef>
                <a:spcPct val="0"/>
              </a:spcBef>
            </a:pPr>
            <a:r>
              <a:rPr lang="en-US" sz="2000" b="1" i="1" dirty="0" smtClean="0">
                <a:solidFill>
                  <a:srgbClr val="2D2DB9"/>
                </a:solidFill>
                <a:effectLst>
                  <a:outerShdw blurRad="38100" dist="38100" dir="2700000" algn="tl">
                    <a:srgbClr val="000000">
                      <a:alpha val="43137"/>
                    </a:srgbClr>
                  </a:outerShdw>
                </a:effectLst>
                <a:latin typeface="+mj-lt"/>
              </a:rPr>
              <a:t>(continued)</a:t>
            </a:r>
            <a:endParaRPr lang="en-US" sz="2000" b="1" i="1" dirty="0">
              <a:solidFill>
                <a:srgbClr val="2D2DB9"/>
              </a:solidFill>
              <a:effectLst>
                <a:outerShdw blurRad="38100" dist="38100" dir="2700000" algn="tl">
                  <a:srgbClr val="000000">
                    <a:alpha val="43137"/>
                  </a:srgbClr>
                </a:outerShdw>
              </a:effectLst>
              <a:latin typeface="+mj-lt"/>
            </a:endParaRPr>
          </a:p>
        </p:txBody>
      </p:sp>
      <p:sp>
        <p:nvSpPr>
          <p:cNvPr id="17411" name="Text Box 3"/>
          <p:cNvSpPr txBox="1">
            <a:spLocks noChangeArrowheads="1"/>
          </p:cNvSpPr>
          <p:nvPr/>
        </p:nvSpPr>
        <p:spPr bwMode="auto">
          <a:xfrm>
            <a:off x="1222375" y="1703388"/>
            <a:ext cx="7854950" cy="676275"/>
          </a:xfrm>
          <a:prstGeom prst="rect">
            <a:avLst/>
          </a:prstGeom>
          <a:noFill/>
          <a:ln w="9525">
            <a:noFill/>
            <a:miter lim="800000"/>
            <a:headEnd/>
            <a:tailEnd/>
          </a:ln>
        </p:spPr>
        <p:txBody>
          <a:bodyPr>
            <a:spAutoFit/>
          </a:bodyPr>
          <a:lstStyle/>
          <a:p>
            <a:pPr algn="l" eaLnBrk="1" hangingPunct="1">
              <a:lnSpc>
                <a:spcPct val="120000"/>
              </a:lnSpc>
              <a:spcBef>
                <a:spcPct val="0"/>
              </a:spcBef>
              <a:buClr>
                <a:srgbClr val="FF0000"/>
              </a:buClr>
              <a:buFont typeface="Wingdings" pitchFamily="2" charset="2"/>
              <a:buNone/>
            </a:pPr>
            <a:endParaRPr lang="en-US" sz="3200" b="1" dirty="0">
              <a:latin typeface="Arial" charset="0"/>
            </a:endParaRPr>
          </a:p>
        </p:txBody>
      </p:sp>
      <p:sp>
        <p:nvSpPr>
          <p:cNvPr id="17412" name="Text Box 4"/>
          <p:cNvSpPr txBox="1">
            <a:spLocks noChangeArrowheads="1"/>
          </p:cNvSpPr>
          <p:nvPr/>
        </p:nvSpPr>
        <p:spPr bwMode="auto">
          <a:xfrm>
            <a:off x="517525" y="1636713"/>
            <a:ext cx="184150" cy="366712"/>
          </a:xfrm>
          <a:prstGeom prst="rect">
            <a:avLst/>
          </a:prstGeom>
          <a:noFill/>
          <a:ln w="9525">
            <a:noFill/>
            <a:miter lim="800000"/>
            <a:headEnd/>
            <a:tailEnd/>
          </a:ln>
        </p:spPr>
        <p:txBody>
          <a:bodyPr wrap="none">
            <a:spAutoFit/>
          </a:bodyPr>
          <a:lstStyle/>
          <a:p>
            <a:pPr algn="l" eaLnBrk="1" hangingPunct="1">
              <a:spcBef>
                <a:spcPct val="0"/>
              </a:spcBef>
            </a:pPr>
            <a:endParaRPr lang="en-US" sz="1800" dirty="0">
              <a:latin typeface="Arial" charset="0"/>
            </a:endParaRPr>
          </a:p>
        </p:txBody>
      </p:sp>
      <p:sp>
        <p:nvSpPr>
          <p:cNvPr id="17414" name="Text Box 7"/>
          <p:cNvSpPr txBox="1">
            <a:spLocks noChangeArrowheads="1"/>
          </p:cNvSpPr>
          <p:nvPr/>
        </p:nvSpPr>
        <p:spPr bwMode="auto">
          <a:xfrm>
            <a:off x="0" y="1372171"/>
            <a:ext cx="9144000" cy="3277820"/>
          </a:xfrm>
          <a:prstGeom prst="rect">
            <a:avLst/>
          </a:prstGeom>
          <a:noFill/>
          <a:ln w="9525">
            <a:noFill/>
            <a:miter lim="800000"/>
            <a:headEnd/>
            <a:tailEnd/>
          </a:ln>
        </p:spPr>
        <p:txBody>
          <a:bodyPr>
            <a:spAutoFit/>
          </a:bodyPr>
          <a:lstStyle/>
          <a:p>
            <a:pPr algn="l">
              <a:defRPr/>
            </a:pPr>
            <a:r>
              <a:rPr lang="en-US" sz="2000" dirty="0" smtClean="0">
                <a:latin typeface="+mn-lt"/>
              </a:rPr>
              <a:t>CSPs </a:t>
            </a:r>
            <a:r>
              <a:rPr lang="en-US" sz="2000" dirty="0">
                <a:latin typeface="+mn-lt"/>
              </a:rPr>
              <a:t>are </a:t>
            </a:r>
            <a:r>
              <a:rPr lang="en-US" sz="2000" dirty="0" smtClean="0">
                <a:latin typeface="+mn-lt"/>
              </a:rPr>
              <a:t>responsible for ensuring the accuracy and currency of their authoritative data within the DoDAAD by:</a:t>
            </a:r>
            <a:endParaRPr lang="en-US" sz="2000" dirty="0">
              <a:latin typeface="+mn-lt"/>
            </a:endParaRPr>
          </a:p>
          <a:p>
            <a:pPr algn="l">
              <a:spcBef>
                <a:spcPct val="0"/>
              </a:spcBef>
              <a:defRPr/>
            </a:pPr>
            <a:endParaRPr lang="en-US" sz="2000" dirty="0">
              <a:latin typeface="+mn-lt"/>
            </a:endParaRPr>
          </a:p>
          <a:p>
            <a:pPr lvl="1" algn="l">
              <a:spcBef>
                <a:spcPct val="10000"/>
              </a:spcBef>
              <a:buFontTx/>
              <a:buChar char="•"/>
              <a:defRPr/>
            </a:pPr>
            <a:r>
              <a:rPr lang="en-US" sz="2000" dirty="0">
                <a:latin typeface="+mn-lt"/>
              </a:rPr>
              <a:t>  Complying with </a:t>
            </a:r>
            <a:r>
              <a:rPr lang="en-US" sz="2000" dirty="0" smtClean="0">
                <a:latin typeface="+mn-lt"/>
              </a:rPr>
              <a:t>DLM 4000.25 DoDAAD </a:t>
            </a:r>
            <a:r>
              <a:rPr lang="en-US" sz="2000" dirty="0">
                <a:latin typeface="+mn-lt"/>
              </a:rPr>
              <a:t>procedures</a:t>
            </a:r>
          </a:p>
          <a:p>
            <a:pPr lvl="1" algn="l">
              <a:spcBef>
                <a:spcPct val="25000"/>
              </a:spcBef>
              <a:buFontTx/>
              <a:buChar char="•"/>
              <a:defRPr/>
            </a:pPr>
            <a:r>
              <a:rPr lang="en-US" sz="2000" dirty="0">
                <a:latin typeface="+mn-lt"/>
              </a:rPr>
              <a:t>  Establishing supporting Component </a:t>
            </a:r>
            <a:r>
              <a:rPr lang="en-US" sz="2000" dirty="0" smtClean="0">
                <a:latin typeface="+mn-lt"/>
              </a:rPr>
              <a:t>policies/processes </a:t>
            </a:r>
            <a:endParaRPr lang="en-US" sz="2000" dirty="0">
              <a:latin typeface="+mn-lt"/>
            </a:endParaRPr>
          </a:p>
          <a:p>
            <a:pPr lvl="1" algn="l">
              <a:spcBef>
                <a:spcPct val="25000"/>
              </a:spcBef>
              <a:buFontTx/>
              <a:buChar char="•"/>
              <a:defRPr/>
            </a:pPr>
            <a:r>
              <a:rPr lang="en-US" sz="2000" dirty="0">
                <a:latin typeface="+mn-lt"/>
              </a:rPr>
              <a:t>  Participating in the </a:t>
            </a:r>
            <a:r>
              <a:rPr lang="en-US" sz="2000" dirty="0" smtClean="0">
                <a:latin typeface="+mn-lt"/>
              </a:rPr>
              <a:t>DoDAAD Process </a:t>
            </a:r>
            <a:r>
              <a:rPr lang="en-US" sz="2000" dirty="0">
                <a:latin typeface="+mn-lt"/>
              </a:rPr>
              <a:t>R</a:t>
            </a:r>
            <a:r>
              <a:rPr lang="en-US" sz="2000" dirty="0" smtClean="0">
                <a:latin typeface="+mn-lt"/>
              </a:rPr>
              <a:t>eview </a:t>
            </a:r>
            <a:r>
              <a:rPr lang="en-US" sz="2000" dirty="0">
                <a:latin typeface="+mn-lt"/>
              </a:rPr>
              <a:t>C</a:t>
            </a:r>
            <a:r>
              <a:rPr lang="en-US" sz="2000" dirty="0" smtClean="0">
                <a:latin typeface="+mn-lt"/>
              </a:rPr>
              <a:t>ommittee</a:t>
            </a:r>
            <a:endParaRPr lang="en-US" sz="2000" dirty="0">
              <a:latin typeface="+mn-lt"/>
            </a:endParaRPr>
          </a:p>
          <a:p>
            <a:pPr lvl="1" algn="l">
              <a:spcBef>
                <a:spcPct val="25000"/>
              </a:spcBef>
              <a:buFontTx/>
              <a:buChar char="•"/>
              <a:defRPr/>
            </a:pPr>
            <a:r>
              <a:rPr lang="en-US" sz="2000" dirty="0">
                <a:latin typeface="+mn-lt"/>
              </a:rPr>
              <a:t>  Maintaining close relationships with their customers</a:t>
            </a:r>
          </a:p>
          <a:p>
            <a:pPr lvl="1" algn="l">
              <a:spcBef>
                <a:spcPct val="25000"/>
              </a:spcBef>
              <a:buFontTx/>
              <a:buChar char="•"/>
              <a:defRPr/>
            </a:pPr>
            <a:r>
              <a:rPr lang="en-US" sz="2000" dirty="0">
                <a:latin typeface="+mn-lt"/>
              </a:rPr>
              <a:t>  Establishing &amp; overseeing </a:t>
            </a:r>
            <a:r>
              <a:rPr lang="en-US" sz="2000" dirty="0" smtClean="0">
                <a:latin typeface="+mn-lt"/>
              </a:rPr>
              <a:t>DoDAAD </a:t>
            </a:r>
            <a:r>
              <a:rPr lang="en-US" sz="2000" dirty="0">
                <a:latin typeface="+mn-lt"/>
              </a:rPr>
              <a:t>monitors as needed</a:t>
            </a:r>
          </a:p>
          <a:p>
            <a:pPr lvl="1" algn="l">
              <a:spcBef>
                <a:spcPct val="25000"/>
              </a:spcBef>
              <a:buFontTx/>
              <a:buChar char="•"/>
              <a:defRPr/>
            </a:pPr>
            <a:r>
              <a:rPr lang="en-US" sz="2000" dirty="0">
                <a:latin typeface="+mn-lt"/>
              </a:rPr>
              <a:t>  Using the real-time </a:t>
            </a:r>
            <a:r>
              <a:rPr lang="en-US" sz="2000" dirty="0" smtClean="0">
                <a:latin typeface="+mn-lt"/>
              </a:rPr>
              <a:t>DoDAAD </a:t>
            </a:r>
            <a:r>
              <a:rPr lang="en-US" sz="2000" dirty="0">
                <a:latin typeface="+mn-lt"/>
              </a:rPr>
              <a:t>Web update capability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304800"/>
            <a:ext cx="8991600" cy="838200"/>
          </a:xfrm>
        </p:spPr>
        <p:txBody>
          <a:bodyPr/>
          <a:lstStyle/>
          <a:p>
            <a:r>
              <a:rPr lang="en-US" sz="3600" dirty="0" smtClean="0">
                <a:effectLst>
                  <a:outerShdw blurRad="38100" dist="38100" dir="2700000" algn="tl">
                    <a:srgbClr val="000000">
                      <a:alpha val="43137"/>
                    </a:srgbClr>
                  </a:outerShdw>
                </a:effectLst>
              </a:rPr>
              <a:t>DoDAAD Environment</a:t>
            </a:r>
          </a:p>
        </p:txBody>
      </p:sp>
      <p:sp>
        <p:nvSpPr>
          <p:cNvPr id="18436" name="Text Box 4"/>
          <p:cNvSpPr txBox="1">
            <a:spLocks noChangeArrowheads="1"/>
          </p:cNvSpPr>
          <p:nvPr/>
        </p:nvSpPr>
        <p:spPr bwMode="auto">
          <a:xfrm>
            <a:off x="152400" y="1438275"/>
            <a:ext cx="8991600" cy="3016210"/>
          </a:xfrm>
          <a:prstGeom prst="rect">
            <a:avLst/>
          </a:prstGeom>
          <a:noFill/>
          <a:ln w="9525">
            <a:noFill/>
            <a:miter lim="800000"/>
            <a:headEnd/>
            <a:tailEnd/>
          </a:ln>
        </p:spPr>
        <p:txBody>
          <a:bodyPr>
            <a:spAutoFit/>
          </a:bodyPr>
          <a:lstStyle/>
          <a:p>
            <a:pPr marL="465138" indent="-465138" algn="l">
              <a:lnSpc>
                <a:spcPct val="85000"/>
              </a:lnSpc>
              <a:buFontTx/>
              <a:buChar char="•"/>
              <a:defRPr/>
            </a:pPr>
            <a:r>
              <a:rPr lang="en-US" sz="2000" dirty="0">
                <a:latin typeface="+mn-lt"/>
              </a:rPr>
              <a:t>The </a:t>
            </a:r>
            <a:r>
              <a:rPr lang="en-US" sz="2000" dirty="0" smtClean="0">
                <a:latin typeface="+mn-lt"/>
              </a:rPr>
              <a:t>DoDAAD </a:t>
            </a:r>
            <a:r>
              <a:rPr lang="en-US" sz="2000" dirty="0">
                <a:latin typeface="+mn-lt"/>
              </a:rPr>
              <a:t>uses an Oracle database running 24/7 </a:t>
            </a:r>
            <a:r>
              <a:rPr lang="en-US" sz="2000" dirty="0" smtClean="0">
                <a:latin typeface="+mn-lt"/>
              </a:rPr>
              <a:t>at DLA Transaction Services allowing </a:t>
            </a:r>
            <a:r>
              <a:rPr lang="en-US" sz="2000" dirty="0">
                <a:latin typeface="+mn-lt"/>
              </a:rPr>
              <a:t>for real-time data maintenance </a:t>
            </a:r>
            <a:r>
              <a:rPr lang="en-US" sz="2000" dirty="0" smtClean="0">
                <a:latin typeface="+mn-lt"/>
              </a:rPr>
              <a:t>actions</a:t>
            </a:r>
            <a:r>
              <a:rPr lang="en-US" sz="2000" dirty="0">
                <a:latin typeface="+mn-lt"/>
              </a:rPr>
              <a:t>, application system data access, and web </a:t>
            </a:r>
            <a:r>
              <a:rPr lang="en-US" sz="2000" dirty="0" smtClean="0">
                <a:latin typeface="+mn-lt"/>
              </a:rPr>
              <a:t>based queries</a:t>
            </a:r>
            <a:endParaRPr lang="en-US" sz="2000" dirty="0">
              <a:latin typeface="+mn-lt"/>
            </a:endParaRPr>
          </a:p>
          <a:p>
            <a:pPr marL="465138" indent="-465138" algn="l">
              <a:lnSpc>
                <a:spcPct val="85000"/>
              </a:lnSpc>
              <a:spcBef>
                <a:spcPct val="0"/>
              </a:spcBef>
              <a:defRPr/>
            </a:pPr>
            <a:endParaRPr lang="en-US" sz="2000" dirty="0"/>
          </a:p>
          <a:p>
            <a:pPr marL="465138" indent="-465138" algn="l">
              <a:lnSpc>
                <a:spcPct val="85000"/>
              </a:lnSpc>
              <a:spcBef>
                <a:spcPct val="0"/>
              </a:spcBef>
              <a:buFontTx/>
              <a:buChar char="•"/>
              <a:defRPr/>
            </a:pPr>
            <a:r>
              <a:rPr lang="en-US" sz="2000" dirty="0">
                <a:latin typeface="+mn-lt"/>
              </a:rPr>
              <a:t>Strict database maintenance and access controls are applied by </a:t>
            </a:r>
            <a:r>
              <a:rPr lang="en-US" sz="2000" dirty="0" smtClean="0">
                <a:latin typeface="+mn-lt"/>
              </a:rPr>
              <a:t>DLA Transaction Services </a:t>
            </a:r>
            <a:endParaRPr lang="en-US" sz="2000" dirty="0">
              <a:latin typeface="+mn-lt"/>
            </a:endParaRPr>
          </a:p>
          <a:p>
            <a:pPr marL="457200" indent="-457200" algn="l">
              <a:lnSpc>
                <a:spcPct val="85000"/>
              </a:lnSpc>
              <a:buFont typeface="Arial" pitchFamily="34" charset="0"/>
              <a:buChar char="•"/>
              <a:defRPr/>
            </a:pPr>
            <a:r>
              <a:rPr lang="en-US" sz="2000" dirty="0">
                <a:latin typeface="+mn-lt"/>
              </a:rPr>
              <a:t>DoDAAD database available to applications via Automatic database-to-database replication process maintaining constant synchronization of the DAAS authoritative database and all copies</a:t>
            </a:r>
          </a:p>
          <a:p>
            <a:pPr algn="l">
              <a:lnSpc>
                <a:spcPct val="85000"/>
              </a:lnSpc>
              <a:buFontTx/>
              <a:buChar char="•"/>
              <a:defRPr/>
            </a:pPr>
            <a:endParaRPr lang="en-US" sz="2000" b="1" dirty="0">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bwMode="auto">
          <a:xfrm>
            <a:off x="-542517" y="-457200"/>
            <a:ext cx="10210800" cy="0"/>
          </a:xfrm>
          <a:prstGeom prst="line">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715" name="Group 714"/>
          <p:cNvGrpSpPr/>
          <p:nvPr/>
        </p:nvGrpSpPr>
        <p:grpSpPr>
          <a:xfrm>
            <a:off x="228600" y="282714"/>
            <a:ext cx="8715283" cy="6251832"/>
            <a:chOff x="228600" y="282714"/>
            <a:chExt cx="8715283" cy="6251832"/>
          </a:xfrm>
        </p:grpSpPr>
        <p:grpSp>
          <p:nvGrpSpPr>
            <p:cNvPr id="711" name="Group 710"/>
            <p:cNvGrpSpPr/>
            <p:nvPr/>
          </p:nvGrpSpPr>
          <p:grpSpPr>
            <a:xfrm>
              <a:off x="228600" y="282714"/>
              <a:ext cx="8715283" cy="6015144"/>
              <a:chOff x="228600" y="282714"/>
              <a:chExt cx="8715283" cy="6015144"/>
            </a:xfrm>
          </p:grpSpPr>
          <p:cxnSp>
            <p:nvCxnSpPr>
              <p:cNvPr id="133" name="AutoShape 12"/>
              <p:cNvCxnSpPr>
                <a:cxnSpLocks noChangeShapeType="1"/>
                <a:endCxn id="109" idx="0"/>
              </p:cNvCxnSpPr>
              <p:nvPr/>
            </p:nvCxnSpPr>
            <p:spPr bwMode="auto">
              <a:xfrm flipH="1">
                <a:off x="3342067" y="3740274"/>
                <a:ext cx="621013" cy="825186"/>
              </a:xfrm>
              <a:prstGeom prst="straightConnector1">
                <a:avLst/>
              </a:prstGeom>
              <a:noFill/>
              <a:ln w="28575">
                <a:solidFill>
                  <a:srgbClr val="FF0000"/>
                </a:solidFill>
                <a:round/>
                <a:headEnd/>
                <a:tailEnd type="triangle" w="med" len="med"/>
              </a:ln>
            </p:spPr>
          </p:cxnSp>
          <p:sp>
            <p:nvSpPr>
              <p:cNvPr id="20173" name="Text Box 4"/>
              <p:cNvSpPr txBox="1">
                <a:spLocks noChangeArrowheads="1"/>
              </p:cNvSpPr>
              <p:nvPr/>
            </p:nvSpPr>
            <p:spPr bwMode="gray">
              <a:xfrm>
                <a:off x="452645" y="5867399"/>
                <a:ext cx="957313" cy="246221"/>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eaLnBrk="1" hangingPunct="1">
                  <a:spcBef>
                    <a:spcPct val="0"/>
                  </a:spcBef>
                </a:pPr>
                <a:r>
                  <a:rPr lang="en-US" sz="1000" b="1" dirty="0" smtClean="0">
                    <a:latin typeface="+mn-lt"/>
                  </a:rPr>
                  <a:t>Public Users</a:t>
                </a:r>
              </a:p>
            </p:txBody>
          </p:sp>
          <p:sp>
            <p:nvSpPr>
              <p:cNvPr id="20175" name="Text Box 6"/>
              <p:cNvSpPr txBox="1">
                <a:spLocks noChangeArrowheads="1"/>
              </p:cNvSpPr>
              <p:nvPr/>
            </p:nvSpPr>
            <p:spPr bwMode="gray">
              <a:xfrm>
                <a:off x="3392633" y="3874853"/>
                <a:ext cx="1074332" cy="246221"/>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eaLnBrk="1" hangingPunct="1">
                  <a:spcBef>
                    <a:spcPct val="0"/>
                  </a:spcBef>
                </a:pPr>
                <a:r>
                  <a:rPr lang="en-US" sz="1000" b="1" dirty="0" smtClean="0">
                    <a:latin typeface="+mn-lt"/>
                  </a:rPr>
                  <a:t>SAR Accounts</a:t>
                </a:r>
                <a:endParaRPr lang="en-US" sz="1000" b="1" dirty="0">
                  <a:latin typeface="+mn-lt"/>
                </a:endParaRPr>
              </a:p>
            </p:txBody>
          </p:sp>
          <p:sp>
            <p:nvSpPr>
              <p:cNvPr id="20179" name="Text Box 10"/>
              <p:cNvSpPr txBox="1">
                <a:spLocks noChangeArrowheads="1"/>
              </p:cNvSpPr>
              <p:nvPr/>
            </p:nvSpPr>
            <p:spPr bwMode="gray">
              <a:xfrm>
                <a:off x="5973988" y="5589972"/>
                <a:ext cx="1336224" cy="707886"/>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eaLnBrk="1" hangingPunct="1">
                  <a:spcBef>
                    <a:spcPct val="0"/>
                  </a:spcBef>
                </a:pPr>
                <a:r>
                  <a:rPr lang="en-US" sz="1000" b="1" dirty="0">
                    <a:latin typeface="+mn-lt"/>
                  </a:rPr>
                  <a:t>Service/</a:t>
                </a:r>
              </a:p>
              <a:p>
                <a:pPr eaLnBrk="1" hangingPunct="1">
                  <a:spcBef>
                    <a:spcPct val="0"/>
                  </a:spcBef>
                </a:pPr>
                <a:r>
                  <a:rPr lang="en-US" sz="1000" b="1" dirty="0">
                    <a:latin typeface="+mn-lt"/>
                  </a:rPr>
                  <a:t>Agency </a:t>
                </a:r>
                <a:endParaRPr lang="en-US" sz="1000" b="1" dirty="0" smtClean="0">
                  <a:latin typeface="+mn-lt"/>
                </a:endParaRPr>
              </a:p>
              <a:p>
                <a:pPr eaLnBrk="1" hangingPunct="1">
                  <a:spcBef>
                    <a:spcPct val="0"/>
                  </a:spcBef>
                </a:pPr>
                <a:r>
                  <a:rPr lang="en-US" sz="1000" b="1" dirty="0" smtClean="0">
                    <a:latin typeface="+mn-lt"/>
                  </a:rPr>
                  <a:t>Business Applications</a:t>
                </a:r>
                <a:endParaRPr lang="en-US" sz="1000" b="1" dirty="0">
                  <a:latin typeface="+mn-lt"/>
                </a:endParaRPr>
              </a:p>
            </p:txBody>
          </p:sp>
          <p:cxnSp>
            <p:nvCxnSpPr>
              <p:cNvPr id="19460" name="AutoShape 11"/>
              <p:cNvCxnSpPr>
                <a:cxnSpLocks noChangeShapeType="1"/>
                <a:stCxn id="746" idx="2"/>
                <a:endCxn id="66" idx="1"/>
              </p:cNvCxnSpPr>
              <p:nvPr/>
            </p:nvCxnSpPr>
            <p:spPr bwMode="auto">
              <a:xfrm flipH="1">
                <a:off x="748797" y="1981200"/>
                <a:ext cx="6853" cy="810872"/>
              </a:xfrm>
              <a:prstGeom prst="straightConnector1">
                <a:avLst/>
              </a:prstGeom>
              <a:noFill/>
              <a:ln w="28575">
                <a:solidFill>
                  <a:schemeClr val="bg2">
                    <a:lumMod val="50000"/>
                  </a:schemeClr>
                </a:solidFill>
                <a:round/>
                <a:headEnd/>
                <a:tailEnd type="triangle" w="med" len="med"/>
              </a:ln>
            </p:spPr>
          </p:cxnSp>
          <p:cxnSp>
            <p:nvCxnSpPr>
              <p:cNvPr id="19461" name="AutoShape 12"/>
              <p:cNvCxnSpPr>
                <a:cxnSpLocks noChangeShapeType="1"/>
              </p:cNvCxnSpPr>
              <p:nvPr/>
            </p:nvCxnSpPr>
            <p:spPr bwMode="auto">
              <a:xfrm>
                <a:off x="3396455" y="1870959"/>
                <a:ext cx="650126" cy="964671"/>
              </a:xfrm>
              <a:prstGeom prst="straightConnector1">
                <a:avLst/>
              </a:prstGeom>
              <a:noFill/>
              <a:ln w="28575">
                <a:solidFill>
                  <a:srgbClr val="FF0000"/>
                </a:solidFill>
                <a:round/>
                <a:headEnd/>
                <a:tailEnd type="triangle" w="med" len="med"/>
              </a:ln>
            </p:spPr>
          </p:cxnSp>
          <p:cxnSp>
            <p:nvCxnSpPr>
              <p:cNvPr id="19462" name="AutoShape 13"/>
              <p:cNvCxnSpPr>
                <a:cxnSpLocks noChangeShapeType="1"/>
                <a:endCxn id="16" idx="1"/>
              </p:cNvCxnSpPr>
              <p:nvPr/>
            </p:nvCxnSpPr>
            <p:spPr bwMode="auto">
              <a:xfrm>
                <a:off x="4572000" y="1870959"/>
                <a:ext cx="88900" cy="964671"/>
              </a:xfrm>
              <a:prstGeom prst="straightConnector1">
                <a:avLst/>
              </a:prstGeom>
              <a:noFill/>
              <a:ln w="28575">
                <a:solidFill>
                  <a:srgbClr val="FF0000"/>
                </a:solidFill>
                <a:round/>
                <a:headEnd/>
                <a:tailEnd type="triangle" w="med" len="med"/>
              </a:ln>
            </p:spPr>
          </p:cxnSp>
          <p:cxnSp>
            <p:nvCxnSpPr>
              <p:cNvPr id="19463" name="AutoShape 14"/>
              <p:cNvCxnSpPr>
                <a:cxnSpLocks noChangeShapeType="1"/>
              </p:cNvCxnSpPr>
              <p:nvPr/>
            </p:nvCxnSpPr>
            <p:spPr bwMode="auto">
              <a:xfrm flipH="1">
                <a:off x="5194300" y="1735360"/>
                <a:ext cx="749300" cy="1112316"/>
              </a:xfrm>
              <a:prstGeom prst="straightConnector1">
                <a:avLst/>
              </a:prstGeom>
              <a:noFill/>
              <a:ln w="28575">
                <a:solidFill>
                  <a:srgbClr val="FF0000"/>
                </a:solidFill>
                <a:round/>
                <a:headEnd/>
                <a:tailEnd type="triangle" w="med" len="med"/>
              </a:ln>
            </p:spPr>
          </p:cxnSp>
          <p:cxnSp>
            <p:nvCxnSpPr>
              <p:cNvPr id="19464" name="AutoShape 15"/>
              <p:cNvCxnSpPr>
                <a:cxnSpLocks noChangeShapeType="1"/>
              </p:cNvCxnSpPr>
              <p:nvPr/>
            </p:nvCxnSpPr>
            <p:spPr bwMode="auto">
              <a:xfrm flipH="1">
                <a:off x="5651500" y="1870959"/>
                <a:ext cx="1587500" cy="1033706"/>
              </a:xfrm>
              <a:prstGeom prst="straightConnector1">
                <a:avLst/>
              </a:prstGeom>
              <a:noFill/>
              <a:ln w="28575">
                <a:solidFill>
                  <a:srgbClr val="FF0000"/>
                </a:solidFill>
                <a:round/>
                <a:headEnd/>
                <a:tailEnd type="triangle" w="med" len="med"/>
              </a:ln>
            </p:spPr>
          </p:cxnSp>
          <p:cxnSp>
            <p:nvCxnSpPr>
              <p:cNvPr id="19468" name="AutoShape 19"/>
              <p:cNvCxnSpPr>
                <a:cxnSpLocks noChangeShapeType="1"/>
              </p:cNvCxnSpPr>
              <p:nvPr/>
            </p:nvCxnSpPr>
            <p:spPr bwMode="auto">
              <a:xfrm>
                <a:off x="5751512" y="3690125"/>
                <a:ext cx="991570" cy="739797"/>
              </a:xfrm>
              <a:prstGeom prst="straightConnector1">
                <a:avLst/>
              </a:prstGeom>
              <a:noFill/>
              <a:ln w="28575">
                <a:solidFill>
                  <a:srgbClr val="7030A0"/>
                </a:solidFill>
                <a:round/>
                <a:headEnd type="none" w="med" len="med"/>
                <a:tailEnd type="triangle" w="med" len="med"/>
              </a:ln>
            </p:spPr>
          </p:cxnSp>
          <p:sp>
            <p:nvSpPr>
              <p:cNvPr id="19474" name="Text Box 25"/>
              <p:cNvSpPr txBox="1">
                <a:spLocks noChangeArrowheads="1"/>
              </p:cNvSpPr>
              <p:nvPr/>
            </p:nvSpPr>
            <p:spPr bwMode="auto">
              <a:xfrm>
                <a:off x="1728738" y="3485065"/>
                <a:ext cx="1435008"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900" b="1" dirty="0">
                    <a:solidFill>
                      <a:srgbClr val="0066FF"/>
                    </a:solidFill>
                    <a:latin typeface="+mn-lt"/>
                  </a:rPr>
                  <a:t>Constant </a:t>
                </a:r>
                <a:r>
                  <a:rPr lang="en-US" sz="900" b="1" dirty="0" smtClean="0">
                    <a:solidFill>
                      <a:srgbClr val="0066FF"/>
                    </a:solidFill>
                    <a:latin typeface="+mn-lt"/>
                  </a:rPr>
                  <a:t>bidirectional </a:t>
                </a:r>
              </a:p>
              <a:p>
                <a:pPr eaLnBrk="1" hangingPunct="1">
                  <a:lnSpc>
                    <a:spcPct val="85000"/>
                  </a:lnSpc>
                  <a:spcBef>
                    <a:spcPct val="0"/>
                  </a:spcBef>
                </a:pPr>
                <a:r>
                  <a:rPr lang="en-US" sz="900" b="1" dirty="0" smtClean="0">
                    <a:solidFill>
                      <a:srgbClr val="0066FF"/>
                    </a:solidFill>
                    <a:latin typeface="+mn-lt"/>
                  </a:rPr>
                  <a:t>Update via ORACLE </a:t>
                </a:r>
              </a:p>
              <a:p>
                <a:pPr eaLnBrk="1" hangingPunct="1">
                  <a:lnSpc>
                    <a:spcPct val="85000"/>
                  </a:lnSpc>
                  <a:spcBef>
                    <a:spcPct val="0"/>
                  </a:spcBef>
                </a:pPr>
                <a:r>
                  <a:rPr lang="en-US" sz="900" b="1" dirty="0" smtClean="0">
                    <a:solidFill>
                      <a:srgbClr val="0066FF"/>
                    </a:solidFill>
                    <a:latin typeface="+mn-lt"/>
                  </a:rPr>
                  <a:t>Enterprise replication </a:t>
                </a:r>
              </a:p>
              <a:p>
                <a:pPr eaLnBrk="1" hangingPunct="1">
                  <a:lnSpc>
                    <a:spcPct val="85000"/>
                  </a:lnSpc>
                  <a:spcBef>
                    <a:spcPct val="0"/>
                  </a:spcBef>
                </a:pPr>
                <a:r>
                  <a:rPr lang="en-US" sz="900" b="1" dirty="0" smtClean="0">
                    <a:solidFill>
                      <a:srgbClr val="0066FF"/>
                    </a:solidFill>
                    <a:latin typeface="+mn-lt"/>
                  </a:rPr>
                  <a:t>software* </a:t>
                </a:r>
                <a:endParaRPr lang="en-US" sz="900" b="1" dirty="0">
                  <a:solidFill>
                    <a:srgbClr val="0066FF"/>
                  </a:solidFill>
                  <a:latin typeface="+mn-lt"/>
                </a:endParaRPr>
              </a:p>
            </p:txBody>
          </p:sp>
          <p:sp>
            <p:nvSpPr>
              <p:cNvPr id="19475" name="Line 26"/>
              <p:cNvSpPr>
                <a:spLocks noChangeShapeType="1"/>
              </p:cNvSpPr>
              <p:nvPr/>
            </p:nvSpPr>
            <p:spPr bwMode="auto">
              <a:xfrm>
                <a:off x="1256690" y="3429000"/>
                <a:ext cx="2229368" cy="4130"/>
              </a:xfrm>
              <a:prstGeom prst="line">
                <a:avLst/>
              </a:prstGeom>
              <a:noFill/>
              <a:ln w="28575">
                <a:solidFill>
                  <a:srgbClr val="0066FF"/>
                </a:solidFill>
                <a:round/>
                <a:headEnd type="triangle" w="med" len="med"/>
                <a:tailEnd type="triangle" w="med" len="med"/>
              </a:ln>
            </p:spPr>
            <p:txBody>
              <a:bodyPr/>
              <a:lstStyle/>
              <a:p>
                <a:endParaRPr lang="en-US" dirty="0"/>
              </a:p>
            </p:txBody>
          </p:sp>
          <p:sp>
            <p:nvSpPr>
              <p:cNvPr id="19478" name="Text Box 30"/>
              <p:cNvSpPr txBox="1">
                <a:spLocks noChangeArrowheads="1"/>
              </p:cNvSpPr>
              <p:nvPr/>
            </p:nvSpPr>
            <p:spPr bwMode="auto">
              <a:xfrm>
                <a:off x="2179034" y="282714"/>
                <a:ext cx="4963731" cy="646331"/>
              </a:xfrm>
              <a:prstGeom prst="rect">
                <a:avLst/>
              </a:prstGeom>
              <a:noFill/>
              <a:ln w="9525">
                <a:noFill/>
                <a:miter lim="800000"/>
                <a:headEnd/>
                <a:tailEnd/>
              </a:ln>
            </p:spPr>
            <p:txBody>
              <a:bodyPr wrap="none">
                <a:spAutoFit/>
              </a:bodyPr>
              <a:lstStyle/>
              <a:p>
                <a:pPr eaLnBrk="1" hangingPunct="1">
                  <a:spcBef>
                    <a:spcPct val="0"/>
                  </a:spcBef>
                </a:pPr>
                <a:r>
                  <a:rPr lang="en-US" sz="3600" b="1" dirty="0" smtClean="0">
                    <a:solidFill>
                      <a:srgbClr val="2D2DB9"/>
                    </a:solidFill>
                    <a:effectLst>
                      <a:outerShdw blurRad="38100" dist="38100" dir="2700000" algn="tl">
                        <a:srgbClr val="000000">
                          <a:alpha val="43137"/>
                        </a:srgbClr>
                      </a:outerShdw>
                    </a:effectLst>
                    <a:latin typeface="+mj-lt"/>
                  </a:rPr>
                  <a:t>DoDAAD </a:t>
                </a:r>
                <a:r>
                  <a:rPr lang="en-US" sz="3600" b="1" dirty="0">
                    <a:solidFill>
                      <a:srgbClr val="2D2DB9"/>
                    </a:solidFill>
                    <a:effectLst>
                      <a:outerShdw blurRad="38100" dist="38100" dir="2700000" algn="tl">
                        <a:srgbClr val="000000">
                          <a:alpha val="43137"/>
                        </a:srgbClr>
                      </a:outerShdw>
                    </a:effectLst>
                    <a:latin typeface="+mj-lt"/>
                  </a:rPr>
                  <a:t>Architecture</a:t>
                </a:r>
              </a:p>
            </p:txBody>
          </p:sp>
          <p:cxnSp>
            <p:nvCxnSpPr>
              <p:cNvPr id="19480" name="AutoShape 32"/>
              <p:cNvCxnSpPr>
                <a:cxnSpLocks noChangeShapeType="1"/>
                <a:stCxn id="63" idx="2"/>
                <a:endCxn id="67" idx="1"/>
              </p:cNvCxnSpPr>
              <p:nvPr/>
            </p:nvCxnSpPr>
            <p:spPr bwMode="auto">
              <a:xfrm>
                <a:off x="2051050" y="1981200"/>
                <a:ext cx="2360" cy="517105"/>
              </a:xfrm>
              <a:prstGeom prst="straightConnector1">
                <a:avLst/>
              </a:prstGeom>
              <a:noFill/>
              <a:ln w="28575">
                <a:solidFill>
                  <a:srgbClr val="0066FF"/>
                </a:solidFill>
                <a:round/>
                <a:headEnd/>
                <a:tailEnd type="triangle" w="med" len="med"/>
              </a:ln>
            </p:spPr>
          </p:cxnSp>
          <p:sp>
            <p:nvSpPr>
              <p:cNvPr id="19481" name="Line 33"/>
              <p:cNvSpPr>
                <a:spLocks noChangeShapeType="1"/>
              </p:cNvSpPr>
              <p:nvPr/>
            </p:nvSpPr>
            <p:spPr bwMode="auto">
              <a:xfrm flipV="1">
                <a:off x="5925344" y="3210720"/>
                <a:ext cx="1849055" cy="0"/>
              </a:xfrm>
              <a:prstGeom prst="line">
                <a:avLst/>
              </a:prstGeom>
              <a:noFill/>
              <a:ln w="28575">
                <a:solidFill>
                  <a:srgbClr val="7030A0"/>
                </a:solidFill>
                <a:round/>
                <a:headEnd type="none" w="med" len="med"/>
                <a:tailEnd type="triangle" w="med" len="med"/>
              </a:ln>
            </p:spPr>
            <p:txBody>
              <a:bodyPr/>
              <a:lstStyle/>
              <a:p>
                <a:endParaRPr lang="en-US" dirty="0"/>
              </a:p>
            </p:txBody>
          </p:sp>
          <p:sp>
            <p:nvSpPr>
              <p:cNvPr id="775" name="Text Box 10"/>
              <p:cNvSpPr txBox="1">
                <a:spLocks noChangeArrowheads="1"/>
              </p:cNvSpPr>
              <p:nvPr/>
            </p:nvSpPr>
            <p:spPr bwMode="gray">
              <a:xfrm>
                <a:off x="7621085" y="3886200"/>
                <a:ext cx="1322798" cy="553998"/>
              </a:xfrm>
              <a:prstGeom prst="rect">
                <a:avLst/>
              </a:prstGeom>
              <a:solidFill>
                <a:schemeClr val="tx2">
                  <a:lumMod val="60000"/>
                  <a:lumOff val="40000"/>
                </a:schemeClr>
              </a:solidFill>
              <a:ln w="2857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eaLnBrk="1" hangingPunct="1">
                  <a:spcBef>
                    <a:spcPct val="0"/>
                  </a:spcBef>
                </a:pPr>
                <a:r>
                  <a:rPr lang="en-US" sz="1000" b="1" dirty="0" smtClean="0">
                    <a:solidFill>
                      <a:schemeClr val="bg1"/>
                    </a:solidFill>
                    <a:latin typeface="+mn-lt"/>
                  </a:rPr>
                  <a:t>Other Enterprise </a:t>
                </a:r>
              </a:p>
              <a:p>
                <a:pPr eaLnBrk="1" hangingPunct="1">
                  <a:spcBef>
                    <a:spcPct val="0"/>
                  </a:spcBef>
                </a:pPr>
                <a:r>
                  <a:rPr lang="en-US" sz="1000" b="1" dirty="0" smtClean="0">
                    <a:solidFill>
                      <a:schemeClr val="bg1"/>
                    </a:solidFill>
                    <a:latin typeface="+mn-lt"/>
                  </a:rPr>
                  <a:t>Authoritative Data </a:t>
                </a:r>
              </a:p>
              <a:p>
                <a:pPr eaLnBrk="1" hangingPunct="1">
                  <a:spcBef>
                    <a:spcPct val="0"/>
                  </a:spcBef>
                </a:pPr>
                <a:r>
                  <a:rPr lang="en-US" sz="1000" b="1" dirty="0" smtClean="0">
                    <a:solidFill>
                      <a:schemeClr val="bg1"/>
                    </a:solidFill>
                    <a:latin typeface="+mn-lt"/>
                  </a:rPr>
                  <a:t>Sources</a:t>
                </a:r>
                <a:endParaRPr lang="en-US" sz="1000" b="1" dirty="0">
                  <a:solidFill>
                    <a:schemeClr val="bg1"/>
                  </a:solidFill>
                  <a:latin typeface="+mn-lt"/>
                </a:endParaRPr>
              </a:p>
            </p:txBody>
          </p:sp>
          <p:sp>
            <p:nvSpPr>
              <p:cNvPr id="776" name="Line 33"/>
              <p:cNvSpPr>
                <a:spLocks noChangeShapeType="1"/>
              </p:cNvSpPr>
              <p:nvPr/>
            </p:nvSpPr>
            <p:spPr bwMode="auto">
              <a:xfrm>
                <a:off x="5751512" y="3582882"/>
                <a:ext cx="1783041" cy="559494"/>
              </a:xfrm>
              <a:prstGeom prst="line">
                <a:avLst/>
              </a:prstGeom>
              <a:noFill/>
              <a:ln w="28575">
                <a:solidFill>
                  <a:srgbClr val="7030A0"/>
                </a:solidFill>
                <a:round/>
                <a:headEnd type="none" w="med" len="med"/>
                <a:tailEnd type="triangle" w="med" len="med"/>
              </a:ln>
            </p:spPr>
            <p:txBody>
              <a:bodyPr/>
              <a:lstStyle/>
              <a:p>
                <a:endParaRPr lang="en-US" dirty="0"/>
              </a:p>
            </p:txBody>
          </p:sp>
          <p:grpSp>
            <p:nvGrpSpPr>
              <p:cNvPr id="4" name="Group 3"/>
              <p:cNvGrpSpPr/>
              <p:nvPr/>
            </p:nvGrpSpPr>
            <p:grpSpPr>
              <a:xfrm>
                <a:off x="6642100" y="975519"/>
                <a:ext cx="1054100" cy="1016000"/>
                <a:chOff x="6923705" y="975519"/>
                <a:chExt cx="1054100" cy="1016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726" name="Text Box 149"/>
                <p:cNvSpPr txBox="1">
                  <a:spLocks noChangeArrowheads="1"/>
                </p:cNvSpPr>
                <p:nvPr/>
              </p:nvSpPr>
              <p:spPr bwMode="invGray">
                <a:xfrm>
                  <a:off x="7024687" y="1106488"/>
                  <a:ext cx="900113" cy="615553"/>
                </a:xfrm>
                <a:prstGeom prst="rect">
                  <a:avLst/>
                </a:prstGeom>
                <a:noFill/>
                <a:ln w="9525">
                  <a:noFill/>
                  <a:miter lim="800000"/>
                  <a:headEnd/>
                  <a:tailEnd/>
                </a:ln>
              </p:spPr>
              <p:txBody>
                <a:bodyPr wrap="square">
                  <a:spAutoFit/>
                </a:bodyPr>
                <a:lstStyle/>
                <a:p>
                  <a:pPr eaLnBrk="1" hangingPunct="1">
                    <a:spcBef>
                      <a:spcPct val="0"/>
                    </a:spcBef>
                  </a:pPr>
                  <a:r>
                    <a:rPr lang="en-US" sz="1400" b="1" dirty="0">
                      <a:solidFill>
                        <a:schemeClr val="bg1"/>
                      </a:solidFill>
                      <a:latin typeface="+mj-lt"/>
                    </a:rPr>
                    <a:t>CSP</a:t>
                  </a:r>
                </a:p>
                <a:p>
                  <a:pPr eaLnBrk="1" hangingPunct="1">
                    <a:spcBef>
                      <a:spcPct val="0"/>
                    </a:spcBef>
                  </a:pPr>
                  <a:r>
                    <a:rPr lang="en-US" sz="1000" b="1" dirty="0" smtClean="0">
                      <a:solidFill>
                        <a:schemeClr val="bg1"/>
                      </a:solidFill>
                      <a:latin typeface="+mj-lt"/>
                    </a:rPr>
                    <a:t>Update Application</a:t>
                  </a:r>
                  <a:endParaRPr lang="en-US" sz="1000" b="1" dirty="0">
                    <a:solidFill>
                      <a:schemeClr val="bg1"/>
                    </a:solidFill>
                    <a:latin typeface="+mj-lt"/>
                  </a:endParaRPr>
                </a:p>
              </p:txBody>
            </p:sp>
          </p:grpSp>
          <p:grpSp>
            <p:nvGrpSpPr>
              <p:cNvPr id="728" name="Group 727"/>
              <p:cNvGrpSpPr/>
              <p:nvPr/>
            </p:nvGrpSpPr>
            <p:grpSpPr>
              <a:xfrm>
                <a:off x="5346700" y="965200"/>
                <a:ext cx="1054100" cy="1016000"/>
                <a:chOff x="6923705" y="975519"/>
                <a:chExt cx="1054100" cy="1016000"/>
              </a:xfrm>
            </p:grpSpPr>
            <p:pic>
              <p:nvPicPr>
                <p:cNvPr id="729" name="Picture 7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730" name="Text Box 149"/>
                <p:cNvSpPr txBox="1">
                  <a:spLocks noChangeArrowheads="1"/>
                </p:cNvSpPr>
                <p:nvPr/>
              </p:nvSpPr>
              <p:spPr bwMode="invGray">
                <a:xfrm>
                  <a:off x="7024687" y="1106488"/>
                  <a:ext cx="900113" cy="615553"/>
                </a:xfrm>
                <a:prstGeom prst="rect">
                  <a:avLst/>
                </a:prstGeom>
                <a:noFill/>
                <a:ln w="9525">
                  <a:noFill/>
                  <a:miter lim="800000"/>
                  <a:headEnd/>
                  <a:tailEnd/>
                </a:ln>
              </p:spPr>
              <p:txBody>
                <a:bodyPr wrap="square">
                  <a:spAutoFit/>
                </a:bodyPr>
                <a:lstStyle/>
                <a:p>
                  <a:pPr eaLnBrk="1" hangingPunct="1">
                    <a:spcBef>
                      <a:spcPct val="0"/>
                    </a:spcBef>
                  </a:pPr>
                  <a:r>
                    <a:rPr lang="en-US" sz="1400" b="1" dirty="0">
                      <a:solidFill>
                        <a:schemeClr val="bg1"/>
                      </a:solidFill>
                      <a:latin typeface="+mj-lt"/>
                    </a:rPr>
                    <a:t>CSP</a:t>
                  </a:r>
                </a:p>
                <a:p>
                  <a:pPr eaLnBrk="1" hangingPunct="1">
                    <a:spcBef>
                      <a:spcPct val="0"/>
                    </a:spcBef>
                  </a:pPr>
                  <a:r>
                    <a:rPr lang="en-US" sz="1000" b="1" dirty="0" smtClean="0">
                      <a:solidFill>
                        <a:schemeClr val="bg1"/>
                      </a:solidFill>
                      <a:latin typeface="+mj-lt"/>
                    </a:rPr>
                    <a:t>Update Application</a:t>
                  </a:r>
                </a:p>
              </p:txBody>
            </p:sp>
          </p:grpSp>
          <p:grpSp>
            <p:nvGrpSpPr>
              <p:cNvPr id="731" name="Group 730"/>
              <p:cNvGrpSpPr/>
              <p:nvPr/>
            </p:nvGrpSpPr>
            <p:grpSpPr>
              <a:xfrm>
                <a:off x="4064000" y="965200"/>
                <a:ext cx="1054100" cy="1016000"/>
                <a:chOff x="6923705" y="975519"/>
                <a:chExt cx="1054100" cy="1016000"/>
              </a:xfrm>
            </p:grpSpPr>
            <p:pic>
              <p:nvPicPr>
                <p:cNvPr id="732" name="Picture 7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733" name="Text Box 149"/>
                <p:cNvSpPr txBox="1">
                  <a:spLocks noChangeArrowheads="1"/>
                </p:cNvSpPr>
                <p:nvPr/>
              </p:nvSpPr>
              <p:spPr bwMode="invGray">
                <a:xfrm>
                  <a:off x="7024687" y="1106488"/>
                  <a:ext cx="900113" cy="615553"/>
                </a:xfrm>
                <a:prstGeom prst="rect">
                  <a:avLst/>
                </a:prstGeom>
                <a:noFill/>
                <a:ln w="9525">
                  <a:noFill/>
                  <a:miter lim="800000"/>
                  <a:headEnd/>
                  <a:tailEnd/>
                </a:ln>
              </p:spPr>
              <p:txBody>
                <a:bodyPr wrap="square">
                  <a:spAutoFit/>
                </a:bodyPr>
                <a:lstStyle/>
                <a:p>
                  <a:pPr eaLnBrk="1" hangingPunct="1">
                    <a:spcBef>
                      <a:spcPct val="0"/>
                    </a:spcBef>
                  </a:pPr>
                  <a:r>
                    <a:rPr lang="en-US" sz="1400" b="1" dirty="0">
                      <a:solidFill>
                        <a:schemeClr val="bg1"/>
                      </a:solidFill>
                      <a:latin typeface="+mj-lt"/>
                    </a:rPr>
                    <a:t>CSP</a:t>
                  </a:r>
                </a:p>
                <a:p>
                  <a:pPr eaLnBrk="1" hangingPunct="1">
                    <a:spcBef>
                      <a:spcPct val="0"/>
                    </a:spcBef>
                  </a:pPr>
                  <a:r>
                    <a:rPr lang="en-US" sz="1000" b="1" dirty="0" smtClean="0">
                      <a:solidFill>
                        <a:schemeClr val="bg1"/>
                      </a:solidFill>
                      <a:latin typeface="+mj-lt"/>
                    </a:rPr>
                    <a:t>Update Application</a:t>
                  </a:r>
                  <a:endParaRPr lang="en-US" sz="1000" b="1" dirty="0">
                    <a:solidFill>
                      <a:schemeClr val="bg1"/>
                    </a:solidFill>
                    <a:latin typeface="+mj-lt"/>
                  </a:endParaRPr>
                </a:p>
              </p:txBody>
            </p:sp>
          </p:grpSp>
          <p:grpSp>
            <p:nvGrpSpPr>
              <p:cNvPr id="737" name="Group 736"/>
              <p:cNvGrpSpPr/>
              <p:nvPr/>
            </p:nvGrpSpPr>
            <p:grpSpPr>
              <a:xfrm>
                <a:off x="2844800" y="965200"/>
                <a:ext cx="1054100" cy="1016000"/>
                <a:chOff x="6923705" y="975519"/>
                <a:chExt cx="1054100" cy="1016000"/>
              </a:xfrm>
            </p:grpSpPr>
            <p:pic>
              <p:nvPicPr>
                <p:cNvPr id="738" name="Picture 7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739" name="Text Box 149"/>
                <p:cNvSpPr txBox="1">
                  <a:spLocks noChangeArrowheads="1"/>
                </p:cNvSpPr>
                <p:nvPr/>
              </p:nvSpPr>
              <p:spPr bwMode="invGray">
                <a:xfrm>
                  <a:off x="7024687" y="1106488"/>
                  <a:ext cx="900113" cy="615553"/>
                </a:xfrm>
                <a:prstGeom prst="rect">
                  <a:avLst/>
                </a:prstGeom>
                <a:noFill/>
                <a:ln w="9525">
                  <a:noFill/>
                  <a:miter lim="800000"/>
                  <a:headEnd/>
                  <a:tailEnd/>
                </a:ln>
              </p:spPr>
              <p:txBody>
                <a:bodyPr wrap="square">
                  <a:spAutoFit/>
                </a:bodyPr>
                <a:lstStyle/>
                <a:p>
                  <a:pPr eaLnBrk="1" hangingPunct="1">
                    <a:spcBef>
                      <a:spcPct val="0"/>
                    </a:spcBef>
                  </a:pPr>
                  <a:r>
                    <a:rPr lang="en-US" sz="1400" b="1" dirty="0">
                      <a:solidFill>
                        <a:schemeClr val="bg1"/>
                      </a:solidFill>
                      <a:latin typeface="+mj-lt"/>
                    </a:rPr>
                    <a:t>CSP</a:t>
                  </a:r>
                </a:p>
                <a:p>
                  <a:pPr eaLnBrk="1" hangingPunct="1">
                    <a:spcBef>
                      <a:spcPct val="0"/>
                    </a:spcBef>
                  </a:pPr>
                  <a:r>
                    <a:rPr lang="en-US" sz="1000" b="1" dirty="0" smtClean="0">
                      <a:solidFill>
                        <a:schemeClr val="bg1"/>
                      </a:solidFill>
                      <a:latin typeface="+mj-lt"/>
                    </a:rPr>
                    <a:t>Update Application</a:t>
                  </a:r>
                  <a:endParaRPr lang="en-US" sz="1000" b="1" dirty="0">
                    <a:solidFill>
                      <a:schemeClr val="bg1"/>
                    </a:solidFill>
                    <a:latin typeface="+mj-lt"/>
                  </a:endParaRPr>
                </a:p>
              </p:txBody>
            </p:sp>
          </p:grpSp>
          <p:grpSp>
            <p:nvGrpSpPr>
              <p:cNvPr id="5" name="Group 4"/>
              <p:cNvGrpSpPr/>
              <p:nvPr/>
            </p:nvGrpSpPr>
            <p:grpSpPr>
              <a:xfrm>
                <a:off x="7848600" y="965200"/>
                <a:ext cx="1054100" cy="1016000"/>
                <a:chOff x="7848600" y="965200"/>
                <a:chExt cx="1054100" cy="1016000"/>
              </a:xfrm>
            </p:grpSpPr>
            <p:pic>
              <p:nvPicPr>
                <p:cNvPr id="741" name="Picture 7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965200"/>
                  <a:ext cx="1054100" cy="1016000"/>
                </a:xfrm>
                <a:prstGeom prst="rect">
                  <a:avLst/>
                </a:prstGeom>
              </p:spPr>
            </p:pic>
            <p:sp>
              <p:nvSpPr>
                <p:cNvPr id="743" name="Text Box 149"/>
                <p:cNvSpPr txBox="1">
                  <a:spLocks noChangeArrowheads="1"/>
                </p:cNvSpPr>
                <p:nvPr/>
              </p:nvSpPr>
              <p:spPr bwMode="invGray">
                <a:xfrm>
                  <a:off x="7939087" y="1066800"/>
                  <a:ext cx="900113" cy="615553"/>
                </a:xfrm>
                <a:prstGeom prst="rect">
                  <a:avLst/>
                </a:prstGeom>
                <a:noFill/>
                <a:ln w="9525">
                  <a:noFill/>
                  <a:miter lim="800000"/>
                  <a:headEnd/>
                  <a:tailEnd/>
                </a:ln>
              </p:spPr>
              <p:txBody>
                <a:bodyPr wrap="square">
                  <a:spAutoFit/>
                </a:bodyPr>
                <a:lstStyle/>
                <a:p>
                  <a:pPr eaLnBrk="1" hangingPunct="1">
                    <a:spcBef>
                      <a:spcPct val="0"/>
                    </a:spcBef>
                  </a:pPr>
                  <a:r>
                    <a:rPr lang="en-US" sz="1400" b="1" dirty="0" smtClean="0">
                      <a:solidFill>
                        <a:schemeClr val="bg1"/>
                      </a:solidFill>
                      <a:latin typeface="+mj-lt"/>
                    </a:rPr>
                    <a:t>GSA</a:t>
                  </a:r>
                  <a:endParaRPr lang="en-US" sz="1400" b="1" dirty="0">
                    <a:solidFill>
                      <a:schemeClr val="bg1"/>
                    </a:solidFill>
                    <a:latin typeface="+mj-lt"/>
                  </a:endParaRPr>
                </a:p>
                <a:p>
                  <a:pPr eaLnBrk="1" hangingPunct="1">
                    <a:spcBef>
                      <a:spcPct val="0"/>
                    </a:spcBef>
                  </a:pPr>
                  <a:r>
                    <a:rPr lang="en-US" sz="1000" b="1" dirty="0" smtClean="0">
                      <a:solidFill>
                        <a:schemeClr val="bg1"/>
                      </a:solidFill>
                      <a:latin typeface="+mj-lt"/>
                    </a:rPr>
                    <a:t>Update Application</a:t>
                  </a:r>
                  <a:endParaRPr lang="en-US" sz="1000" b="1" dirty="0">
                    <a:solidFill>
                      <a:schemeClr val="bg1"/>
                    </a:solidFill>
                    <a:latin typeface="+mj-lt"/>
                  </a:endParaRPr>
                </a:p>
              </p:txBody>
            </p:sp>
          </p:grpSp>
          <p:grpSp>
            <p:nvGrpSpPr>
              <p:cNvPr id="745" name="Group 744"/>
              <p:cNvGrpSpPr/>
              <p:nvPr/>
            </p:nvGrpSpPr>
            <p:grpSpPr>
              <a:xfrm>
                <a:off x="228600" y="965200"/>
                <a:ext cx="1054100" cy="1016000"/>
                <a:chOff x="6923705" y="975519"/>
                <a:chExt cx="1054100" cy="1016000"/>
              </a:xfrm>
            </p:grpSpPr>
            <p:pic>
              <p:nvPicPr>
                <p:cNvPr id="746" name="Picture 7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747" name="Text Box 149"/>
                <p:cNvSpPr txBox="1">
                  <a:spLocks noChangeArrowheads="1"/>
                </p:cNvSpPr>
                <p:nvPr/>
              </p:nvSpPr>
              <p:spPr bwMode="invGray">
                <a:xfrm>
                  <a:off x="7024687" y="1007015"/>
                  <a:ext cx="900113" cy="738664"/>
                </a:xfrm>
                <a:prstGeom prst="rect">
                  <a:avLst/>
                </a:prstGeom>
                <a:noFill/>
                <a:ln w="9525">
                  <a:noFill/>
                  <a:miter lim="800000"/>
                  <a:headEnd/>
                  <a:tailEnd/>
                </a:ln>
              </p:spPr>
              <p:txBody>
                <a:bodyPr wrap="square">
                  <a:spAutoFit/>
                </a:bodyPr>
                <a:lstStyle/>
                <a:p>
                  <a:pPr eaLnBrk="1" hangingPunct="1">
                    <a:spcBef>
                      <a:spcPct val="0"/>
                    </a:spcBef>
                  </a:pPr>
                  <a:r>
                    <a:rPr lang="en-US" sz="1400" b="1" dirty="0" smtClean="0">
                      <a:solidFill>
                        <a:schemeClr val="bg1"/>
                      </a:solidFill>
                      <a:latin typeface="+mj-lt"/>
                    </a:rPr>
                    <a:t>Army</a:t>
                  </a:r>
                </a:p>
                <a:p>
                  <a:pPr eaLnBrk="1" hangingPunct="1">
                    <a:spcBef>
                      <a:spcPct val="0"/>
                    </a:spcBef>
                  </a:pPr>
                  <a:r>
                    <a:rPr lang="en-US" sz="1400" b="1" dirty="0" smtClean="0">
                      <a:solidFill>
                        <a:schemeClr val="bg1"/>
                      </a:solidFill>
                      <a:latin typeface="+mj-lt"/>
                    </a:rPr>
                    <a:t>CSP</a:t>
                  </a:r>
                  <a:endParaRPr lang="en-US" sz="1400" b="1" dirty="0">
                    <a:solidFill>
                      <a:schemeClr val="bg1"/>
                    </a:solidFill>
                    <a:latin typeface="+mj-lt"/>
                  </a:endParaRPr>
                </a:p>
                <a:p>
                  <a:pPr eaLnBrk="1" hangingPunct="1">
                    <a:spcBef>
                      <a:spcPct val="0"/>
                    </a:spcBef>
                  </a:pPr>
                  <a:r>
                    <a:rPr lang="en-US" sz="1400" b="1" dirty="0">
                      <a:solidFill>
                        <a:schemeClr val="bg1"/>
                      </a:solidFill>
                      <a:latin typeface="+mj-lt"/>
                    </a:rPr>
                    <a:t>Updates</a:t>
                  </a:r>
                </a:p>
              </p:txBody>
            </p:sp>
          </p:grpSp>
          <p:grpSp>
            <p:nvGrpSpPr>
              <p:cNvPr id="62" name="Group 61"/>
              <p:cNvGrpSpPr/>
              <p:nvPr/>
            </p:nvGrpSpPr>
            <p:grpSpPr>
              <a:xfrm>
                <a:off x="1524000" y="965200"/>
                <a:ext cx="1054100" cy="1016000"/>
                <a:chOff x="6923705" y="975519"/>
                <a:chExt cx="1054100" cy="1016000"/>
              </a:xfrm>
            </p:grpSpPr>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64" name="Text Box 149"/>
                <p:cNvSpPr txBox="1">
                  <a:spLocks noChangeArrowheads="1"/>
                </p:cNvSpPr>
                <p:nvPr/>
              </p:nvSpPr>
              <p:spPr bwMode="invGray">
                <a:xfrm>
                  <a:off x="7024687" y="1000919"/>
                  <a:ext cx="900113" cy="738664"/>
                </a:xfrm>
                <a:prstGeom prst="rect">
                  <a:avLst/>
                </a:prstGeom>
                <a:noFill/>
                <a:ln w="9525">
                  <a:noFill/>
                  <a:miter lim="800000"/>
                  <a:headEnd/>
                  <a:tailEnd/>
                </a:ln>
              </p:spPr>
              <p:txBody>
                <a:bodyPr wrap="square">
                  <a:spAutoFit/>
                </a:bodyPr>
                <a:lstStyle/>
                <a:p>
                  <a:pPr eaLnBrk="1" hangingPunct="1">
                    <a:spcBef>
                      <a:spcPct val="0"/>
                    </a:spcBef>
                  </a:pPr>
                  <a:r>
                    <a:rPr lang="en-US" sz="1400" b="1" dirty="0" smtClean="0">
                      <a:solidFill>
                        <a:schemeClr val="bg1"/>
                      </a:solidFill>
                      <a:latin typeface="+mj-lt"/>
                    </a:rPr>
                    <a:t>USAF CSP</a:t>
                  </a:r>
                  <a:endParaRPr lang="en-US" sz="1400" b="1" dirty="0">
                    <a:solidFill>
                      <a:schemeClr val="bg1"/>
                    </a:solidFill>
                    <a:latin typeface="+mj-lt"/>
                  </a:endParaRPr>
                </a:p>
                <a:p>
                  <a:pPr eaLnBrk="1" hangingPunct="1">
                    <a:spcBef>
                      <a:spcPct val="0"/>
                    </a:spcBef>
                  </a:pPr>
                  <a:r>
                    <a:rPr lang="en-US" sz="1400" b="1" dirty="0">
                      <a:solidFill>
                        <a:schemeClr val="bg1"/>
                      </a:solidFill>
                      <a:latin typeface="+mj-lt"/>
                    </a:rPr>
                    <a:t>Updates</a:t>
                  </a:r>
                </a:p>
              </p:txBody>
            </p:sp>
          </p:grpSp>
          <p:sp>
            <p:nvSpPr>
              <p:cNvPr id="16" name="Can 15"/>
              <p:cNvSpPr/>
              <p:nvPr/>
            </p:nvSpPr>
            <p:spPr bwMode="auto">
              <a:xfrm>
                <a:off x="3479631" y="2835630"/>
                <a:ext cx="2362538" cy="854495"/>
              </a:xfrm>
              <a:prstGeom prst="can">
                <a:avLst/>
              </a:prstGeom>
              <a:gradFill flip="none" rotWithShape="1">
                <a:gsLst>
                  <a:gs pos="0">
                    <a:schemeClr val="tx1"/>
                  </a:gs>
                  <a:gs pos="41570">
                    <a:schemeClr val="accent3">
                      <a:lumMod val="60000"/>
                      <a:lumOff val="40000"/>
                    </a:schemeClr>
                  </a:gs>
                  <a:gs pos="19000">
                    <a:schemeClr val="accent3">
                      <a:lumMod val="75000"/>
                    </a:schemeClr>
                  </a:gs>
                  <a:gs pos="80000">
                    <a:schemeClr val="accent3">
                      <a:lumMod val="45000"/>
                      <a:lumOff val="55000"/>
                    </a:schemeClr>
                  </a:gs>
                  <a:gs pos="100000">
                    <a:schemeClr val="tx1"/>
                  </a:gs>
                </a:gsLst>
                <a:lin ang="0" scaled="0"/>
                <a:tileRect/>
              </a:gradFill>
              <a:ln w="9525" cap="flat" cmpd="sng" algn="ctr">
                <a:solidFill>
                  <a:srgbClr val="C0C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DAAS </a:t>
                </a:r>
              </a:p>
              <a:p>
                <a:pPr marL="0" marR="0" indent="0" algn="ctr" defTabSz="914400" rtl="0" eaLnBrk="0" fontAlgn="base" latinLnBrk="0" hangingPunct="0">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Master DoDAAD </a:t>
                </a:r>
              </a:p>
              <a:p>
                <a:pPr marL="0" marR="0" indent="0" algn="ctr" defTabSz="914400" rtl="0" eaLnBrk="0" fontAlgn="base" latinLnBrk="0" hangingPunct="0">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Repository</a:t>
                </a:r>
              </a:p>
            </p:txBody>
          </p:sp>
          <p:sp>
            <p:nvSpPr>
              <p:cNvPr id="66" name="Can 65"/>
              <p:cNvSpPr/>
              <p:nvPr/>
            </p:nvSpPr>
            <p:spPr bwMode="auto">
              <a:xfrm>
                <a:off x="228600" y="2792072"/>
                <a:ext cx="1040393" cy="854495"/>
              </a:xfrm>
              <a:prstGeom prst="can">
                <a:avLst/>
              </a:prstGeom>
              <a:gradFill flip="none" rotWithShape="1">
                <a:gsLst>
                  <a:gs pos="0">
                    <a:schemeClr val="tx1"/>
                  </a:gs>
                  <a:gs pos="19000">
                    <a:schemeClr val="bg2">
                      <a:lumMod val="50000"/>
                    </a:schemeClr>
                  </a:gs>
                  <a:gs pos="80000">
                    <a:schemeClr val="bg2">
                      <a:lumMod val="75000"/>
                    </a:schemeClr>
                  </a:gs>
                  <a:gs pos="100000">
                    <a:schemeClr val="tx1"/>
                  </a:gs>
                </a:gsLst>
                <a:lin ang="0" scaled="0"/>
                <a:tileRect/>
              </a:gradFill>
              <a:ln w="9525" cap="flat" cmpd="sng" algn="ctr">
                <a:solidFill>
                  <a:srgbClr val="C0C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lang="en-US" sz="900" b="1" dirty="0" smtClean="0">
                    <a:latin typeface="+mn-lt"/>
                  </a:rPr>
                  <a:t>AESIP</a:t>
                </a:r>
                <a:endParaRPr kumimoji="0" lang="en-US" sz="900" b="1" i="0" u="none" strike="noStrike" cap="none" normalizeH="0" baseline="0" dirty="0" smtClean="0">
                  <a:ln>
                    <a:noFill/>
                  </a:ln>
                  <a:solidFill>
                    <a:schemeClr val="tx1"/>
                  </a:solidFill>
                  <a:effectLst/>
                  <a:latin typeface="+mn-lt"/>
                </a:endParaRPr>
              </a:p>
              <a:p>
                <a:pPr marL="0" marR="0" indent="0" algn="ctr" defTabSz="914400" rtl="0" eaLnBrk="0" fontAlgn="base" latinLnBrk="0" hangingPunct="0">
                  <a:spcBef>
                    <a:spcPts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(Army DoDAAD Repository)</a:t>
                </a:r>
              </a:p>
            </p:txBody>
          </p:sp>
          <p:sp>
            <p:nvSpPr>
              <p:cNvPr id="67" name="Can 66"/>
              <p:cNvSpPr/>
              <p:nvPr/>
            </p:nvSpPr>
            <p:spPr bwMode="auto">
              <a:xfrm>
                <a:off x="1524000" y="2498305"/>
                <a:ext cx="1058819" cy="854495"/>
              </a:xfrm>
              <a:prstGeom prst="can">
                <a:avLst/>
              </a:prstGeom>
              <a:gradFill flip="none" rotWithShape="1">
                <a:gsLst>
                  <a:gs pos="0">
                    <a:schemeClr val="tx1"/>
                  </a:gs>
                  <a:gs pos="19000">
                    <a:schemeClr val="accent1">
                      <a:lumMod val="60000"/>
                      <a:lumOff val="40000"/>
                    </a:schemeClr>
                  </a:gs>
                  <a:gs pos="80000">
                    <a:schemeClr val="accent1">
                      <a:lumMod val="40000"/>
                      <a:lumOff val="60000"/>
                    </a:schemeClr>
                  </a:gs>
                  <a:gs pos="100000">
                    <a:schemeClr val="tx1"/>
                  </a:gs>
                </a:gsLst>
                <a:lin ang="0" scaled="0"/>
                <a:tileRect/>
              </a:gradFill>
              <a:ln w="9525" cap="flat" cmpd="sng" algn="ctr">
                <a:solidFill>
                  <a:srgbClr val="C0C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lang="en-US" sz="900" b="1" dirty="0" smtClean="0">
                    <a:latin typeface="+mn-lt"/>
                  </a:rPr>
                  <a:t>USAF LTS</a:t>
                </a:r>
                <a:endParaRPr kumimoji="0" lang="en-US" sz="900" b="1" i="0" u="none" strike="noStrike" cap="none" normalizeH="0" baseline="0" dirty="0" smtClean="0">
                  <a:ln>
                    <a:noFill/>
                  </a:ln>
                  <a:solidFill>
                    <a:schemeClr val="tx1"/>
                  </a:solidFill>
                  <a:effectLst/>
                  <a:latin typeface="+mn-lt"/>
                </a:endParaRPr>
              </a:p>
              <a:p>
                <a:pPr marL="0" marR="0" indent="0" algn="ctr" defTabSz="914400" rtl="0" eaLnBrk="0" fontAlgn="base" latinLnBrk="0" hangingPunct="0">
                  <a:spcBef>
                    <a:spcPts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rPr>
                  <a:t>(USAF DoDAAD Repository)</a:t>
                </a:r>
              </a:p>
            </p:txBody>
          </p:sp>
          <p:sp>
            <p:nvSpPr>
              <p:cNvPr id="76" name="Line 26"/>
              <p:cNvSpPr>
                <a:spLocks noChangeShapeType="1"/>
              </p:cNvSpPr>
              <p:nvPr/>
            </p:nvSpPr>
            <p:spPr bwMode="auto">
              <a:xfrm>
                <a:off x="2566194" y="3103345"/>
                <a:ext cx="913438" cy="0"/>
              </a:xfrm>
              <a:prstGeom prst="line">
                <a:avLst/>
              </a:prstGeom>
              <a:noFill/>
              <a:ln w="28575">
                <a:solidFill>
                  <a:srgbClr val="0066FF"/>
                </a:solidFill>
                <a:round/>
                <a:headEnd type="triangle" w="med" len="med"/>
                <a:tailEnd type="triangle" w="med" len="med"/>
              </a:ln>
            </p:spPr>
            <p:txBody>
              <a:bodyPr/>
              <a:lstStyle/>
              <a:p>
                <a:endParaRPr lang="en-US" dirty="0"/>
              </a:p>
            </p:txBody>
          </p:sp>
          <p:sp>
            <p:nvSpPr>
              <p:cNvPr id="81" name="Can 80"/>
              <p:cNvSpPr/>
              <p:nvPr/>
            </p:nvSpPr>
            <p:spPr bwMode="auto">
              <a:xfrm>
                <a:off x="7774400" y="2660466"/>
                <a:ext cx="1058819" cy="854495"/>
              </a:xfrm>
              <a:prstGeom prst="can">
                <a:avLst/>
              </a:prstGeom>
              <a:gradFill flip="none" rotWithShape="1">
                <a:gsLst>
                  <a:gs pos="0">
                    <a:schemeClr val="tx1"/>
                  </a:gs>
                  <a:gs pos="19000">
                    <a:schemeClr val="accent4">
                      <a:lumMod val="60000"/>
                      <a:lumOff val="40000"/>
                    </a:schemeClr>
                  </a:gs>
                  <a:gs pos="80000">
                    <a:schemeClr val="accent4">
                      <a:lumMod val="60000"/>
                      <a:lumOff val="40000"/>
                    </a:schemeClr>
                  </a:gs>
                  <a:gs pos="100000">
                    <a:schemeClr val="tx1"/>
                  </a:gs>
                </a:gsLst>
                <a:lin ang="0" scaled="0"/>
                <a:tileRect/>
              </a:gradFill>
              <a:ln w="9525" cap="flat" cmpd="sng" algn="ctr">
                <a:solidFill>
                  <a:srgbClr val="C0C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lang="en-US" sz="800" b="1" dirty="0" smtClean="0">
                    <a:latin typeface="+mn-lt"/>
                  </a:rPr>
                  <a:t>Consolidated Address File (CAF) GSA </a:t>
                </a:r>
                <a:r>
                  <a:rPr kumimoji="0" lang="en-US" sz="800" b="1" i="0" u="none" strike="noStrike" cap="none" normalizeH="0" baseline="0" dirty="0" smtClean="0">
                    <a:ln>
                      <a:noFill/>
                    </a:ln>
                    <a:solidFill>
                      <a:schemeClr val="tx1"/>
                    </a:solidFill>
                    <a:effectLst/>
                    <a:latin typeface="+mn-lt"/>
                  </a:rPr>
                  <a:t>DoDAAD Repository)</a:t>
                </a:r>
              </a:p>
            </p:txBody>
          </p:sp>
          <p:sp>
            <p:nvSpPr>
              <p:cNvPr id="83" name="Text Box 25"/>
              <p:cNvSpPr txBox="1">
                <a:spLocks noChangeArrowheads="1"/>
              </p:cNvSpPr>
              <p:nvPr/>
            </p:nvSpPr>
            <p:spPr bwMode="auto">
              <a:xfrm>
                <a:off x="6259395" y="3524713"/>
                <a:ext cx="1845377" cy="327782"/>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900" b="1" dirty="0" smtClean="0">
                    <a:solidFill>
                      <a:srgbClr val="7030A0"/>
                    </a:solidFill>
                    <a:latin typeface="+mn-lt"/>
                  </a:rPr>
                  <a:t>“Materialized View” (ORACLE </a:t>
                </a:r>
              </a:p>
              <a:p>
                <a:pPr eaLnBrk="1" hangingPunct="1">
                  <a:lnSpc>
                    <a:spcPct val="85000"/>
                  </a:lnSpc>
                  <a:spcBef>
                    <a:spcPct val="0"/>
                  </a:spcBef>
                </a:pPr>
                <a:r>
                  <a:rPr lang="en-US" sz="900" b="1" dirty="0" smtClean="0">
                    <a:solidFill>
                      <a:srgbClr val="7030A0"/>
                    </a:solidFill>
                    <a:latin typeface="+mn-lt"/>
                  </a:rPr>
                  <a:t>Enterprise replication) </a:t>
                </a:r>
                <a:endParaRPr lang="en-US" sz="900" b="1" dirty="0">
                  <a:solidFill>
                    <a:srgbClr val="7030A0"/>
                  </a:solidFill>
                  <a:latin typeface="+mn-lt"/>
                </a:endParaRPr>
              </a:p>
            </p:txBody>
          </p:sp>
          <p:sp>
            <p:nvSpPr>
              <p:cNvPr id="84" name="Text Box 25"/>
              <p:cNvSpPr txBox="1">
                <a:spLocks noChangeArrowheads="1"/>
              </p:cNvSpPr>
              <p:nvPr/>
            </p:nvSpPr>
            <p:spPr bwMode="auto">
              <a:xfrm>
                <a:off x="4866380" y="4704772"/>
                <a:ext cx="934871" cy="210058"/>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900" b="1" dirty="0" smtClean="0">
                    <a:solidFill>
                      <a:srgbClr val="009900"/>
                    </a:solidFill>
                    <a:latin typeface="+mn-lt"/>
                  </a:rPr>
                  <a:t>Web Services</a:t>
                </a:r>
                <a:endParaRPr lang="en-US" sz="900" b="1" dirty="0">
                  <a:solidFill>
                    <a:srgbClr val="009900"/>
                  </a:solidFill>
                  <a:latin typeface="+mn-lt"/>
                </a:endParaRPr>
              </a:p>
            </p:txBody>
          </p:sp>
          <p:sp>
            <p:nvSpPr>
              <p:cNvPr id="86" name="Can 85"/>
              <p:cNvSpPr/>
              <p:nvPr/>
            </p:nvSpPr>
            <p:spPr bwMode="auto">
              <a:xfrm>
                <a:off x="6372326" y="4459521"/>
                <a:ext cx="1058819" cy="631474"/>
              </a:xfrm>
              <a:prstGeom prst="can">
                <a:avLst/>
              </a:prstGeom>
              <a:gradFill flip="none" rotWithShape="1">
                <a:gsLst>
                  <a:gs pos="0">
                    <a:schemeClr val="tx1"/>
                  </a:gs>
                  <a:gs pos="19000">
                    <a:schemeClr val="accent3">
                      <a:lumMod val="40000"/>
                      <a:lumOff val="60000"/>
                    </a:schemeClr>
                  </a:gs>
                  <a:gs pos="80000">
                    <a:schemeClr val="bg2">
                      <a:lumMod val="75000"/>
                    </a:schemeClr>
                  </a:gs>
                  <a:gs pos="100000">
                    <a:schemeClr val="tx1"/>
                  </a:gs>
                </a:gsLst>
                <a:lin ang="0" scaled="0"/>
                <a:tileRect/>
              </a:gradFill>
              <a:ln w="9525" cap="flat" cmpd="sng" algn="ctr">
                <a:solidFill>
                  <a:srgbClr val="C0C0C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spcBef>
                    <a:spcPts val="0"/>
                  </a:spcBef>
                  <a:spcAft>
                    <a:spcPct val="0"/>
                  </a:spcAft>
                  <a:buClrTx/>
                  <a:buSzTx/>
                  <a:buFontTx/>
                  <a:buNone/>
                  <a:tabLst/>
                </a:pPr>
                <a:r>
                  <a:rPr lang="en-US" sz="800" b="1" dirty="0" smtClean="0">
                    <a:latin typeface="+mn-lt"/>
                  </a:rPr>
                  <a:t>FLIS Portfolio Data Warehouse (FPDW)</a:t>
                </a:r>
                <a:endParaRPr kumimoji="0" lang="en-US" sz="800" b="1" i="0" u="none" strike="noStrike" cap="none" normalizeH="0" baseline="0" dirty="0" smtClean="0">
                  <a:ln>
                    <a:noFill/>
                  </a:ln>
                  <a:solidFill>
                    <a:schemeClr val="tx1"/>
                  </a:solidFill>
                  <a:effectLst/>
                  <a:latin typeface="+mn-lt"/>
                </a:endParaRPr>
              </a:p>
            </p:txBody>
          </p:sp>
          <p:cxnSp>
            <p:nvCxnSpPr>
              <p:cNvPr id="90" name="AutoShape 18"/>
              <p:cNvCxnSpPr>
                <a:cxnSpLocks noChangeShapeType="1"/>
              </p:cNvCxnSpPr>
              <p:nvPr/>
            </p:nvCxnSpPr>
            <p:spPr bwMode="auto">
              <a:xfrm>
                <a:off x="5346700" y="3743116"/>
                <a:ext cx="748708" cy="1779445"/>
              </a:xfrm>
              <a:prstGeom prst="straightConnector1">
                <a:avLst/>
              </a:prstGeom>
              <a:noFill/>
              <a:ln w="28575">
                <a:solidFill>
                  <a:srgbClr val="009900"/>
                </a:solidFill>
                <a:round/>
                <a:headEnd/>
                <a:tailEnd type="triangle" w="med" len="med"/>
              </a:ln>
            </p:spPr>
          </p:cxnSp>
          <p:sp>
            <p:nvSpPr>
              <p:cNvPr id="94" name="Line 33"/>
              <p:cNvSpPr>
                <a:spLocks noChangeShapeType="1"/>
              </p:cNvSpPr>
              <p:nvPr/>
            </p:nvSpPr>
            <p:spPr bwMode="auto">
              <a:xfrm>
                <a:off x="5628588" y="3696621"/>
                <a:ext cx="905101" cy="1893351"/>
              </a:xfrm>
              <a:prstGeom prst="line">
                <a:avLst/>
              </a:prstGeom>
              <a:noFill/>
              <a:ln w="28575">
                <a:solidFill>
                  <a:srgbClr val="7030A0"/>
                </a:solidFill>
                <a:round/>
                <a:headEnd type="none" w="med" len="med"/>
                <a:tailEnd type="triangle" w="med" len="med"/>
              </a:ln>
            </p:spPr>
            <p:txBody>
              <a:bodyPr/>
              <a:lstStyle/>
              <a:p>
                <a:endParaRPr lang="en-US" dirty="0"/>
              </a:p>
            </p:txBody>
          </p:sp>
          <p:cxnSp>
            <p:nvCxnSpPr>
              <p:cNvPr id="102" name="AutoShape 18"/>
              <p:cNvCxnSpPr>
                <a:cxnSpLocks noChangeShapeType="1"/>
                <a:stCxn id="86" idx="3"/>
              </p:cNvCxnSpPr>
              <p:nvPr/>
            </p:nvCxnSpPr>
            <p:spPr bwMode="auto">
              <a:xfrm flipH="1">
                <a:off x="6901735" y="5090995"/>
                <a:ext cx="1" cy="478061"/>
              </a:xfrm>
              <a:prstGeom prst="straightConnector1">
                <a:avLst/>
              </a:prstGeom>
              <a:noFill/>
              <a:ln w="28575">
                <a:solidFill>
                  <a:srgbClr val="009900"/>
                </a:solidFill>
                <a:round/>
                <a:headEnd/>
                <a:tailEnd type="triangle" w="med" len="med"/>
              </a:ln>
            </p:spPr>
          </p:cxnSp>
          <p:grpSp>
            <p:nvGrpSpPr>
              <p:cNvPr id="108" name="Group 107"/>
              <p:cNvGrpSpPr/>
              <p:nvPr/>
            </p:nvGrpSpPr>
            <p:grpSpPr>
              <a:xfrm>
                <a:off x="2815017" y="4565460"/>
                <a:ext cx="1054100" cy="1016000"/>
                <a:chOff x="6923705" y="975519"/>
                <a:chExt cx="1054100" cy="1016000"/>
              </a:xfrm>
            </p:grpSpPr>
            <p:pic>
              <p:nvPicPr>
                <p:cNvPr id="109" name="Picture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110" name="Text Box 149"/>
                <p:cNvSpPr txBox="1">
                  <a:spLocks noChangeArrowheads="1"/>
                </p:cNvSpPr>
                <p:nvPr/>
              </p:nvSpPr>
              <p:spPr bwMode="invGray">
                <a:xfrm>
                  <a:off x="7017668" y="1198653"/>
                  <a:ext cx="900113" cy="246221"/>
                </a:xfrm>
                <a:prstGeom prst="rect">
                  <a:avLst/>
                </a:prstGeom>
                <a:noFill/>
                <a:ln w="9525">
                  <a:noFill/>
                  <a:miter lim="800000"/>
                  <a:headEnd/>
                  <a:tailEnd/>
                </a:ln>
              </p:spPr>
              <p:txBody>
                <a:bodyPr wrap="square">
                  <a:spAutoFit/>
                </a:bodyPr>
                <a:lstStyle/>
                <a:p>
                  <a:pPr eaLnBrk="1" hangingPunct="1">
                    <a:spcBef>
                      <a:spcPct val="0"/>
                    </a:spcBef>
                  </a:pPr>
                  <a:r>
                    <a:rPr lang="en-US" sz="1000" b="1" dirty="0" err="1" smtClean="0">
                      <a:solidFill>
                        <a:schemeClr val="bg1"/>
                      </a:solidFill>
                      <a:latin typeface="+mj-lt"/>
                    </a:rPr>
                    <a:t>eDAASINQ</a:t>
                  </a:r>
                  <a:endParaRPr lang="en-US" sz="1000" b="1" dirty="0">
                    <a:solidFill>
                      <a:schemeClr val="bg1"/>
                    </a:solidFill>
                    <a:latin typeface="+mj-lt"/>
                  </a:endParaRPr>
                </a:p>
              </p:txBody>
            </p:sp>
          </p:grpSp>
          <p:grpSp>
            <p:nvGrpSpPr>
              <p:cNvPr id="111" name="Group 110"/>
              <p:cNvGrpSpPr/>
              <p:nvPr/>
            </p:nvGrpSpPr>
            <p:grpSpPr>
              <a:xfrm>
                <a:off x="415882" y="4822025"/>
                <a:ext cx="1054100" cy="1016000"/>
                <a:chOff x="6923705" y="975519"/>
                <a:chExt cx="1054100" cy="1016000"/>
              </a:xfrm>
            </p:grpSpPr>
            <p:pic>
              <p:nvPicPr>
                <p:cNvPr id="112" name="Picture 1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705" y="975519"/>
                  <a:ext cx="1054100" cy="1016000"/>
                </a:xfrm>
                <a:prstGeom prst="rect">
                  <a:avLst/>
                </a:prstGeom>
              </p:spPr>
            </p:pic>
            <p:sp>
              <p:nvSpPr>
                <p:cNvPr id="113" name="Text Box 149"/>
                <p:cNvSpPr txBox="1">
                  <a:spLocks noChangeArrowheads="1"/>
                </p:cNvSpPr>
                <p:nvPr/>
              </p:nvSpPr>
              <p:spPr bwMode="invGray">
                <a:xfrm>
                  <a:off x="7017668" y="1198653"/>
                  <a:ext cx="900113" cy="246221"/>
                </a:xfrm>
                <a:prstGeom prst="rect">
                  <a:avLst/>
                </a:prstGeom>
                <a:noFill/>
                <a:ln w="9525">
                  <a:noFill/>
                  <a:miter lim="800000"/>
                  <a:headEnd/>
                  <a:tailEnd/>
                </a:ln>
              </p:spPr>
              <p:txBody>
                <a:bodyPr wrap="square">
                  <a:spAutoFit/>
                </a:bodyPr>
                <a:lstStyle/>
                <a:p>
                  <a:pPr eaLnBrk="1" hangingPunct="1">
                    <a:spcBef>
                      <a:spcPct val="0"/>
                    </a:spcBef>
                  </a:pPr>
                  <a:r>
                    <a:rPr lang="en-US" sz="1000" b="1" dirty="0" smtClean="0">
                      <a:solidFill>
                        <a:schemeClr val="bg1"/>
                      </a:solidFill>
                      <a:latin typeface="+mj-lt"/>
                    </a:rPr>
                    <a:t>DAASINQ</a:t>
                  </a:r>
                  <a:endParaRPr lang="en-US" sz="1000" b="1" dirty="0">
                    <a:solidFill>
                      <a:schemeClr val="bg1"/>
                    </a:solidFill>
                    <a:latin typeface="+mj-lt"/>
                  </a:endParaRPr>
                </a:p>
              </p:txBody>
            </p:sp>
          </p:grpSp>
          <p:sp>
            <p:nvSpPr>
              <p:cNvPr id="20182" name="Oval 20181"/>
              <p:cNvSpPr/>
              <p:nvPr/>
            </p:nvSpPr>
            <p:spPr bwMode="auto">
              <a:xfrm>
                <a:off x="2705743" y="2151675"/>
                <a:ext cx="3936357" cy="2389575"/>
              </a:xfrm>
              <a:prstGeom prst="ellipse">
                <a:avLst/>
              </a:pr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1" i="0" u="none" strike="noStrike" cap="none" normalizeH="0" baseline="0" smtClean="0">
                  <a:ln>
                    <a:noFill/>
                  </a:ln>
                  <a:solidFill>
                    <a:schemeClr val="tx1"/>
                  </a:solidFill>
                  <a:effectLst/>
                  <a:latin typeface="Times New Roman" pitchFamily="18" charset="0"/>
                </a:endParaRPr>
              </a:p>
            </p:txBody>
          </p:sp>
          <p:sp>
            <p:nvSpPr>
              <p:cNvPr id="20184" name="TextBox 20183"/>
              <p:cNvSpPr txBox="1"/>
              <p:nvPr/>
            </p:nvSpPr>
            <p:spPr>
              <a:xfrm>
                <a:off x="4199468" y="4245317"/>
                <a:ext cx="1010213" cy="246221"/>
              </a:xfrm>
              <a:prstGeom prst="rect">
                <a:avLst/>
              </a:prstGeom>
              <a:noFill/>
            </p:spPr>
            <p:txBody>
              <a:bodyPr wrap="none" rtlCol="0">
                <a:spAutoFit/>
              </a:bodyPr>
              <a:lstStyle/>
              <a:p>
                <a:r>
                  <a:rPr lang="en-US" sz="1000" dirty="0" smtClean="0">
                    <a:solidFill>
                      <a:srgbClr val="FF3300"/>
                    </a:solidFill>
                    <a:latin typeface="+mn-lt"/>
                  </a:rPr>
                  <a:t>DAAS Firewall</a:t>
                </a:r>
                <a:endParaRPr lang="en-US" sz="1000" dirty="0">
                  <a:solidFill>
                    <a:srgbClr val="FF3300"/>
                  </a:solidFill>
                  <a:latin typeface="+mn-lt"/>
                </a:endParaRPr>
              </a:p>
            </p:txBody>
          </p:sp>
          <p:cxnSp>
            <p:nvCxnSpPr>
              <p:cNvPr id="125" name="AutoShape 18"/>
              <p:cNvCxnSpPr>
                <a:cxnSpLocks noChangeShapeType="1"/>
                <a:stCxn id="86" idx="4"/>
              </p:cNvCxnSpPr>
              <p:nvPr/>
            </p:nvCxnSpPr>
            <p:spPr bwMode="auto">
              <a:xfrm flipV="1">
                <a:off x="7431145" y="4541250"/>
                <a:ext cx="722255" cy="234008"/>
              </a:xfrm>
              <a:prstGeom prst="straightConnector1">
                <a:avLst/>
              </a:prstGeom>
              <a:noFill/>
              <a:ln w="28575">
                <a:solidFill>
                  <a:srgbClr val="009900"/>
                </a:solidFill>
                <a:round/>
                <a:headEnd/>
                <a:tailEnd type="triangle" w="med" len="med"/>
              </a:ln>
            </p:spPr>
          </p:cxnSp>
          <p:sp>
            <p:nvSpPr>
              <p:cNvPr id="129" name="Text Box 6"/>
              <p:cNvSpPr txBox="1">
                <a:spLocks noChangeArrowheads="1"/>
              </p:cNvSpPr>
              <p:nvPr/>
            </p:nvSpPr>
            <p:spPr bwMode="gray">
              <a:xfrm>
                <a:off x="4527929" y="2370542"/>
                <a:ext cx="1074332" cy="246221"/>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eaLnBrk="1" hangingPunct="1">
                  <a:spcBef>
                    <a:spcPct val="0"/>
                  </a:spcBef>
                </a:pPr>
                <a:r>
                  <a:rPr lang="en-US" sz="1000" b="1" dirty="0" smtClean="0">
                    <a:latin typeface="+mn-lt"/>
                  </a:rPr>
                  <a:t>SAR Accounts</a:t>
                </a:r>
                <a:endParaRPr lang="en-US" sz="1000" b="1" dirty="0">
                  <a:latin typeface="+mn-lt"/>
                </a:endParaRPr>
              </a:p>
            </p:txBody>
          </p:sp>
          <p:cxnSp>
            <p:nvCxnSpPr>
              <p:cNvPr id="130" name="AutoShape 15"/>
              <p:cNvCxnSpPr>
                <a:cxnSpLocks noChangeShapeType="1"/>
              </p:cNvCxnSpPr>
              <p:nvPr/>
            </p:nvCxnSpPr>
            <p:spPr bwMode="auto">
              <a:xfrm flipH="1">
                <a:off x="5873750" y="2023079"/>
                <a:ext cx="2351145" cy="1001891"/>
              </a:xfrm>
              <a:prstGeom prst="straightConnector1">
                <a:avLst/>
              </a:prstGeom>
              <a:noFill/>
              <a:ln w="28575">
                <a:solidFill>
                  <a:srgbClr val="FF0000"/>
                </a:solidFill>
                <a:round/>
                <a:headEnd/>
                <a:tailEnd type="triangle" w="med" len="med"/>
              </a:ln>
            </p:spPr>
          </p:cxnSp>
          <p:sp>
            <p:nvSpPr>
              <p:cNvPr id="132" name="Line 33"/>
              <p:cNvSpPr>
                <a:spLocks noChangeShapeType="1"/>
              </p:cNvSpPr>
              <p:nvPr/>
            </p:nvSpPr>
            <p:spPr bwMode="auto">
              <a:xfrm>
                <a:off x="8371300" y="2006600"/>
                <a:ext cx="19134" cy="653866"/>
              </a:xfrm>
              <a:prstGeom prst="line">
                <a:avLst/>
              </a:prstGeom>
              <a:noFill/>
              <a:ln w="28575">
                <a:solidFill>
                  <a:schemeClr val="tx1"/>
                </a:solidFill>
                <a:round/>
                <a:headEnd type="triangle" w="med" len="med"/>
                <a:tailEnd type="triangle" w="med" len="med"/>
              </a:ln>
            </p:spPr>
            <p:txBody>
              <a:bodyPr/>
              <a:lstStyle/>
              <a:p>
                <a:endParaRPr lang="en-US" dirty="0"/>
              </a:p>
            </p:txBody>
          </p:sp>
          <p:grpSp>
            <p:nvGrpSpPr>
              <p:cNvPr id="136" name="Group 135"/>
              <p:cNvGrpSpPr/>
              <p:nvPr/>
            </p:nvGrpSpPr>
            <p:grpSpPr>
              <a:xfrm>
                <a:off x="7993820" y="2177246"/>
                <a:ext cx="754960" cy="347463"/>
                <a:chOff x="7848600" y="990600"/>
                <a:chExt cx="1054100" cy="1016000"/>
              </a:xfrm>
            </p:grpSpPr>
            <p:pic>
              <p:nvPicPr>
                <p:cNvPr id="137" name="Picture 1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990600"/>
                  <a:ext cx="1054100" cy="1016000"/>
                </a:xfrm>
                <a:prstGeom prst="rect">
                  <a:avLst/>
                </a:prstGeom>
              </p:spPr>
            </p:pic>
            <p:sp>
              <p:nvSpPr>
                <p:cNvPr id="138" name="Text Box 149"/>
                <p:cNvSpPr txBox="1">
                  <a:spLocks noChangeArrowheads="1"/>
                </p:cNvSpPr>
                <p:nvPr/>
              </p:nvSpPr>
              <p:spPr bwMode="invGray">
                <a:xfrm>
                  <a:off x="7939087" y="1066800"/>
                  <a:ext cx="900113" cy="276999"/>
                </a:xfrm>
                <a:prstGeom prst="rect">
                  <a:avLst/>
                </a:prstGeom>
                <a:noFill/>
                <a:ln w="9525">
                  <a:noFill/>
                  <a:miter lim="800000"/>
                  <a:headEnd/>
                  <a:tailEnd/>
                </a:ln>
              </p:spPr>
              <p:txBody>
                <a:bodyPr wrap="square">
                  <a:spAutoFit/>
                </a:bodyPr>
                <a:lstStyle/>
                <a:p>
                  <a:pPr eaLnBrk="1" hangingPunct="1">
                    <a:spcBef>
                      <a:spcPct val="0"/>
                    </a:spcBef>
                  </a:pPr>
                  <a:r>
                    <a:rPr lang="en-US" sz="600" b="1" dirty="0" smtClean="0">
                      <a:solidFill>
                        <a:schemeClr val="bg1"/>
                      </a:solidFill>
                      <a:latin typeface="+mj-lt"/>
                    </a:rPr>
                    <a:t>CAF</a:t>
                  </a:r>
                </a:p>
                <a:p>
                  <a:pPr eaLnBrk="1" hangingPunct="1">
                    <a:spcBef>
                      <a:spcPct val="0"/>
                    </a:spcBef>
                  </a:pPr>
                  <a:r>
                    <a:rPr lang="en-US" sz="600" b="1" dirty="0" smtClean="0">
                      <a:solidFill>
                        <a:schemeClr val="bg1"/>
                      </a:solidFill>
                      <a:latin typeface="+mj-lt"/>
                    </a:rPr>
                    <a:t>Application</a:t>
                  </a:r>
                  <a:endParaRPr lang="en-US" sz="600" b="1" dirty="0">
                    <a:solidFill>
                      <a:schemeClr val="bg1"/>
                    </a:solidFill>
                    <a:latin typeface="+mj-lt"/>
                  </a:endParaRPr>
                </a:p>
              </p:txBody>
            </p:sp>
          </p:grpSp>
          <p:cxnSp>
            <p:nvCxnSpPr>
              <p:cNvPr id="139" name="AutoShape 12"/>
              <p:cNvCxnSpPr>
                <a:cxnSpLocks noChangeShapeType="1"/>
              </p:cNvCxnSpPr>
              <p:nvPr/>
            </p:nvCxnSpPr>
            <p:spPr bwMode="auto">
              <a:xfrm flipH="1">
                <a:off x="1106247" y="3615012"/>
                <a:ext cx="2405385" cy="1173582"/>
              </a:xfrm>
              <a:prstGeom prst="straightConnector1">
                <a:avLst/>
              </a:prstGeom>
              <a:noFill/>
              <a:ln w="28575">
                <a:solidFill>
                  <a:schemeClr val="tx1"/>
                </a:solidFill>
                <a:round/>
                <a:headEnd/>
                <a:tailEnd type="triangle" w="med" len="med"/>
              </a:ln>
            </p:spPr>
          </p:cxnSp>
          <p:sp>
            <p:nvSpPr>
              <p:cNvPr id="142" name="Text Box 25"/>
              <p:cNvSpPr txBox="1">
                <a:spLocks noChangeArrowheads="1"/>
              </p:cNvSpPr>
              <p:nvPr/>
            </p:nvSpPr>
            <p:spPr bwMode="auto">
              <a:xfrm>
                <a:off x="811123" y="4300273"/>
                <a:ext cx="915635" cy="210058"/>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900" b="1" dirty="0" smtClean="0">
                    <a:latin typeface="+mn-lt"/>
                  </a:rPr>
                  <a:t>Open Access</a:t>
                </a:r>
                <a:endParaRPr lang="en-US" sz="900" b="1" dirty="0">
                  <a:latin typeface="+mn-lt"/>
                </a:endParaRPr>
              </a:p>
            </p:txBody>
          </p:sp>
        </p:grpSp>
        <p:cxnSp>
          <p:nvCxnSpPr>
            <p:cNvPr id="144" name="AutoShape 12"/>
            <p:cNvCxnSpPr>
              <a:cxnSpLocks noChangeShapeType="1"/>
            </p:cNvCxnSpPr>
            <p:nvPr/>
          </p:nvCxnSpPr>
          <p:spPr bwMode="auto">
            <a:xfrm>
              <a:off x="2358090" y="1901376"/>
              <a:ext cx="1160899" cy="1010413"/>
            </a:xfrm>
            <a:prstGeom prst="straightConnector1">
              <a:avLst/>
            </a:prstGeom>
            <a:noFill/>
            <a:ln w="28575">
              <a:solidFill>
                <a:srgbClr val="FF0000"/>
              </a:solidFill>
              <a:round/>
              <a:headEnd/>
              <a:tailEnd type="triangle" w="med" len="med"/>
            </a:ln>
          </p:spPr>
        </p:cxnSp>
        <p:sp>
          <p:nvSpPr>
            <p:cNvPr id="714" name="TextBox 713"/>
            <p:cNvSpPr txBox="1"/>
            <p:nvPr/>
          </p:nvSpPr>
          <p:spPr>
            <a:xfrm>
              <a:off x="1549916" y="6195992"/>
              <a:ext cx="4518354" cy="338554"/>
            </a:xfrm>
            <a:prstGeom prst="rect">
              <a:avLst/>
            </a:prstGeom>
            <a:noFill/>
          </p:spPr>
          <p:txBody>
            <a:bodyPr wrap="square" rtlCol="0">
              <a:spAutoFit/>
            </a:bodyPr>
            <a:lstStyle/>
            <a:p>
              <a:r>
                <a:rPr lang="en-US" sz="1000" b="1" i="1" dirty="0" smtClean="0">
                  <a:solidFill>
                    <a:srgbClr val="0066FF"/>
                  </a:solidFill>
                </a:rPr>
                <a:t>*Army receives all but Army records, and pushes back only Army updates.</a:t>
              </a:r>
              <a:r>
                <a:rPr lang="en-US" dirty="0" smtClean="0">
                  <a:solidFill>
                    <a:srgbClr val="0066FF"/>
                  </a:solidFill>
                </a:rPr>
                <a:t>  </a:t>
              </a:r>
              <a:endParaRPr lang="en-US" dirty="0">
                <a:solidFill>
                  <a:srgbClr val="0066FF"/>
                </a:solidFil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1600" y="2286000"/>
            <a:ext cx="8915400" cy="1828800"/>
          </a:xfrm>
          <a:prstGeom prst="rect">
            <a:avLst/>
          </a:prstGeom>
        </p:spPr>
        <p:txBody>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t>Defense Automatic Addressing </a:t>
            </a:r>
          </a:p>
          <a:p>
            <a:r>
              <a:rPr lang="en-US" sz="3600" kern="0" dirty="0" smtClean="0"/>
              <a:t>System Inquiry </a:t>
            </a:r>
          </a:p>
          <a:p>
            <a:r>
              <a:rPr lang="en-US" sz="3600" kern="0" dirty="0" smtClean="0"/>
              <a:t>(DAASINQ)</a:t>
            </a:r>
            <a:endParaRPr lang="en-US" sz="2400" kern="0" dirty="0" smtClean="0"/>
          </a:p>
        </p:txBody>
      </p:sp>
    </p:spTree>
    <p:extLst>
      <p:ext uri="{BB962C8B-B14F-4D97-AF65-F5344CB8AC3E}">
        <p14:creationId xmlns:p14="http://schemas.microsoft.com/office/powerpoint/2010/main" val="16013261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6"/>
          <p:cNvSpPr txBox="1">
            <a:spLocks noChangeArrowheads="1"/>
          </p:cNvSpPr>
          <p:nvPr/>
        </p:nvSpPr>
        <p:spPr bwMode="auto">
          <a:xfrm>
            <a:off x="2838219" y="355600"/>
            <a:ext cx="3245312"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smtClean="0">
                <a:solidFill>
                  <a:srgbClr val="2D2DB9"/>
                </a:solidFill>
                <a:latin typeface="+mj-lt"/>
              </a:rPr>
              <a:t>Warning Page</a:t>
            </a:r>
            <a:endParaRPr lang="en-US" sz="3600" b="1" dirty="0">
              <a:solidFill>
                <a:srgbClr val="2D2DB9"/>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914399"/>
            <a:ext cx="5029199" cy="5560893"/>
          </a:xfrm>
          <a:prstGeom prst="rect">
            <a:avLst/>
          </a:prstGeom>
        </p:spPr>
      </p:pic>
      <p:sp>
        <p:nvSpPr>
          <p:cNvPr id="28675" name="Text Box 5"/>
          <p:cNvSpPr txBox="1">
            <a:spLocks noChangeArrowheads="1"/>
          </p:cNvSpPr>
          <p:nvPr/>
        </p:nvSpPr>
        <p:spPr bwMode="auto">
          <a:xfrm>
            <a:off x="4876800" y="2133600"/>
            <a:ext cx="3124200" cy="1200329"/>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The first page </a:t>
            </a:r>
            <a:r>
              <a:rPr lang="en-US" sz="1800" dirty="0" smtClean="0">
                <a:solidFill>
                  <a:srgbClr val="000000"/>
                </a:solidFill>
                <a:latin typeface="Arial" charset="0"/>
              </a:rPr>
              <a:t>is the U.S. Government warning page that prompts the user to Accept or Decline the terms.  </a:t>
            </a:r>
            <a:endParaRPr lang="en-US" sz="1800" dirty="0">
              <a:solidFill>
                <a:srgbClr val="000000"/>
              </a:solidFill>
              <a:latin typeface="Arial" charset="0"/>
            </a:endParaRPr>
          </a:p>
        </p:txBody>
      </p:sp>
      <p:sp>
        <p:nvSpPr>
          <p:cNvPr id="6" name="Line 7"/>
          <p:cNvSpPr>
            <a:spLocks noChangeShapeType="1"/>
          </p:cNvSpPr>
          <p:nvPr/>
        </p:nvSpPr>
        <p:spPr bwMode="auto">
          <a:xfrm flipH="1">
            <a:off x="3581400" y="3333928"/>
            <a:ext cx="2590800" cy="2228671"/>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dirty="0"/>
          </a:p>
        </p:txBody>
      </p:sp>
    </p:spTree>
    <p:extLst>
      <p:ext uri="{BB962C8B-B14F-4D97-AF65-F5344CB8AC3E}">
        <p14:creationId xmlns:p14="http://schemas.microsoft.com/office/powerpoint/2010/main" val="163717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6"/>
          <p:cNvSpPr txBox="1">
            <a:spLocks noChangeArrowheads="1"/>
          </p:cNvSpPr>
          <p:nvPr/>
        </p:nvSpPr>
        <p:spPr bwMode="auto">
          <a:xfrm>
            <a:off x="2590800" y="355600"/>
            <a:ext cx="3740150" cy="558800"/>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Navigation Page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914400"/>
            <a:ext cx="5029200" cy="5572054"/>
          </a:xfrm>
          <a:prstGeom prst="rect">
            <a:avLst/>
          </a:prstGeom>
        </p:spPr>
      </p:pic>
      <p:sp>
        <p:nvSpPr>
          <p:cNvPr id="6" name="Line 7"/>
          <p:cNvSpPr>
            <a:spLocks noChangeShapeType="1"/>
          </p:cNvSpPr>
          <p:nvPr/>
        </p:nvSpPr>
        <p:spPr bwMode="auto">
          <a:xfrm flipH="1" flipV="1">
            <a:off x="838200" y="2688061"/>
            <a:ext cx="5334000" cy="645867"/>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dirty="0"/>
          </a:p>
        </p:txBody>
      </p:sp>
      <p:sp>
        <p:nvSpPr>
          <p:cNvPr id="28675" name="Text Box 5"/>
          <p:cNvSpPr txBox="1">
            <a:spLocks noChangeArrowheads="1"/>
          </p:cNvSpPr>
          <p:nvPr/>
        </p:nvSpPr>
        <p:spPr bwMode="auto">
          <a:xfrm>
            <a:off x="5029200" y="2688062"/>
            <a:ext cx="3124200" cy="147732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The </a:t>
            </a:r>
            <a:r>
              <a:rPr lang="en-US" sz="1800" dirty="0" smtClean="0">
                <a:solidFill>
                  <a:srgbClr val="000000"/>
                </a:solidFill>
                <a:latin typeface="Arial" charset="0"/>
              </a:rPr>
              <a:t>next page provides the various types of single queries</a:t>
            </a:r>
            <a:r>
              <a:rPr lang="en-US" sz="1800" dirty="0">
                <a:solidFill>
                  <a:srgbClr val="000000"/>
                </a:solidFill>
                <a:latin typeface="Arial" charset="0"/>
              </a:rPr>
              <a:t>. For this demo the focus will be on the DoDAAC. </a:t>
            </a:r>
          </a:p>
        </p:txBody>
      </p:sp>
    </p:spTree>
    <p:extLst>
      <p:ext uri="{BB962C8B-B14F-4D97-AF65-F5344CB8AC3E}">
        <p14:creationId xmlns:p14="http://schemas.microsoft.com/office/powerpoint/2010/main" val="980393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3" y="914400"/>
            <a:ext cx="5081340" cy="5562600"/>
          </a:xfrm>
          <a:prstGeom prst="rect">
            <a:avLst/>
          </a:prstGeom>
        </p:spPr>
      </p:pic>
      <p:sp>
        <p:nvSpPr>
          <p:cNvPr id="28676" name="Text Box 6"/>
          <p:cNvSpPr txBox="1">
            <a:spLocks noChangeArrowheads="1"/>
          </p:cNvSpPr>
          <p:nvPr/>
        </p:nvSpPr>
        <p:spPr bwMode="auto">
          <a:xfrm>
            <a:off x="3086139" y="355600"/>
            <a:ext cx="2749471"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smtClean="0">
                <a:solidFill>
                  <a:srgbClr val="2D2DB9"/>
                </a:solidFill>
                <a:latin typeface="+mj-lt"/>
              </a:rPr>
              <a:t>Query Page</a:t>
            </a:r>
            <a:endParaRPr lang="en-US" sz="3600" b="1" dirty="0">
              <a:solidFill>
                <a:srgbClr val="2D2DB9"/>
              </a:solidFill>
              <a:latin typeface="+mj-lt"/>
            </a:endParaRPr>
          </a:p>
        </p:txBody>
      </p:sp>
      <p:sp>
        <p:nvSpPr>
          <p:cNvPr id="6" name="Line 7"/>
          <p:cNvSpPr>
            <a:spLocks noChangeShapeType="1"/>
          </p:cNvSpPr>
          <p:nvPr/>
        </p:nvSpPr>
        <p:spPr bwMode="auto">
          <a:xfrm flipH="1" flipV="1">
            <a:off x="3657600" y="2209800"/>
            <a:ext cx="2514600" cy="1124128"/>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dirty="0"/>
          </a:p>
        </p:txBody>
      </p:sp>
      <p:sp>
        <p:nvSpPr>
          <p:cNvPr id="28675" name="Text Box 5"/>
          <p:cNvSpPr txBox="1">
            <a:spLocks noChangeArrowheads="1"/>
          </p:cNvSpPr>
          <p:nvPr/>
        </p:nvSpPr>
        <p:spPr bwMode="auto">
          <a:xfrm>
            <a:off x="5029200" y="2688062"/>
            <a:ext cx="3124200" cy="147732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The </a:t>
            </a:r>
            <a:r>
              <a:rPr lang="en-US" sz="1800" dirty="0" smtClean="0">
                <a:solidFill>
                  <a:srgbClr val="000000"/>
                </a:solidFill>
                <a:latin typeface="Arial" charset="0"/>
              </a:rPr>
              <a:t>DoDAAC query in DAASINQ allows for only a single search of a DoDAAC.  Enter the DoDAAC to be searched.  </a:t>
            </a:r>
            <a:endParaRPr lang="en-US" sz="1800" dirty="0">
              <a:solidFill>
                <a:srgbClr val="000000"/>
              </a:solidFill>
              <a:latin typeface="Arial" charset="0"/>
            </a:endParaRPr>
          </a:p>
        </p:txBody>
      </p:sp>
    </p:spTree>
    <p:extLst>
      <p:ext uri="{BB962C8B-B14F-4D97-AF65-F5344CB8AC3E}">
        <p14:creationId xmlns:p14="http://schemas.microsoft.com/office/powerpoint/2010/main" val="2011724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1480"/>
            <a:ext cx="5707113" cy="6089904"/>
          </a:xfrm>
          <a:prstGeom prst="rect">
            <a:avLst/>
          </a:prstGeom>
        </p:spPr>
      </p:pic>
      <p:sp>
        <p:nvSpPr>
          <p:cNvPr id="28676" name="Text Box 6"/>
          <p:cNvSpPr txBox="1">
            <a:spLocks noChangeArrowheads="1"/>
          </p:cNvSpPr>
          <p:nvPr/>
        </p:nvSpPr>
        <p:spPr bwMode="auto">
          <a:xfrm>
            <a:off x="1572906" y="355600"/>
            <a:ext cx="5775940" cy="563231"/>
          </a:xfrm>
          <a:prstGeom prst="rect">
            <a:avLst/>
          </a:prstGeom>
          <a:solidFill>
            <a:schemeClr val="bg1">
              <a:alpha val="75000"/>
            </a:schemeClr>
          </a:solidFill>
          <a:ln w="9525">
            <a:noFill/>
            <a:miter lim="800000"/>
            <a:headEnd/>
            <a:tailEnd/>
          </a:ln>
        </p:spPr>
        <p:txBody>
          <a:bodyPr wrap="none">
            <a:spAutoFit/>
          </a:bodyPr>
          <a:lstStyle/>
          <a:p>
            <a:pPr eaLnBrk="1" hangingPunct="1">
              <a:lnSpc>
                <a:spcPct val="85000"/>
              </a:lnSpc>
              <a:spcBef>
                <a:spcPct val="0"/>
              </a:spcBef>
            </a:pPr>
            <a:r>
              <a:rPr lang="en-US" sz="3600" b="1" dirty="0" smtClean="0">
                <a:solidFill>
                  <a:srgbClr val="2D2DB9"/>
                </a:solidFill>
                <a:latin typeface="+mj-lt"/>
              </a:rPr>
              <a:t>DAASINQ Search Results</a:t>
            </a:r>
            <a:endParaRPr lang="en-US" sz="3600" b="1" dirty="0">
              <a:solidFill>
                <a:srgbClr val="2D2DB9"/>
              </a:solidFill>
              <a:latin typeface="+mj-lt"/>
            </a:endParaRPr>
          </a:p>
        </p:txBody>
      </p:sp>
      <p:sp>
        <p:nvSpPr>
          <p:cNvPr id="28675" name="Text Box 5"/>
          <p:cNvSpPr txBox="1">
            <a:spLocks noChangeArrowheads="1"/>
          </p:cNvSpPr>
          <p:nvPr/>
        </p:nvSpPr>
        <p:spPr bwMode="auto">
          <a:xfrm>
            <a:off x="5029200" y="2688062"/>
            <a:ext cx="3124200" cy="1200329"/>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The </a:t>
            </a:r>
            <a:r>
              <a:rPr lang="en-US" sz="1800" dirty="0" smtClean="0">
                <a:solidFill>
                  <a:srgbClr val="000000"/>
                </a:solidFill>
                <a:latin typeface="Arial" charset="0"/>
              </a:rPr>
              <a:t>DAASINQ DoDAAC query results provide all the data elements associated with the DoDAAC searched. </a:t>
            </a:r>
            <a:endParaRPr lang="en-US" sz="1800" dirty="0">
              <a:solidFill>
                <a:srgbClr val="000000"/>
              </a:solidFill>
              <a:latin typeface="Arial" charset="0"/>
            </a:endParaRPr>
          </a:p>
        </p:txBody>
      </p:sp>
    </p:spTree>
    <p:extLst>
      <p:ext uri="{BB962C8B-B14F-4D97-AF65-F5344CB8AC3E}">
        <p14:creationId xmlns:p14="http://schemas.microsoft.com/office/powerpoint/2010/main" val="3106438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381000"/>
            <a:ext cx="7924800" cy="533400"/>
          </a:xfrm>
        </p:spPr>
        <p:txBody>
          <a:bodyPr/>
          <a:lstStyle/>
          <a:p>
            <a:r>
              <a:rPr lang="en-US" sz="4000" dirty="0" smtClean="0">
                <a:effectLst>
                  <a:outerShdw blurRad="38100" dist="38100" dir="2700000" algn="tl">
                    <a:srgbClr val="000000">
                      <a:alpha val="43137"/>
                    </a:srgbClr>
                  </a:outerShdw>
                </a:effectLst>
                <a:cs typeface="Arial" charset="0"/>
              </a:rPr>
              <a:t>What is the DoDAAD?</a:t>
            </a:r>
          </a:p>
        </p:txBody>
      </p:sp>
      <p:sp>
        <p:nvSpPr>
          <p:cNvPr id="7171" name="Text Box 5"/>
          <p:cNvSpPr txBox="1">
            <a:spLocks noChangeArrowheads="1"/>
          </p:cNvSpPr>
          <p:nvPr/>
        </p:nvSpPr>
        <p:spPr bwMode="auto">
          <a:xfrm>
            <a:off x="0" y="1143000"/>
            <a:ext cx="9144000" cy="3016210"/>
          </a:xfrm>
          <a:prstGeom prst="rect">
            <a:avLst/>
          </a:prstGeom>
          <a:noFill/>
          <a:ln w="9525">
            <a:noFill/>
            <a:miter lim="800000"/>
            <a:headEnd/>
            <a:tailEnd/>
          </a:ln>
        </p:spPr>
        <p:txBody>
          <a:bodyPr wrap="square">
            <a:spAutoFit/>
          </a:bodyPr>
          <a:lstStyle/>
          <a:p>
            <a:pPr algn="l"/>
            <a:r>
              <a:rPr lang="en-US" sz="2000" dirty="0" smtClean="0">
                <a:latin typeface="+mn-lt"/>
              </a:rPr>
              <a:t>The Department of Defense Activity Address Directory (DoDAAD) is </a:t>
            </a:r>
            <a:r>
              <a:rPr lang="en-US" sz="2000" dirty="0">
                <a:latin typeface="+mn-lt"/>
              </a:rPr>
              <a:t>an interactive, relational database serving as </a:t>
            </a:r>
            <a:r>
              <a:rPr lang="en-US" sz="2000" dirty="0" smtClean="0">
                <a:latin typeface="+mn-lt"/>
              </a:rPr>
              <a:t>the </a:t>
            </a:r>
            <a:r>
              <a:rPr lang="en-US" sz="2000" dirty="0">
                <a:latin typeface="+mn-lt"/>
              </a:rPr>
              <a:t>single authoritative source of </a:t>
            </a:r>
            <a:r>
              <a:rPr lang="en-US" sz="2000" dirty="0" smtClean="0">
                <a:latin typeface="+mn-lt"/>
              </a:rPr>
              <a:t>addressing, routing</a:t>
            </a:r>
            <a:r>
              <a:rPr lang="en-US" sz="2000" dirty="0">
                <a:latin typeface="+mn-lt"/>
              </a:rPr>
              <a:t>, and </a:t>
            </a:r>
            <a:r>
              <a:rPr lang="en-US" sz="2000" dirty="0" smtClean="0">
                <a:latin typeface="+mn-lt"/>
              </a:rPr>
              <a:t>related information </a:t>
            </a:r>
            <a:r>
              <a:rPr lang="en-US" sz="2000" dirty="0">
                <a:latin typeface="+mn-lt"/>
              </a:rPr>
              <a:t>for </a:t>
            </a:r>
            <a:r>
              <a:rPr lang="en-US" sz="2000" dirty="0" smtClean="0">
                <a:latin typeface="+mn-lt"/>
              </a:rPr>
              <a:t>activities of the Federal Government, including DoD Components, Federal Agencies, authorized </a:t>
            </a:r>
            <a:r>
              <a:rPr lang="en-US" sz="2000" dirty="0">
                <a:latin typeface="+mn-lt"/>
              </a:rPr>
              <a:t>contractors, and authorized </a:t>
            </a:r>
            <a:r>
              <a:rPr lang="en-US" sz="2000" dirty="0" smtClean="0">
                <a:latin typeface="+mn-lt"/>
              </a:rPr>
              <a:t> </a:t>
            </a:r>
            <a:r>
              <a:rPr lang="en-US" sz="2000" dirty="0">
                <a:latin typeface="+mn-lt"/>
              </a:rPr>
              <a:t>state and local governments</a:t>
            </a:r>
            <a:r>
              <a:rPr lang="en-US" sz="2000" dirty="0" smtClean="0">
                <a:latin typeface="+mn-lt"/>
              </a:rPr>
              <a:t>.  It is the repository of activity information used for business transactions throughout Government business systems.    </a:t>
            </a:r>
          </a:p>
          <a:p>
            <a:pPr algn="l"/>
            <a:r>
              <a:rPr lang="en-US" sz="2000" dirty="0" smtClean="0">
                <a:latin typeface="+mn-lt"/>
              </a:rPr>
              <a:t>It is maintained by Defense Automatic Addressing System (DAAS) and is accessible through the Enterprise DoDAAD website.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1600" y="2286000"/>
            <a:ext cx="8915400" cy="1828800"/>
          </a:xfrm>
          <a:prstGeom prst="rect">
            <a:avLst/>
          </a:prstGeom>
        </p:spPr>
        <p:txBody>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t>Enhanced Defense Automatic Addressing System Inquiry </a:t>
            </a:r>
          </a:p>
          <a:p>
            <a:r>
              <a:rPr lang="en-US" sz="3600" kern="0" dirty="0" smtClean="0"/>
              <a:t>(eDAASINQ)</a:t>
            </a:r>
            <a:endParaRPr lang="en-US" sz="2400" kern="0" dirty="0" smtClean="0"/>
          </a:p>
        </p:txBody>
      </p:sp>
    </p:spTree>
    <p:extLst>
      <p:ext uri="{BB962C8B-B14F-4D97-AF65-F5344CB8AC3E}">
        <p14:creationId xmlns:p14="http://schemas.microsoft.com/office/powerpoint/2010/main" val="373912071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3.png"/>
          <p:cNvPicPr>
            <a:picLocks noChangeAspect="1"/>
          </p:cNvPicPr>
          <p:nvPr/>
        </p:nvPicPr>
        <p:blipFill>
          <a:blip r:embed="rId2" cstate="print"/>
          <a:stretch>
            <a:fillRect/>
          </a:stretch>
        </p:blipFill>
        <p:spPr>
          <a:xfrm>
            <a:off x="43942" y="914401"/>
            <a:ext cx="7674580" cy="5516105"/>
          </a:xfrm>
          <a:prstGeom prst="rect">
            <a:avLst/>
          </a:prstGeom>
        </p:spPr>
      </p:pic>
      <p:sp>
        <p:nvSpPr>
          <p:cNvPr id="28675" name="Text Box 5"/>
          <p:cNvSpPr txBox="1">
            <a:spLocks noChangeArrowheads="1"/>
          </p:cNvSpPr>
          <p:nvPr/>
        </p:nvSpPr>
        <p:spPr bwMode="auto">
          <a:xfrm>
            <a:off x="5969000" y="2133600"/>
            <a:ext cx="3124200" cy="1200150"/>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The first page determines your search.  For this demo the focus will be on the DoDAAC.</a:t>
            </a:r>
          </a:p>
        </p:txBody>
      </p:sp>
      <p:sp>
        <p:nvSpPr>
          <p:cNvPr id="28676" name="Text Box 6"/>
          <p:cNvSpPr txBox="1">
            <a:spLocks noChangeArrowheads="1"/>
          </p:cNvSpPr>
          <p:nvPr/>
        </p:nvSpPr>
        <p:spPr bwMode="auto">
          <a:xfrm>
            <a:off x="2590800" y="355600"/>
            <a:ext cx="3740150" cy="558800"/>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Navigation Page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4.png"/>
          <p:cNvPicPr>
            <a:picLocks noChangeAspect="1"/>
          </p:cNvPicPr>
          <p:nvPr/>
        </p:nvPicPr>
        <p:blipFill>
          <a:blip r:embed="rId2" cstate="print"/>
          <a:stretch>
            <a:fillRect/>
          </a:stretch>
        </p:blipFill>
        <p:spPr>
          <a:xfrm>
            <a:off x="76200" y="914400"/>
            <a:ext cx="7674580" cy="5531094"/>
          </a:xfrm>
          <a:prstGeom prst="rect">
            <a:avLst/>
          </a:prstGeom>
        </p:spPr>
      </p:pic>
      <p:sp>
        <p:nvSpPr>
          <p:cNvPr id="29698" name="Text Box 3"/>
          <p:cNvSpPr txBox="1">
            <a:spLocks noChangeArrowheads="1"/>
          </p:cNvSpPr>
          <p:nvPr/>
        </p:nvSpPr>
        <p:spPr bwMode="auto">
          <a:xfrm>
            <a:off x="1712184" y="355600"/>
            <a:ext cx="5698996"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smtClean="0">
                <a:solidFill>
                  <a:srgbClr val="2D2DB9"/>
                </a:solidFill>
                <a:latin typeface="+mj-lt"/>
              </a:rPr>
              <a:t>eDAASINQ </a:t>
            </a:r>
            <a:r>
              <a:rPr lang="en-US" sz="3600" b="1" dirty="0">
                <a:solidFill>
                  <a:srgbClr val="2D2DB9"/>
                </a:solidFill>
                <a:latin typeface="+mj-lt"/>
              </a:rPr>
              <a:t>Query Screen</a:t>
            </a:r>
          </a:p>
        </p:txBody>
      </p:sp>
      <p:sp>
        <p:nvSpPr>
          <p:cNvPr id="29700" name="Text Box 5"/>
          <p:cNvSpPr txBox="1">
            <a:spLocks noChangeArrowheads="1"/>
          </p:cNvSpPr>
          <p:nvPr/>
        </p:nvSpPr>
        <p:spPr bwMode="auto">
          <a:xfrm>
            <a:off x="5969000" y="2133600"/>
            <a:ext cx="3124200" cy="2298700"/>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The DoDAAC query allows searching on every field in the table.  Each new value is a logic “AND”.  This means if you enter a state, you can narrow your search by also adding a city.  More about this later…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5.png"/>
          <p:cNvPicPr>
            <a:picLocks noChangeAspect="1"/>
          </p:cNvPicPr>
          <p:nvPr/>
        </p:nvPicPr>
        <p:blipFill>
          <a:blip r:embed="rId2" cstate="print"/>
          <a:stretch>
            <a:fillRect/>
          </a:stretch>
        </p:blipFill>
        <p:spPr>
          <a:xfrm>
            <a:off x="142465" y="762000"/>
            <a:ext cx="7934735" cy="5703091"/>
          </a:xfrm>
          <a:prstGeom prst="rect">
            <a:avLst/>
          </a:prstGeom>
        </p:spPr>
      </p:pic>
      <p:sp>
        <p:nvSpPr>
          <p:cNvPr id="30723" name="Text Box 5"/>
          <p:cNvSpPr txBox="1">
            <a:spLocks noChangeArrowheads="1"/>
          </p:cNvSpPr>
          <p:nvPr/>
        </p:nvSpPr>
        <p:spPr bwMode="auto">
          <a:xfrm>
            <a:off x="5969000" y="2133600"/>
            <a:ext cx="3124200" cy="1200150"/>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Simple search for a single DoDAAC.  Notice the value of “FM5682” in the DoDAAC field…</a:t>
            </a:r>
          </a:p>
        </p:txBody>
      </p:sp>
      <p:sp>
        <p:nvSpPr>
          <p:cNvPr id="30724" name="Text Box 6"/>
          <p:cNvSpPr txBox="1">
            <a:spLocks noChangeArrowheads="1"/>
          </p:cNvSpPr>
          <p:nvPr/>
        </p:nvSpPr>
        <p:spPr bwMode="auto">
          <a:xfrm>
            <a:off x="2553211" y="304800"/>
            <a:ext cx="3801041"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DoDAAC Search</a:t>
            </a:r>
          </a:p>
        </p:txBody>
      </p:sp>
      <p:sp>
        <p:nvSpPr>
          <p:cNvPr id="1094663" name="Line 7"/>
          <p:cNvSpPr>
            <a:spLocks noChangeShapeType="1"/>
          </p:cNvSpPr>
          <p:nvPr/>
        </p:nvSpPr>
        <p:spPr bwMode="auto">
          <a:xfrm flipH="1">
            <a:off x="2743200" y="2819400"/>
            <a:ext cx="3200400" cy="19050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6.png"/>
          <p:cNvPicPr>
            <a:picLocks noChangeAspect="1"/>
          </p:cNvPicPr>
          <p:nvPr/>
        </p:nvPicPr>
        <p:blipFill>
          <a:blip r:embed="rId2" cstate="print"/>
          <a:stretch>
            <a:fillRect/>
          </a:stretch>
        </p:blipFill>
        <p:spPr>
          <a:xfrm>
            <a:off x="196342" y="838200"/>
            <a:ext cx="7804658" cy="5624842"/>
          </a:xfrm>
          <a:prstGeom prst="rect">
            <a:avLst/>
          </a:prstGeom>
        </p:spPr>
      </p:pic>
      <p:sp>
        <p:nvSpPr>
          <p:cNvPr id="31746" name="Text Box 3"/>
          <p:cNvSpPr txBox="1">
            <a:spLocks noChangeArrowheads="1"/>
          </p:cNvSpPr>
          <p:nvPr/>
        </p:nvSpPr>
        <p:spPr bwMode="auto">
          <a:xfrm>
            <a:off x="2540685" y="381000"/>
            <a:ext cx="3929281"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DoDAAC Results</a:t>
            </a:r>
          </a:p>
        </p:txBody>
      </p:sp>
      <p:sp>
        <p:nvSpPr>
          <p:cNvPr id="31748" name="Text Box 5"/>
          <p:cNvSpPr txBox="1">
            <a:spLocks noChangeArrowheads="1"/>
          </p:cNvSpPr>
          <p:nvPr/>
        </p:nvSpPr>
        <p:spPr bwMode="auto">
          <a:xfrm>
            <a:off x="5969000" y="2133600"/>
            <a:ext cx="3124200" cy="1200150"/>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This is the result of you single DoDAAC search, after the user clicks the “View Results” button.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7.png"/>
          <p:cNvPicPr>
            <a:picLocks noChangeAspect="1"/>
          </p:cNvPicPr>
          <p:nvPr/>
        </p:nvPicPr>
        <p:blipFill>
          <a:blip r:embed="rId2" cstate="print"/>
          <a:stretch>
            <a:fillRect/>
          </a:stretch>
        </p:blipFill>
        <p:spPr>
          <a:xfrm>
            <a:off x="120142" y="914400"/>
            <a:ext cx="7804658" cy="5609598"/>
          </a:xfrm>
          <a:prstGeom prst="rect">
            <a:avLst/>
          </a:prstGeom>
        </p:spPr>
      </p:pic>
      <p:sp>
        <p:nvSpPr>
          <p:cNvPr id="32770" name="Text Box 3"/>
          <p:cNvSpPr txBox="1">
            <a:spLocks noChangeArrowheads="1"/>
          </p:cNvSpPr>
          <p:nvPr/>
        </p:nvSpPr>
        <p:spPr bwMode="auto">
          <a:xfrm>
            <a:off x="2559015" y="355600"/>
            <a:ext cx="3749745"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Focused Search</a:t>
            </a:r>
          </a:p>
        </p:txBody>
      </p:sp>
      <p:sp>
        <p:nvSpPr>
          <p:cNvPr id="32772" name="Text Box 5"/>
          <p:cNvSpPr txBox="1">
            <a:spLocks noChangeArrowheads="1"/>
          </p:cNvSpPr>
          <p:nvPr/>
        </p:nvSpPr>
        <p:spPr bwMode="auto">
          <a:xfrm>
            <a:off x="5969000" y="2247900"/>
            <a:ext cx="3124200" cy="925513"/>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Next, how to “narrow” a query.  The first search is for all WPOD located at KF3…</a:t>
            </a:r>
          </a:p>
        </p:txBody>
      </p:sp>
      <p:sp>
        <p:nvSpPr>
          <p:cNvPr id="1096710" name="Line 6"/>
          <p:cNvSpPr>
            <a:spLocks noChangeShapeType="1"/>
          </p:cNvSpPr>
          <p:nvPr/>
        </p:nvSpPr>
        <p:spPr bwMode="auto">
          <a:xfrm flipH="1" flipV="1">
            <a:off x="3429000" y="2667000"/>
            <a:ext cx="2514600" cy="1524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8.png"/>
          <p:cNvPicPr>
            <a:picLocks noChangeAspect="1"/>
          </p:cNvPicPr>
          <p:nvPr/>
        </p:nvPicPr>
        <p:blipFill>
          <a:blip r:embed="rId2" cstate="print"/>
          <a:stretch>
            <a:fillRect/>
          </a:stretch>
        </p:blipFill>
        <p:spPr>
          <a:xfrm>
            <a:off x="120142" y="838200"/>
            <a:ext cx="7804658" cy="5609598"/>
          </a:xfrm>
          <a:prstGeom prst="rect">
            <a:avLst/>
          </a:prstGeom>
        </p:spPr>
      </p:pic>
      <p:sp>
        <p:nvSpPr>
          <p:cNvPr id="33794" name="Text Box 3"/>
          <p:cNvSpPr txBox="1">
            <a:spLocks noChangeArrowheads="1"/>
          </p:cNvSpPr>
          <p:nvPr/>
        </p:nvSpPr>
        <p:spPr bwMode="auto">
          <a:xfrm>
            <a:off x="1905000" y="355600"/>
            <a:ext cx="5111750" cy="558800"/>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Focused Search (</a:t>
            </a:r>
            <a:r>
              <a:rPr lang="en-US" sz="3600" b="1" dirty="0" err="1">
                <a:solidFill>
                  <a:srgbClr val="2D2DB9"/>
                </a:solidFill>
                <a:latin typeface="+mj-lt"/>
              </a:rPr>
              <a:t>cont</a:t>
            </a:r>
            <a:r>
              <a:rPr lang="en-US" sz="3600" b="1" dirty="0">
                <a:solidFill>
                  <a:srgbClr val="2D2DB9"/>
                </a:solidFill>
                <a:latin typeface="+mj-lt"/>
              </a:rPr>
              <a:t>)</a:t>
            </a:r>
          </a:p>
        </p:txBody>
      </p:sp>
      <p:sp>
        <p:nvSpPr>
          <p:cNvPr id="33796" name="Text Box 5"/>
          <p:cNvSpPr txBox="1">
            <a:spLocks noChangeArrowheads="1"/>
          </p:cNvSpPr>
          <p:nvPr/>
        </p:nvSpPr>
        <p:spPr bwMode="auto">
          <a:xfrm>
            <a:off x="5969000" y="2505075"/>
            <a:ext cx="3124200" cy="650875"/>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The query found </a:t>
            </a:r>
            <a:r>
              <a:rPr lang="en-US" sz="1800" dirty="0" smtClean="0">
                <a:solidFill>
                  <a:srgbClr val="000000"/>
                </a:solidFill>
                <a:latin typeface="+mn-lt"/>
              </a:rPr>
              <a:t>483 </a:t>
            </a:r>
            <a:r>
              <a:rPr lang="en-US" sz="1800" dirty="0">
                <a:solidFill>
                  <a:srgbClr val="000000"/>
                </a:solidFill>
                <a:latin typeface="+mn-lt"/>
              </a:rPr>
              <a:t>records for WPOD KF3…</a:t>
            </a:r>
          </a:p>
        </p:txBody>
      </p:sp>
      <p:sp>
        <p:nvSpPr>
          <p:cNvPr id="1097734" name="Line 6"/>
          <p:cNvSpPr>
            <a:spLocks noChangeShapeType="1"/>
          </p:cNvSpPr>
          <p:nvPr/>
        </p:nvSpPr>
        <p:spPr bwMode="auto">
          <a:xfrm flipH="1">
            <a:off x="4022469" y="2862263"/>
            <a:ext cx="1963991" cy="566737"/>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9.png"/>
          <p:cNvPicPr>
            <a:picLocks noChangeAspect="1"/>
          </p:cNvPicPr>
          <p:nvPr/>
        </p:nvPicPr>
        <p:blipFill>
          <a:blip r:embed="rId2" cstate="print"/>
          <a:stretch>
            <a:fillRect/>
          </a:stretch>
        </p:blipFill>
        <p:spPr>
          <a:xfrm>
            <a:off x="120142" y="838200"/>
            <a:ext cx="7804658" cy="5640085"/>
          </a:xfrm>
          <a:prstGeom prst="rect">
            <a:avLst/>
          </a:prstGeom>
        </p:spPr>
      </p:pic>
      <p:sp>
        <p:nvSpPr>
          <p:cNvPr id="34818" name="Text Box 3"/>
          <p:cNvSpPr txBox="1">
            <a:spLocks noChangeArrowheads="1"/>
          </p:cNvSpPr>
          <p:nvPr/>
        </p:nvSpPr>
        <p:spPr bwMode="auto">
          <a:xfrm>
            <a:off x="2475026" y="381000"/>
            <a:ext cx="3390673"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KF3 and USAF</a:t>
            </a:r>
          </a:p>
        </p:txBody>
      </p:sp>
      <p:sp>
        <p:nvSpPr>
          <p:cNvPr id="34820" name="Text Box 5"/>
          <p:cNvSpPr txBox="1">
            <a:spLocks noChangeArrowheads="1"/>
          </p:cNvSpPr>
          <p:nvPr/>
        </p:nvSpPr>
        <p:spPr bwMode="auto">
          <a:xfrm>
            <a:off x="5969000" y="2133600"/>
            <a:ext cx="3124200" cy="147478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Arial" charset="0"/>
              </a:rPr>
              <a:t>For this search we entered “KF3” in the WPOD and selected “USAF” from the Service/Agency drop down list…</a:t>
            </a:r>
          </a:p>
        </p:txBody>
      </p:sp>
      <p:sp>
        <p:nvSpPr>
          <p:cNvPr id="1098758" name="Line 6"/>
          <p:cNvSpPr>
            <a:spLocks noChangeShapeType="1"/>
          </p:cNvSpPr>
          <p:nvPr/>
        </p:nvSpPr>
        <p:spPr bwMode="auto">
          <a:xfrm flipH="1">
            <a:off x="2667000" y="2819400"/>
            <a:ext cx="3276600" cy="21336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0.png"/>
          <p:cNvPicPr>
            <a:picLocks noChangeAspect="1"/>
          </p:cNvPicPr>
          <p:nvPr/>
        </p:nvPicPr>
        <p:blipFill>
          <a:blip r:embed="rId2" cstate="print"/>
          <a:stretch>
            <a:fillRect/>
          </a:stretch>
        </p:blipFill>
        <p:spPr>
          <a:xfrm>
            <a:off x="120142" y="838200"/>
            <a:ext cx="7804658" cy="5624842"/>
          </a:xfrm>
          <a:prstGeom prst="rect">
            <a:avLst/>
          </a:prstGeom>
        </p:spPr>
      </p:pic>
      <p:sp>
        <p:nvSpPr>
          <p:cNvPr id="35842" name="Text Box 3"/>
          <p:cNvSpPr txBox="1">
            <a:spLocks noChangeArrowheads="1"/>
          </p:cNvSpPr>
          <p:nvPr/>
        </p:nvSpPr>
        <p:spPr bwMode="auto">
          <a:xfrm>
            <a:off x="2744901" y="355600"/>
            <a:ext cx="3390673"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KF3 and USAF</a:t>
            </a:r>
          </a:p>
        </p:txBody>
      </p:sp>
      <p:sp>
        <p:nvSpPr>
          <p:cNvPr id="35844" name="Text Box 5"/>
          <p:cNvSpPr txBox="1">
            <a:spLocks noChangeArrowheads="1"/>
          </p:cNvSpPr>
          <p:nvPr/>
        </p:nvSpPr>
        <p:spPr bwMode="auto">
          <a:xfrm>
            <a:off x="5969000" y="2133600"/>
            <a:ext cx="3124200" cy="147478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This time only </a:t>
            </a:r>
            <a:r>
              <a:rPr lang="en-US" sz="1800" dirty="0" smtClean="0">
                <a:solidFill>
                  <a:srgbClr val="000000"/>
                </a:solidFill>
                <a:latin typeface="+mn-lt"/>
              </a:rPr>
              <a:t>32 </a:t>
            </a:r>
            <a:r>
              <a:rPr lang="en-US" sz="1800" dirty="0">
                <a:solidFill>
                  <a:srgbClr val="000000"/>
                </a:solidFill>
                <a:latin typeface="+mn-lt"/>
              </a:rPr>
              <a:t>records were found, because the WPOD and Agency criteria were combined to limit the number of records found.</a:t>
            </a:r>
          </a:p>
        </p:txBody>
      </p:sp>
      <p:sp>
        <p:nvSpPr>
          <p:cNvPr id="1099782" name="Line 6"/>
          <p:cNvSpPr>
            <a:spLocks noChangeShapeType="1"/>
          </p:cNvSpPr>
          <p:nvPr/>
        </p:nvSpPr>
        <p:spPr bwMode="auto">
          <a:xfrm flipH="1">
            <a:off x="3886200" y="2862263"/>
            <a:ext cx="2057400" cy="566738"/>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1.png"/>
          <p:cNvPicPr>
            <a:picLocks noChangeAspect="1"/>
          </p:cNvPicPr>
          <p:nvPr/>
        </p:nvPicPr>
        <p:blipFill>
          <a:blip r:embed="rId2" cstate="print"/>
          <a:stretch>
            <a:fillRect/>
          </a:stretch>
        </p:blipFill>
        <p:spPr>
          <a:xfrm>
            <a:off x="120142" y="838200"/>
            <a:ext cx="7804658" cy="5624842"/>
          </a:xfrm>
          <a:prstGeom prst="rect">
            <a:avLst/>
          </a:prstGeom>
        </p:spPr>
      </p:pic>
      <p:sp>
        <p:nvSpPr>
          <p:cNvPr id="36866" name="Text Box 3"/>
          <p:cNvSpPr txBox="1">
            <a:spLocks noChangeArrowheads="1"/>
          </p:cNvSpPr>
          <p:nvPr/>
        </p:nvSpPr>
        <p:spPr bwMode="auto">
          <a:xfrm>
            <a:off x="2329012" y="355600"/>
            <a:ext cx="3797001"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Wildcard Search</a:t>
            </a:r>
          </a:p>
        </p:txBody>
      </p:sp>
      <p:sp>
        <p:nvSpPr>
          <p:cNvPr id="36868" name="Text Box 5"/>
          <p:cNvSpPr txBox="1">
            <a:spLocks noChangeArrowheads="1"/>
          </p:cNvSpPr>
          <p:nvPr/>
        </p:nvSpPr>
        <p:spPr bwMode="auto">
          <a:xfrm>
            <a:off x="5969000" y="2133600"/>
            <a:ext cx="3124200" cy="367188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There are two types of wildcard searches available:</a:t>
            </a:r>
          </a:p>
          <a:p>
            <a:pPr algn="l" eaLnBrk="1" hangingPunct="1">
              <a:spcBef>
                <a:spcPct val="0"/>
              </a:spcBef>
              <a:buFontTx/>
              <a:buChar char="-"/>
              <a:defRPr/>
            </a:pPr>
            <a:r>
              <a:rPr lang="en-US" sz="1800" dirty="0">
                <a:solidFill>
                  <a:srgbClr val="000000"/>
                </a:solidFill>
                <a:latin typeface="+mn-lt"/>
              </a:rPr>
              <a:t>Percent sign '%' is for any number of characters </a:t>
            </a:r>
          </a:p>
          <a:p>
            <a:pPr algn="l" eaLnBrk="1" hangingPunct="1">
              <a:spcBef>
                <a:spcPct val="0"/>
              </a:spcBef>
              <a:buFontTx/>
              <a:buChar char="-"/>
              <a:defRPr/>
            </a:pPr>
            <a:r>
              <a:rPr lang="en-US" sz="1800" dirty="0">
                <a:solidFill>
                  <a:srgbClr val="000000"/>
                </a:solidFill>
                <a:latin typeface="+mn-lt"/>
              </a:rPr>
              <a:t>Underscore for a single character.</a:t>
            </a:r>
          </a:p>
          <a:p>
            <a:pPr algn="l" eaLnBrk="1" hangingPunct="1">
              <a:spcBef>
                <a:spcPct val="0"/>
              </a:spcBef>
              <a:buFontTx/>
              <a:buChar char="-"/>
              <a:defRPr/>
            </a:pPr>
            <a:endParaRPr lang="en-US" sz="1800" dirty="0">
              <a:solidFill>
                <a:srgbClr val="000000"/>
              </a:solidFill>
              <a:latin typeface="+mn-lt"/>
            </a:endParaRPr>
          </a:p>
          <a:p>
            <a:pPr algn="l" eaLnBrk="1" hangingPunct="1">
              <a:spcBef>
                <a:spcPct val="0"/>
              </a:spcBef>
              <a:defRPr/>
            </a:pPr>
            <a:r>
              <a:rPr lang="en-US" sz="1800" dirty="0">
                <a:solidFill>
                  <a:srgbClr val="000000"/>
                </a:solidFill>
                <a:latin typeface="+mn-lt"/>
              </a:rPr>
              <a:t>Since the % is pretty intuitive, here is an example of how to find DoDAACs that start with “S” and end with “A”.  Here we have entered “S____A”…</a:t>
            </a:r>
          </a:p>
        </p:txBody>
      </p:sp>
      <p:sp>
        <p:nvSpPr>
          <p:cNvPr id="1100806" name="Line 6"/>
          <p:cNvSpPr>
            <a:spLocks noChangeShapeType="1"/>
          </p:cNvSpPr>
          <p:nvPr/>
        </p:nvSpPr>
        <p:spPr bwMode="auto">
          <a:xfrm flipH="1">
            <a:off x="2667000" y="3124200"/>
            <a:ext cx="3276600" cy="16002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381000"/>
            <a:ext cx="7924800" cy="533400"/>
          </a:xfrm>
        </p:spPr>
        <p:txBody>
          <a:bodyPr/>
          <a:lstStyle/>
          <a:p>
            <a:r>
              <a:rPr lang="en-US" sz="4000" dirty="0" smtClean="0">
                <a:effectLst>
                  <a:outerShdw blurRad="38100" dist="38100" dir="2700000" algn="tl">
                    <a:srgbClr val="000000">
                      <a:alpha val="43137"/>
                    </a:srgbClr>
                  </a:outerShdw>
                </a:effectLst>
                <a:cs typeface="Arial" charset="0"/>
              </a:rPr>
              <a:t>What is the DoDAAD?</a:t>
            </a:r>
          </a:p>
        </p:txBody>
      </p:sp>
      <p:sp>
        <p:nvSpPr>
          <p:cNvPr id="7171" name="Text Box 5"/>
          <p:cNvSpPr txBox="1">
            <a:spLocks noChangeArrowheads="1"/>
          </p:cNvSpPr>
          <p:nvPr/>
        </p:nvSpPr>
        <p:spPr bwMode="auto">
          <a:xfrm>
            <a:off x="0" y="1219200"/>
            <a:ext cx="9144000" cy="3631763"/>
          </a:xfrm>
          <a:prstGeom prst="rect">
            <a:avLst/>
          </a:prstGeom>
          <a:noFill/>
          <a:ln w="9525">
            <a:noFill/>
            <a:miter lim="800000"/>
            <a:headEnd/>
            <a:tailEnd/>
          </a:ln>
        </p:spPr>
        <p:txBody>
          <a:bodyPr wrap="square">
            <a:spAutoFit/>
          </a:bodyPr>
          <a:lstStyle/>
          <a:p>
            <a:pPr algn="l"/>
            <a:r>
              <a:rPr lang="en-US" sz="2000" dirty="0" smtClean="0">
                <a:latin typeface="+mn-lt"/>
              </a:rPr>
              <a:t>DoDAAD </a:t>
            </a:r>
            <a:r>
              <a:rPr lang="en-US" sz="2000" dirty="0">
                <a:latin typeface="+mn-lt"/>
              </a:rPr>
              <a:t>supports business application systems data and interoperability requirements, including (but not limited to) supply chain, materiel management, distribution, transportation, maintenance, finance, contracting, procurement, and acquisition systems.  </a:t>
            </a:r>
            <a:endParaRPr lang="en-US" sz="2000" dirty="0" smtClean="0">
              <a:latin typeface="+mn-lt"/>
            </a:endParaRPr>
          </a:p>
          <a:p>
            <a:pPr algn="l"/>
            <a:r>
              <a:rPr lang="en-US" sz="2000" dirty="0" smtClean="0">
                <a:latin typeface="+mn-lt"/>
              </a:rPr>
              <a:t>DoDAAD </a:t>
            </a:r>
            <a:r>
              <a:rPr lang="en-US" sz="2000" dirty="0">
                <a:latin typeface="+mn-lt"/>
              </a:rPr>
              <a:t>information is used throughout the federal </a:t>
            </a:r>
            <a:r>
              <a:rPr lang="en-US" sz="2000" dirty="0" smtClean="0">
                <a:latin typeface="+mn-lt"/>
              </a:rPr>
              <a:t>acquisition and supply systems </a:t>
            </a:r>
            <a:r>
              <a:rPr lang="en-US" sz="2000" dirty="0">
                <a:latin typeface="+mn-lt"/>
              </a:rPr>
              <a:t>for identification, </a:t>
            </a:r>
            <a:r>
              <a:rPr lang="en-US" sz="2000" dirty="0" smtClean="0">
                <a:latin typeface="+mn-lt"/>
              </a:rPr>
              <a:t>grant awards, procurement, funding, requisitioning</a:t>
            </a:r>
            <a:r>
              <a:rPr lang="en-US" sz="2000" dirty="0">
                <a:latin typeface="+mn-lt"/>
              </a:rPr>
              <a:t>, </a:t>
            </a:r>
            <a:r>
              <a:rPr lang="en-US" sz="2000" dirty="0" smtClean="0">
                <a:latin typeface="+mn-lt"/>
              </a:rPr>
              <a:t>shipping </a:t>
            </a:r>
            <a:r>
              <a:rPr lang="en-US" sz="2000" dirty="0">
                <a:latin typeface="+mn-lt"/>
              </a:rPr>
              <a:t>and billing.  </a:t>
            </a:r>
            <a:endParaRPr lang="en-US" sz="2000" dirty="0" smtClean="0">
              <a:latin typeface="+mn-lt"/>
            </a:endParaRPr>
          </a:p>
          <a:p>
            <a:pPr algn="l"/>
            <a:r>
              <a:rPr lang="en-US" sz="2000" dirty="0">
                <a:latin typeface="+mn-lt"/>
              </a:rPr>
              <a:t>The DoDAAD is comprised of both Department of Defense Activity Address Code (DoDAAC) and Routing Identifier Code (RIC) </a:t>
            </a:r>
            <a:r>
              <a:rPr lang="en-US" sz="2000" dirty="0" smtClean="0">
                <a:latin typeface="+mn-lt"/>
              </a:rPr>
              <a:t>records. </a:t>
            </a:r>
            <a:endParaRPr lang="en-US" sz="2000" dirty="0">
              <a:latin typeface="+mn-lt"/>
            </a:endParaRPr>
          </a:p>
          <a:p>
            <a:pPr marL="342900" indent="-342900" algn="l">
              <a:buFont typeface="Arial" panose="020B0604020202020204" pitchFamily="34" charset="0"/>
              <a:buChar char="•"/>
            </a:pPr>
            <a:endParaRPr lang="en-US" sz="2000" dirty="0">
              <a:latin typeface="+mn-lt"/>
            </a:endParaRPr>
          </a:p>
        </p:txBody>
      </p:sp>
    </p:spTree>
    <p:extLst>
      <p:ext uri="{BB962C8B-B14F-4D97-AF65-F5344CB8AC3E}">
        <p14:creationId xmlns:p14="http://schemas.microsoft.com/office/powerpoint/2010/main" val="358029472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2.png"/>
          <p:cNvPicPr>
            <a:picLocks noChangeAspect="1"/>
          </p:cNvPicPr>
          <p:nvPr/>
        </p:nvPicPr>
        <p:blipFill>
          <a:blip r:embed="rId2" cstate="print"/>
          <a:stretch>
            <a:fillRect/>
          </a:stretch>
        </p:blipFill>
        <p:spPr>
          <a:xfrm>
            <a:off x="120142" y="838200"/>
            <a:ext cx="7804658" cy="5624842"/>
          </a:xfrm>
          <a:prstGeom prst="rect">
            <a:avLst/>
          </a:prstGeom>
        </p:spPr>
      </p:pic>
      <p:sp>
        <p:nvSpPr>
          <p:cNvPr id="37890" name="Text Box 3"/>
          <p:cNvSpPr txBox="1">
            <a:spLocks noChangeArrowheads="1"/>
          </p:cNvSpPr>
          <p:nvPr/>
        </p:nvSpPr>
        <p:spPr bwMode="auto">
          <a:xfrm>
            <a:off x="2362200" y="355600"/>
            <a:ext cx="3892550" cy="558800"/>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Wildcard Results</a:t>
            </a:r>
          </a:p>
        </p:txBody>
      </p:sp>
      <p:sp>
        <p:nvSpPr>
          <p:cNvPr id="37892" name="Text Box 5"/>
          <p:cNvSpPr txBox="1">
            <a:spLocks noChangeArrowheads="1"/>
          </p:cNvSpPr>
          <p:nvPr/>
        </p:nvSpPr>
        <p:spPr bwMode="auto">
          <a:xfrm>
            <a:off x="5969000" y="2319338"/>
            <a:ext cx="3124200" cy="925512"/>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The query found </a:t>
            </a:r>
            <a:r>
              <a:rPr lang="en-US" sz="1800" dirty="0" smtClean="0">
                <a:solidFill>
                  <a:srgbClr val="000000"/>
                </a:solidFill>
                <a:latin typeface="+mn-lt"/>
              </a:rPr>
              <a:t>229 </a:t>
            </a:r>
            <a:r>
              <a:rPr lang="en-US" sz="1800" dirty="0">
                <a:solidFill>
                  <a:srgbClr val="000000"/>
                </a:solidFill>
                <a:latin typeface="+mn-lt"/>
              </a:rPr>
              <a:t>records that begin with “S” and end with “A”. </a:t>
            </a:r>
          </a:p>
        </p:txBody>
      </p:sp>
      <p:sp>
        <p:nvSpPr>
          <p:cNvPr id="1101830" name="Line 6"/>
          <p:cNvSpPr>
            <a:spLocks noChangeShapeType="1"/>
          </p:cNvSpPr>
          <p:nvPr/>
        </p:nvSpPr>
        <p:spPr bwMode="auto">
          <a:xfrm flipH="1">
            <a:off x="4022470" y="2819400"/>
            <a:ext cx="1921129" cy="6096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3.png"/>
          <p:cNvPicPr>
            <a:picLocks noChangeAspect="1"/>
          </p:cNvPicPr>
          <p:nvPr/>
        </p:nvPicPr>
        <p:blipFill>
          <a:blip r:embed="rId2" cstate="print"/>
          <a:stretch>
            <a:fillRect/>
          </a:stretch>
        </p:blipFill>
        <p:spPr>
          <a:xfrm>
            <a:off x="120142" y="914400"/>
            <a:ext cx="7804658" cy="5609598"/>
          </a:xfrm>
          <a:prstGeom prst="rect">
            <a:avLst/>
          </a:prstGeom>
        </p:spPr>
      </p:pic>
      <p:sp>
        <p:nvSpPr>
          <p:cNvPr id="38914" name="Text Box 3"/>
          <p:cNvSpPr txBox="1">
            <a:spLocks noChangeArrowheads="1"/>
          </p:cNvSpPr>
          <p:nvPr/>
        </p:nvSpPr>
        <p:spPr bwMode="auto">
          <a:xfrm>
            <a:off x="1841440" y="381000"/>
            <a:ext cx="4903908"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Search for Red Cross</a:t>
            </a:r>
          </a:p>
        </p:txBody>
      </p:sp>
      <p:sp>
        <p:nvSpPr>
          <p:cNvPr id="38916" name="Text Box 5"/>
          <p:cNvSpPr txBox="1">
            <a:spLocks noChangeArrowheads="1"/>
          </p:cNvSpPr>
          <p:nvPr/>
        </p:nvSpPr>
        <p:spPr bwMode="auto">
          <a:xfrm>
            <a:off x="5969000" y="2133600"/>
            <a:ext cx="3124200" cy="257333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Finally, a simple query to find where the Red Cross is in Dayton.  The first line of the address contains “Red Cross%”, so it will search for anything that begins with “Red Cross”.  In the city field, we have entered Dayton… </a:t>
            </a:r>
          </a:p>
        </p:txBody>
      </p:sp>
      <p:sp>
        <p:nvSpPr>
          <p:cNvPr id="1102854" name="Line 6"/>
          <p:cNvSpPr>
            <a:spLocks noChangeShapeType="1"/>
          </p:cNvSpPr>
          <p:nvPr/>
        </p:nvSpPr>
        <p:spPr bwMode="auto">
          <a:xfrm flipH="1">
            <a:off x="2285999" y="3719199"/>
            <a:ext cx="3588657" cy="1310001"/>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4.png"/>
          <p:cNvPicPr>
            <a:picLocks noChangeAspect="1"/>
          </p:cNvPicPr>
          <p:nvPr/>
        </p:nvPicPr>
        <p:blipFill>
          <a:blip r:embed="rId2" cstate="print"/>
          <a:stretch>
            <a:fillRect/>
          </a:stretch>
        </p:blipFill>
        <p:spPr>
          <a:xfrm>
            <a:off x="43942" y="838200"/>
            <a:ext cx="7804658" cy="5624842"/>
          </a:xfrm>
          <a:prstGeom prst="rect">
            <a:avLst/>
          </a:prstGeom>
        </p:spPr>
      </p:pic>
      <p:sp>
        <p:nvSpPr>
          <p:cNvPr id="39938" name="Text Box 3"/>
          <p:cNvSpPr txBox="1">
            <a:spLocks noChangeArrowheads="1"/>
          </p:cNvSpPr>
          <p:nvPr/>
        </p:nvSpPr>
        <p:spPr bwMode="auto">
          <a:xfrm>
            <a:off x="1273438" y="355600"/>
            <a:ext cx="6314550"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Results of Red Cross Query</a:t>
            </a:r>
          </a:p>
        </p:txBody>
      </p:sp>
      <p:sp>
        <p:nvSpPr>
          <p:cNvPr id="39940" name="Text Box 5"/>
          <p:cNvSpPr txBox="1">
            <a:spLocks noChangeArrowheads="1"/>
          </p:cNvSpPr>
          <p:nvPr/>
        </p:nvSpPr>
        <p:spPr bwMode="auto">
          <a:xfrm>
            <a:off x="5969000" y="2133600"/>
            <a:ext cx="3124200" cy="1474788"/>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Nothing was found, because our criteria didn’t account for the fact that the official name is the “American” Red Cross… </a:t>
            </a:r>
          </a:p>
        </p:txBody>
      </p:sp>
      <p:sp>
        <p:nvSpPr>
          <p:cNvPr id="1103878" name="Line 6"/>
          <p:cNvSpPr>
            <a:spLocks noChangeShapeType="1"/>
          </p:cNvSpPr>
          <p:nvPr/>
        </p:nvSpPr>
        <p:spPr bwMode="auto">
          <a:xfrm flipH="1">
            <a:off x="3962400" y="2819400"/>
            <a:ext cx="1981200" cy="12954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5.png"/>
          <p:cNvPicPr>
            <a:picLocks noChangeAspect="1"/>
          </p:cNvPicPr>
          <p:nvPr/>
        </p:nvPicPr>
        <p:blipFill>
          <a:blip r:embed="rId2" cstate="print"/>
          <a:stretch>
            <a:fillRect/>
          </a:stretch>
        </p:blipFill>
        <p:spPr>
          <a:xfrm>
            <a:off x="43942" y="838200"/>
            <a:ext cx="7804658" cy="5609598"/>
          </a:xfrm>
          <a:prstGeom prst="rect">
            <a:avLst/>
          </a:prstGeom>
        </p:spPr>
      </p:pic>
      <p:sp>
        <p:nvSpPr>
          <p:cNvPr id="40962" name="Text Box 3"/>
          <p:cNvSpPr txBox="1">
            <a:spLocks noChangeArrowheads="1"/>
          </p:cNvSpPr>
          <p:nvPr/>
        </p:nvSpPr>
        <p:spPr bwMode="auto">
          <a:xfrm>
            <a:off x="1917640" y="381000"/>
            <a:ext cx="4903908" cy="563231"/>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3600" b="1" dirty="0">
                <a:solidFill>
                  <a:srgbClr val="2D2DB9"/>
                </a:solidFill>
                <a:latin typeface="+mj-lt"/>
              </a:rPr>
              <a:t>Search for Red Cross</a:t>
            </a:r>
          </a:p>
        </p:txBody>
      </p:sp>
      <p:sp>
        <p:nvSpPr>
          <p:cNvPr id="40964" name="Text Box 5"/>
          <p:cNvSpPr txBox="1">
            <a:spLocks noChangeArrowheads="1"/>
          </p:cNvSpPr>
          <p:nvPr/>
        </p:nvSpPr>
        <p:spPr bwMode="auto">
          <a:xfrm>
            <a:off x="5969000" y="2133600"/>
            <a:ext cx="3124200" cy="1749425"/>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This time the search for the first line of the address contains “%Red Cross%”, so it will find the phrase “Red Cross” anywhere in the line.  In the city field, Dayton… </a:t>
            </a:r>
          </a:p>
        </p:txBody>
      </p:sp>
      <p:sp>
        <p:nvSpPr>
          <p:cNvPr id="1104902" name="Line 6"/>
          <p:cNvSpPr>
            <a:spLocks noChangeShapeType="1"/>
          </p:cNvSpPr>
          <p:nvPr/>
        </p:nvSpPr>
        <p:spPr bwMode="auto">
          <a:xfrm flipH="1">
            <a:off x="2209800" y="3200400"/>
            <a:ext cx="3733800" cy="18288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6.png"/>
          <p:cNvPicPr>
            <a:picLocks noChangeAspect="1"/>
          </p:cNvPicPr>
          <p:nvPr/>
        </p:nvPicPr>
        <p:blipFill>
          <a:blip r:embed="rId2" cstate="print"/>
          <a:stretch>
            <a:fillRect/>
          </a:stretch>
        </p:blipFill>
        <p:spPr>
          <a:xfrm>
            <a:off x="43942" y="943602"/>
            <a:ext cx="7804658" cy="5609598"/>
          </a:xfrm>
          <a:prstGeom prst="rect">
            <a:avLst/>
          </a:prstGeom>
        </p:spPr>
      </p:pic>
      <p:sp>
        <p:nvSpPr>
          <p:cNvPr id="41986" name="Text Box 3"/>
          <p:cNvSpPr txBox="1">
            <a:spLocks noChangeArrowheads="1"/>
          </p:cNvSpPr>
          <p:nvPr/>
        </p:nvSpPr>
        <p:spPr bwMode="auto">
          <a:xfrm>
            <a:off x="931999" y="350838"/>
            <a:ext cx="6997428" cy="615553"/>
          </a:xfrm>
          <a:prstGeom prst="rect">
            <a:avLst/>
          </a:prstGeom>
          <a:noFill/>
          <a:ln w="9525">
            <a:noFill/>
            <a:miter lim="800000"/>
            <a:headEnd/>
            <a:tailEnd/>
          </a:ln>
        </p:spPr>
        <p:txBody>
          <a:bodyPr wrap="none">
            <a:spAutoFit/>
          </a:bodyPr>
          <a:lstStyle/>
          <a:p>
            <a:pPr eaLnBrk="1" hangingPunct="1">
              <a:lnSpc>
                <a:spcPct val="85000"/>
              </a:lnSpc>
              <a:spcBef>
                <a:spcPct val="0"/>
              </a:spcBef>
            </a:pPr>
            <a:r>
              <a:rPr lang="en-US" sz="4000" b="1" dirty="0">
                <a:solidFill>
                  <a:srgbClr val="2D2DB9"/>
                </a:solidFill>
                <a:latin typeface="+mj-lt"/>
              </a:rPr>
              <a:t>Results of Red Cross Query</a:t>
            </a:r>
          </a:p>
        </p:txBody>
      </p:sp>
      <p:sp>
        <p:nvSpPr>
          <p:cNvPr id="41988" name="Text Box 5"/>
          <p:cNvSpPr txBox="1">
            <a:spLocks noChangeArrowheads="1"/>
          </p:cNvSpPr>
          <p:nvPr/>
        </p:nvSpPr>
        <p:spPr bwMode="auto">
          <a:xfrm>
            <a:off x="5969000" y="2133600"/>
            <a:ext cx="3124200" cy="646331"/>
          </a:xfrm>
          <a:prstGeom prst="rect">
            <a:avLst/>
          </a:prstGeom>
          <a:solidFill>
            <a:schemeClr val="accent3">
              <a:lumMod val="40000"/>
              <a:lumOff val="60000"/>
            </a:schemeClr>
          </a:solidFill>
          <a:ln w="9525">
            <a:solidFill>
              <a:schemeClr val="accent2"/>
            </a:solidFill>
            <a:miter lim="800000"/>
            <a:headEnd/>
            <a:tailEnd/>
          </a:ln>
        </p:spPr>
        <p:txBody>
          <a:bodyPr>
            <a:spAutoFit/>
          </a:bodyPr>
          <a:lstStyle/>
          <a:p>
            <a:pPr algn="l" eaLnBrk="1" hangingPunct="1">
              <a:spcBef>
                <a:spcPct val="0"/>
              </a:spcBef>
              <a:defRPr/>
            </a:pPr>
            <a:r>
              <a:rPr lang="en-US" sz="1800" dirty="0">
                <a:solidFill>
                  <a:srgbClr val="000000"/>
                </a:solidFill>
                <a:latin typeface="+mn-lt"/>
              </a:rPr>
              <a:t>Only one record found – </a:t>
            </a:r>
            <a:r>
              <a:rPr lang="en-US" sz="1800" dirty="0" smtClean="0">
                <a:solidFill>
                  <a:srgbClr val="000000"/>
                </a:solidFill>
                <a:latin typeface="+mn-lt"/>
              </a:rPr>
              <a:t>success! </a:t>
            </a:r>
            <a:endParaRPr lang="en-US" sz="1800" dirty="0">
              <a:solidFill>
                <a:srgbClr val="000000"/>
              </a:solidFill>
              <a:latin typeface="+mn-lt"/>
            </a:endParaRPr>
          </a:p>
        </p:txBody>
      </p:sp>
      <p:sp>
        <p:nvSpPr>
          <p:cNvPr id="1105926" name="Line 6"/>
          <p:cNvSpPr>
            <a:spLocks noChangeShapeType="1"/>
          </p:cNvSpPr>
          <p:nvPr/>
        </p:nvSpPr>
        <p:spPr bwMode="auto">
          <a:xfrm flipH="1">
            <a:off x="3810000" y="2819400"/>
            <a:ext cx="2133600" cy="685800"/>
          </a:xfrm>
          <a:prstGeom prst="line">
            <a:avLst/>
          </a:prstGeom>
          <a:noFill/>
          <a:ln w="9525">
            <a:solidFill>
              <a:srgbClr val="800080"/>
            </a:solidFill>
            <a:round/>
            <a:headEnd/>
            <a:tailEnd type="stealth" w="lg" len="lg"/>
          </a:ln>
          <a:effectLst>
            <a:outerShdw dist="35921" dir="2700000" algn="ctr" rotWithShape="0">
              <a:srgbClr val="808080"/>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1600" y="2286000"/>
            <a:ext cx="8915400" cy="1828800"/>
          </a:xfrm>
          <a:prstGeom prst="rect">
            <a:avLst/>
          </a:prstGeom>
        </p:spPr>
        <p:txBody>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t>DoDAAD Update Application (Reserved for Central Service Point and Monitor Access Only)</a:t>
            </a:r>
            <a:endParaRPr lang="en-US" sz="2400" kern="0" dirty="0" smtClean="0"/>
          </a:p>
        </p:txBody>
      </p:sp>
    </p:spTree>
    <p:extLst>
      <p:ext uri="{BB962C8B-B14F-4D97-AF65-F5344CB8AC3E}">
        <p14:creationId xmlns:p14="http://schemas.microsoft.com/office/powerpoint/2010/main" val="307074787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1.png"/>
          <p:cNvPicPr>
            <a:picLocks noChangeAspect="1"/>
          </p:cNvPicPr>
          <p:nvPr/>
        </p:nvPicPr>
        <p:blipFill>
          <a:blip r:embed="rId3" cstate="print"/>
          <a:stretch>
            <a:fillRect/>
          </a:stretch>
        </p:blipFill>
        <p:spPr>
          <a:xfrm>
            <a:off x="1066800" y="3200401"/>
            <a:ext cx="7131405" cy="3272266"/>
          </a:xfrm>
          <a:prstGeom prst="rect">
            <a:avLst/>
          </a:prstGeom>
        </p:spPr>
      </p:pic>
      <p:sp>
        <p:nvSpPr>
          <p:cNvPr id="20482" name="Rectangle 2"/>
          <p:cNvSpPr>
            <a:spLocks noGrp="1" noChangeArrowheads="1"/>
          </p:cNvSpPr>
          <p:nvPr>
            <p:ph type="ctrTitle"/>
          </p:nvPr>
        </p:nvSpPr>
        <p:spPr>
          <a:xfrm>
            <a:off x="0" y="304800"/>
            <a:ext cx="8991600" cy="762000"/>
          </a:xfrm>
        </p:spPr>
        <p:txBody>
          <a:bodyPr/>
          <a:lstStyle/>
          <a:p>
            <a:r>
              <a:rPr lang="en-US" sz="3600" dirty="0" smtClean="0"/>
              <a:t>DoDAAD – Adding a new DoDAAC</a:t>
            </a:r>
          </a:p>
        </p:txBody>
      </p:sp>
      <p:sp>
        <p:nvSpPr>
          <p:cNvPr id="20483" name="Text Box 4"/>
          <p:cNvSpPr txBox="1">
            <a:spLocks noChangeArrowheads="1"/>
          </p:cNvSpPr>
          <p:nvPr/>
        </p:nvSpPr>
        <p:spPr bwMode="auto">
          <a:xfrm>
            <a:off x="825500" y="1309688"/>
            <a:ext cx="7932738" cy="1661993"/>
          </a:xfrm>
          <a:prstGeom prst="rect">
            <a:avLst/>
          </a:prstGeom>
          <a:noFill/>
          <a:ln w="9525">
            <a:noFill/>
            <a:miter lim="800000"/>
            <a:headEnd/>
            <a:tailEnd/>
          </a:ln>
        </p:spPr>
        <p:txBody>
          <a:bodyPr>
            <a:spAutoFit/>
          </a:bodyPr>
          <a:lstStyle/>
          <a:p>
            <a:pPr marL="465138" indent="-465138" algn="l">
              <a:lnSpc>
                <a:spcPct val="85000"/>
              </a:lnSpc>
              <a:buFontTx/>
              <a:buChar char="•"/>
            </a:pPr>
            <a:r>
              <a:rPr lang="en-US" sz="2400" b="1" dirty="0">
                <a:latin typeface="+mn-lt"/>
              </a:rPr>
              <a:t>After Login, the first screen prompts for a DoDAAC.  If an existing DoDAAC is entered, you will be presented an update screen.  If a non-existing DoDAAC is entered, you will be presented with a add screen.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2.png"/>
          <p:cNvPicPr>
            <a:picLocks noChangeAspect="1"/>
          </p:cNvPicPr>
          <p:nvPr/>
        </p:nvPicPr>
        <p:blipFill>
          <a:blip r:embed="rId3" cstate="print"/>
          <a:stretch>
            <a:fillRect/>
          </a:stretch>
        </p:blipFill>
        <p:spPr>
          <a:xfrm>
            <a:off x="2944783" y="1340106"/>
            <a:ext cx="6097389" cy="4451094"/>
          </a:xfrm>
          <a:prstGeom prst="rect">
            <a:avLst/>
          </a:prstGeom>
        </p:spPr>
      </p:pic>
      <p:sp>
        <p:nvSpPr>
          <p:cNvPr id="21506" name="Rectangle 2"/>
          <p:cNvSpPr>
            <a:spLocks noGrp="1" noChangeArrowheads="1"/>
          </p:cNvSpPr>
          <p:nvPr>
            <p:ph type="ctrTitle"/>
          </p:nvPr>
        </p:nvSpPr>
        <p:spPr>
          <a:xfrm>
            <a:off x="152400" y="304800"/>
            <a:ext cx="8889772" cy="838200"/>
          </a:xfrm>
        </p:spPr>
        <p:txBody>
          <a:bodyPr/>
          <a:lstStyle/>
          <a:p>
            <a:r>
              <a:rPr lang="en-US" sz="3600" dirty="0" smtClean="0"/>
              <a:t>DoDAAD – Adding DoDAAC (cont.)</a:t>
            </a:r>
          </a:p>
        </p:txBody>
      </p:sp>
      <p:sp>
        <p:nvSpPr>
          <p:cNvPr id="21507" name="Text Box 5"/>
          <p:cNvSpPr txBox="1">
            <a:spLocks noChangeArrowheads="1"/>
          </p:cNvSpPr>
          <p:nvPr/>
        </p:nvSpPr>
        <p:spPr bwMode="auto">
          <a:xfrm>
            <a:off x="0" y="1309688"/>
            <a:ext cx="2971800" cy="4358116"/>
          </a:xfrm>
          <a:prstGeom prst="rect">
            <a:avLst/>
          </a:prstGeom>
          <a:noFill/>
          <a:ln w="9525">
            <a:noFill/>
            <a:miter lim="800000"/>
            <a:headEnd/>
            <a:tailEnd/>
          </a:ln>
        </p:spPr>
        <p:txBody>
          <a:bodyPr>
            <a:spAutoFit/>
          </a:bodyPr>
          <a:lstStyle/>
          <a:p>
            <a:pPr marL="231775" indent="-231775" algn="l">
              <a:lnSpc>
                <a:spcPct val="85000"/>
              </a:lnSpc>
              <a:buFontTx/>
              <a:buChar char="•"/>
            </a:pPr>
            <a:r>
              <a:rPr lang="en-US" sz="2400" b="1" dirty="0">
                <a:latin typeface="+mn-lt"/>
              </a:rPr>
              <a:t>Basic information required to create a </a:t>
            </a:r>
            <a:r>
              <a:rPr lang="en-US" sz="2400" b="1" dirty="0" err="1" smtClean="0">
                <a:latin typeface="+mn-lt"/>
              </a:rPr>
              <a:t>DoDAAC</a:t>
            </a:r>
            <a:r>
              <a:rPr lang="en-US" sz="2400" b="1" dirty="0" smtClean="0">
                <a:latin typeface="+mn-lt"/>
              </a:rPr>
              <a:t> </a:t>
            </a:r>
            <a:r>
              <a:rPr lang="en-US" sz="2400" b="1" dirty="0">
                <a:latin typeface="+mn-lt"/>
              </a:rPr>
              <a:t>is </a:t>
            </a:r>
            <a:r>
              <a:rPr lang="en-US" sz="2400" b="1" dirty="0" smtClean="0">
                <a:latin typeface="+mn-lt"/>
              </a:rPr>
              <a:t>DoDAAC</a:t>
            </a:r>
            <a:r>
              <a:rPr lang="en-US" sz="2400" b="1" dirty="0">
                <a:latin typeface="+mn-lt"/>
              </a:rPr>
              <a:t>, COMMRI, and TAC 1 address.  </a:t>
            </a:r>
          </a:p>
          <a:p>
            <a:pPr marL="231775" indent="-231775" algn="l">
              <a:lnSpc>
                <a:spcPct val="85000"/>
              </a:lnSpc>
              <a:buFontTx/>
              <a:buChar char="•"/>
            </a:pPr>
            <a:r>
              <a:rPr lang="en-US" sz="2400" b="1" dirty="0">
                <a:latin typeface="+mn-lt"/>
              </a:rPr>
              <a:t>To speed up the creation process, TAC information may be copied from another </a:t>
            </a:r>
            <a:r>
              <a:rPr lang="en-US" sz="2400" b="1" dirty="0" err="1" smtClean="0">
                <a:latin typeface="+mn-lt"/>
              </a:rPr>
              <a:t>DoDAAC</a:t>
            </a:r>
            <a:endParaRPr lang="en-US" sz="2400" b="1" dirty="0">
              <a:latin typeface="+mn-l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304800"/>
            <a:ext cx="8991600" cy="914400"/>
          </a:xfrm>
        </p:spPr>
        <p:txBody>
          <a:bodyPr/>
          <a:lstStyle/>
          <a:p>
            <a:r>
              <a:rPr lang="en-US" sz="4000" dirty="0" smtClean="0"/>
              <a:t>DoDAAD – “Copy To”</a:t>
            </a:r>
          </a:p>
        </p:txBody>
      </p:sp>
      <p:sp>
        <p:nvSpPr>
          <p:cNvPr id="22531" name="Text Box 6"/>
          <p:cNvSpPr txBox="1">
            <a:spLocks noChangeArrowheads="1"/>
          </p:cNvSpPr>
          <p:nvPr/>
        </p:nvSpPr>
        <p:spPr bwMode="auto">
          <a:xfrm>
            <a:off x="825500" y="1219200"/>
            <a:ext cx="7932738" cy="1218795"/>
          </a:xfrm>
          <a:prstGeom prst="rect">
            <a:avLst/>
          </a:prstGeom>
          <a:noFill/>
          <a:ln w="9525">
            <a:noFill/>
            <a:miter lim="800000"/>
            <a:headEnd/>
            <a:tailEnd/>
          </a:ln>
        </p:spPr>
        <p:txBody>
          <a:bodyPr>
            <a:spAutoFit/>
          </a:bodyPr>
          <a:lstStyle/>
          <a:p>
            <a:pPr algn="l">
              <a:lnSpc>
                <a:spcPct val="85000"/>
              </a:lnSpc>
              <a:buFontTx/>
              <a:buChar char="•"/>
            </a:pPr>
            <a:r>
              <a:rPr lang="en-US" sz="2400" b="1" dirty="0">
                <a:latin typeface="+mn-lt"/>
              </a:rPr>
              <a:t> There are multiple methods to copy information:</a:t>
            </a:r>
          </a:p>
          <a:p>
            <a:pPr marL="914400" lvl="1" indent="-457200" algn="l">
              <a:lnSpc>
                <a:spcPct val="85000"/>
              </a:lnSpc>
              <a:buFontTx/>
              <a:buChar char="•"/>
            </a:pPr>
            <a:r>
              <a:rPr lang="en-US" sz="2400" b="1" dirty="0">
                <a:latin typeface="+mn-lt"/>
              </a:rPr>
              <a:t>To copy from a TAC address from another </a:t>
            </a:r>
            <a:r>
              <a:rPr lang="en-US" sz="2400" b="1" dirty="0" smtClean="0">
                <a:latin typeface="+mn-lt"/>
              </a:rPr>
              <a:t>DoDAAC, </a:t>
            </a:r>
            <a:r>
              <a:rPr lang="en-US" sz="2400" b="1" dirty="0">
                <a:latin typeface="+mn-lt"/>
              </a:rPr>
              <a:t>check the copy and enter a TAC</a:t>
            </a:r>
          </a:p>
        </p:txBody>
      </p:sp>
      <p:pic>
        <p:nvPicPr>
          <p:cNvPr id="22532" name="Picture 7" descr="copy1"/>
          <p:cNvPicPr>
            <a:picLocks noChangeAspect="1" noChangeArrowheads="1"/>
          </p:cNvPicPr>
          <p:nvPr/>
        </p:nvPicPr>
        <p:blipFill>
          <a:blip r:embed="rId3" cstate="print"/>
          <a:srcRect/>
          <a:stretch>
            <a:fillRect/>
          </a:stretch>
        </p:blipFill>
        <p:spPr bwMode="auto">
          <a:xfrm>
            <a:off x="1371600" y="2438400"/>
            <a:ext cx="6134100" cy="1981200"/>
          </a:xfrm>
          <a:prstGeom prst="rect">
            <a:avLst/>
          </a:prstGeom>
          <a:noFill/>
          <a:ln w="9525">
            <a:noFill/>
            <a:miter lim="800000"/>
            <a:headEnd/>
            <a:tailEnd/>
          </a:ln>
        </p:spPr>
      </p:pic>
      <p:sp>
        <p:nvSpPr>
          <p:cNvPr id="22533" name="Text Box 8"/>
          <p:cNvSpPr txBox="1">
            <a:spLocks noChangeArrowheads="1"/>
          </p:cNvSpPr>
          <p:nvPr/>
        </p:nvSpPr>
        <p:spPr bwMode="auto">
          <a:xfrm>
            <a:off x="1271588" y="4648200"/>
            <a:ext cx="7086600" cy="720197"/>
          </a:xfrm>
          <a:prstGeom prst="rect">
            <a:avLst/>
          </a:prstGeom>
          <a:noFill/>
          <a:ln w="9525">
            <a:noFill/>
            <a:miter lim="800000"/>
            <a:headEnd/>
            <a:tailEnd/>
          </a:ln>
        </p:spPr>
        <p:txBody>
          <a:bodyPr>
            <a:spAutoFit/>
          </a:bodyPr>
          <a:lstStyle/>
          <a:p>
            <a:pPr marL="465138" indent="-465138" algn="l">
              <a:lnSpc>
                <a:spcPct val="85000"/>
              </a:lnSpc>
              <a:buFontTx/>
              <a:buChar char="•"/>
            </a:pPr>
            <a:r>
              <a:rPr lang="en-US" sz="2400" b="1" dirty="0">
                <a:latin typeface="+mn-lt"/>
              </a:rPr>
              <a:t>To copy a TAC address from within the same </a:t>
            </a:r>
            <a:r>
              <a:rPr lang="en-US" sz="2400" b="1" dirty="0" smtClean="0">
                <a:latin typeface="+mn-lt"/>
              </a:rPr>
              <a:t>DoDAAC, </a:t>
            </a:r>
            <a:r>
              <a:rPr lang="en-US" sz="2400" b="1" dirty="0">
                <a:latin typeface="+mn-lt"/>
              </a:rPr>
              <a:t>click the red button</a:t>
            </a:r>
          </a:p>
        </p:txBody>
      </p:sp>
      <p:pic>
        <p:nvPicPr>
          <p:cNvPr id="22534" name="Picture 9" descr="Copy2"/>
          <p:cNvPicPr>
            <a:picLocks noChangeAspect="1" noChangeArrowheads="1"/>
          </p:cNvPicPr>
          <p:nvPr/>
        </p:nvPicPr>
        <p:blipFill>
          <a:blip r:embed="rId4" cstate="print"/>
          <a:srcRect/>
          <a:stretch>
            <a:fillRect/>
          </a:stretch>
        </p:blipFill>
        <p:spPr bwMode="auto">
          <a:xfrm>
            <a:off x="1357313" y="5334000"/>
            <a:ext cx="6159500" cy="100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304800"/>
            <a:ext cx="8991600" cy="762000"/>
          </a:xfrm>
        </p:spPr>
        <p:txBody>
          <a:bodyPr/>
          <a:lstStyle/>
          <a:p>
            <a:r>
              <a:rPr lang="en-US" sz="4000" dirty="0" smtClean="0"/>
              <a:t>DoDAAD – Modify</a:t>
            </a:r>
          </a:p>
        </p:txBody>
      </p:sp>
      <p:sp>
        <p:nvSpPr>
          <p:cNvPr id="23555" name="Text Box 8"/>
          <p:cNvSpPr txBox="1">
            <a:spLocks noChangeArrowheads="1"/>
          </p:cNvSpPr>
          <p:nvPr/>
        </p:nvSpPr>
        <p:spPr bwMode="auto">
          <a:xfrm>
            <a:off x="0" y="1141274"/>
            <a:ext cx="9144000" cy="1754326"/>
          </a:xfrm>
          <a:prstGeom prst="rect">
            <a:avLst/>
          </a:prstGeom>
          <a:noFill/>
          <a:ln w="9525">
            <a:noFill/>
            <a:miter lim="800000"/>
            <a:headEnd/>
            <a:tailEnd/>
          </a:ln>
        </p:spPr>
        <p:txBody>
          <a:bodyPr wrap="square">
            <a:spAutoFit/>
          </a:bodyPr>
          <a:lstStyle/>
          <a:p>
            <a:pPr marL="465138" indent="-465138" algn="l">
              <a:buFontTx/>
              <a:buChar char="•"/>
            </a:pPr>
            <a:r>
              <a:rPr lang="en-US" sz="2400" b="1" dirty="0">
                <a:latin typeface="+mn-lt"/>
              </a:rPr>
              <a:t>To modify an existing </a:t>
            </a:r>
            <a:r>
              <a:rPr lang="en-US" sz="2400" b="1" dirty="0" smtClean="0">
                <a:latin typeface="+mn-lt"/>
              </a:rPr>
              <a:t>DoDAAC</a:t>
            </a:r>
            <a:r>
              <a:rPr lang="en-US" sz="2400" b="1" dirty="0">
                <a:latin typeface="+mn-lt"/>
              </a:rPr>
              <a:t>, you simply start by entering the specific </a:t>
            </a:r>
            <a:r>
              <a:rPr lang="en-US" sz="2400" b="1" dirty="0" smtClean="0">
                <a:latin typeface="+mn-lt"/>
              </a:rPr>
              <a:t>DoDAAC </a:t>
            </a:r>
            <a:r>
              <a:rPr lang="en-US" sz="2400" b="1" dirty="0">
                <a:latin typeface="+mn-lt"/>
              </a:rPr>
              <a:t>(6 positions) &amp;</a:t>
            </a:r>
            <a:r>
              <a:rPr lang="en-US" sz="2400" b="1" dirty="0" smtClean="0">
                <a:latin typeface="+mn-lt"/>
              </a:rPr>
              <a:t> </a:t>
            </a:r>
            <a:r>
              <a:rPr lang="en-US" sz="2400" b="1" dirty="0">
                <a:latin typeface="+mn-lt"/>
              </a:rPr>
              <a:t>click submit</a:t>
            </a:r>
          </a:p>
          <a:p>
            <a:pPr marL="465138" indent="-465138" algn="l">
              <a:buFontTx/>
              <a:buChar char="•"/>
            </a:pPr>
            <a:r>
              <a:rPr lang="en-US" sz="2400" b="1" dirty="0">
                <a:latin typeface="+mn-lt"/>
              </a:rPr>
              <a:t>After you have changed the record, click the “Save” button to write your changes back to the </a:t>
            </a:r>
            <a:r>
              <a:rPr lang="en-US" sz="2400" b="1" dirty="0" smtClean="0">
                <a:latin typeface="+mn-lt"/>
              </a:rPr>
              <a:t>DoDAAD </a:t>
            </a:r>
            <a:r>
              <a:rPr lang="en-US" sz="2400" b="1" dirty="0">
                <a:latin typeface="+mn-lt"/>
              </a:rPr>
              <a:t>master</a:t>
            </a:r>
          </a:p>
        </p:txBody>
      </p:sp>
      <p:pic>
        <p:nvPicPr>
          <p:cNvPr id="6" name="Picture 5" descr="Image1.png"/>
          <p:cNvPicPr>
            <a:picLocks noChangeAspect="1"/>
          </p:cNvPicPr>
          <p:nvPr/>
        </p:nvPicPr>
        <p:blipFill>
          <a:blip r:embed="rId3" cstate="print"/>
          <a:stretch>
            <a:fillRect/>
          </a:stretch>
        </p:blipFill>
        <p:spPr>
          <a:xfrm>
            <a:off x="1021997" y="3200400"/>
            <a:ext cx="6418264" cy="2945039"/>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381000"/>
            <a:ext cx="7924800" cy="533400"/>
          </a:xfrm>
        </p:spPr>
        <p:txBody>
          <a:bodyPr/>
          <a:lstStyle/>
          <a:p>
            <a:r>
              <a:rPr lang="en-US" sz="4000" dirty="0" smtClean="0">
                <a:effectLst>
                  <a:outerShdw blurRad="38100" dist="38100" dir="2700000" algn="tl">
                    <a:srgbClr val="000000">
                      <a:alpha val="43137"/>
                    </a:srgbClr>
                  </a:outerShdw>
                </a:effectLst>
                <a:cs typeface="Arial" charset="0"/>
              </a:rPr>
              <a:t>History of the DoDAAD</a:t>
            </a:r>
          </a:p>
        </p:txBody>
      </p:sp>
      <p:sp>
        <p:nvSpPr>
          <p:cNvPr id="7171" name="Text Box 5"/>
          <p:cNvSpPr txBox="1">
            <a:spLocks noChangeArrowheads="1"/>
          </p:cNvSpPr>
          <p:nvPr/>
        </p:nvSpPr>
        <p:spPr bwMode="auto">
          <a:xfrm>
            <a:off x="0" y="1400413"/>
            <a:ext cx="9144000" cy="3323987"/>
          </a:xfrm>
          <a:prstGeom prst="rect">
            <a:avLst/>
          </a:prstGeom>
          <a:noFill/>
          <a:ln w="9525">
            <a:noFill/>
            <a:miter lim="800000"/>
            <a:headEnd/>
            <a:tailEnd/>
          </a:ln>
        </p:spPr>
        <p:txBody>
          <a:bodyPr wrap="square">
            <a:spAutoFit/>
          </a:bodyPr>
          <a:lstStyle/>
          <a:p>
            <a:pPr algn="l"/>
            <a:r>
              <a:rPr lang="en-US" sz="2000" dirty="0">
                <a:latin typeface="+mj-lt"/>
                <a:cs typeface="Times New Roman" panose="02020603050405020304" pitchFamily="18" charset="0"/>
              </a:rPr>
              <a:t>In 1949, Congress passed the Federal Property and Administrative Services Act which, among other things, created the General Services Administration (GSA) and established the National Supply System of the Federal Government and directed the mutually supporting roles of the GSA and the DoD for maintaining and facilitating the System.  Part of the DoD responsibility for this effort included providing standardization and cataloging of Supply information.  The requirement for standardization is what ultimately led to the development of such things as the National Stock Number (NSN) and eventually, the Military Standard (MILS) methodology for standardization in business transactions.   </a:t>
            </a:r>
          </a:p>
          <a:p>
            <a:pPr algn="l"/>
            <a:r>
              <a:rPr lang="en-US" sz="2000" dirty="0" smtClean="0">
                <a:latin typeface="+mj-lt"/>
                <a:cs typeface="Times New Roman" panose="02020603050405020304" pitchFamily="18" charset="0"/>
              </a:rPr>
              <a:t>  </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11042756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304800"/>
            <a:ext cx="8991600" cy="914400"/>
          </a:xfrm>
        </p:spPr>
        <p:txBody>
          <a:bodyPr/>
          <a:lstStyle/>
          <a:p>
            <a:r>
              <a:rPr lang="en-US" sz="3600" dirty="0" smtClean="0"/>
              <a:t>DoDAAD – Delete function</a:t>
            </a:r>
          </a:p>
        </p:txBody>
      </p:sp>
      <p:sp>
        <p:nvSpPr>
          <p:cNvPr id="24579" name="Text Box 6"/>
          <p:cNvSpPr txBox="1">
            <a:spLocks noChangeArrowheads="1"/>
          </p:cNvSpPr>
          <p:nvPr/>
        </p:nvSpPr>
        <p:spPr bwMode="auto">
          <a:xfrm>
            <a:off x="304800" y="1309688"/>
            <a:ext cx="8453438" cy="2893100"/>
          </a:xfrm>
          <a:prstGeom prst="rect">
            <a:avLst/>
          </a:prstGeom>
          <a:noFill/>
          <a:ln w="9525">
            <a:noFill/>
            <a:miter lim="800000"/>
            <a:headEnd/>
            <a:tailEnd/>
          </a:ln>
        </p:spPr>
        <p:txBody>
          <a:bodyPr wrap="square">
            <a:spAutoFit/>
          </a:bodyPr>
          <a:lstStyle/>
          <a:p>
            <a:pPr marL="465138" indent="-465138" algn="l">
              <a:buFontTx/>
              <a:buChar char="•"/>
            </a:pPr>
            <a:r>
              <a:rPr lang="en-US" sz="2800" b="1" dirty="0">
                <a:latin typeface="+mn-lt"/>
              </a:rPr>
              <a:t>The Delete function is similar to the Modify function.  Fill in an existing </a:t>
            </a:r>
            <a:r>
              <a:rPr lang="en-US" sz="2800" b="1" dirty="0" smtClean="0">
                <a:latin typeface="+mn-lt"/>
              </a:rPr>
              <a:t>DoDAAC </a:t>
            </a:r>
            <a:r>
              <a:rPr lang="en-US" sz="2800" b="1" dirty="0">
                <a:latin typeface="+mn-lt"/>
              </a:rPr>
              <a:t>and click submit to retrieve the record</a:t>
            </a:r>
          </a:p>
          <a:p>
            <a:pPr marL="465138" indent="-465138" algn="l">
              <a:buFontTx/>
              <a:buChar char="•"/>
            </a:pPr>
            <a:r>
              <a:rPr lang="en-US" sz="2800" b="1" dirty="0">
                <a:latin typeface="+mn-lt"/>
              </a:rPr>
              <a:t>Tab to the “DEL” field and enter the Julian date of when the delete should occur (e.g., 2007213)</a:t>
            </a:r>
            <a:endParaRPr lang="en-US" b="1" dirty="0">
              <a:latin typeface="+mn-lt"/>
            </a:endParaRPr>
          </a:p>
        </p:txBody>
      </p:sp>
      <p:pic>
        <p:nvPicPr>
          <p:cNvPr id="24580" name="Picture 7" descr="DEL"/>
          <p:cNvPicPr>
            <a:picLocks noChangeAspect="1" noChangeArrowheads="1"/>
          </p:cNvPicPr>
          <p:nvPr/>
        </p:nvPicPr>
        <p:blipFill>
          <a:blip r:embed="rId3" cstate="print"/>
          <a:srcRect/>
          <a:stretch>
            <a:fillRect/>
          </a:stretch>
        </p:blipFill>
        <p:spPr bwMode="auto">
          <a:xfrm>
            <a:off x="664845" y="4419600"/>
            <a:ext cx="7869555"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304800"/>
            <a:ext cx="8991600" cy="990600"/>
          </a:xfrm>
        </p:spPr>
        <p:txBody>
          <a:bodyPr/>
          <a:lstStyle/>
          <a:p>
            <a:r>
              <a:rPr lang="en-US" sz="3600" dirty="0" smtClean="0"/>
              <a:t>DoDAAD – Future Effective Dates</a:t>
            </a:r>
          </a:p>
        </p:txBody>
      </p:sp>
      <p:sp>
        <p:nvSpPr>
          <p:cNvPr id="25603" name="Text Box 6"/>
          <p:cNvSpPr txBox="1">
            <a:spLocks noChangeArrowheads="1"/>
          </p:cNvSpPr>
          <p:nvPr/>
        </p:nvSpPr>
        <p:spPr bwMode="auto">
          <a:xfrm>
            <a:off x="609600" y="1309688"/>
            <a:ext cx="8148638" cy="2677656"/>
          </a:xfrm>
          <a:prstGeom prst="rect">
            <a:avLst/>
          </a:prstGeom>
          <a:noFill/>
          <a:ln w="9525">
            <a:noFill/>
            <a:miter lim="800000"/>
            <a:headEnd/>
            <a:tailEnd/>
          </a:ln>
        </p:spPr>
        <p:txBody>
          <a:bodyPr wrap="square">
            <a:spAutoFit/>
          </a:bodyPr>
          <a:lstStyle/>
          <a:p>
            <a:pPr marL="465138" indent="-465138" algn="l">
              <a:buFontTx/>
              <a:buChar char="•"/>
            </a:pPr>
            <a:r>
              <a:rPr lang="en-US" sz="2800" b="1" dirty="0">
                <a:latin typeface="+mn-lt"/>
              </a:rPr>
              <a:t>The </a:t>
            </a:r>
            <a:r>
              <a:rPr lang="en-US" sz="2800" b="1" dirty="0" smtClean="0">
                <a:latin typeface="+mn-lt"/>
              </a:rPr>
              <a:t>DoDAAD </a:t>
            </a:r>
            <a:r>
              <a:rPr lang="en-US" sz="2800" b="1" dirty="0">
                <a:latin typeface="+mn-lt"/>
              </a:rPr>
              <a:t>also supports future effective dates.   If the change should not be applied immediately, enter the Julian date of when the change event should occur (e.g., 2007213) and the change will wait in a pending state until the date occurs</a:t>
            </a:r>
            <a:endParaRPr lang="en-US" b="1" dirty="0">
              <a:latin typeface="+mn-lt"/>
            </a:endParaRPr>
          </a:p>
        </p:txBody>
      </p:sp>
      <p:pic>
        <p:nvPicPr>
          <p:cNvPr id="25604" name="Picture 7" descr="DEL"/>
          <p:cNvPicPr>
            <a:picLocks noChangeAspect="1" noChangeArrowheads="1"/>
          </p:cNvPicPr>
          <p:nvPr/>
        </p:nvPicPr>
        <p:blipFill>
          <a:blip r:embed="rId3" cstate="print"/>
          <a:srcRect/>
          <a:stretch>
            <a:fillRect/>
          </a:stretch>
        </p:blipFill>
        <p:spPr bwMode="auto">
          <a:xfrm>
            <a:off x="1066800" y="4303486"/>
            <a:ext cx="7649115" cy="12591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304800"/>
            <a:ext cx="8991600" cy="990600"/>
          </a:xfrm>
        </p:spPr>
        <p:txBody>
          <a:bodyPr/>
          <a:lstStyle/>
          <a:p>
            <a:r>
              <a:rPr lang="en-US" sz="4000" dirty="0" smtClean="0"/>
              <a:t>DoDAAD – Free Form function</a:t>
            </a:r>
          </a:p>
        </p:txBody>
      </p:sp>
      <p:sp>
        <p:nvSpPr>
          <p:cNvPr id="26627" name="Text Box 6"/>
          <p:cNvSpPr txBox="1">
            <a:spLocks noChangeArrowheads="1"/>
          </p:cNvSpPr>
          <p:nvPr/>
        </p:nvSpPr>
        <p:spPr bwMode="auto">
          <a:xfrm>
            <a:off x="449262" y="1447800"/>
            <a:ext cx="8389938" cy="2677656"/>
          </a:xfrm>
          <a:prstGeom prst="rect">
            <a:avLst/>
          </a:prstGeom>
          <a:noFill/>
          <a:ln w="9525">
            <a:noFill/>
            <a:miter lim="800000"/>
            <a:headEnd/>
            <a:tailEnd/>
          </a:ln>
        </p:spPr>
        <p:txBody>
          <a:bodyPr wrap="square">
            <a:spAutoFit/>
          </a:bodyPr>
          <a:lstStyle/>
          <a:p>
            <a:pPr algn="l"/>
            <a:r>
              <a:rPr lang="en-US" sz="2800" b="1" dirty="0">
                <a:latin typeface="+mn-lt"/>
              </a:rPr>
              <a:t>Sometimes the goal is to enter something other than an address (i.e. telephone numbers for deployed ships, ‘CALL </a:t>
            </a:r>
            <a:r>
              <a:rPr lang="en-US" sz="2800" b="1" dirty="0" smtClean="0">
                <a:latin typeface="+mn-lt"/>
              </a:rPr>
              <a:t>NAVSUP GLS’, </a:t>
            </a:r>
            <a:r>
              <a:rPr lang="en-US" sz="2800" b="1" dirty="0">
                <a:latin typeface="+mn-lt"/>
              </a:rPr>
              <a:t>etc.) .  The “Free Form” indicator will bypass the City/State/Zip code edits to allow message data to be entered into the </a:t>
            </a:r>
            <a:r>
              <a:rPr lang="en-US" sz="2800" b="1" dirty="0" smtClean="0">
                <a:latin typeface="+mn-lt"/>
              </a:rPr>
              <a:t>DoDAAD</a:t>
            </a:r>
            <a:r>
              <a:rPr lang="en-US" sz="2800" b="1" dirty="0"/>
              <a:t>.</a:t>
            </a:r>
          </a:p>
        </p:txBody>
      </p:sp>
      <p:pic>
        <p:nvPicPr>
          <p:cNvPr id="26628" name="Picture 7" descr="2"/>
          <p:cNvPicPr>
            <a:picLocks noChangeAspect="1" noChangeArrowheads="1"/>
          </p:cNvPicPr>
          <p:nvPr/>
        </p:nvPicPr>
        <p:blipFill>
          <a:blip r:embed="rId3" cstate="print"/>
          <a:srcRect/>
          <a:stretch>
            <a:fillRect/>
          </a:stretch>
        </p:blipFill>
        <p:spPr bwMode="auto">
          <a:xfrm>
            <a:off x="1295400" y="4201773"/>
            <a:ext cx="6409334" cy="16656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0" y="304800"/>
            <a:ext cx="8991600" cy="762000"/>
          </a:xfrm>
        </p:spPr>
        <p:txBody>
          <a:bodyPr/>
          <a:lstStyle/>
          <a:p>
            <a:r>
              <a:rPr lang="en-US" sz="3600" dirty="0" smtClean="0"/>
              <a:t>DoDAAD – Authority Code</a:t>
            </a:r>
          </a:p>
        </p:txBody>
      </p:sp>
      <p:sp>
        <p:nvSpPr>
          <p:cNvPr id="27652" name="Text Box 6"/>
          <p:cNvSpPr txBox="1">
            <a:spLocks noChangeArrowheads="1"/>
          </p:cNvSpPr>
          <p:nvPr/>
        </p:nvSpPr>
        <p:spPr bwMode="auto">
          <a:xfrm>
            <a:off x="228600" y="1184731"/>
            <a:ext cx="8161338" cy="5139869"/>
          </a:xfrm>
          <a:prstGeom prst="rect">
            <a:avLst/>
          </a:prstGeom>
          <a:noFill/>
          <a:ln w="9525">
            <a:noFill/>
            <a:miter lim="800000"/>
            <a:headEnd/>
            <a:tailEnd/>
          </a:ln>
        </p:spPr>
        <p:txBody>
          <a:bodyPr wrap="square">
            <a:spAutoFit/>
          </a:bodyPr>
          <a:lstStyle/>
          <a:p>
            <a:pPr algn="l">
              <a:defRPr/>
            </a:pPr>
            <a:r>
              <a:rPr lang="en-US" sz="2800" b="1" dirty="0">
                <a:latin typeface="+mn-lt"/>
              </a:rPr>
              <a:t>The Authority code controls how the </a:t>
            </a:r>
            <a:r>
              <a:rPr lang="en-US" sz="2800" b="1" dirty="0" err="1" smtClean="0">
                <a:latin typeface="+mn-lt"/>
              </a:rPr>
              <a:t>DoDAAC</a:t>
            </a:r>
            <a:r>
              <a:rPr lang="en-US" sz="2800" b="1" dirty="0" smtClean="0">
                <a:latin typeface="+mn-lt"/>
              </a:rPr>
              <a:t> </a:t>
            </a:r>
            <a:r>
              <a:rPr lang="en-US" sz="2800" b="1" dirty="0">
                <a:latin typeface="+mn-lt"/>
              </a:rPr>
              <a:t>can be used.  A dropdown list provides the allowable options.  If nothing is selected, the use will default to “00 - Requisition”</a:t>
            </a:r>
          </a:p>
          <a:p>
            <a:pPr marL="231775" indent="-231775" algn="l">
              <a:buFontTx/>
              <a:buChar char="•"/>
              <a:defRPr/>
            </a:pPr>
            <a:r>
              <a:rPr lang="en-US" sz="1800" b="1" dirty="0">
                <a:latin typeface="+mn-lt"/>
              </a:rPr>
              <a:t> 00 – Requisition</a:t>
            </a:r>
          </a:p>
          <a:p>
            <a:pPr marL="231775" indent="-231775" algn="l">
              <a:buFontTx/>
              <a:buChar char="•"/>
              <a:defRPr/>
            </a:pPr>
            <a:r>
              <a:rPr lang="en-US" sz="1800" b="1" dirty="0">
                <a:latin typeface="+mn-lt"/>
              </a:rPr>
              <a:t> 01 – Ship-To Only</a:t>
            </a:r>
          </a:p>
          <a:p>
            <a:pPr marL="231775" indent="-231775" algn="l">
              <a:buFontTx/>
              <a:buChar char="•"/>
              <a:defRPr/>
            </a:pPr>
            <a:r>
              <a:rPr lang="en-US" sz="1800" b="1" dirty="0">
                <a:latin typeface="+mn-lt"/>
              </a:rPr>
              <a:t> 02 – Bill-To Only</a:t>
            </a:r>
          </a:p>
          <a:p>
            <a:pPr marL="231775" indent="-231775" algn="l">
              <a:buFontTx/>
              <a:buChar char="•"/>
              <a:defRPr/>
            </a:pPr>
            <a:r>
              <a:rPr lang="en-US" sz="1800" b="1" dirty="0">
                <a:latin typeface="+mn-lt"/>
              </a:rPr>
              <a:t> 03 – Do Not Ship-To</a:t>
            </a:r>
          </a:p>
          <a:p>
            <a:pPr marL="231775" indent="-231775" algn="l">
              <a:buFontTx/>
              <a:buChar char="•"/>
              <a:defRPr/>
            </a:pPr>
            <a:r>
              <a:rPr lang="en-US" sz="1800" b="1" dirty="0">
                <a:latin typeface="+mn-lt"/>
              </a:rPr>
              <a:t> 04 – </a:t>
            </a:r>
            <a:r>
              <a:rPr lang="en-US" sz="1800" b="1" dirty="0" smtClean="0">
                <a:latin typeface="+mn-lt"/>
              </a:rPr>
              <a:t>DDS </a:t>
            </a:r>
            <a:r>
              <a:rPr lang="en-US" sz="1800" b="1" dirty="0">
                <a:latin typeface="+mn-lt"/>
              </a:rPr>
              <a:t>Only </a:t>
            </a:r>
          </a:p>
          <a:p>
            <a:pPr marL="231775" indent="-231775" algn="l">
              <a:buFontTx/>
              <a:buChar char="•"/>
              <a:defRPr/>
            </a:pPr>
            <a:r>
              <a:rPr lang="en-US" sz="1800" b="1" dirty="0">
                <a:latin typeface="+mn-lt"/>
              </a:rPr>
              <a:t> 05 – Non-Requisition</a:t>
            </a:r>
          </a:p>
          <a:p>
            <a:pPr marL="231775" indent="-231775" algn="l">
              <a:buFontTx/>
              <a:buChar char="•"/>
              <a:defRPr/>
            </a:pPr>
            <a:r>
              <a:rPr lang="en-US" sz="1800" b="1" dirty="0">
                <a:latin typeface="+mn-lt"/>
              </a:rPr>
              <a:t> 06 – Free Issue</a:t>
            </a:r>
          </a:p>
          <a:p>
            <a:pPr marL="231775" indent="-231775" algn="l">
              <a:buFontTx/>
              <a:buChar char="•"/>
              <a:defRPr/>
            </a:pPr>
            <a:r>
              <a:rPr lang="en-US" sz="1800" b="1" dirty="0">
                <a:latin typeface="+mn-lt"/>
              </a:rPr>
              <a:t> 07 - Administration</a:t>
            </a:r>
          </a:p>
        </p:txBody>
      </p:sp>
      <p:pic>
        <p:nvPicPr>
          <p:cNvPr id="2" name="Picture 7" descr="auth"/>
          <p:cNvPicPr>
            <a:picLocks noChangeAspect="1" noChangeArrowheads="1"/>
          </p:cNvPicPr>
          <p:nvPr/>
        </p:nvPicPr>
        <p:blipFill>
          <a:blip r:embed="rId3" cstate="print"/>
          <a:srcRect/>
          <a:stretch>
            <a:fillRect/>
          </a:stretch>
        </p:blipFill>
        <p:spPr bwMode="auto">
          <a:xfrm>
            <a:off x="2971800" y="3505200"/>
            <a:ext cx="6096000" cy="179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304800"/>
            <a:ext cx="8991600" cy="762000"/>
          </a:xfrm>
          <a:prstGeom prst="rect">
            <a:avLst/>
          </a:prstGeom>
        </p:spPr>
        <p:txBody>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3600" kern="0" dirty="0" smtClean="0"/>
              <a:t>Additional DoDAAD Training</a:t>
            </a:r>
          </a:p>
        </p:txBody>
      </p:sp>
      <p:sp>
        <p:nvSpPr>
          <p:cNvPr id="6" name="Text Box 6"/>
          <p:cNvSpPr txBox="1">
            <a:spLocks noChangeArrowheads="1"/>
          </p:cNvSpPr>
          <p:nvPr/>
        </p:nvSpPr>
        <p:spPr bwMode="auto">
          <a:xfrm>
            <a:off x="149578" y="1447800"/>
            <a:ext cx="8839200" cy="3877985"/>
          </a:xfrm>
          <a:prstGeom prst="rect">
            <a:avLst/>
          </a:prstGeom>
          <a:noFill/>
          <a:ln w="9525">
            <a:noFill/>
            <a:miter lim="800000"/>
            <a:headEnd/>
            <a:tailEnd/>
          </a:ln>
        </p:spPr>
        <p:txBody>
          <a:bodyPr wrap="square">
            <a:spAutoFit/>
          </a:bodyPr>
          <a:lstStyle/>
          <a:p>
            <a:pPr algn="l"/>
            <a:r>
              <a:rPr lang="en-US" sz="2800" b="1" i="1" dirty="0" smtClean="0">
                <a:latin typeface="+mn-lt"/>
              </a:rPr>
              <a:t>For more specialized Central Service Point and Monitor training, see the DoDAAD Update Application Standard Operating Procedures located on the DoDAAD Process Review Committee webpage under DoDAAD References and Other Resources, Policy and Procedures: </a:t>
            </a:r>
            <a:r>
              <a:rPr lang="en-US" sz="2800" b="1" dirty="0" smtClean="0">
                <a:latin typeface="+mn-lt"/>
              </a:rPr>
              <a:t> </a:t>
            </a:r>
          </a:p>
          <a:p>
            <a:pPr algn="l"/>
            <a:endParaRPr lang="en-US" sz="1000" b="1" dirty="0" smtClean="0">
              <a:latin typeface="+mn-lt"/>
            </a:endParaRPr>
          </a:p>
          <a:p>
            <a:pPr algn="l"/>
            <a:r>
              <a:rPr lang="en-US" sz="2400" b="1" dirty="0" smtClean="0">
                <a:hlinkClick r:id="rId2"/>
              </a:rPr>
              <a:t>https://www.dla.mil/does/DLMS-DoDAAD</a:t>
            </a:r>
            <a:endParaRPr lang="en-US" sz="2400" b="1" dirty="0"/>
          </a:p>
          <a:p>
            <a:pPr algn="l"/>
            <a:endParaRPr lang="en-US" sz="1800" b="1" dirty="0">
              <a:solidFill>
                <a:srgbClr val="0066FF"/>
              </a:solidFill>
              <a:latin typeface="+mn-lt"/>
            </a:endParaRPr>
          </a:p>
        </p:txBody>
      </p:sp>
    </p:spTree>
    <p:extLst>
      <p:ext uri="{BB962C8B-B14F-4D97-AF65-F5344CB8AC3E}">
        <p14:creationId xmlns:p14="http://schemas.microsoft.com/office/powerpoint/2010/main" val="195913056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457200"/>
            <a:ext cx="7391400" cy="609600"/>
          </a:xfrm>
          <a:prstGeom prst="rect">
            <a:avLst/>
          </a:prstGeom>
          <a:noFill/>
          <a:ln w="9525">
            <a:noFill/>
            <a:miter lim="800000"/>
            <a:headEnd/>
            <a:tailEnd/>
          </a:ln>
        </p:spPr>
        <p:txBody>
          <a:bodyPr anchor="ctr"/>
          <a:lstStyle/>
          <a:p>
            <a:pPr>
              <a:spcBef>
                <a:spcPct val="0"/>
              </a:spcBef>
            </a:pPr>
            <a:r>
              <a:rPr lang="en-US" sz="3600" b="1" dirty="0" smtClean="0">
                <a:solidFill>
                  <a:srgbClr val="2D2DB9"/>
                </a:solidFill>
                <a:latin typeface="+mj-lt"/>
              </a:rPr>
              <a:t>Learn More About The DoDAAD</a:t>
            </a:r>
            <a:endParaRPr lang="en-US" sz="3600" b="1" dirty="0">
              <a:solidFill>
                <a:srgbClr val="2D2DB9"/>
              </a:solidFill>
              <a:latin typeface="+mj-lt"/>
            </a:endParaRPr>
          </a:p>
        </p:txBody>
      </p:sp>
      <p:sp>
        <p:nvSpPr>
          <p:cNvPr id="43011" name="Text Box 4"/>
          <p:cNvSpPr txBox="1">
            <a:spLocks noChangeArrowheads="1"/>
          </p:cNvSpPr>
          <p:nvPr/>
        </p:nvSpPr>
        <p:spPr bwMode="auto">
          <a:xfrm>
            <a:off x="0" y="1219200"/>
            <a:ext cx="9144000" cy="4745915"/>
          </a:xfrm>
          <a:prstGeom prst="rect">
            <a:avLst/>
          </a:prstGeom>
          <a:noFill/>
          <a:ln w="9525">
            <a:noFill/>
            <a:miter lim="800000"/>
            <a:headEnd/>
            <a:tailEnd/>
          </a:ln>
        </p:spPr>
        <p:txBody>
          <a:bodyPr wrap="square">
            <a:spAutoFit/>
          </a:bodyPr>
          <a:lstStyle/>
          <a:p>
            <a:pPr marL="342900" indent="-342900" algn="l">
              <a:spcBef>
                <a:spcPts val="0"/>
              </a:spcBef>
              <a:buFont typeface="Arial" pitchFamily="34" charset="0"/>
              <a:buChar char="•"/>
              <a:tabLst>
                <a:tab pos="231775" algn="l"/>
              </a:tabLst>
            </a:pPr>
            <a:r>
              <a:rPr lang="nl-NL" sz="2400" b="1" dirty="0" smtClean="0">
                <a:latin typeface="+mn-lt"/>
              </a:rPr>
              <a:t>DoDAAD Process Review Committee webpage:  </a:t>
            </a:r>
          </a:p>
          <a:p>
            <a:pPr algn="l">
              <a:lnSpc>
                <a:spcPct val="85000"/>
              </a:lnSpc>
            </a:pPr>
            <a:r>
              <a:rPr lang="nl-NL" sz="2400" b="1" dirty="0" smtClean="0">
                <a:latin typeface="+mn-lt"/>
              </a:rPr>
              <a:t>    </a:t>
            </a:r>
            <a:r>
              <a:rPr lang="en-US" sz="2400" b="1" dirty="0">
                <a:latin typeface="+mn-lt"/>
                <a:hlinkClick r:id="rId2"/>
              </a:rPr>
              <a:t>https://www.dla.mil/does/DLMS-DoDAAD</a:t>
            </a:r>
            <a:endParaRPr lang="en-US" sz="2400" b="1" dirty="0">
              <a:latin typeface="+mn-lt"/>
            </a:endParaRPr>
          </a:p>
          <a:p>
            <a:pPr marL="342900" indent="-342900" algn="l">
              <a:spcBef>
                <a:spcPts val="0"/>
              </a:spcBef>
              <a:buFont typeface="Arial" pitchFamily="34" charset="0"/>
              <a:buChar char="•"/>
              <a:tabLst>
                <a:tab pos="231775" algn="l"/>
              </a:tabLst>
            </a:pPr>
            <a:endParaRPr lang="nl-NL" sz="2400" b="1" dirty="0" smtClean="0">
              <a:latin typeface="+mn-lt"/>
            </a:endParaRPr>
          </a:p>
          <a:p>
            <a:pPr marL="342900" indent="-342900" algn="l">
              <a:spcBef>
                <a:spcPts val="0"/>
              </a:spcBef>
              <a:buFont typeface="Arial" pitchFamily="34" charset="0"/>
              <a:buChar char="•"/>
              <a:tabLst>
                <a:tab pos="231775" algn="l"/>
              </a:tabLst>
            </a:pPr>
            <a:r>
              <a:rPr lang="nl-NL" sz="2400" b="1" dirty="0" smtClean="0">
                <a:latin typeface="+mn-lt"/>
              </a:rPr>
              <a:t>DoDAAD Policy &amp; Procedures</a:t>
            </a:r>
            <a:r>
              <a:rPr lang="nl-NL" sz="2400" b="1" dirty="0">
                <a:latin typeface="+mn-lt"/>
              </a:rPr>
              <a:t>: DLM </a:t>
            </a:r>
            <a:r>
              <a:rPr lang="nl-NL" sz="2400" b="1" dirty="0" smtClean="0">
                <a:latin typeface="+mn-lt"/>
              </a:rPr>
              <a:t>4000.25, </a:t>
            </a:r>
            <a:r>
              <a:rPr lang="nl-NL" sz="2400" b="1" dirty="0">
                <a:latin typeface="+mn-lt"/>
              </a:rPr>
              <a:t>Volume </a:t>
            </a:r>
            <a:r>
              <a:rPr lang="nl-NL" sz="2400" b="1" dirty="0" smtClean="0">
                <a:latin typeface="+mn-lt"/>
              </a:rPr>
              <a:t>6, </a:t>
            </a:r>
            <a:r>
              <a:rPr lang="nl-NL" sz="2400" b="1" dirty="0">
                <a:latin typeface="+mn-lt"/>
              </a:rPr>
              <a:t>Chapter </a:t>
            </a:r>
            <a:r>
              <a:rPr lang="nl-NL" sz="2400" b="1" dirty="0" smtClean="0">
                <a:latin typeface="+mn-lt"/>
              </a:rPr>
              <a:t>2</a:t>
            </a:r>
          </a:p>
          <a:p>
            <a:pPr marL="342900" indent="-342900" algn="l">
              <a:spcBef>
                <a:spcPts val="1200"/>
              </a:spcBef>
              <a:buFont typeface="Arial" pitchFamily="34" charset="0"/>
              <a:buChar char="•"/>
              <a:tabLst>
                <a:tab pos="231775" algn="l"/>
              </a:tabLst>
            </a:pPr>
            <a:r>
              <a:rPr lang="en-US" sz="2400" b="1" dirty="0" smtClean="0">
                <a:latin typeface="+mn-lt"/>
              </a:rPr>
              <a:t>DoDAAD Training:  Website DLMS Training Module 8</a:t>
            </a:r>
          </a:p>
          <a:p>
            <a:pPr marL="342900" indent="-342900" algn="l">
              <a:spcBef>
                <a:spcPts val="1200"/>
              </a:spcBef>
              <a:buFont typeface="Arial" pitchFamily="34" charset="0"/>
              <a:buChar char="•"/>
              <a:tabLst>
                <a:tab pos="231775" algn="l"/>
              </a:tabLst>
            </a:pPr>
            <a:r>
              <a:rPr lang="en-US" sz="2400" b="1" dirty="0" smtClean="0">
                <a:latin typeface="+mn-lt"/>
              </a:rPr>
              <a:t>DLMSO Support POCs:  </a:t>
            </a:r>
          </a:p>
          <a:p>
            <a:pPr marL="630238" lvl="1" indent="-115888" algn="l">
              <a:spcBef>
                <a:spcPts val="0"/>
              </a:spcBef>
              <a:tabLst>
                <a:tab pos="231775" algn="l"/>
              </a:tabLst>
            </a:pPr>
            <a:r>
              <a:rPr lang="en-US" sz="1800" b="1" dirty="0" smtClean="0">
                <a:latin typeface="+mn-lt"/>
              </a:rPr>
              <a:t>Mr. </a:t>
            </a:r>
            <a:r>
              <a:rPr lang="en-US" sz="1800" b="1" dirty="0" smtClean="0">
                <a:latin typeface="+mn-lt"/>
              </a:rPr>
              <a:t>Richard Morrow (703</a:t>
            </a:r>
            <a:r>
              <a:rPr lang="en-US" sz="1800" b="1" dirty="0" smtClean="0">
                <a:latin typeface="+mn-lt"/>
              </a:rPr>
              <a:t>) </a:t>
            </a:r>
            <a:r>
              <a:rPr lang="en-US" sz="1800" b="1" dirty="0" smtClean="0">
                <a:latin typeface="+mn-lt"/>
              </a:rPr>
              <a:t>767-5256/DSN 427-5256 </a:t>
            </a:r>
            <a:r>
              <a:rPr lang="en-US" sz="1800" b="1" dirty="0" smtClean="0">
                <a:latin typeface="+mn-lt"/>
              </a:rPr>
              <a:t>or </a:t>
            </a:r>
            <a:r>
              <a:rPr lang="en-US" sz="1800" b="1" dirty="0" smtClean="0">
                <a:latin typeface="+mn-lt"/>
                <a:hlinkClick r:id="rId3"/>
              </a:rPr>
              <a:t>EBSO.DoDAAD@dla.mil</a:t>
            </a:r>
            <a:endParaRPr lang="en-US" sz="1800" b="1" dirty="0" smtClean="0">
              <a:latin typeface="+mn-lt"/>
            </a:endParaRPr>
          </a:p>
          <a:p>
            <a:pPr marL="630238" lvl="1" indent="-115888" algn="l">
              <a:spcBef>
                <a:spcPts val="0"/>
              </a:spcBef>
              <a:tabLst>
                <a:tab pos="231775" algn="l"/>
              </a:tabLst>
            </a:pPr>
            <a:r>
              <a:rPr lang="en-US" sz="1800" b="1" dirty="0" smtClean="0">
                <a:latin typeface="+mn-lt"/>
              </a:rPr>
              <a:t>Mr. </a:t>
            </a:r>
            <a:r>
              <a:rPr lang="en-US" sz="1800" b="1" dirty="0" smtClean="0">
                <a:latin typeface="+mn-lt"/>
              </a:rPr>
              <a:t>Tad DeLaney (703</a:t>
            </a:r>
            <a:r>
              <a:rPr lang="en-US" sz="1800" b="1" dirty="0" smtClean="0">
                <a:latin typeface="+mn-lt"/>
              </a:rPr>
              <a:t>) </a:t>
            </a:r>
            <a:r>
              <a:rPr lang="en-US" sz="1800" b="1" dirty="0" smtClean="0">
                <a:latin typeface="+mn-lt"/>
              </a:rPr>
              <a:t>767-6885/DSN 427-6885 </a:t>
            </a:r>
            <a:r>
              <a:rPr lang="en-US" sz="1800" b="1" dirty="0" smtClean="0">
                <a:latin typeface="+mn-lt"/>
              </a:rPr>
              <a:t>or </a:t>
            </a:r>
            <a:r>
              <a:rPr lang="en-US" sz="1800" b="1" dirty="0" smtClean="0">
                <a:latin typeface="+mn-lt"/>
                <a:hlinkClick r:id="rId4"/>
              </a:rPr>
              <a:t>EBSO.DoDAAD@dla.mil</a:t>
            </a:r>
            <a:endParaRPr lang="en-US" sz="1800" b="1" dirty="0" smtClean="0">
              <a:latin typeface="+mn-lt"/>
            </a:endParaRPr>
          </a:p>
          <a:p>
            <a:pPr marL="630238" lvl="1" indent="-115888" algn="l">
              <a:spcBef>
                <a:spcPts val="0"/>
              </a:spcBef>
              <a:tabLst>
                <a:tab pos="231775" algn="l"/>
              </a:tabLst>
            </a:pPr>
            <a:r>
              <a:rPr lang="en-US" sz="1800" b="1" dirty="0" smtClean="0">
                <a:latin typeface="+mn-lt"/>
              </a:rPr>
              <a:t>Mr. Larry Tanner (614) 310-6059 or </a:t>
            </a:r>
            <a:r>
              <a:rPr lang="en-US" sz="1800" b="1" dirty="0" smtClean="0">
                <a:latin typeface="+mn-lt"/>
                <a:hlinkClick r:id="rId4"/>
              </a:rPr>
              <a:t>EBSO.DoDAAD@dla.mil</a:t>
            </a:r>
            <a:endParaRPr lang="en-US" sz="1800" b="1" dirty="0" smtClean="0">
              <a:latin typeface="+mn-lt"/>
            </a:endParaRPr>
          </a:p>
          <a:p>
            <a:pPr marL="341313" lvl="1" indent="-341313" algn="l">
              <a:spcBef>
                <a:spcPts val="1200"/>
              </a:spcBef>
              <a:buFont typeface="Arial" pitchFamily="34" charset="0"/>
              <a:buChar char="•"/>
              <a:tabLst>
                <a:tab pos="341313" algn="l"/>
              </a:tabLst>
            </a:pPr>
            <a:r>
              <a:rPr lang="en-US" sz="2400" b="1" dirty="0" smtClean="0">
                <a:latin typeface="+mn-lt"/>
              </a:rPr>
              <a:t>DLA Transaction Services Support POC:  </a:t>
            </a:r>
          </a:p>
          <a:p>
            <a:pPr marL="631825" indent="-112713" algn="l">
              <a:spcBef>
                <a:spcPts val="0"/>
              </a:spcBef>
              <a:tabLst>
                <a:tab pos="231775" algn="l"/>
              </a:tabLst>
            </a:pPr>
            <a:r>
              <a:rPr lang="en-US" sz="1800" b="1" dirty="0" smtClean="0">
                <a:latin typeface="+mn-lt"/>
              </a:rPr>
              <a:t>Ms. Lisa Tonkin (937) </a:t>
            </a:r>
            <a:r>
              <a:rPr lang="en-US" sz="1800" b="1" dirty="0" smtClean="0">
                <a:latin typeface="+mn-lt"/>
              </a:rPr>
              <a:t>503-4526</a:t>
            </a:r>
            <a:r>
              <a:rPr lang="en-US" sz="1800" b="1" dirty="0" smtClean="0">
                <a:latin typeface="+mn-lt"/>
              </a:rPr>
              <a:t> </a:t>
            </a:r>
            <a:r>
              <a:rPr lang="en-US" sz="1800" b="1" dirty="0" smtClean="0">
                <a:latin typeface="+mn-lt"/>
              </a:rPr>
              <a:t>or </a:t>
            </a:r>
            <a:r>
              <a:rPr lang="en-US" sz="1800" b="1" dirty="0" smtClean="0">
                <a:latin typeface="+mn-lt"/>
                <a:hlinkClick r:id="rId5"/>
              </a:rPr>
              <a:t>Lisa.Tonkin@dla.mil</a:t>
            </a:r>
            <a:r>
              <a:rPr lang="en-US" sz="1800" b="1" dirty="0" smtClean="0">
                <a:latin typeface="+mn-lt"/>
              </a:rPr>
              <a:t> </a:t>
            </a:r>
            <a:endParaRPr lang="en-US" sz="1800" b="1" dirty="0">
              <a:latin typeface="+mn-lt"/>
            </a:endParaRPr>
          </a:p>
        </p:txBody>
      </p:sp>
    </p:spTree>
    <p:extLst>
      <p:ext uri="{BB962C8B-B14F-4D97-AF65-F5344CB8AC3E}">
        <p14:creationId xmlns:p14="http://schemas.microsoft.com/office/powerpoint/2010/main" val="40416317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381000"/>
            <a:ext cx="8991600" cy="609600"/>
          </a:xfrm>
        </p:spPr>
        <p:txBody>
          <a:bodyPr/>
          <a:lstStyle/>
          <a:p>
            <a:r>
              <a:rPr lang="en-US" dirty="0" smtClean="0"/>
              <a:t>DoDAAD Links</a:t>
            </a:r>
            <a:endParaRPr lang="en-US" dirty="0" smtClean="0">
              <a:latin typeface="Arial Narrow" pitchFamily="34" charset="0"/>
            </a:endParaRPr>
          </a:p>
        </p:txBody>
      </p:sp>
      <p:sp>
        <p:nvSpPr>
          <p:cNvPr id="44035" name="Text Box 4"/>
          <p:cNvSpPr txBox="1">
            <a:spLocks noChangeArrowheads="1"/>
          </p:cNvSpPr>
          <p:nvPr/>
        </p:nvSpPr>
        <p:spPr bwMode="auto">
          <a:xfrm>
            <a:off x="290513" y="1475920"/>
            <a:ext cx="8767762" cy="4882875"/>
          </a:xfrm>
          <a:prstGeom prst="rect">
            <a:avLst/>
          </a:prstGeom>
          <a:noFill/>
          <a:ln w="9525">
            <a:noFill/>
            <a:miter lim="800000"/>
            <a:headEnd/>
            <a:tailEnd/>
          </a:ln>
        </p:spPr>
        <p:txBody>
          <a:bodyPr>
            <a:spAutoFit/>
          </a:bodyPr>
          <a:lstStyle/>
          <a:p>
            <a:pPr algn="l">
              <a:lnSpc>
                <a:spcPct val="85000"/>
              </a:lnSpc>
            </a:pPr>
            <a:r>
              <a:rPr lang="en-US" sz="2000" b="1" dirty="0" smtClean="0"/>
              <a:t>Public View to the DoDAAD (Everyone):</a:t>
            </a:r>
            <a:endParaRPr lang="en-US" sz="2000" b="1" dirty="0"/>
          </a:p>
          <a:p>
            <a:pPr algn="l">
              <a:lnSpc>
                <a:spcPct val="85000"/>
              </a:lnSpc>
            </a:pPr>
            <a:r>
              <a:rPr lang="en-US" sz="2000" b="1" dirty="0" smtClean="0">
                <a:hlinkClick r:id="rId3"/>
              </a:rPr>
              <a:t>https://www.transactionservices.dla.mil/eDODAAD/</a:t>
            </a:r>
            <a:endParaRPr lang="en-US" sz="2000" b="1" dirty="0"/>
          </a:p>
          <a:p>
            <a:pPr algn="l">
              <a:lnSpc>
                <a:spcPct val="85000"/>
              </a:lnSpc>
            </a:pPr>
            <a:endParaRPr lang="en-US" sz="1000" b="1" dirty="0" smtClean="0">
              <a:latin typeface="+mn-lt"/>
            </a:endParaRPr>
          </a:p>
          <a:p>
            <a:pPr algn="l">
              <a:lnSpc>
                <a:spcPct val="85000"/>
              </a:lnSpc>
            </a:pPr>
            <a:r>
              <a:rPr lang="en-US" sz="2000" b="1" dirty="0" smtClean="0">
                <a:latin typeface="+mn-lt"/>
              </a:rPr>
              <a:t>DoDAAD </a:t>
            </a:r>
            <a:r>
              <a:rPr lang="en-US" sz="2000" b="1" dirty="0">
                <a:latin typeface="+mn-lt"/>
              </a:rPr>
              <a:t>Updates </a:t>
            </a:r>
            <a:r>
              <a:rPr lang="en-US" sz="2000" b="1" dirty="0" smtClean="0">
                <a:latin typeface="+mn-lt"/>
              </a:rPr>
              <a:t>(CSPs and Monitors Only):</a:t>
            </a:r>
            <a:endParaRPr lang="en-US" sz="2000" b="1" dirty="0">
              <a:latin typeface="+mn-lt"/>
            </a:endParaRPr>
          </a:p>
          <a:p>
            <a:pPr algn="l">
              <a:lnSpc>
                <a:spcPct val="85000"/>
              </a:lnSpc>
            </a:pPr>
            <a:r>
              <a:rPr lang="en-US" sz="2000" b="1" dirty="0" smtClean="0">
                <a:latin typeface="+mn-lt"/>
                <a:hlinkClick r:id="rId4"/>
              </a:rPr>
              <a:t>https://www2.transactionservices.dla.mil/portal/portal.asp</a:t>
            </a:r>
            <a:endParaRPr lang="en-US" sz="2000" b="1" dirty="0">
              <a:latin typeface="+mn-lt"/>
            </a:endParaRPr>
          </a:p>
          <a:p>
            <a:pPr algn="l">
              <a:lnSpc>
                <a:spcPct val="85000"/>
              </a:lnSpc>
            </a:pPr>
            <a:endParaRPr lang="en-US" sz="1000" b="1" dirty="0" smtClean="0">
              <a:latin typeface="+mn-lt"/>
            </a:endParaRPr>
          </a:p>
          <a:p>
            <a:pPr algn="l">
              <a:lnSpc>
                <a:spcPct val="85000"/>
              </a:lnSpc>
            </a:pPr>
            <a:r>
              <a:rPr lang="en-US" sz="2000" b="1" dirty="0" smtClean="0">
                <a:latin typeface="+mn-lt"/>
              </a:rPr>
              <a:t>eDAASINQ (enhanced query – account required):</a:t>
            </a:r>
          </a:p>
          <a:p>
            <a:pPr algn="l">
              <a:lnSpc>
                <a:spcPct val="85000"/>
              </a:lnSpc>
            </a:pPr>
            <a:r>
              <a:rPr lang="en-US" sz="2000" b="1" dirty="0" smtClean="0">
                <a:latin typeface="+mn-lt"/>
                <a:hlinkClick r:id="rId4"/>
              </a:rPr>
              <a:t>https://www2.transactionservices.dla.mil/portal/portal.asp</a:t>
            </a:r>
            <a:endParaRPr lang="en-US" sz="2000" b="1" dirty="0" smtClean="0">
              <a:latin typeface="+mn-lt"/>
            </a:endParaRPr>
          </a:p>
          <a:p>
            <a:pPr algn="l">
              <a:lnSpc>
                <a:spcPct val="85000"/>
              </a:lnSpc>
            </a:pPr>
            <a:endParaRPr lang="en-US" sz="1000" b="1" dirty="0" smtClean="0">
              <a:latin typeface="+mn-lt"/>
            </a:endParaRPr>
          </a:p>
          <a:p>
            <a:pPr algn="l">
              <a:lnSpc>
                <a:spcPct val="85000"/>
              </a:lnSpc>
            </a:pPr>
            <a:r>
              <a:rPr lang="en-US" sz="2000" b="1" dirty="0" smtClean="0">
                <a:latin typeface="+mn-lt"/>
              </a:rPr>
              <a:t>DAASINQ (single query</a:t>
            </a:r>
            <a:r>
              <a:rPr lang="en-US" sz="2000" b="1" dirty="0">
                <a:latin typeface="+mn-lt"/>
              </a:rPr>
              <a:t>):</a:t>
            </a:r>
          </a:p>
          <a:p>
            <a:pPr algn="l">
              <a:lnSpc>
                <a:spcPct val="85000"/>
              </a:lnSpc>
            </a:pPr>
            <a:r>
              <a:rPr lang="en-US" sz="2000" b="1" dirty="0" smtClean="0">
                <a:latin typeface="+mn-lt"/>
                <a:hlinkClick r:id="rId5"/>
              </a:rPr>
              <a:t>https://www.transactionservices.dla.mil/daasinq</a:t>
            </a:r>
            <a:endParaRPr lang="en-US" sz="2000" b="1" dirty="0">
              <a:latin typeface="+mn-lt"/>
            </a:endParaRPr>
          </a:p>
          <a:p>
            <a:pPr algn="l">
              <a:lnSpc>
                <a:spcPct val="85000"/>
              </a:lnSpc>
            </a:pPr>
            <a:endParaRPr lang="en-US" sz="1000" b="1" dirty="0" smtClean="0">
              <a:latin typeface="+mn-lt"/>
            </a:endParaRPr>
          </a:p>
          <a:p>
            <a:pPr algn="l">
              <a:lnSpc>
                <a:spcPct val="85000"/>
              </a:lnSpc>
            </a:pPr>
            <a:r>
              <a:rPr lang="en-US" sz="2000" b="1" dirty="0" smtClean="0">
                <a:latin typeface="+mn-lt"/>
              </a:rPr>
              <a:t>DoDAAD PRC / Policy, Procedures, and Other References:</a:t>
            </a:r>
          </a:p>
          <a:p>
            <a:pPr algn="l">
              <a:lnSpc>
                <a:spcPct val="85000"/>
              </a:lnSpc>
            </a:pPr>
            <a:r>
              <a:rPr lang="en-US" sz="1800" b="1" dirty="0" smtClean="0">
                <a:latin typeface="+mn-lt"/>
                <a:hlinkClick r:id="rId6"/>
              </a:rPr>
              <a:t>https://www.dla.mil/does/DLMS-DoDAAD</a:t>
            </a:r>
            <a:endParaRPr lang="en-US" b="1" dirty="0">
              <a:latin typeface="Arial" charset="0"/>
            </a:endParaRPr>
          </a:p>
        </p:txBody>
      </p:sp>
    </p:spTree>
    <p:extLst>
      <p:ext uri="{BB962C8B-B14F-4D97-AF65-F5344CB8AC3E}">
        <p14:creationId xmlns:p14="http://schemas.microsoft.com/office/powerpoint/2010/main" val="217008122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52600" y="228600"/>
            <a:ext cx="5562600" cy="762000"/>
          </a:xfrm>
        </p:spPr>
        <p:txBody>
          <a:bodyPr/>
          <a:lstStyle/>
          <a:p>
            <a:r>
              <a:rPr lang="en-US" sz="4000" dirty="0" smtClean="0"/>
              <a:t>Module </a:t>
            </a:r>
            <a:r>
              <a:rPr lang="en-US" sz="4000" dirty="0" smtClean="0"/>
              <a:t>Quiz</a:t>
            </a:r>
          </a:p>
        </p:txBody>
      </p:sp>
      <p:sp>
        <p:nvSpPr>
          <p:cNvPr id="45059" name="Text Box 3"/>
          <p:cNvSpPr txBox="1">
            <a:spLocks noChangeArrowheads="1"/>
          </p:cNvSpPr>
          <p:nvPr/>
        </p:nvSpPr>
        <p:spPr bwMode="auto">
          <a:xfrm>
            <a:off x="228600" y="990600"/>
            <a:ext cx="8915400" cy="5746188"/>
          </a:xfrm>
          <a:prstGeom prst="rect">
            <a:avLst/>
          </a:prstGeom>
          <a:noFill/>
          <a:ln w="9525">
            <a:noFill/>
            <a:miter lim="800000"/>
            <a:headEnd/>
            <a:tailEnd/>
          </a:ln>
        </p:spPr>
        <p:txBody>
          <a:bodyPr>
            <a:spAutoFit/>
          </a:bodyPr>
          <a:lstStyle/>
          <a:p>
            <a:pPr marL="457200" indent="-457200" algn="l">
              <a:lnSpc>
                <a:spcPct val="85000"/>
              </a:lnSpc>
            </a:pPr>
            <a:r>
              <a:rPr lang="en-US" sz="2000" b="1" dirty="0">
                <a:solidFill>
                  <a:schemeClr val="tx2"/>
                </a:solidFill>
                <a:latin typeface="+mn-lt"/>
              </a:rPr>
              <a:t>Question 1:</a:t>
            </a:r>
            <a:r>
              <a:rPr lang="en-US" sz="2000" b="1" dirty="0">
                <a:latin typeface="+mn-lt"/>
              </a:rPr>
              <a:t>  The </a:t>
            </a:r>
            <a:r>
              <a:rPr lang="en-US" sz="2000" b="1" dirty="0" smtClean="0">
                <a:latin typeface="+mn-lt"/>
              </a:rPr>
              <a:t>DoDAAC </a:t>
            </a:r>
            <a:r>
              <a:rPr lang="en-US" sz="2000" b="1" dirty="0">
                <a:latin typeface="+mn-lt"/>
              </a:rPr>
              <a:t>is used for:</a:t>
            </a:r>
          </a:p>
          <a:p>
            <a:pPr marL="914400" lvl="1" indent="-457200" algn="l">
              <a:lnSpc>
                <a:spcPct val="70000"/>
              </a:lnSpc>
              <a:buFontTx/>
              <a:buAutoNum type="alphaLcParenR"/>
            </a:pPr>
            <a:r>
              <a:rPr lang="en-AU" b="1" dirty="0" smtClean="0">
                <a:latin typeface="+mn-lt"/>
              </a:rPr>
              <a:t>Obtaining materiel from the federal supply system </a:t>
            </a:r>
            <a:r>
              <a:rPr lang="en-AU" b="1" dirty="0">
                <a:latin typeface="+mn-lt"/>
              </a:rPr>
              <a:t>		</a:t>
            </a:r>
          </a:p>
          <a:p>
            <a:pPr marL="914400" lvl="1" indent="-457200" algn="l">
              <a:lnSpc>
                <a:spcPct val="70000"/>
              </a:lnSpc>
              <a:spcBef>
                <a:spcPct val="25000"/>
              </a:spcBef>
              <a:buFontTx/>
              <a:buAutoNum type="alphaLcParenR"/>
            </a:pPr>
            <a:r>
              <a:rPr lang="en-AU" b="1" dirty="0" smtClean="0">
                <a:latin typeface="+mn-lt"/>
              </a:rPr>
              <a:t>Specific purposes depending on DoDAAC Authority Code</a:t>
            </a:r>
            <a:endParaRPr lang="en-AU" b="1" dirty="0">
              <a:latin typeface="+mn-lt"/>
            </a:endParaRPr>
          </a:p>
          <a:p>
            <a:pPr marL="914400" lvl="1" indent="-457200" algn="l">
              <a:lnSpc>
                <a:spcPct val="70000"/>
              </a:lnSpc>
              <a:spcBef>
                <a:spcPct val="25000"/>
              </a:spcBef>
              <a:buFontTx/>
              <a:buAutoNum type="alphaLcParenR" startAt="3"/>
            </a:pPr>
            <a:r>
              <a:rPr lang="en-AU" b="1" dirty="0">
                <a:latin typeface="+mn-lt"/>
              </a:rPr>
              <a:t>Assignment of the appropriate address for a particular situation (e.g., shipping, billing)</a:t>
            </a:r>
          </a:p>
          <a:p>
            <a:pPr marL="914400" lvl="1" indent="-457200" algn="l">
              <a:lnSpc>
                <a:spcPct val="70000"/>
              </a:lnSpc>
              <a:spcBef>
                <a:spcPct val="25000"/>
              </a:spcBef>
              <a:buFontTx/>
              <a:buAutoNum type="alphaLcParenR" startAt="3"/>
            </a:pPr>
            <a:r>
              <a:rPr lang="en-US" b="1" dirty="0">
                <a:latin typeface="+mn-lt"/>
              </a:rPr>
              <a:t>All of the above</a:t>
            </a:r>
            <a:endParaRPr lang="en-US" dirty="0">
              <a:latin typeface="+mn-lt"/>
            </a:endParaRPr>
          </a:p>
          <a:p>
            <a:pPr marL="457200" indent="-457200" algn="l">
              <a:lnSpc>
                <a:spcPct val="85000"/>
              </a:lnSpc>
            </a:pPr>
            <a:r>
              <a:rPr lang="en-US" sz="2000" b="1" dirty="0">
                <a:solidFill>
                  <a:schemeClr val="tx2"/>
                </a:solidFill>
                <a:latin typeface="+mn-lt"/>
              </a:rPr>
              <a:t>Question 2:</a:t>
            </a:r>
            <a:r>
              <a:rPr lang="en-US" sz="2000" b="1" dirty="0">
                <a:latin typeface="+mn-lt"/>
              </a:rPr>
              <a:t>  The </a:t>
            </a:r>
            <a:r>
              <a:rPr lang="en-AU" sz="2000" b="1" dirty="0" smtClean="0">
                <a:latin typeface="+mn-lt"/>
              </a:rPr>
              <a:t>DoDAAD </a:t>
            </a:r>
            <a:r>
              <a:rPr lang="en-AU" sz="2000" b="1" dirty="0">
                <a:latin typeface="+mn-lt"/>
              </a:rPr>
              <a:t>only contains Military address information?</a:t>
            </a:r>
          </a:p>
          <a:p>
            <a:pPr marL="914400" lvl="1" indent="-457200" algn="l">
              <a:lnSpc>
                <a:spcPct val="85000"/>
              </a:lnSpc>
              <a:spcBef>
                <a:spcPct val="30000"/>
              </a:spcBef>
              <a:buFontTx/>
              <a:buAutoNum type="alphaLcParenR"/>
            </a:pPr>
            <a:r>
              <a:rPr lang="en-US" b="1" dirty="0">
                <a:latin typeface="+mn-lt"/>
              </a:rPr>
              <a:t>True</a:t>
            </a:r>
          </a:p>
          <a:p>
            <a:pPr marL="914400" lvl="1" indent="-457200" algn="l">
              <a:lnSpc>
                <a:spcPct val="85000"/>
              </a:lnSpc>
              <a:spcBef>
                <a:spcPct val="15000"/>
              </a:spcBef>
              <a:buFontTx/>
              <a:buAutoNum type="alphaLcParenR"/>
            </a:pPr>
            <a:r>
              <a:rPr lang="en-US" b="1" dirty="0">
                <a:latin typeface="+mn-lt"/>
              </a:rPr>
              <a:t>False</a:t>
            </a:r>
          </a:p>
          <a:p>
            <a:pPr marL="457200" indent="-457200" algn="l">
              <a:lnSpc>
                <a:spcPct val="85000"/>
              </a:lnSpc>
            </a:pPr>
            <a:r>
              <a:rPr lang="en-US" sz="2000" b="1" dirty="0">
                <a:solidFill>
                  <a:schemeClr val="tx2"/>
                </a:solidFill>
                <a:latin typeface="+mn-lt"/>
              </a:rPr>
              <a:t>Question 3:</a:t>
            </a:r>
            <a:r>
              <a:rPr lang="en-US" sz="2000" b="1" dirty="0">
                <a:latin typeface="+mn-lt"/>
              </a:rPr>
              <a:t> </a:t>
            </a:r>
            <a:r>
              <a:rPr lang="en-US" sz="2000" b="1" dirty="0" smtClean="0">
                <a:latin typeface="+mn-lt"/>
              </a:rPr>
              <a:t>Defense Logistics Management Standards Office is </a:t>
            </a:r>
            <a:r>
              <a:rPr lang="en-US" sz="2000" b="1" dirty="0">
                <a:latin typeface="+mn-lt"/>
              </a:rPr>
              <a:t>the:</a:t>
            </a:r>
            <a:endParaRPr lang="en-AU" sz="2000" b="1" dirty="0">
              <a:latin typeface="+mn-lt"/>
            </a:endParaRPr>
          </a:p>
          <a:p>
            <a:pPr marL="914400" lvl="1" indent="-457200" algn="l">
              <a:lnSpc>
                <a:spcPct val="85000"/>
              </a:lnSpc>
              <a:spcBef>
                <a:spcPct val="30000"/>
              </a:spcBef>
              <a:buFontTx/>
              <a:buAutoNum type="alphaLcParenR"/>
            </a:pPr>
            <a:r>
              <a:rPr lang="en-US" b="1" dirty="0">
                <a:latin typeface="+mn-lt"/>
              </a:rPr>
              <a:t>System Administrator of the </a:t>
            </a:r>
            <a:r>
              <a:rPr lang="en-US" b="1" dirty="0" smtClean="0">
                <a:latin typeface="+mn-lt"/>
              </a:rPr>
              <a:t>DoDAAD</a:t>
            </a:r>
            <a:endParaRPr lang="en-US" b="1" dirty="0">
              <a:latin typeface="+mn-lt"/>
            </a:endParaRPr>
          </a:p>
          <a:p>
            <a:pPr marL="914400" lvl="1" indent="-457200" algn="l">
              <a:lnSpc>
                <a:spcPct val="85000"/>
              </a:lnSpc>
              <a:spcBef>
                <a:spcPct val="15000"/>
              </a:spcBef>
              <a:buFontTx/>
              <a:buAutoNum type="alphaLcParenR"/>
            </a:pPr>
            <a:r>
              <a:rPr lang="en-US" b="1" dirty="0" smtClean="0">
                <a:latin typeface="+mn-lt"/>
              </a:rPr>
              <a:t>Chairs the DoDAAD PRC developing procedures &amp; system requirements</a:t>
            </a:r>
            <a:endParaRPr lang="en-US" b="1" dirty="0">
              <a:latin typeface="+mn-lt"/>
            </a:endParaRPr>
          </a:p>
          <a:p>
            <a:pPr marL="914400" lvl="1" indent="-457200" algn="l">
              <a:lnSpc>
                <a:spcPct val="85000"/>
              </a:lnSpc>
              <a:spcBef>
                <a:spcPct val="15000"/>
              </a:spcBef>
              <a:buFontTx/>
              <a:buAutoNum type="alphaLcParenR"/>
            </a:pPr>
            <a:r>
              <a:rPr lang="en-US" b="1" dirty="0">
                <a:latin typeface="+mn-lt"/>
              </a:rPr>
              <a:t>Both of the above</a:t>
            </a:r>
          </a:p>
          <a:p>
            <a:pPr marL="914400" lvl="1" indent="-457200" algn="l">
              <a:lnSpc>
                <a:spcPct val="85000"/>
              </a:lnSpc>
              <a:spcBef>
                <a:spcPct val="15000"/>
              </a:spcBef>
              <a:buFontTx/>
              <a:buAutoNum type="alphaLcParenR"/>
            </a:pPr>
            <a:r>
              <a:rPr lang="en-US" b="1" dirty="0">
                <a:latin typeface="+mn-lt"/>
              </a:rPr>
              <a:t>None of the above</a:t>
            </a:r>
          </a:p>
          <a:p>
            <a:pPr marL="914400" lvl="1" indent="-457200" algn="l">
              <a:lnSpc>
                <a:spcPct val="85000"/>
              </a:lnSpc>
              <a:spcBef>
                <a:spcPct val="15000"/>
              </a:spcBef>
              <a:buFontTx/>
              <a:buAutoNum type="alphaLcParenR"/>
            </a:pPr>
            <a:endParaRPr lang="en-US" sz="800" b="1" dirty="0">
              <a:latin typeface="+mn-lt"/>
            </a:endParaRPr>
          </a:p>
          <a:p>
            <a:pPr marL="457200" indent="-457200" algn="l">
              <a:lnSpc>
                <a:spcPct val="85000"/>
              </a:lnSpc>
              <a:spcBef>
                <a:spcPct val="15000"/>
              </a:spcBef>
            </a:pPr>
            <a:r>
              <a:rPr lang="en-US" sz="2000" b="1" dirty="0">
                <a:solidFill>
                  <a:schemeClr val="tx2"/>
                </a:solidFill>
                <a:latin typeface="+mn-lt"/>
              </a:rPr>
              <a:t>Question 4:</a:t>
            </a:r>
            <a:r>
              <a:rPr lang="en-US" sz="2000" b="1" dirty="0">
                <a:latin typeface="+mn-lt"/>
              </a:rPr>
              <a:t>  </a:t>
            </a:r>
            <a:r>
              <a:rPr lang="en-US" sz="2000" b="1" dirty="0" smtClean="0">
                <a:latin typeface="+mn-lt"/>
              </a:rPr>
              <a:t>DLA Transaction Services maintains</a:t>
            </a:r>
            <a:r>
              <a:rPr lang="en-US" sz="2000" b="1" dirty="0">
                <a:latin typeface="+mn-lt"/>
              </a:rPr>
              <a:t>:</a:t>
            </a:r>
          </a:p>
          <a:p>
            <a:pPr marL="457200" indent="-457200" algn="l">
              <a:spcBef>
                <a:spcPct val="20000"/>
              </a:spcBef>
            </a:pPr>
            <a:r>
              <a:rPr lang="en-US" b="1" dirty="0">
                <a:latin typeface="+mn-lt"/>
              </a:rPr>
              <a:t>        </a:t>
            </a:r>
            <a:r>
              <a:rPr lang="en-US" b="1" dirty="0" smtClean="0">
                <a:latin typeface="+mn-lt"/>
              </a:rPr>
              <a:t>a</a:t>
            </a:r>
            <a:r>
              <a:rPr lang="en-US" b="1" dirty="0">
                <a:latin typeface="+mn-lt"/>
              </a:rPr>
              <a:t>)     The hardware, software &amp; authoritative </a:t>
            </a:r>
            <a:r>
              <a:rPr lang="en-US" b="1" dirty="0" smtClean="0">
                <a:latin typeface="+mn-lt"/>
              </a:rPr>
              <a:t>DoDAAD </a:t>
            </a:r>
            <a:r>
              <a:rPr lang="en-US" b="1" dirty="0">
                <a:latin typeface="+mn-lt"/>
              </a:rPr>
              <a:t>database</a:t>
            </a:r>
          </a:p>
          <a:p>
            <a:pPr marL="457200" indent="-457200" algn="l">
              <a:spcBef>
                <a:spcPct val="0"/>
              </a:spcBef>
            </a:pPr>
            <a:r>
              <a:rPr lang="en-US" b="1" dirty="0">
                <a:latin typeface="+mn-lt"/>
              </a:rPr>
              <a:t>        </a:t>
            </a:r>
            <a:r>
              <a:rPr lang="en-US" b="1" dirty="0" smtClean="0">
                <a:latin typeface="+mn-lt"/>
              </a:rPr>
              <a:t>b</a:t>
            </a:r>
            <a:r>
              <a:rPr lang="en-US" b="1" dirty="0">
                <a:latin typeface="+mn-lt"/>
              </a:rPr>
              <a:t>)     24/7 Control of the access and distribution of </a:t>
            </a:r>
            <a:r>
              <a:rPr lang="en-US" b="1" dirty="0" smtClean="0">
                <a:latin typeface="+mn-lt"/>
              </a:rPr>
              <a:t>DoDAAD </a:t>
            </a:r>
            <a:r>
              <a:rPr lang="en-US" b="1" dirty="0">
                <a:latin typeface="+mn-lt"/>
              </a:rPr>
              <a:t>data</a:t>
            </a:r>
          </a:p>
          <a:p>
            <a:pPr marL="457200" indent="-457200" algn="l">
              <a:spcBef>
                <a:spcPct val="0"/>
              </a:spcBef>
            </a:pPr>
            <a:r>
              <a:rPr lang="en-US" b="1" dirty="0">
                <a:latin typeface="+mn-lt"/>
              </a:rPr>
              <a:t>        </a:t>
            </a:r>
            <a:r>
              <a:rPr lang="en-US" b="1" dirty="0" smtClean="0">
                <a:latin typeface="+mn-lt"/>
              </a:rPr>
              <a:t>c</a:t>
            </a:r>
            <a:r>
              <a:rPr lang="en-US" b="1" dirty="0">
                <a:latin typeface="+mn-lt"/>
              </a:rPr>
              <a:t>)      Both of the above</a:t>
            </a:r>
          </a:p>
          <a:p>
            <a:pPr marL="457200" indent="-457200" algn="l">
              <a:spcBef>
                <a:spcPct val="0"/>
              </a:spcBef>
            </a:pPr>
            <a:r>
              <a:rPr lang="en-US" b="1" dirty="0">
                <a:latin typeface="+mn-lt"/>
              </a:rPr>
              <a:t>        </a:t>
            </a:r>
            <a:r>
              <a:rPr lang="en-US" b="1" dirty="0" smtClean="0">
                <a:latin typeface="+mn-lt"/>
              </a:rPr>
              <a:t>d</a:t>
            </a:r>
            <a:r>
              <a:rPr lang="en-US" b="1" dirty="0">
                <a:latin typeface="+mn-lt"/>
              </a:rPr>
              <a:t>)      None of the above</a:t>
            </a:r>
          </a:p>
          <a:p>
            <a:pPr marL="457200" indent="-457200" algn="l">
              <a:lnSpc>
                <a:spcPct val="85000"/>
              </a:lnSpc>
              <a:spcBef>
                <a:spcPct val="15000"/>
              </a:spcBef>
            </a:pPr>
            <a:endParaRPr lang="en-US" sz="2000" b="1"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2819400"/>
            <a:ext cx="7467600" cy="1143000"/>
          </a:xfrm>
        </p:spPr>
        <p:txBody>
          <a:bodyPr/>
          <a:lstStyle/>
          <a:p>
            <a:r>
              <a:rPr lang="en-US" dirty="0" smtClean="0"/>
              <a:t>End of </a:t>
            </a:r>
            <a:r>
              <a:rPr lang="en-US" dirty="0" smtClean="0"/>
              <a:t>Module</a:t>
            </a: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533400"/>
            <a:ext cx="7924800" cy="533400"/>
          </a:xfrm>
        </p:spPr>
        <p:txBody>
          <a:bodyPr/>
          <a:lstStyle/>
          <a:p>
            <a:r>
              <a:rPr lang="en-US" sz="4000" dirty="0" smtClean="0">
                <a:effectLst>
                  <a:outerShdw blurRad="38100" dist="38100" dir="2700000" algn="tl">
                    <a:srgbClr val="000000">
                      <a:alpha val="43137"/>
                    </a:srgbClr>
                  </a:outerShdw>
                </a:effectLst>
                <a:cs typeface="Arial" charset="0"/>
              </a:rPr>
              <a:t>History of the DoDAAD</a:t>
            </a:r>
            <a:br>
              <a:rPr lang="en-US" sz="4000" dirty="0" smtClean="0">
                <a:effectLst>
                  <a:outerShdw blurRad="38100" dist="38100" dir="2700000" algn="tl">
                    <a:srgbClr val="000000">
                      <a:alpha val="43137"/>
                    </a:srgbClr>
                  </a:outerShdw>
                </a:effectLst>
                <a:cs typeface="Arial" charset="0"/>
              </a:rPr>
            </a:br>
            <a:r>
              <a:rPr lang="en-US" sz="2000" i="1" dirty="0" smtClean="0">
                <a:effectLst>
                  <a:outerShdw blurRad="38100" dist="38100" dir="2700000" algn="tl">
                    <a:srgbClr val="000000">
                      <a:alpha val="43137"/>
                    </a:srgbClr>
                  </a:outerShdw>
                </a:effectLst>
                <a:cs typeface="Arial" charset="0"/>
              </a:rPr>
              <a:t>(continued)</a:t>
            </a:r>
          </a:p>
        </p:txBody>
      </p:sp>
      <p:sp>
        <p:nvSpPr>
          <p:cNvPr id="7171" name="Text Box 5"/>
          <p:cNvSpPr txBox="1">
            <a:spLocks noChangeArrowheads="1"/>
          </p:cNvSpPr>
          <p:nvPr/>
        </p:nvSpPr>
        <p:spPr bwMode="auto">
          <a:xfrm>
            <a:off x="0" y="1384042"/>
            <a:ext cx="9144000" cy="5016758"/>
          </a:xfrm>
          <a:prstGeom prst="rect">
            <a:avLst/>
          </a:prstGeom>
          <a:noFill/>
          <a:ln w="9525">
            <a:noFill/>
            <a:miter lim="800000"/>
            <a:headEnd/>
            <a:tailEnd/>
          </a:ln>
        </p:spPr>
        <p:txBody>
          <a:bodyPr wrap="square">
            <a:spAutoFit/>
          </a:bodyPr>
          <a:lstStyle/>
          <a:p>
            <a:pPr algn="l"/>
            <a:r>
              <a:rPr lang="en-US" sz="2000" dirty="0" smtClean="0">
                <a:latin typeface="+mj-lt"/>
                <a:cs typeface="Times New Roman" panose="02020603050405020304" pitchFamily="18" charset="0"/>
              </a:rPr>
              <a:t>Prior </a:t>
            </a:r>
            <a:r>
              <a:rPr lang="en-US" sz="2000" dirty="0">
                <a:latin typeface="+mj-lt"/>
                <a:cs typeface="Times New Roman" panose="02020603050405020304" pitchFamily="18" charset="0"/>
              </a:rPr>
              <a:t>to 1960, and before the advent of Information Technology, the identification of activities relied upon manually-maintained five-digit codes called Unit Identification Codes (UIC).  There was no central repository for these codes, and there was no way to differentiate them from one DoD Component to another.  With the advent of information technology, and with the requirement for standardization, the ability to accommodate interoperability requirements in a joint environment was possible by the introduction of a sixth digit added to the front of a 5-character UIC that identified the Service to whom the UIC belonged.  This Service Code coincided with the advent of the Military Standard (MILS) information technology implementation (i.e., MILSTRIP/TRAP/BILLS/TAMP/CAP) of the 1960s, and the birth of the </a:t>
            </a:r>
            <a:r>
              <a:rPr lang="en-US" sz="2000" dirty="0" err="1">
                <a:latin typeface="+mj-lt"/>
                <a:cs typeface="Times New Roman" panose="02020603050405020304" pitchFamily="18" charset="0"/>
              </a:rPr>
              <a:t>DoDAAC</a:t>
            </a:r>
            <a:r>
              <a:rPr lang="en-US" sz="2000" dirty="0">
                <a:latin typeface="+mj-lt"/>
                <a:cs typeface="Times New Roman" panose="02020603050405020304" pitchFamily="18" charset="0"/>
              </a:rPr>
              <a:t> as the six-character code that identified an activity across the DoD Supply Chain enterprise.  While many people continue to refer to it as a UIC, the </a:t>
            </a:r>
            <a:r>
              <a:rPr lang="en-US" sz="2000" dirty="0" err="1">
                <a:latin typeface="+mj-lt"/>
                <a:cs typeface="Times New Roman" panose="02020603050405020304" pitchFamily="18" charset="0"/>
              </a:rPr>
              <a:t>DoDAAC</a:t>
            </a:r>
            <a:r>
              <a:rPr lang="en-US" sz="2000" dirty="0">
                <a:latin typeface="+mj-lt"/>
                <a:cs typeface="Times New Roman" panose="02020603050405020304" pitchFamily="18" charset="0"/>
              </a:rPr>
              <a:t> is now the DoD business system standard for identifying an activity, and this same code was also used by the GSA for its supply chain system needs.  </a:t>
            </a:r>
          </a:p>
        </p:txBody>
      </p:sp>
    </p:spTree>
    <p:extLst>
      <p:ext uri="{BB962C8B-B14F-4D97-AF65-F5344CB8AC3E}">
        <p14:creationId xmlns:p14="http://schemas.microsoft.com/office/powerpoint/2010/main" val="4916245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1371600"/>
            <a:ext cx="9144000" cy="4555093"/>
          </a:xfrm>
          <a:prstGeom prst="rect">
            <a:avLst/>
          </a:prstGeom>
          <a:noFill/>
          <a:ln w="9525">
            <a:noFill/>
            <a:miter lim="800000"/>
            <a:headEnd/>
            <a:tailEnd/>
          </a:ln>
        </p:spPr>
        <p:txBody>
          <a:bodyPr wrap="square">
            <a:spAutoFit/>
          </a:bodyPr>
          <a:lstStyle/>
          <a:p>
            <a:pPr algn="l"/>
            <a:r>
              <a:rPr lang="en-US" sz="2000" dirty="0">
                <a:latin typeface="+mj-lt"/>
                <a:cs typeface="Times New Roman" panose="02020603050405020304" pitchFamily="18" charset="0"/>
              </a:rPr>
              <a:t>From its birth in the early 1960s, the </a:t>
            </a:r>
            <a:r>
              <a:rPr lang="en-US" sz="2000" dirty="0" err="1">
                <a:latin typeface="+mj-lt"/>
                <a:cs typeface="Times New Roman" panose="02020603050405020304" pitchFamily="18" charset="0"/>
              </a:rPr>
              <a:t>DoDAAF</a:t>
            </a:r>
            <a:r>
              <a:rPr lang="en-US" sz="2000" dirty="0">
                <a:latin typeface="+mj-lt"/>
                <a:cs typeface="Times New Roman" panose="02020603050405020304" pitchFamily="18" charset="0"/>
              </a:rPr>
              <a:t> (as it was originally called) was a mainframe-based flat file directory of addresses for activities, which could be printed out for end users but in very large and unmanageable computer printouts.  It was maintained through a network of users who would submit MILS TA_ transactions to the Defense Automatic Addressing System (DAAS) in order to keep addressing information current.  These transactions were originally keypunched on hard punch cards at local communications centers.  With advances in information technology, the </a:t>
            </a:r>
            <a:r>
              <a:rPr lang="en-US" sz="2000" dirty="0" err="1">
                <a:latin typeface="+mj-lt"/>
                <a:cs typeface="Times New Roman" panose="02020603050405020304" pitchFamily="18" charset="0"/>
              </a:rPr>
              <a:t>DoDAAF</a:t>
            </a:r>
            <a:r>
              <a:rPr lang="en-US" sz="2000" dirty="0">
                <a:latin typeface="+mj-lt"/>
                <a:cs typeface="Times New Roman" panose="02020603050405020304" pitchFamily="18" charset="0"/>
              </a:rPr>
              <a:t> was eventually re-engineered in 2005 into its current form, as an interactive, relational database with unlimited potential for further modernization to meet ever increasing IT demands.  It is now maintained by a series of Central Service Points who are responsible for real-time updating of the database on behalf of their respective Components and Agencies.  </a:t>
            </a:r>
          </a:p>
          <a:p>
            <a:pPr algn="l"/>
            <a:r>
              <a:rPr lang="en-US" sz="2000" dirty="0" smtClean="0">
                <a:latin typeface="+mj-lt"/>
                <a:cs typeface="Times New Roman" panose="02020603050405020304" pitchFamily="18" charset="0"/>
              </a:rPr>
              <a:t> </a:t>
            </a:r>
            <a:endParaRPr lang="en-US" sz="2000" dirty="0">
              <a:latin typeface="+mj-lt"/>
              <a:cs typeface="Times New Roman" panose="02020603050405020304" pitchFamily="18" charset="0"/>
            </a:endParaRPr>
          </a:p>
        </p:txBody>
      </p:sp>
      <p:sp>
        <p:nvSpPr>
          <p:cNvPr id="5" name="Rectangle 2"/>
          <p:cNvSpPr txBox="1">
            <a:spLocks noChangeArrowheads="1"/>
          </p:cNvSpPr>
          <p:nvPr/>
        </p:nvSpPr>
        <p:spPr bwMode="auto">
          <a:xfrm>
            <a:off x="457200" y="533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smtClean="0">
                <a:effectLst>
                  <a:outerShdw blurRad="38100" dist="38100" dir="2700000" algn="tl">
                    <a:srgbClr val="000000">
                      <a:alpha val="43137"/>
                    </a:srgbClr>
                  </a:outerShdw>
                </a:effectLst>
                <a:cs typeface="Arial" charset="0"/>
              </a:rPr>
              <a:t>History of the DoDAAD</a:t>
            </a:r>
            <a:br>
              <a:rPr lang="en-US" sz="4000" kern="0" smtClean="0">
                <a:effectLst>
                  <a:outerShdw blurRad="38100" dist="38100" dir="2700000" algn="tl">
                    <a:srgbClr val="000000">
                      <a:alpha val="43137"/>
                    </a:srgbClr>
                  </a:outerShdw>
                </a:effectLst>
                <a:cs typeface="Arial" charset="0"/>
              </a:rPr>
            </a:br>
            <a:r>
              <a:rPr lang="en-US" sz="2000" i="1" kern="0" smtClean="0">
                <a:effectLst>
                  <a:outerShdw blurRad="38100" dist="38100" dir="2700000" algn="tl">
                    <a:srgbClr val="000000">
                      <a:alpha val="43137"/>
                    </a:srgbClr>
                  </a:outerShdw>
                </a:effectLst>
                <a:cs typeface="Arial" charset="0"/>
              </a:rPr>
              <a:t>(continued)</a:t>
            </a:r>
            <a:endParaRPr lang="en-US" sz="2000" i="1" kern="0" dirty="0" smtClean="0">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5545836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1371600"/>
            <a:ext cx="9144000" cy="3785652"/>
          </a:xfrm>
          <a:prstGeom prst="rect">
            <a:avLst/>
          </a:prstGeom>
          <a:noFill/>
          <a:ln w="9525">
            <a:noFill/>
            <a:miter lim="800000"/>
            <a:headEnd/>
            <a:tailEnd/>
          </a:ln>
        </p:spPr>
        <p:txBody>
          <a:bodyPr wrap="square">
            <a:spAutoFit/>
          </a:bodyPr>
          <a:lstStyle/>
          <a:p>
            <a:pPr algn="l"/>
            <a:r>
              <a:rPr lang="en-US" sz="2000" dirty="0" smtClean="0">
                <a:latin typeface="+mj-lt"/>
                <a:cs typeface="Times New Roman" panose="02020603050405020304" pitchFamily="18" charset="0"/>
              </a:rPr>
              <a:t>While </a:t>
            </a:r>
            <a:r>
              <a:rPr lang="en-US" sz="2000" dirty="0">
                <a:latin typeface="+mj-lt"/>
                <a:cs typeface="Times New Roman" panose="02020603050405020304" pitchFamily="18" charset="0"/>
              </a:rPr>
              <a:t>the DoDAAD was originally conceived to facilitate supply chain business system processes, today, the </a:t>
            </a:r>
            <a:r>
              <a:rPr lang="en-US" sz="2000" dirty="0" err="1">
                <a:latin typeface="+mj-lt"/>
                <a:cs typeface="Times New Roman" panose="02020603050405020304" pitchFamily="18" charset="0"/>
              </a:rPr>
              <a:t>DoDAAC</a:t>
            </a:r>
            <a:r>
              <a:rPr lang="en-US" sz="2000" dirty="0">
                <a:latin typeface="+mj-lt"/>
                <a:cs typeface="Times New Roman" panose="02020603050405020304" pitchFamily="18" charset="0"/>
              </a:rPr>
              <a:t> is used by nearly every functional domain of the DoD Business Enterprise Architecture and expanding uses by the Federal Government.  </a:t>
            </a:r>
          </a:p>
          <a:p>
            <a:pPr algn="l"/>
            <a:r>
              <a:rPr lang="en-US" sz="2000" dirty="0">
                <a:latin typeface="+mj-lt"/>
                <a:cs typeface="Times New Roman" panose="02020603050405020304" pitchFamily="18" charset="0"/>
              </a:rPr>
              <a:t>The DoDAAD is administered by the Defense Logistics Management Standards Office of the Defense Logistics Agency, on behalf of the DoD.  From a policy perspective, the Under Secretary of Defense for Acquisition, Technology, and Logistics is the sponsor of the DoDAAD, and through the longstanding Agreement with GSA, the DoD maintains Federal Agency equities of the DoDAAD as well.  	</a:t>
            </a:r>
          </a:p>
          <a:p>
            <a:pPr algn="l"/>
            <a:r>
              <a:rPr lang="en-US" sz="2000" dirty="0" smtClean="0">
                <a:latin typeface="+mj-lt"/>
                <a:cs typeface="Times New Roman" panose="02020603050405020304" pitchFamily="18" charset="0"/>
              </a:rPr>
              <a:t> </a:t>
            </a:r>
            <a:endParaRPr lang="en-US" sz="2000" dirty="0">
              <a:latin typeface="+mj-lt"/>
              <a:cs typeface="Times New Roman" panose="02020603050405020304" pitchFamily="18" charset="0"/>
            </a:endParaRPr>
          </a:p>
        </p:txBody>
      </p:sp>
      <p:sp>
        <p:nvSpPr>
          <p:cNvPr id="5" name="Rectangle 2"/>
          <p:cNvSpPr txBox="1">
            <a:spLocks noChangeArrowheads="1"/>
          </p:cNvSpPr>
          <p:nvPr/>
        </p:nvSpPr>
        <p:spPr bwMode="auto">
          <a:xfrm>
            <a:off x="457200" y="533400"/>
            <a:ext cx="79248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D2DB9"/>
                </a:solidFill>
                <a:latin typeface="+mj-lt"/>
                <a:ea typeface="+mj-ea"/>
                <a:cs typeface="+mj-cs"/>
              </a:defRPr>
            </a:lvl1pPr>
            <a:lvl2pPr algn="ctr" rtl="0" eaLnBrk="0" fontAlgn="base" hangingPunct="0">
              <a:spcBef>
                <a:spcPct val="0"/>
              </a:spcBef>
              <a:spcAft>
                <a:spcPct val="0"/>
              </a:spcAft>
              <a:defRPr sz="4400" b="1">
                <a:solidFill>
                  <a:srgbClr val="2D2DB9"/>
                </a:solidFill>
                <a:latin typeface="Arial" charset="0"/>
              </a:defRPr>
            </a:lvl2pPr>
            <a:lvl3pPr algn="ctr" rtl="0" eaLnBrk="0" fontAlgn="base" hangingPunct="0">
              <a:spcBef>
                <a:spcPct val="0"/>
              </a:spcBef>
              <a:spcAft>
                <a:spcPct val="0"/>
              </a:spcAft>
              <a:defRPr sz="4400" b="1">
                <a:solidFill>
                  <a:srgbClr val="2D2DB9"/>
                </a:solidFill>
                <a:latin typeface="Arial" charset="0"/>
              </a:defRPr>
            </a:lvl3pPr>
            <a:lvl4pPr algn="ctr" rtl="0" eaLnBrk="0" fontAlgn="base" hangingPunct="0">
              <a:spcBef>
                <a:spcPct val="0"/>
              </a:spcBef>
              <a:spcAft>
                <a:spcPct val="0"/>
              </a:spcAft>
              <a:defRPr sz="4400" b="1">
                <a:solidFill>
                  <a:srgbClr val="2D2DB9"/>
                </a:solidFill>
                <a:latin typeface="Arial" charset="0"/>
              </a:defRPr>
            </a:lvl4pPr>
            <a:lvl5pPr algn="ctr" rtl="0" eaLnBrk="0" fontAlgn="base" hangingPunct="0">
              <a:spcBef>
                <a:spcPct val="0"/>
              </a:spcBef>
              <a:spcAft>
                <a:spcPct val="0"/>
              </a:spcAft>
              <a:defRPr sz="4400" b="1">
                <a:solidFill>
                  <a:srgbClr val="2D2DB9"/>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a:lstStyle>
          <a:p>
            <a:r>
              <a:rPr lang="en-US" sz="4000" kern="0" dirty="0" smtClean="0">
                <a:effectLst>
                  <a:outerShdw blurRad="38100" dist="38100" dir="2700000" algn="tl">
                    <a:srgbClr val="000000">
                      <a:alpha val="43137"/>
                    </a:srgbClr>
                  </a:outerShdw>
                </a:effectLst>
                <a:cs typeface="Arial" charset="0"/>
              </a:rPr>
              <a:t>History of the DoDAAD</a:t>
            </a:r>
            <a:br>
              <a:rPr lang="en-US" sz="4000" kern="0" dirty="0" smtClean="0">
                <a:effectLst>
                  <a:outerShdw blurRad="38100" dist="38100" dir="2700000" algn="tl">
                    <a:srgbClr val="000000">
                      <a:alpha val="43137"/>
                    </a:srgbClr>
                  </a:outerShdw>
                </a:effectLst>
                <a:cs typeface="Arial" charset="0"/>
              </a:rPr>
            </a:br>
            <a:r>
              <a:rPr lang="en-US" sz="2000" i="1" kern="0" dirty="0" smtClean="0">
                <a:effectLst>
                  <a:outerShdw blurRad="38100" dist="38100" dir="2700000" algn="tl">
                    <a:srgbClr val="000000">
                      <a:alpha val="43137"/>
                    </a:srgbClr>
                  </a:outerShdw>
                </a:effectLst>
                <a:cs typeface="Arial" charset="0"/>
              </a:rPr>
              <a:t>(continued)</a:t>
            </a:r>
          </a:p>
        </p:txBody>
      </p:sp>
    </p:spTree>
    <p:extLst>
      <p:ext uri="{BB962C8B-B14F-4D97-AF65-F5344CB8AC3E}">
        <p14:creationId xmlns:p14="http://schemas.microsoft.com/office/powerpoint/2010/main" val="166268355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C0C0C0"/>
          </a:solid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rgbClr val="C0C0C0"/>
          </a:solidFill>
          <a:prstDash val="solid"/>
          <a:round/>
          <a:headEnd type="none" w="med" len="med"/>
          <a:tailEnd type="none" w="med" len="med"/>
        </a:ln>
        <a:effectLst>
          <a:outerShdw dist="35921" dir="2700000" algn="ctr" rotWithShape="0">
            <a:srgbClr val="808080"/>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23012</TotalTime>
  <Words>5017</Words>
  <Application>Microsoft Office PowerPoint</Application>
  <PresentationFormat>On-screen Show (4:3)</PresentationFormat>
  <Paragraphs>497</Paragraphs>
  <Slides>68</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Arial Narrow</vt:lpstr>
      <vt:lpstr>Cambria Math</vt:lpstr>
      <vt:lpstr>Courier New</vt:lpstr>
      <vt:lpstr>Times New Roman</vt:lpstr>
      <vt:lpstr>Wingdings</vt:lpstr>
      <vt:lpstr>1_Blank Presentation</vt:lpstr>
      <vt:lpstr>DoD Activity Address Directory (DoDAAD)</vt:lpstr>
      <vt:lpstr>Overview</vt:lpstr>
      <vt:lpstr>Learning Objectives</vt:lpstr>
      <vt:lpstr>What is the DoDAAD?</vt:lpstr>
      <vt:lpstr>What is the DoDAAD?</vt:lpstr>
      <vt:lpstr>History of the DoDAAD</vt:lpstr>
      <vt:lpstr>History of the DoDAAD (continued)</vt:lpstr>
      <vt:lpstr>PowerPoint Presentation</vt:lpstr>
      <vt:lpstr>PowerPoint Presentation</vt:lpstr>
      <vt:lpstr>PowerPoint Presentation</vt:lpstr>
      <vt:lpstr>PowerPoint Presentation</vt:lpstr>
      <vt:lpstr>PowerPoint Presentation</vt:lpstr>
      <vt:lpstr>PowerPoint Presentation</vt:lpstr>
      <vt:lpstr>What is a DoDAAC?</vt:lpstr>
      <vt:lpstr>What is a DoDAAC?</vt:lpstr>
      <vt:lpstr>What is a DoDAAC?</vt:lpstr>
      <vt:lpstr>PowerPoint Presentation</vt:lpstr>
      <vt:lpstr>        TAC – Type of Address Code</vt:lpstr>
      <vt:lpstr>DoDAAC Authority Code*</vt:lpstr>
      <vt:lpstr>DoAAC Authority Codes</vt:lpstr>
      <vt:lpstr>DoDAAC Purpose Flags</vt:lpstr>
      <vt:lpstr>Other DoDAAC Data Elements</vt:lpstr>
      <vt:lpstr>What is a RIC?</vt:lpstr>
      <vt:lpstr>What is a RIC?</vt:lpstr>
      <vt:lpstr>RIC Data Elements</vt:lpstr>
      <vt:lpstr>Other RIC Data Elements</vt:lpstr>
      <vt:lpstr>Who uses the DoDAAD?</vt:lpstr>
      <vt:lpstr>PowerPoint Presentation</vt:lpstr>
      <vt:lpstr>Who can create a DoDAAC or RIC?</vt:lpstr>
      <vt:lpstr>PowerPoint Presentation</vt:lpstr>
      <vt:lpstr>PowerPoint Presentation</vt:lpstr>
      <vt:lpstr>PowerPoint Presentation</vt:lpstr>
      <vt:lpstr>DoDAAD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DoDAAD – Adding a new DoDAAC</vt:lpstr>
      <vt:lpstr>DoDAAD – Adding DoDAAC (cont.)</vt:lpstr>
      <vt:lpstr>DoDAAD – “Copy To”</vt:lpstr>
      <vt:lpstr>DoDAAD – Modify</vt:lpstr>
      <vt:lpstr>DoDAAD – Delete function</vt:lpstr>
      <vt:lpstr>DoDAAD – Future Effective Dates</vt:lpstr>
      <vt:lpstr>DoDAAD – Free Form function</vt:lpstr>
      <vt:lpstr>DoDAAD – Authority Code</vt:lpstr>
      <vt:lpstr>PowerPoint Presentation</vt:lpstr>
      <vt:lpstr>PowerPoint Presentation</vt:lpstr>
      <vt:lpstr>DoDAAD Links</vt:lpstr>
      <vt:lpstr>Module Quiz</vt:lpstr>
      <vt:lpstr>End of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Logistics Management System</dc:title>
  <dc:creator>tadelaney@verizon.net</dc:creator>
  <cp:lastModifiedBy>Tanner, Larry E CTR DLA INFO OPERATIONS (US)</cp:lastModifiedBy>
  <cp:revision>962</cp:revision>
  <cp:lastPrinted>2019-04-16T11:27:23Z</cp:lastPrinted>
  <dcterms:created xsi:type="dcterms:W3CDTF">2000-02-24T17:06:23Z</dcterms:created>
  <dcterms:modified xsi:type="dcterms:W3CDTF">2019-04-16T11:27:42Z</dcterms:modified>
</cp:coreProperties>
</file>