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0" r:id="rId1"/>
  </p:sldMasterIdLst>
  <p:notesMasterIdLst>
    <p:notesMasterId r:id="rId78"/>
  </p:notesMasterIdLst>
  <p:handoutMasterIdLst>
    <p:handoutMasterId r:id="rId79"/>
  </p:handoutMasterIdLst>
  <p:sldIdLst>
    <p:sldId id="329" r:id="rId2"/>
    <p:sldId id="343" r:id="rId3"/>
    <p:sldId id="258" r:id="rId4"/>
    <p:sldId id="259" r:id="rId5"/>
    <p:sldId id="260" r:id="rId6"/>
    <p:sldId id="326" r:id="rId7"/>
    <p:sldId id="340" r:id="rId8"/>
    <p:sldId id="327" r:id="rId9"/>
    <p:sldId id="328"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32" r:id="rId61"/>
    <p:sldId id="333" r:id="rId62"/>
    <p:sldId id="344" r:id="rId63"/>
    <p:sldId id="312" r:id="rId64"/>
    <p:sldId id="313" r:id="rId65"/>
    <p:sldId id="314" r:id="rId66"/>
    <p:sldId id="315" r:id="rId67"/>
    <p:sldId id="316" r:id="rId68"/>
    <p:sldId id="317" r:id="rId69"/>
    <p:sldId id="318" r:id="rId70"/>
    <p:sldId id="319" r:id="rId71"/>
    <p:sldId id="320" r:id="rId72"/>
    <p:sldId id="321" r:id="rId73"/>
    <p:sldId id="336" r:id="rId74"/>
    <p:sldId id="323" r:id="rId75"/>
    <p:sldId id="334" r:id="rId76"/>
    <p:sldId id="324" r:id="rId77"/>
  </p:sldIdLst>
  <p:sldSz cx="9144000" cy="6858000" type="screen4x3"/>
  <p:notesSz cx="7315200" cy="9601200"/>
  <p:defaultTextStyle>
    <a:defPPr>
      <a:defRPr lang="en-US"/>
    </a:defPPr>
    <a:lvl1pPr algn="l" rtl="0" eaLnBrk="0" fontAlgn="base" hangingPunct="0">
      <a:spcBef>
        <a:spcPct val="30000"/>
      </a:spcBef>
      <a:spcAft>
        <a:spcPct val="0"/>
      </a:spcAft>
      <a:defRPr sz="1200" b="1"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b="1"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b="1"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b="1"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b="1" kern="1200">
        <a:solidFill>
          <a:schemeClr val="tx1"/>
        </a:solidFill>
        <a:latin typeface="Arial" pitchFamily="34" charset="0"/>
        <a:ea typeface="+mn-ea"/>
        <a:cs typeface="+mn-cs"/>
      </a:defRPr>
    </a:lvl5pPr>
    <a:lvl6pPr marL="2286000" algn="l" defTabSz="914400" rtl="0" eaLnBrk="1" latinLnBrk="0" hangingPunct="1">
      <a:defRPr sz="1200" b="1" kern="1200">
        <a:solidFill>
          <a:schemeClr val="tx1"/>
        </a:solidFill>
        <a:latin typeface="Arial" pitchFamily="34" charset="0"/>
        <a:ea typeface="+mn-ea"/>
        <a:cs typeface="+mn-cs"/>
      </a:defRPr>
    </a:lvl6pPr>
    <a:lvl7pPr marL="2743200" algn="l" defTabSz="914400" rtl="0" eaLnBrk="1" latinLnBrk="0" hangingPunct="1">
      <a:defRPr sz="1200" b="1" kern="1200">
        <a:solidFill>
          <a:schemeClr val="tx1"/>
        </a:solidFill>
        <a:latin typeface="Arial" pitchFamily="34" charset="0"/>
        <a:ea typeface="+mn-ea"/>
        <a:cs typeface="+mn-cs"/>
      </a:defRPr>
    </a:lvl7pPr>
    <a:lvl8pPr marL="3200400" algn="l" defTabSz="914400" rtl="0" eaLnBrk="1" latinLnBrk="0" hangingPunct="1">
      <a:defRPr sz="1200" b="1" kern="1200">
        <a:solidFill>
          <a:schemeClr val="tx1"/>
        </a:solidFill>
        <a:latin typeface="Arial" pitchFamily="34" charset="0"/>
        <a:ea typeface="+mn-ea"/>
        <a:cs typeface="+mn-cs"/>
      </a:defRPr>
    </a:lvl8pPr>
    <a:lvl9pPr marL="3657600" algn="l" defTabSz="914400" rtl="0" eaLnBrk="1" latinLnBrk="0" hangingPunct="1">
      <a:defRPr sz="1200" b="1"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3"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66"/>
    <a:srgbClr val="FF0000"/>
    <a:srgbClr val="2D2DB9"/>
    <a:srgbClr val="FF5050"/>
    <a:srgbClr val="00CC66"/>
    <a:srgbClr val="CCFFFF"/>
    <a:srgbClr val="F2CD30"/>
    <a:srgbClr val="DDDDDD"/>
    <a:srgbClr val="B2B2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859" autoAdjust="0"/>
    <p:restoredTop sz="82600" autoAdjust="0"/>
  </p:normalViewPr>
  <p:slideViewPr>
    <p:cSldViewPr>
      <p:cViewPr varScale="1">
        <p:scale>
          <a:sx n="95" d="100"/>
          <a:sy n="95" d="100"/>
        </p:scale>
        <p:origin x="1722" y="84"/>
      </p:cViewPr>
      <p:guideLst>
        <p:guide orient="horz" pos="2160"/>
        <p:guide pos="2880"/>
      </p:guideLst>
    </p:cSldViewPr>
  </p:slideViewPr>
  <p:outlineViewPr>
    <p:cViewPr>
      <p:scale>
        <a:sx n="30" d="100"/>
        <a:sy n="30" d="100"/>
      </p:scale>
      <p:origin x="0" y="0"/>
    </p:cViewPr>
  </p:outlineViewPr>
  <p:notesTextViewPr>
    <p:cViewPr>
      <p:scale>
        <a:sx n="75" d="100"/>
        <a:sy n="75" d="100"/>
      </p:scale>
      <p:origin x="0" y="0"/>
    </p:cViewPr>
  </p:notesTextViewPr>
  <p:sorterViewPr>
    <p:cViewPr>
      <p:scale>
        <a:sx n="100" d="100"/>
        <a:sy n="100" d="100"/>
      </p:scale>
      <p:origin x="0" y="17694"/>
    </p:cViewPr>
  </p:sorterViewPr>
  <p:notesViewPr>
    <p:cSldViewPr>
      <p:cViewPr>
        <p:scale>
          <a:sx n="60" d="100"/>
          <a:sy n="60" d="100"/>
        </p:scale>
        <p:origin x="-2510" y="-86"/>
      </p:cViewPr>
      <p:guideLst>
        <p:guide orient="horz" pos="3023"/>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9" name="Rectangle 7"/>
          <p:cNvSpPr>
            <a:spLocks noChangeArrowheads="1"/>
          </p:cNvSpPr>
          <p:nvPr/>
        </p:nvSpPr>
        <p:spPr bwMode="auto">
          <a:xfrm>
            <a:off x="3576639" y="9336089"/>
            <a:ext cx="400073" cy="281246"/>
          </a:xfrm>
          <a:prstGeom prst="rect">
            <a:avLst/>
          </a:prstGeom>
          <a:noFill/>
          <a:ln w="12700">
            <a:noFill/>
            <a:miter lim="800000"/>
            <a:headEnd/>
            <a:tailEnd/>
          </a:ln>
          <a:effectLst/>
        </p:spPr>
        <p:txBody>
          <a:bodyPr wrap="none" lIns="96465" tIns="47385" rIns="96465" bIns="47385">
            <a:spAutoFit/>
          </a:bodyPr>
          <a:lstStyle/>
          <a:p>
            <a:pPr defTabSz="977614">
              <a:lnSpc>
                <a:spcPct val="90000"/>
              </a:lnSpc>
              <a:spcBef>
                <a:spcPct val="0"/>
              </a:spcBef>
              <a:defRPr/>
            </a:pPr>
            <a:fld id="{759C3F80-05C6-431A-99FB-EE594DA9A821}" type="slidenum">
              <a:rPr lang="en-US" sz="1300" i="1">
                <a:effectLst>
                  <a:outerShdw blurRad="38100" dist="38100" dir="2700000" algn="tl">
                    <a:srgbClr val="C0C0C0"/>
                  </a:outerShdw>
                </a:effectLst>
                <a:latin typeface="Times New Roman" pitchFamily="18" charset="0"/>
              </a:rPr>
              <a:pPr defTabSz="977614">
                <a:lnSpc>
                  <a:spcPct val="90000"/>
                </a:lnSpc>
                <a:spcBef>
                  <a:spcPct val="0"/>
                </a:spcBef>
                <a:defRPr/>
              </a:pPr>
              <a:t>‹#›</a:t>
            </a:fld>
            <a:endParaRPr lang="en-US" sz="1300" i="1" dirty="0">
              <a:effectLst>
                <a:outerShdw blurRad="38100" dist="38100" dir="2700000" algn="tl">
                  <a:srgbClr val="C0C0C0"/>
                </a:outerShdw>
              </a:effectLst>
              <a:latin typeface="Times New Roman" pitchFamily="18" charset="0"/>
            </a:endParaRPr>
          </a:p>
        </p:txBody>
      </p:sp>
      <p:sp>
        <p:nvSpPr>
          <p:cNvPr id="3080" name="Text Box 8"/>
          <p:cNvSpPr txBox="1">
            <a:spLocks noChangeArrowheads="1"/>
          </p:cNvSpPr>
          <p:nvPr/>
        </p:nvSpPr>
        <p:spPr bwMode="auto">
          <a:xfrm>
            <a:off x="472085" y="0"/>
            <a:ext cx="6347223" cy="1067936"/>
          </a:xfrm>
          <a:prstGeom prst="rect">
            <a:avLst/>
          </a:prstGeom>
          <a:noFill/>
          <a:ln w="9525">
            <a:noFill/>
            <a:miter lim="800000"/>
            <a:headEnd/>
            <a:tailEnd/>
          </a:ln>
          <a:effectLst/>
        </p:spPr>
        <p:txBody>
          <a:bodyPr wrap="none" lIns="97477" tIns="48737" rIns="97477" bIns="48737">
            <a:spAutoFit/>
          </a:bodyPr>
          <a:lstStyle/>
          <a:p>
            <a:pPr algn="ctr" defTabSz="976027">
              <a:spcBef>
                <a:spcPct val="0"/>
              </a:spcBef>
              <a:defRPr/>
            </a:pPr>
            <a:r>
              <a:rPr lang="en-US" sz="2100" dirty="0">
                <a:effectLst>
                  <a:outerShdw blurRad="38100" dist="38100" dir="2700000" algn="tl">
                    <a:srgbClr val="C0C0C0"/>
                  </a:outerShdw>
                </a:effectLst>
              </a:rPr>
              <a:t>DLMS INTRODUCTORY TRAINING</a:t>
            </a:r>
          </a:p>
          <a:p>
            <a:pPr algn="ctr" defTabSz="976027">
              <a:spcBef>
                <a:spcPct val="0"/>
              </a:spcBef>
              <a:defRPr/>
            </a:pPr>
            <a:r>
              <a:rPr lang="en-US" sz="2100" dirty="0">
                <a:effectLst>
                  <a:outerShdw blurRad="38100" dist="38100" dir="2700000" algn="tl">
                    <a:srgbClr val="C0C0C0"/>
                  </a:outerShdw>
                </a:effectLst>
              </a:rPr>
              <a:t>Module 2 - </a:t>
            </a:r>
            <a:r>
              <a:rPr lang="en-US" sz="2100" dirty="0">
                <a:solidFill>
                  <a:schemeClr val="tx2"/>
                </a:solidFill>
                <a:effectLst>
                  <a:outerShdw blurRad="38100" dist="38100" dir="2700000" algn="tl">
                    <a:srgbClr val="C0C0C0"/>
                  </a:outerShdw>
                </a:effectLst>
              </a:rPr>
              <a:t>ASC X12 EDI Definitions &amp; Concepts</a:t>
            </a:r>
            <a:r>
              <a:rPr lang="en-US" sz="2100" dirty="0">
                <a:latin typeface="Times New Roman" pitchFamily="18" charset="0"/>
              </a:rPr>
              <a:t> </a:t>
            </a:r>
          </a:p>
          <a:p>
            <a:pPr algn="ctr" defTabSz="976027">
              <a:spcBef>
                <a:spcPct val="0"/>
              </a:spcBef>
              <a:defRPr/>
            </a:pPr>
            <a:endParaRPr lang="en-US" sz="2100" dirty="0">
              <a:effectLst>
                <a:outerShdw blurRad="38100" dist="38100" dir="2700000" algn="tl">
                  <a:srgbClr val="C0C0C0"/>
                </a:outerShdw>
              </a:effectLst>
            </a:endParaRPr>
          </a:p>
        </p:txBody>
      </p:sp>
    </p:spTree>
    <p:extLst>
      <p:ext uri="{BB962C8B-B14F-4D97-AF65-F5344CB8AC3E}">
        <p14:creationId xmlns:p14="http://schemas.microsoft.com/office/powerpoint/2010/main" val="31948237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4"/>
          <p:cNvSpPr>
            <a:spLocks noGrp="1" noRot="1" noChangeAspect="1" noChangeArrowheads="1" noTextEdit="1"/>
          </p:cNvSpPr>
          <p:nvPr>
            <p:ph type="sldImg" idx="2"/>
          </p:nvPr>
        </p:nvSpPr>
        <p:spPr bwMode="auto">
          <a:xfrm>
            <a:off x="182563" y="157163"/>
            <a:ext cx="3933825" cy="2949575"/>
          </a:xfrm>
          <a:prstGeom prst="rect">
            <a:avLst/>
          </a:prstGeom>
          <a:noFill/>
          <a:ln w="9525">
            <a:solidFill>
              <a:srgbClr val="000000"/>
            </a:solidFill>
            <a:miter lim="800000"/>
            <a:headEnd/>
            <a:tailEnd/>
          </a:ln>
        </p:spPr>
      </p:sp>
      <p:sp>
        <p:nvSpPr>
          <p:cNvPr id="18437" name="Rectangle 5"/>
          <p:cNvSpPr>
            <a:spLocks noGrp="1" noChangeArrowheads="1"/>
          </p:cNvSpPr>
          <p:nvPr>
            <p:ph type="body" sz="quarter" idx="3"/>
          </p:nvPr>
        </p:nvSpPr>
        <p:spPr bwMode="auto">
          <a:xfrm>
            <a:off x="159027" y="3226633"/>
            <a:ext cx="6997147" cy="6059774"/>
          </a:xfrm>
          <a:prstGeom prst="rect">
            <a:avLst/>
          </a:prstGeom>
          <a:noFill/>
          <a:ln w="9525">
            <a:noFill/>
            <a:miter lim="800000"/>
            <a:headEnd/>
            <a:tailEnd/>
          </a:ln>
          <a:effectLst/>
        </p:spPr>
        <p:txBody>
          <a:bodyPr vert="horz" wrap="square" lIns="97480" tIns="48739" rIns="97480" bIns="48739" numCol="1" anchor="t" anchorCtr="0" compatLnSpc="1">
            <a:prstTxWarp prst="textNoShape">
              <a:avLst/>
            </a:prstTxWarp>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18441" name="Rectangle 9"/>
          <p:cNvSpPr>
            <a:spLocks noGrp="1" noChangeArrowheads="1"/>
          </p:cNvSpPr>
          <p:nvPr>
            <p:ph type="sldNum" sz="quarter" idx="5"/>
          </p:nvPr>
        </p:nvSpPr>
        <p:spPr bwMode="auto">
          <a:xfrm>
            <a:off x="2074863" y="9129715"/>
            <a:ext cx="3192462" cy="471487"/>
          </a:xfrm>
          <a:prstGeom prst="rect">
            <a:avLst/>
          </a:prstGeom>
          <a:noFill/>
          <a:ln w="9525">
            <a:noFill/>
            <a:miter lim="800000"/>
            <a:headEnd/>
            <a:tailEnd/>
          </a:ln>
          <a:effectLst/>
        </p:spPr>
        <p:txBody>
          <a:bodyPr vert="horz" wrap="square" lIns="97480" tIns="48739" rIns="97480" bIns="48739" numCol="1" anchor="b" anchorCtr="0" compatLnSpc="1">
            <a:prstTxWarp prst="textNoShape">
              <a:avLst/>
            </a:prstTxWarp>
          </a:bodyPr>
          <a:lstStyle>
            <a:lvl1pPr algn="ctr" defTabSz="958570">
              <a:defRPr sz="1300">
                <a:latin typeface="Times New Roman" pitchFamily="18" charset="0"/>
              </a:defRPr>
            </a:lvl1pPr>
          </a:lstStyle>
          <a:p>
            <a:pPr>
              <a:defRPr/>
            </a:pPr>
            <a:fld id="{D2D9D9F2-CCEC-4A44-97C8-A11E7B5726A9}" type="slidenum">
              <a:rPr lang="en-US"/>
              <a:pPr>
                <a:defRPr/>
              </a:pPr>
              <a:t>‹#›</a:t>
            </a:fld>
            <a:endParaRPr lang="en-US"/>
          </a:p>
        </p:txBody>
      </p:sp>
      <p:sp>
        <p:nvSpPr>
          <p:cNvPr id="18443" name="Text Box 11"/>
          <p:cNvSpPr txBox="1">
            <a:spLocks noChangeArrowheads="1"/>
          </p:cNvSpPr>
          <p:nvPr/>
        </p:nvSpPr>
        <p:spPr bwMode="auto">
          <a:xfrm>
            <a:off x="5009322" y="0"/>
            <a:ext cx="2321538" cy="1051599"/>
          </a:xfrm>
          <a:prstGeom prst="rect">
            <a:avLst/>
          </a:prstGeom>
          <a:noFill/>
          <a:ln w="9525">
            <a:noFill/>
            <a:miter lim="800000"/>
            <a:headEnd/>
            <a:tailEnd/>
          </a:ln>
          <a:effectLst/>
        </p:spPr>
        <p:txBody>
          <a:bodyPr wrap="square" lIns="97477" tIns="48737" rIns="97477" bIns="48737">
            <a:spAutoFit/>
          </a:bodyPr>
          <a:lstStyle/>
          <a:p>
            <a:pPr algn="r" defTabSz="976027">
              <a:spcBef>
                <a:spcPct val="0"/>
              </a:spcBef>
              <a:defRPr/>
            </a:pPr>
            <a:r>
              <a:rPr lang="en-US" sz="1200" dirty="0">
                <a:effectLst>
                  <a:outerShdw blurRad="38100" dist="38100" dir="2700000" algn="tl">
                    <a:srgbClr val="C0C0C0"/>
                  </a:outerShdw>
                </a:effectLst>
              </a:rPr>
              <a:t>DLMS </a:t>
            </a:r>
            <a:r>
              <a:rPr lang="en-US" sz="1200" dirty="0" smtClean="0">
                <a:effectLst>
                  <a:outerShdw blurRad="38100" dist="38100" dir="2700000" algn="tl">
                    <a:srgbClr val="C0C0C0"/>
                  </a:outerShdw>
                </a:effectLst>
              </a:rPr>
              <a:t>TRAINING</a:t>
            </a:r>
            <a:endParaRPr lang="en-US" sz="1200" dirty="0">
              <a:effectLst>
                <a:outerShdw blurRad="38100" dist="38100" dir="2700000" algn="tl">
                  <a:srgbClr val="C0C0C0"/>
                </a:outerShdw>
              </a:effectLst>
            </a:endParaRPr>
          </a:p>
          <a:p>
            <a:pPr algn="r" defTabSz="976027">
              <a:spcBef>
                <a:spcPct val="0"/>
              </a:spcBef>
              <a:defRPr/>
            </a:pPr>
            <a:r>
              <a:rPr lang="en-US" sz="1200" dirty="0" smtClean="0">
                <a:effectLst>
                  <a:outerShdw blurRad="38100" dist="38100" dir="2700000" algn="tl">
                    <a:srgbClr val="C0C0C0"/>
                  </a:outerShdw>
                </a:effectLst>
              </a:rPr>
              <a:t>Module 2 </a:t>
            </a:r>
          </a:p>
          <a:p>
            <a:pPr algn="r" defTabSz="976027">
              <a:spcBef>
                <a:spcPct val="0"/>
              </a:spcBef>
              <a:defRPr/>
            </a:pPr>
            <a:r>
              <a:rPr lang="en-US" sz="1200" dirty="0" smtClean="0">
                <a:effectLst>
                  <a:outerShdw blurRad="38100" dist="38100" dir="2700000" algn="tl">
                    <a:srgbClr val="C0C0C0"/>
                  </a:outerShdw>
                </a:effectLst>
              </a:rPr>
              <a:t> </a:t>
            </a:r>
            <a:r>
              <a:rPr lang="en-US" sz="1200" dirty="0" smtClean="0">
                <a:solidFill>
                  <a:schemeClr val="tx2"/>
                </a:solidFill>
                <a:effectLst>
                  <a:outerShdw blurRad="38100" dist="38100" dir="2700000" algn="tl">
                    <a:srgbClr val="C0C0C0"/>
                  </a:outerShdw>
                </a:effectLst>
              </a:rPr>
              <a:t>ASC X12 EDI Definitions &amp; Concepts</a:t>
            </a:r>
            <a:r>
              <a:rPr lang="en-US" sz="1200" dirty="0" smtClean="0">
                <a:latin typeface="Times New Roman" pitchFamily="18" charset="0"/>
              </a:rPr>
              <a:t> </a:t>
            </a:r>
          </a:p>
          <a:p>
            <a:pPr algn="r" defTabSz="976027">
              <a:spcBef>
                <a:spcPct val="0"/>
              </a:spcBef>
              <a:defRPr/>
            </a:pPr>
            <a:endParaRPr lang="en-US" sz="1200" dirty="0">
              <a:effectLst>
                <a:outerShdw blurRad="38100" dist="38100" dir="2700000" algn="tl">
                  <a:srgbClr val="C0C0C0"/>
                </a:outerShdw>
              </a:effectLst>
            </a:endParaRPr>
          </a:p>
        </p:txBody>
      </p:sp>
    </p:spTree>
    <p:extLst>
      <p:ext uri="{BB962C8B-B14F-4D97-AF65-F5344CB8AC3E}">
        <p14:creationId xmlns:p14="http://schemas.microsoft.com/office/powerpoint/2010/main" val="89238203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000" kern="1200">
        <a:solidFill>
          <a:schemeClr val="tx1"/>
        </a:solidFill>
        <a:latin typeface="+mn-lt"/>
        <a:ea typeface="+mn-ea"/>
        <a:cs typeface="+mn-cs"/>
      </a:defRPr>
    </a:lvl1pPr>
    <a:lvl2pPr marL="457200" algn="l" rtl="0" eaLnBrk="0" fontAlgn="base" hangingPunct="0">
      <a:spcBef>
        <a:spcPct val="30000"/>
      </a:spcBef>
      <a:spcAft>
        <a:spcPct val="0"/>
      </a:spcAft>
      <a:defRPr sz="1000" kern="1200">
        <a:solidFill>
          <a:schemeClr val="tx1"/>
        </a:solidFill>
        <a:latin typeface="+mn-lt"/>
        <a:ea typeface="+mn-ea"/>
        <a:cs typeface="+mn-cs"/>
      </a:defRPr>
    </a:lvl2pPr>
    <a:lvl3pPr marL="914400" algn="l" rtl="0" eaLnBrk="0" fontAlgn="base" hangingPunct="0">
      <a:spcBef>
        <a:spcPct val="30000"/>
      </a:spcBef>
      <a:spcAft>
        <a:spcPct val="0"/>
      </a:spcAft>
      <a:defRPr sz="1000" kern="1200">
        <a:solidFill>
          <a:schemeClr val="tx1"/>
        </a:solidFill>
        <a:latin typeface="+mn-lt"/>
        <a:ea typeface="+mn-ea"/>
        <a:cs typeface="+mn-cs"/>
      </a:defRPr>
    </a:lvl3pPr>
    <a:lvl4pPr marL="1371600" algn="l" rtl="0" eaLnBrk="0" fontAlgn="base" hangingPunct="0">
      <a:spcBef>
        <a:spcPct val="30000"/>
      </a:spcBef>
      <a:spcAft>
        <a:spcPct val="0"/>
      </a:spcAft>
      <a:defRPr sz="1000" kern="1200">
        <a:solidFill>
          <a:schemeClr val="tx1"/>
        </a:solidFill>
        <a:latin typeface="+mn-lt"/>
        <a:ea typeface="+mn-ea"/>
        <a:cs typeface="+mn-cs"/>
      </a:defRPr>
    </a:lvl4pPr>
    <a:lvl5pPr marL="1828800" algn="l" rtl="0" eaLnBrk="0" fontAlgn="base" hangingPunct="0">
      <a:spcBef>
        <a:spcPct val="30000"/>
      </a:spcBef>
      <a:spcAft>
        <a:spcPct val="0"/>
      </a:spcAft>
      <a:defRPr sz="10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B279AAE4-A07B-411E-8832-11F4584236A8}" type="slidenum">
              <a:rPr lang="en-US" smtClean="0"/>
              <a:pPr/>
              <a:t>1</a:t>
            </a:fld>
            <a:endParaRPr lang="en-US" smtClean="0"/>
          </a:p>
        </p:txBody>
      </p:sp>
      <p:sp>
        <p:nvSpPr>
          <p:cNvPr id="22531" name="Rectangle 2"/>
          <p:cNvSpPr>
            <a:spLocks noGrp="1" noRot="1" noChangeAspect="1" noChangeArrowheads="1" noTextEdit="1"/>
          </p:cNvSpPr>
          <p:nvPr>
            <p:ph type="sldImg"/>
          </p:nvPr>
        </p:nvSpPr>
        <p:spPr>
          <a:xfrm>
            <a:off x="182563" y="157163"/>
            <a:ext cx="3933825" cy="2949575"/>
          </a:xfrm>
          <a:ln/>
        </p:spPr>
      </p:sp>
      <p:sp>
        <p:nvSpPr>
          <p:cNvPr id="22532" name="Rectangle 3"/>
          <p:cNvSpPr>
            <a:spLocks noGrp="1" noChangeArrowheads="1"/>
          </p:cNvSpPr>
          <p:nvPr>
            <p:ph type="body" idx="1"/>
          </p:nvPr>
        </p:nvSpPr>
        <p:spPr>
          <a:noFill/>
          <a:ln/>
        </p:spPr>
        <p:txBody>
          <a:bodyPr/>
          <a:lstStyle/>
          <a:p>
            <a:r>
              <a:rPr lang="en-US" dirty="0" smtClean="0"/>
              <a:t>This Module provides an understanding of American National Standards institute (ANSI) Accredited Standards Committee (ASC) </a:t>
            </a:r>
            <a:r>
              <a:rPr lang="en-US" kern="1200" dirty="0" smtClean="0">
                <a:solidFill>
                  <a:schemeClr val="tx1"/>
                </a:solidFill>
                <a:effectLst/>
              </a:rPr>
              <a:t>X12 Standard and its foundational building blocks that compose the commercial standard used by DLMS.  ANSI is an acronym for the American National Standards Institute; ASC stands for the accredited Standards Committee and X12 is the type of standard maintained.</a:t>
            </a:r>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9"/>
          <p:cNvSpPr>
            <a:spLocks noGrp="1" noChangeArrowheads="1"/>
          </p:cNvSpPr>
          <p:nvPr>
            <p:ph type="sldNum" sz="quarter" idx="5"/>
          </p:nvPr>
        </p:nvSpPr>
        <p:spPr>
          <a:noFill/>
        </p:spPr>
        <p:txBody>
          <a:bodyPr/>
          <a:lstStyle/>
          <a:p>
            <a:fld id="{5347CBF9-BAE0-43BC-BB01-E91D065611B0}" type="slidenum">
              <a:rPr lang="en-US" smtClean="0"/>
              <a:pPr/>
              <a:t>10</a:t>
            </a:fld>
            <a:endParaRPr lang="en-US" smtClean="0"/>
          </a:p>
        </p:txBody>
      </p:sp>
      <p:sp>
        <p:nvSpPr>
          <p:cNvPr id="79875" name="Rectangle 2"/>
          <p:cNvSpPr>
            <a:spLocks noChangeArrowheads="1"/>
          </p:cNvSpPr>
          <p:nvPr/>
        </p:nvSpPr>
        <p:spPr bwMode="auto">
          <a:xfrm>
            <a:off x="4143377" y="-1588"/>
            <a:ext cx="3171825" cy="479426"/>
          </a:xfrm>
          <a:prstGeom prst="rect">
            <a:avLst/>
          </a:prstGeom>
          <a:noFill/>
          <a:ln w="12700">
            <a:noFill/>
            <a:miter lim="800000"/>
            <a:headEnd/>
            <a:tailEnd/>
          </a:ln>
        </p:spPr>
        <p:txBody>
          <a:bodyPr wrap="none" lIns="91413" tIns="45708" rIns="91413" bIns="45708" anchor="ctr"/>
          <a:lstStyle/>
          <a:p>
            <a:endParaRPr lang="en-US"/>
          </a:p>
        </p:txBody>
      </p:sp>
      <p:sp>
        <p:nvSpPr>
          <p:cNvPr id="79876" name="Rectangle 3"/>
          <p:cNvSpPr>
            <a:spLocks noChangeArrowheads="1"/>
          </p:cNvSpPr>
          <p:nvPr/>
        </p:nvSpPr>
        <p:spPr bwMode="auto">
          <a:xfrm>
            <a:off x="-1588" y="9120188"/>
            <a:ext cx="3170238" cy="481012"/>
          </a:xfrm>
          <a:prstGeom prst="rect">
            <a:avLst/>
          </a:prstGeom>
          <a:noFill/>
          <a:ln w="12700">
            <a:noFill/>
            <a:miter lim="800000"/>
            <a:headEnd/>
            <a:tailEnd/>
          </a:ln>
        </p:spPr>
        <p:txBody>
          <a:bodyPr wrap="none" lIns="91413" tIns="45708" rIns="91413" bIns="45708" anchor="ctr"/>
          <a:lstStyle/>
          <a:p>
            <a:endParaRPr lang="en-US"/>
          </a:p>
        </p:txBody>
      </p:sp>
      <p:sp>
        <p:nvSpPr>
          <p:cNvPr id="79877" name="Rectangle 4"/>
          <p:cNvSpPr>
            <a:spLocks noChangeArrowheads="1"/>
          </p:cNvSpPr>
          <p:nvPr/>
        </p:nvSpPr>
        <p:spPr bwMode="auto">
          <a:xfrm>
            <a:off x="-1588" y="-1588"/>
            <a:ext cx="3170238" cy="479426"/>
          </a:xfrm>
          <a:prstGeom prst="rect">
            <a:avLst/>
          </a:prstGeom>
          <a:noFill/>
          <a:ln w="12700">
            <a:noFill/>
            <a:miter lim="800000"/>
            <a:headEnd/>
            <a:tailEnd/>
          </a:ln>
        </p:spPr>
        <p:txBody>
          <a:bodyPr wrap="none" lIns="91413" tIns="45708" rIns="91413" bIns="45708" anchor="ctr"/>
          <a:lstStyle/>
          <a:p>
            <a:endParaRPr lang="en-US"/>
          </a:p>
        </p:txBody>
      </p:sp>
      <p:sp>
        <p:nvSpPr>
          <p:cNvPr id="79878" name="Rectangle 5"/>
          <p:cNvSpPr>
            <a:spLocks noGrp="1" noChangeArrowheads="1"/>
          </p:cNvSpPr>
          <p:nvPr>
            <p:ph type="body" idx="1"/>
          </p:nvPr>
        </p:nvSpPr>
        <p:spPr>
          <a:xfrm>
            <a:off x="318052" y="3620125"/>
            <a:ext cx="6758609" cy="4799977"/>
          </a:xfrm>
          <a:noFill/>
          <a:ln/>
        </p:spPr>
        <p:txBody>
          <a:bodyPr lIns="96465" tIns="47385" rIns="96465" bIns="47385"/>
          <a:lstStyle/>
          <a:p>
            <a:pPr lvl="0"/>
            <a:r>
              <a:rPr lang="en-US" kern="1200" dirty="0" smtClean="0">
                <a:solidFill>
                  <a:schemeClr val="tx1"/>
                </a:solidFill>
                <a:effectLst/>
              </a:rPr>
              <a:t>Now, onto an examination of the hierarchy of the elements that comprise a DLMS transaction.  This will be a deep dive into how transaction sets are structured and how they are made up of data segments, which are made up of data element, all under the X12 standard.</a:t>
            </a:r>
          </a:p>
          <a:p>
            <a:endParaRPr lang="en-US" dirty="0" smtClean="0"/>
          </a:p>
        </p:txBody>
      </p:sp>
      <p:sp>
        <p:nvSpPr>
          <p:cNvPr id="79879" name="Rectangle 6"/>
          <p:cNvSpPr>
            <a:spLocks noGrp="1" noRot="1" noChangeAspect="1" noChangeArrowheads="1" noTextEdit="1"/>
          </p:cNvSpPr>
          <p:nvPr>
            <p:ph type="sldImg"/>
          </p:nvPr>
        </p:nvSpPr>
        <p:spPr>
          <a:xfrm>
            <a:off x="338138" y="211138"/>
            <a:ext cx="4332287" cy="3248025"/>
          </a:xfrm>
          <a:ln w="12700" cap="flat">
            <a:solidFill>
              <a:schemeClr val="tx1"/>
            </a:solid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9"/>
          <p:cNvSpPr>
            <a:spLocks noGrp="1" noChangeArrowheads="1"/>
          </p:cNvSpPr>
          <p:nvPr>
            <p:ph type="sldNum" sz="quarter" idx="5"/>
          </p:nvPr>
        </p:nvSpPr>
        <p:spPr>
          <a:noFill/>
        </p:spPr>
        <p:txBody>
          <a:bodyPr/>
          <a:lstStyle/>
          <a:p>
            <a:fld id="{6A0BFEEA-C13B-4AFD-9BBD-80CDE5C079E7}" type="slidenum">
              <a:rPr lang="en-US" smtClean="0"/>
              <a:pPr/>
              <a:t>11</a:t>
            </a:fld>
            <a:endParaRPr lang="en-US" smtClean="0"/>
          </a:p>
        </p:txBody>
      </p:sp>
      <p:sp>
        <p:nvSpPr>
          <p:cNvPr id="80899" name="Rectangle 2"/>
          <p:cNvSpPr>
            <a:spLocks noChangeArrowheads="1"/>
          </p:cNvSpPr>
          <p:nvPr/>
        </p:nvSpPr>
        <p:spPr bwMode="auto">
          <a:xfrm>
            <a:off x="4143377" y="-1588"/>
            <a:ext cx="3171825" cy="479426"/>
          </a:xfrm>
          <a:prstGeom prst="rect">
            <a:avLst/>
          </a:prstGeom>
          <a:noFill/>
          <a:ln w="12700">
            <a:noFill/>
            <a:miter lim="800000"/>
            <a:headEnd/>
            <a:tailEnd/>
          </a:ln>
        </p:spPr>
        <p:txBody>
          <a:bodyPr wrap="none" lIns="91413" tIns="45708" rIns="91413" bIns="45708" anchor="ctr"/>
          <a:lstStyle/>
          <a:p>
            <a:endParaRPr lang="en-US"/>
          </a:p>
        </p:txBody>
      </p:sp>
      <p:sp>
        <p:nvSpPr>
          <p:cNvPr id="80900" name="Rectangle 3"/>
          <p:cNvSpPr>
            <a:spLocks noChangeArrowheads="1"/>
          </p:cNvSpPr>
          <p:nvPr/>
        </p:nvSpPr>
        <p:spPr bwMode="auto">
          <a:xfrm>
            <a:off x="-1588" y="9120188"/>
            <a:ext cx="3170238" cy="481012"/>
          </a:xfrm>
          <a:prstGeom prst="rect">
            <a:avLst/>
          </a:prstGeom>
          <a:noFill/>
          <a:ln w="12700">
            <a:noFill/>
            <a:miter lim="800000"/>
            <a:headEnd/>
            <a:tailEnd/>
          </a:ln>
        </p:spPr>
        <p:txBody>
          <a:bodyPr wrap="none" lIns="91413" tIns="45708" rIns="91413" bIns="45708" anchor="ctr"/>
          <a:lstStyle/>
          <a:p>
            <a:endParaRPr lang="en-US"/>
          </a:p>
        </p:txBody>
      </p:sp>
      <p:sp>
        <p:nvSpPr>
          <p:cNvPr id="80901" name="Rectangle 4"/>
          <p:cNvSpPr>
            <a:spLocks noChangeArrowheads="1"/>
          </p:cNvSpPr>
          <p:nvPr/>
        </p:nvSpPr>
        <p:spPr bwMode="auto">
          <a:xfrm>
            <a:off x="-1588" y="-1588"/>
            <a:ext cx="3170238" cy="479426"/>
          </a:xfrm>
          <a:prstGeom prst="rect">
            <a:avLst/>
          </a:prstGeom>
          <a:noFill/>
          <a:ln w="12700">
            <a:noFill/>
            <a:miter lim="800000"/>
            <a:headEnd/>
            <a:tailEnd/>
          </a:ln>
        </p:spPr>
        <p:txBody>
          <a:bodyPr wrap="none" lIns="91413" tIns="45708" rIns="91413" bIns="45708" anchor="ctr"/>
          <a:lstStyle/>
          <a:p>
            <a:endParaRPr lang="en-US"/>
          </a:p>
        </p:txBody>
      </p:sp>
      <p:sp>
        <p:nvSpPr>
          <p:cNvPr id="80902" name="Rectangle 5"/>
          <p:cNvSpPr>
            <a:spLocks noGrp="1" noRot="1" noChangeAspect="1" noChangeArrowheads="1" noTextEdit="1"/>
          </p:cNvSpPr>
          <p:nvPr>
            <p:ph type="sldImg"/>
          </p:nvPr>
        </p:nvSpPr>
        <p:spPr>
          <a:xfrm>
            <a:off x="180975" y="238125"/>
            <a:ext cx="4487863" cy="3365500"/>
          </a:xfrm>
          <a:ln w="12700" cap="flat">
            <a:solidFill>
              <a:schemeClr val="tx1"/>
            </a:solidFill>
          </a:ln>
        </p:spPr>
      </p:sp>
      <p:sp>
        <p:nvSpPr>
          <p:cNvPr id="80903" name="Rectangle 6"/>
          <p:cNvSpPr>
            <a:spLocks noGrp="1" noChangeArrowheads="1"/>
          </p:cNvSpPr>
          <p:nvPr>
            <p:ph type="body" idx="1"/>
          </p:nvPr>
        </p:nvSpPr>
        <p:spPr>
          <a:xfrm>
            <a:off x="207168" y="3777522"/>
            <a:ext cx="6869493" cy="3762375"/>
          </a:xfrm>
          <a:noFill/>
          <a:ln/>
        </p:spPr>
        <p:txBody>
          <a:bodyPr lIns="96465" tIns="47385" rIns="96465" bIns="47385"/>
          <a:lstStyle/>
          <a:p>
            <a:r>
              <a:rPr lang="en-US" dirty="0" smtClean="0"/>
              <a:t>• The standard file structure is easier to understand with an analogy, so one can see how this builds out as one progress through this module.  </a:t>
            </a:r>
          </a:p>
          <a:p>
            <a:r>
              <a:rPr lang="en-US" dirty="0" smtClean="0"/>
              <a:t>• On the left are the building blocks of an X12 standard and on the right is the structure of a written document in the form of a letter to be mailed.  Parallels will be draw to highlight how the X12 data elements relate to one another through the concept of a written document.  Each component of the structure will be dealt with one at a time, starting with the data element.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9"/>
          <p:cNvSpPr>
            <a:spLocks noGrp="1" noChangeArrowheads="1"/>
          </p:cNvSpPr>
          <p:nvPr>
            <p:ph type="sldNum" sz="quarter" idx="5"/>
          </p:nvPr>
        </p:nvSpPr>
        <p:spPr>
          <a:noFill/>
        </p:spPr>
        <p:txBody>
          <a:bodyPr/>
          <a:lstStyle/>
          <a:p>
            <a:fld id="{AFF63A91-CACD-4394-B3D5-704D786D542E}" type="slidenum">
              <a:rPr lang="en-US" smtClean="0"/>
              <a:pPr/>
              <a:t>12</a:t>
            </a:fld>
            <a:endParaRPr lang="en-US" smtClean="0"/>
          </a:p>
        </p:txBody>
      </p:sp>
      <p:sp>
        <p:nvSpPr>
          <p:cNvPr id="81923" name="Rectangle 2"/>
          <p:cNvSpPr>
            <a:spLocks noChangeArrowheads="1"/>
          </p:cNvSpPr>
          <p:nvPr/>
        </p:nvSpPr>
        <p:spPr bwMode="auto">
          <a:xfrm>
            <a:off x="4143377" y="-1588"/>
            <a:ext cx="3171825" cy="479426"/>
          </a:xfrm>
          <a:prstGeom prst="rect">
            <a:avLst/>
          </a:prstGeom>
          <a:noFill/>
          <a:ln w="12700">
            <a:noFill/>
            <a:miter lim="800000"/>
            <a:headEnd/>
            <a:tailEnd/>
          </a:ln>
        </p:spPr>
        <p:txBody>
          <a:bodyPr wrap="none" lIns="91413" tIns="45708" rIns="91413" bIns="45708" anchor="ctr"/>
          <a:lstStyle/>
          <a:p>
            <a:endParaRPr lang="en-US"/>
          </a:p>
        </p:txBody>
      </p:sp>
      <p:sp>
        <p:nvSpPr>
          <p:cNvPr id="81924" name="Rectangle 3"/>
          <p:cNvSpPr>
            <a:spLocks noChangeArrowheads="1"/>
          </p:cNvSpPr>
          <p:nvPr/>
        </p:nvSpPr>
        <p:spPr bwMode="auto">
          <a:xfrm>
            <a:off x="4143377" y="9120188"/>
            <a:ext cx="3171825" cy="481012"/>
          </a:xfrm>
          <a:prstGeom prst="rect">
            <a:avLst/>
          </a:prstGeom>
          <a:noFill/>
          <a:ln w="12700">
            <a:noFill/>
            <a:miter lim="800000"/>
            <a:headEnd/>
            <a:tailEnd/>
          </a:ln>
        </p:spPr>
        <p:txBody>
          <a:bodyPr lIns="20309" tIns="0" rIns="20309" bIns="0" anchor="b"/>
          <a:lstStyle/>
          <a:p>
            <a:pPr algn="r" defTabSz="977614">
              <a:spcBef>
                <a:spcPct val="0"/>
              </a:spcBef>
            </a:pPr>
            <a:r>
              <a:rPr lang="en-US" sz="1000" b="0" i="1" dirty="0">
                <a:latin typeface="Times New Roman" pitchFamily="18" charset="0"/>
              </a:rPr>
              <a:t>42</a:t>
            </a:r>
          </a:p>
        </p:txBody>
      </p:sp>
      <p:sp>
        <p:nvSpPr>
          <p:cNvPr id="81925" name="Rectangle 4"/>
          <p:cNvSpPr>
            <a:spLocks noChangeArrowheads="1"/>
          </p:cNvSpPr>
          <p:nvPr/>
        </p:nvSpPr>
        <p:spPr bwMode="auto">
          <a:xfrm>
            <a:off x="-1588" y="9120188"/>
            <a:ext cx="3170238" cy="481012"/>
          </a:xfrm>
          <a:prstGeom prst="rect">
            <a:avLst/>
          </a:prstGeom>
          <a:noFill/>
          <a:ln w="12700">
            <a:noFill/>
            <a:miter lim="800000"/>
            <a:headEnd/>
            <a:tailEnd/>
          </a:ln>
        </p:spPr>
        <p:txBody>
          <a:bodyPr wrap="none" lIns="91413" tIns="45708" rIns="91413" bIns="45708" anchor="ctr"/>
          <a:lstStyle/>
          <a:p>
            <a:endParaRPr lang="en-US"/>
          </a:p>
        </p:txBody>
      </p:sp>
      <p:sp>
        <p:nvSpPr>
          <p:cNvPr id="81926" name="Rectangle 5"/>
          <p:cNvSpPr>
            <a:spLocks noChangeArrowheads="1"/>
          </p:cNvSpPr>
          <p:nvPr/>
        </p:nvSpPr>
        <p:spPr bwMode="auto">
          <a:xfrm>
            <a:off x="-1588" y="-1588"/>
            <a:ext cx="3170238" cy="479426"/>
          </a:xfrm>
          <a:prstGeom prst="rect">
            <a:avLst/>
          </a:prstGeom>
          <a:noFill/>
          <a:ln w="12700">
            <a:noFill/>
            <a:miter lim="800000"/>
            <a:headEnd/>
            <a:tailEnd/>
          </a:ln>
        </p:spPr>
        <p:txBody>
          <a:bodyPr wrap="none" lIns="91413" tIns="45708" rIns="91413" bIns="45708" anchor="ctr"/>
          <a:lstStyle/>
          <a:p>
            <a:endParaRPr lang="en-US"/>
          </a:p>
        </p:txBody>
      </p:sp>
      <p:sp>
        <p:nvSpPr>
          <p:cNvPr id="848902" name="Rectangle 6"/>
          <p:cNvSpPr>
            <a:spLocks noGrp="1" noChangeArrowheads="1"/>
          </p:cNvSpPr>
          <p:nvPr>
            <p:ph type="body" idx="1"/>
          </p:nvPr>
        </p:nvSpPr>
        <p:spPr>
          <a:xfrm>
            <a:off x="207168" y="3777522"/>
            <a:ext cx="6869493" cy="4090988"/>
          </a:xfrm>
          <a:ln/>
        </p:spPr>
        <p:txBody>
          <a:bodyPr lIns="96477" tIns="47390" rIns="96477" bIns="47390"/>
          <a:lstStyle/>
          <a:p>
            <a:pPr>
              <a:defRPr/>
            </a:pPr>
            <a:r>
              <a:rPr lang="en-US" dirty="0" smtClean="0"/>
              <a:t>• First, at the most fundamental level is the X12 data element.  In a written document, think of a data element as a single word.  It is the smallest named information in the standard.  It is as basic as it gets.  Now in the X12 standard, every X12 data element has a number that is assigned to it.  That number is like a table number.  And in that table number, there is going to be metadata about the characteristics of that X12 data element.</a:t>
            </a:r>
          </a:p>
          <a:p>
            <a:pPr>
              <a:defRPr/>
            </a:pPr>
            <a:r>
              <a:rPr lang="en-US" dirty="0" smtClean="0"/>
              <a:t>• What can a data element represent? It can be a code value.  It could be some text, alphanumeric.  Could be numbers, a numeric value.  What is important is everything else is built upon the defined data element.</a:t>
            </a:r>
          </a:p>
          <a:p>
            <a:pPr>
              <a:defRPr/>
            </a:pPr>
            <a:r>
              <a:rPr lang="en-US" dirty="0" smtClean="0"/>
              <a:t>• The data element has attributes.  Every data element in X12 has to have a minimum field length and a maximum field length.  If the minimum and maximum field lengths are the same, this would be considered a fixed length element.  All data elements must have a minimum and maximum field length attribute. </a:t>
            </a:r>
          </a:p>
          <a:p>
            <a:pPr>
              <a:defRPr/>
            </a:pPr>
            <a:r>
              <a:rPr lang="en-US" dirty="0" smtClean="0"/>
              <a:t>• All data elements in the standard will be designated as either mandatory, optional, or relational.  These terms are literal.  Mandatory means it must be present, Optional means it can use be used or not, relational means the requirement is contingent on a relationship between two or more data elements.  If there is a certain value in one, then it may influence what happens in the other one. </a:t>
            </a:r>
          </a:p>
          <a:p>
            <a:pPr>
              <a:defRPr/>
            </a:pPr>
            <a:endParaRPr lang="en-US" dirty="0" smtClean="0"/>
          </a:p>
        </p:txBody>
      </p:sp>
      <p:sp>
        <p:nvSpPr>
          <p:cNvPr id="81928" name="Rectangle 7"/>
          <p:cNvSpPr>
            <a:spLocks noGrp="1" noRot="1" noChangeAspect="1" noChangeArrowheads="1" noTextEdit="1"/>
          </p:cNvSpPr>
          <p:nvPr>
            <p:ph type="sldImg"/>
          </p:nvPr>
        </p:nvSpPr>
        <p:spPr>
          <a:xfrm>
            <a:off x="179388" y="223838"/>
            <a:ext cx="4491037" cy="3367087"/>
          </a:xfrm>
          <a:ln w="12700" cap="flat">
            <a:solidFill>
              <a:schemeClr val="tx1"/>
            </a:solid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9"/>
          <p:cNvSpPr>
            <a:spLocks noGrp="1" noChangeArrowheads="1"/>
          </p:cNvSpPr>
          <p:nvPr>
            <p:ph type="sldNum" sz="quarter" idx="5"/>
          </p:nvPr>
        </p:nvSpPr>
        <p:spPr>
          <a:noFill/>
        </p:spPr>
        <p:txBody>
          <a:bodyPr/>
          <a:lstStyle/>
          <a:p>
            <a:fld id="{F2235605-37FA-4C22-A77D-F8173263F122}" type="slidenum">
              <a:rPr lang="en-US" smtClean="0"/>
              <a:pPr/>
              <a:t>13</a:t>
            </a:fld>
            <a:endParaRPr lang="en-US" smtClean="0"/>
          </a:p>
        </p:txBody>
      </p:sp>
      <p:sp>
        <p:nvSpPr>
          <p:cNvPr id="82947" name="Rectangle 2"/>
          <p:cNvSpPr>
            <a:spLocks noChangeArrowheads="1"/>
          </p:cNvSpPr>
          <p:nvPr/>
        </p:nvSpPr>
        <p:spPr bwMode="auto">
          <a:xfrm>
            <a:off x="4143377" y="-1588"/>
            <a:ext cx="3171825" cy="479426"/>
          </a:xfrm>
          <a:prstGeom prst="rect">
            <a:avLst/>
          </a:prstGeom>
          <a:noFill/>
          <a:ln w="12700">
            <a:noFill/>
            <a:miter lim="800000"/>
            <a:headEnd/>
            <a:tailEnd/>
          </a:ln>
        </p:spPr>
        <p:txBody>
          <a:bodyPr wrap="none" lIns="91413" tIns="45708" rIns="91413" bIns="45708" anchor="ctr"/>
          <a:lstStyle/>
          <a:p>
            <a:endParaRPr lang="en-US"/>
          </a:p>
        </p:txBody>
      </p:sp>
      <p:sp>
        <p:nvSpPr>
          <p:cNvPr id="82948" name="Rectangle 3"/>
          <p:cNvSpPr>
            <a:spLocks noChangeArrowheads="1"/>
          </p:cNvSpPr>
          <p:nvPr/>
        </p:nvSpPr>
        <p:spPr bwMode="auto">
          <a:xfrm>
            <a:off x="-1588" y="9120188"/>
            <a:ext cx="3170238" cy="481012"/>
          </a:xfrm>
          <a:prstGeom prst="rect">
            <a:avLst/>
          </a:prstGeom>
          <a:noFill/>
          <a:ln w="12700">
            <a:noFill/>
            <a:miter lim="800000"/>
            <a:headEnd/>
            <a:tailEnd/>
          </a:ln>
        </p:spPr>
        <p:txBody>
          <a:bodyPr wrap="none" lIns="91413" tIns="45708" rIns="91413" bIns="45708" anchor="ctr"/>
          <a:lstStyle/>
          <a:p>
            <a:endParaRPr lang="en-US"/>
          </a:p>
        </p:txBody>
      </p:sp>
      <p:sp>
        <p:nvSpPr>
          <p:cNvPr id="82949" name="Rectangle 4"/>
          <p:cNvSpPr>
            <a:spLocks noChangeArrowheads="1"/>
          </p:cNvSpPr>
          <p:nvPr/>
        </p:nvSpPr>
        <p:spPr bwMode="auto">
          <a:xfrm>
            <a:off x="-1588" y="-1588"/>
            <a:ext cx="3170238" cy="479426"/>
          </a:xfrm>
          <a:prstGeom prst="rect">
            <a:avLst/>
          </a:prstGeom>
          <a:noFill/>
          <a:ln w="12700">
            <a:noFill/>
            <a:miter lim="800000"/>
            <a:headEnd/>
            <a:tailEnd/>
          </a:ln>
        </p:spPr>
        <p:txBody>
          <a:bodyPr wrap="none" lIns="91413" tIns="45708" rIns="91413" bIns="45708" anchor="ctr"/>
          <a:lstStyle/>
          <a:p>
            <a:endParaRPr lang="en-US"/>
          </a:p>
        </p:txBody>
      </p:sp>
      <p:sp>
        <p:nvSpPr>
          <p:cNvPr id="82950" name="Rectangle 5"/>
          <p:cNvSpPr>
            <a:spLocks noGrp="1" noRot="1" noChangeAspect="1" noChangeArrowheads="1" noTextEdit="1"/>
          </p:cNvSpPr>
          <p:nvPr>
            <p:ph type="sldImg"/>
          </p:nvPr>
        </p:nvSpPr>
        <p:spPr>
          <a:xfrm>
            <a:off x="260350" y="238125"/>
            <a:ext cx="4567238" cy="3424238"/>
          </a:xfrm>
          <a:ln w="12700" cap="flat">
            <a:solidFill>
              <a:schemeClr val="tx1"/>
            </a:solidFill>
          </a:ln>
        </p:spPr>
      </p:sp>
      <p:sp>
        <p:nvSpPr>
          <p:cNvPr id="82951" name="Rectangle 6"/>
          <p:cNvSpPr>
            <a:spLocks noGrp="1" noChangeArrowheads="1"/>
          </p:cNvSpPr>
          <p:nvPr>
            <p:ph type="body" idx="1"/>
          </p:nvPr>
        </p:nvSpPr>
        <p:spPr>
          <a:xfrm>
            <a:off x="184943" y="3777522"/>
            <a:ext cx="6971231" cy="4171950"/>
          </a:xfrm>
          <a:noFill/>
          <a:ln/>
        </p:spPr>
        <p:txBody>
          <a:bodyPr lIns="96465" tIns="47385" rIns="96465" bIns="47385"/>
          <a:lstStyle/>
          <a:p>
            <a:r>
              <a:rPr lang="en-US" sz="900" dirty="0"/>
              <a:t>• Every data element has a type attribute assigned to it.  We will cover only the ones that are the most frequently used in DLMS.  The rest are here as reference.</a:t>
            </a:r>
          </a:p>
          <a:p>
            <a:r>
              <a:rPr lang="en-US" sz="900" dirty="0"/>
              <a:t>• The one used most frequently is AN or alphanumeric.  It is the catchall type used for combining alpha, numeric and special characters within a single element (for example, an address containing a house number and street name).</a:t>
            </a:r>
          </a:p>
          <a:p>
            <a:r>
              <a:rPr lang="en-US" sz="900" dirty="0"/>
              <a:t>• Binary is not used.  It is a data element that's available under the X12 standard, but not used within the DLMS.</a:t>
            </a:r>
          </a:p>
          <a:p>
            <a:r>
              <a:rPr lang="en-US" sz="900" dirty="0"/>
              <a:t>• Date is an element type used quite often.  Dates come in variety of formats; however the baseline format used by the DLMS is an 8-position date, 2-position century, 2-position year within the century, 2-position month, and 2-position day within the month.  Everything in the DLMS is eight positions, so it is crystal clear what the date is, without any guess work or conversions.</a:t>
            </a:r>
          </a:p>
          <a:p>
            <a:r>
              <a:rPr lang="en-US" sz="900" dirty="0"/>
              <a:t>• The ID element identifier.  is the backbone to X12.  As we discussed earlier, X12 will explicitly designate the field names that are being passed.  Many times the field name is stored within the ID or identifier element.  Think of the identifier as an adjective is to a noun; it’s a descriptor.  Another name for identifier in X12 is X12 qualifier; both are used synonymously.  Whenever there is an identifier, the associated value is going to be a code.  </a:t>
            </a:r>
          </a:p>
          <a:p>
            <a:r>
              <a:rPr lang="en-US" sz="900" dirty="0"/>
              <a:t>• Numeric can contain multiple formats.  The lowercase “n” in the standard will be filled in with a number.  Whatever that number is, will imply how many decimals are in the value that was passed.  It represents an implied decimal point.  So if an N2 is identified in the standard for a data element that means the value passed has two decimal positions from the right in that value.  So for example here, 15627.  If that was passed in data element type N2, that would translate to one-hundred fifty-six,  decimal point, twenty-seven.  </a:t>
            </a:r>
          </a:p>
          <a:p>
            <a:r>
              <a:rPr lang="en-US" sz="900" dirty="0"/>
              <a:t>•  If there is a data element type of R that means it is a decimal numeric.  That means if there's a decimal as a part of that value to insure it's properly interpreted, the value within the element must explicitly pass the decimal in the transaction.  So let's take the same example of 15627.  If the data element type was R, 15627 would be interpreted as fifteen-thousand six-hundred twenty-seven.  Huge difference, so the data element type is very important.</a:t>
            </a:r>
          </a:p>
          <a:p>
            <a:r>
              <a:rPr lang="en-US" sz="900" dirty="0"/>
              <a:t>• Under X12, time can be tracked down to a tenth of a second.  This level of granularity has not been used anywhere in the DLMS, but it is available for use in the standard.  This may be useful in the future, so DLMS logistics response time metrics reports could specify time to the millisecond.</a:t>
            </a:r>
          </a:p>
          <a:p>
            <a:endParaRPr lang="en-US" sz="9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9"/>
          <p:cNvSpPr>
            <a:spLocks noGrp="1" noChangeArrowheads="1"/>
          </p:cNvSpPr>
          <p:nvPr>
            <p:ph type="sldNum" sz="quarter" idx="5"/>
          </p:nvPr>
        </p:nvSpPr>
        <p:spPr>
          <a:noFill/>
        </p:spPr>
        <p:txBody>
          <a:bodyPr/>
          <a:lstStyle/>
          <a:p>
            <a:fld id="{F0361BD4-981B-4791-926B-2D2234C6A33D}" type="slidenum">
              <a:rPr lang="en-US" smtClean="0"/>
              <a:pPr/>
              <a:t>14</a:t>
            </a:fld>
            <a:endParaRPr lang="en-US" smtClean="0"/>
          </a:p>
        </p:txBody>
      </p:sp>
      <p:sp>
        <p:nvSpPr>
          <p:cNvPr id="83971" name="Rectangle 2"/>
          <p:cNvSpPr>
            <a:spLocks noGrp="1" noChangeArrowheads="1"/>
          </p:cNvSpPr>
          <p:nvPr>
            <p:ph type="body" idx="1"/>
          </p:nvPr>
        </p:nvSpPr>
        <p:spPr>
          <a:xfrm>
            <a:off x="159027" y="3620125"/>
            <a:ext cx="6997147" cy="5666282"/>
          </a:xfrm>
          <a:noFill/>
          <a:ln/>
        </p:spPr>
        <p:txBody>
          <a:bodyPr lIns="96465" tIns="47385" rIns="96465" bIns="47385"/>
          <a:lstStyle/>
          <a:p>
            <a:r>
              <a:rPr lang="en-US" dirty="0" smtClean="0"/>
              <a:t>• Data element size is pretty straight forward.  Remember, every data element has to have a minimum and a maximum field length. If  there is a minimum of six and a maximum of six, that basically means that the field is fixed length and must contain six positions.</a:t>
            </a:r>
          </a:p>
          <a:p>
            <a:r>
              <a:rPr lang="en-US" dirty="0" smtClean="0"/>
              <a:t>• If the field had a minimum of four and a maximum of six, any value passed must be four, five or six positions in length.  So 12345 would be valid, but 123 would not.</a:t>
            </a:r>
          </a:p>
          <a:p>
            <a:r>
              <a:rPr lang="en-US" dirty="0" smtClean="0"/>
              <a:t>• The X12 standard will explicitly state the minimum and maximum field length of every field.  If the value passed exceeds the maximum or falls short of the minimum, it will fail with a syntax error.</a:t>
            </a:r>
          </a:p>
          <a:p>
            <a:endParaRPr lang="en-US" dirty="0" smtClean="0"/>
          </a:p>
        </p:txBody>
      </p:sp>
      <p:sp>
        <p:nvSpPr>
          <p:cNvPr id="83972" name="Rectangle 3"/>
          <p:cNvSpPr>
            <a:spLocks noGrp="1" noRot="1" noChangeAspect="1" noChangeArrowheads="1" noTextEdit="1"/>
          </p:cNvSpPr>
          <p:nvPr>
            <p:ph type="sldImg"/>
          </p:nvPr>
        </p:nvSpPr>
        <p:spPr>
          <a:xfrm>
            <a:off x="260350" y="157163"/>
            <a:ext cx="4408488" cy="3306762"/>
          </a:xfrm>
          <a:ln w="12700" cap="flat">
            <a:solidFill>
              <a:schemeClr val="tx1"/>
            </a:solid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9"/>
          <p:cNvSpPr>
            <a:spLocks noGrp="1" noChangeArrowheads="1"/>
          </p:cNvSpPr>
          <p:nvPr>
            <p:ph type="sldNum" sz="quarter" idx="5"/>
          </p:nvPr>
        </p:nvSpPr>
        <p:spPr>
          <a:noFill/>
        </p:spPr>
        <p:txBody>
          <a:bodyPr/>
          <a:lstStyle/>
          <a:p>
            <a:fld id="{738053C1-D63F-4DC1-88E3-C822FBBD58FA}" type="slidenum">
              <a:rPr lang="en-US" smtClean="0"/>
              <a:pPr/>
              <a:t>15</a:t>
            </a:fld>
            <a:endParaRPr lang="en-US" smtClean="0"/>
          </a:p>
        </p:txBody>
      </p:sp>
      <p:sp>
        <p:nvSpPr>
          <p:cNvPr id="84995" name="Rectangle 2"/>
          <p:cNvSpPr>
            <a:spLocks noGrp="1" noRot="1" noChangeAspect="1" noChangeArrowheads="1" noTextEdit="1"/>
          </p:cNvSpPr>
          <p:nvPr>
            <p:ph type="sldImg"/>
          </p:nvPr>
        </p:nvSpPr>
        <p:spPr>
          <a:xfrm>
            <a:off x="182563" y="157163"/>
            <a:ext cx="3933825" cy="2949575"/>
          </a:xfrm>
          <a:ln/>
        </p:spPr>
      </p:sp>
      <p:sp>
        <p:nvSpPr>
          <p:cNvPr id="84996" name="Rectangle 3"/>
          <p:cNvSpPr>
            <a:spLocks noGrp="1" noChangeArrowheads="1"/>
          </p:cNvSpPr>
          <p:nvPr>
            <p:ph type="body" idx="1"/>
          </p:nvPr>
        </p:nvSpPr>
        <p:spPr>
          <a:noFill/>
          <a:ln/>
        </p:spPr>
        <p:txBody>
          <a:bodyPr/>
          <a:lstStyle/>
          <a:p>
            <a:r>
              <a:rPr lang="en-US" dirty="0" smtClean="0"/>
              <a:t>• Data element use defines how a particular element will be used within a given EDI transaction.</a:t>
            </a:r>
          </a:p>
          <a:p>
            <a:r>
              <a:rPr lang="en-US" dirty="0" smtClean="0"/>
              <a:t>• Mandatory (M) means it must be used.  Don’t leave home without it.  </a:t>
            </a:r>
          </a:p>
          <a:p>
            <a:r>
              <a:rPr lang="en-US" dirty="0" smtClean="0"/>
              <a:t>• Optional (O) means it is not required, but may be used; the opposite of mandatory which indicates it must be used.  </a:t>
            </a:r>
          </a:p>
          <a:p>
            <a:r>
              <a:rPr lang="en-US" dirty="0" smtClean="0"/>
              <a:t>• Syntax (X) and </a:t>
            </a:r>
            <a:r>
              <a:rPr lang="en-US" dirty="0" err="1" smtClean="0"/>
              <a:t>Symantic</a:t>
            </a:r>
            <a:r>
              <a:rPr lang="en-US" dirty="0" smtClean="0"/>
              <a:t> (Z) notes in the standard deal with relational usage and dependencies of data elements on one another.  We will discuss more about how syntax and semantic notes are used to define relations.  For now, just note that syntax and semantic notes, if they are annotative for usage, mean there is a relationship defined.</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9"/>
          <p:cNvSpPr>
            <a:spLocks noGrp="1" noChangeArrowheads="1"/>
          </p:cNvSpPr>
          <p:nvPr>
            <p:ph type="sldNum" sz="quarter" idx="5"/>
          </p:nvPr>
        </p:nvSpPr>
        <p:spPr>
          <a:noFill/>
        </p:spPr>
        <p:txBody>
          <a:bodyPr/>
          <a:lstStyle/>
          <a:p>
            <a:fld id="{7EBEA38B-9312-40AB-A234-2D2386D72FBD}" type="slidenum">
              <a:rPr lang="en-US" smtClean="0"/>
              <a:pPr/>
              <a:t>16</a:t>
            </a:fld>
            <a:endParaRPr lang="en-US" smtClean="0"/>
          </a:p>
        </p:txBody>
      </p:sp>
      <p:sp>
        <p:nvSpPr>
          <p:cNvPr id="86019" name="Rectangle 2"/>
          <p:cNvSpPr>
            <a:spLocks noGrp="1" noRot="1" noChangeAspect="1" noChangeArrowheads="1" noTextEdit="1"/>
          </p:cNvSpPr>
          <p:nvPr>
            <p:ph type="sldImg"/>
          </p:nvPr>
        </p:nvSpPr>
        <p:spPr>
          <a:xfrm>
            <a:off x="182563" y="157163"/>
            <a:ext cx="3933825" cy="2949575"/>
          </a:xfrm>
          <a:ln/>
        </p:spPr>
      </p:sp>
      <p:sp>
        <p:nvSpPr>
          <p:cNvPr id="86020" name="Rectangle 3"/>
          <p:cNvSpPr>
            <a:spLocks noGrp="1" noChangeArrowheads="1"/>
          </p:cNvSpPr>
          <p:nvPr>
            <p:ph type="body" idx="1"/>
          </p:nvPr>
        </p:nvSpPr>
        <p:spPr>
          <a:noFill/>
          <a:ln/>
        </p:spPr>
        <p:txBody>
          <a:bodyPr/>
          <a:lstStyle/>
          <a:p>
            <a:r>
              <a:rPr lang="en-US" dirty="0" smtClean="0"/>
              <a:t>• Data elements can be simple or composite.  Most data elements are all simple, containing a single value.</a:t>
            </a:r>
          </a:p>
          <a:p>
            <a:r>
              <a:rPr lang="en-US" dirty="0" smtClean="0"/>
              <a:t>• Composite is where two or more elements are combined because they are related.  For example, the DLMS data element document number is sometimes appended with a suffix code.  To make sense of that suffix code, it is paired with the document number.  X12 provides the capability through the use of composite data element types to combine related simple elements.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9"/>
          <p:cNvSpPr>
            <a:spLocks noGrp="1" noChangeArrowheads="1"/>
          </p:cNvSpPr>
          <p:nvPr>
            <p:ph type="sldNum" sz="quarter" idx="5"/>
          </p:nvPr>
        </p:nvSpPr>
        <p:spPr>
          <a:noFill/>
        </p:spPr>
        <p:txBody>
          <a:bodyPr/>
          <a:lstStyle/>
          <a:p>
            <a:fld id="{8DEBF0B3-794C-4FDF-BEE2-861856794E7C}" type="slidenum">
              <a:rPr lang="en-US" smtClean="0"/>
              <a:pPr/>
              <a:t>17</a:t>
            </a:fld>
            <a:endParaRPr lang="en-US" smtClean="0"/>
          </a:p>
        </p:txBody>
      </p:sp>
      <p:sp>
        <p:nvSpPr>
          <p:cNvPr id="87043" name="Rectangle 2"/>
          <p:cNvSpPr>
            <a:spLocks noChangeArrowheads="1"/>
          </p:cNvSpPr>
          <p:nvPr/>
        </p:nvSpPr>
        <p:spPr bwMode="auto">
          <a:xfrm>
            <a:off x="4143377" y="-1588"/>
            <a:ext cx="3171825" cy="479426"/>
          </a:xfrm>
          <a:prstGeom prst="rect">
            <a:avLst/>
          </a:prstGeom>
          <a:noFill/>
          <a:ln w="12700">
            <a:noFill/>
            <a:miter lim="800000"/>
            <a:headEnd/>
            <a:tailEnd/>
          </a:ln>
        </p:spPr>
        <p:txBody>
          <a:bodyPr wrap="none" lIns="91413" tIns="45708" rIns="91413" bIns="45708" anchor="ctr"/>
          <a:lstStyle/>
          <a:p>
            <a:endParaRPr lang="en-US"/>
          </a:p>
        </p:txBody>
      </p:sp>
      <p:sp>
        <p:nvSpPr>
          <p:cNvPr id="87044" name="Rectangle 3"/>
          <p:cNvSpPr>
            <a:spLocks noChangeArrowheads="1"/>
          </p:cNvSpPr>
          <p:nvPr/>
        </p:nvSpPr>
        <p:spPr bwMode="auto">
          <a:xfrm>
            <a:off x="-1588" y="9120188"/>
            <a:ext cx="3170238" cy="481012"/>
          </a:xfrm>
          <a:prstGeom prst="rect">
            <a:avLst/>
          </a:prstGeom>
          <a:noFill/>
          <a:ln w="12700">
            <a:noFill/>
            <a:miter lim="800000"/>
            <a:headEnd/>
            <a:tailEnd/>
          </a:ln>
        </p:spPr>
        <p:txBody>
          <a:bodyPr wrap="none" lIns="91413" tIns="45708" rIns="91413" bIns="45708" anchor="ctr"/>
          <a:lstStyle/>
          <a:p>
            <a:endParaRPr lang="en-US"/>
          </a:p>
        </p:txBody>
      </p:sp>
      <p:sp>
        <p:nvSpPr>
          <p:cNvPr id="87045" name="Rectangle 4"/>
          <p:cNvSpPr>
            <a:spLocks noChangeArrowheads="1"/>
          </p:cNvSpPr>
          <p:nvPr/>
        </p:nvSpPr>
        <p:spPr bwMode="auto">
          <a:xfrm>
            <a:off x="-1588" y="-1588"/>
            <a:ext cx="3170238" cy="479426"/>
          </a:xfrm>
          <a:prstGeom prst="rect">
            <a:avLst/>
          </a:prstGeom>
          <a:noFill/>
          <a:ln w="12700">
            <a:noFill/>
            <a:miter lim="800000"/>
            <a:headEnd/>
            <a:tailEnd/>
          </a:ln>
        </p:spPr>
        <p:txBody>
          <a:bodyPr wrap="none" lIns="91413" tIns="45708" rIns="91413" bIns="45708" anchor="ctr"/>
          <a:lstStyle/>
          <a:p>
            <a:endParaRPr lang="en-US"/>
          </a:p>
        </p:txBody>
      </p:sp>
      <p:sp>
        <p:nvSpPr>
          <p:cNvPr id="87046" name="Rectangle 5"/>
          <p:cNvSpPr>
            <a:spLocks noGrp="1" noChangeArrowheads="1"/>
          </p:cNvSpPr>
          <p:nvPr>
            <p:ph type="body" idx="1"/>
          </p:nvPr>
        </p:nvSpPr>
        <p:spPr>
          <a:xfrm>
            <a:off x="207168" y="3541426"/>
            <a:ext cx="6869493" cy="5578762"/>
          </a:xfrm>
          <a:noFill/>
          <a:ln/>
        </p:spPr>
        <p:txBody>
          <a:bodyPr lIns="96465" tIns="47385" rIns="96465" bIns="47385"/>
          <a:lstStyle/>
          <a:p>
            <a:r>
              <a:rPr lang="en-US" dirty="0" smtClean="0"/>
              <a:t>• This is an extract of a data element table from the X12 standard.  On the left are the data element and its table number.  Every X12 data element has a table number.  So Entity Identifier Code is assigned table number 98.  In this table is where you will find all the metadata associated with this particular data element.</a:t>
            </a:r>
          </a:p>
          <a:p>
            <a:r>
              <a:rPr lang="en-US" dirty="0" smtClean="0"/>
              <a:t>• Notice that the data element name is pretty broad and generic.  It doesn't carry a whole lot of meaning.  The data element type is ID, which is an Identifier.  So this data element serves as a qualifier in the X12 standard.  This particular data element will have a code list that is found in table 98 of the X12 standard.  The minimum/maximum field lengths are two and three, respectively.</a:t>
            </a:r>
          </a:p>
          <a:p>
            <a:r>
              <a:rPr lang="en-US" dirty="0" smtClean="0"/>
              <a:t>• The definition, “code identifying an organization entity…” is pretty broad.  That's done on purpose by X12. X12 is designed for multi-use across many different entities and many different functional domains (e.g., transportation, health care, logistics, acquisition, insurance industry, the finance industry) to support a variety of industries using the X12 standard.  X12 is trying to come up with a broad set of standards with enough flexibility built into them to build out of that standard without substitution for specific needs.</a:t>
            </a:r>
          </a:p>
          <a:p>
            <a:r>
              <a:rPr lang="en-US" dirty="0" smtClean="0"/>
              <a:t>• The other thing X12 does in the data element table is to indicate what X12 data segments it is used.  In this example, it is used in an N1 segment; there are a total of 20 segments that use that same data element.  So the data elements are multi-use and that is why the definitions are so broad.</a:t>
            </a:r>
          </a:p>
          <a:p>
            <a:r>
              <a:rPr lang="en-US" dirty="0" smtClean="0"/>
              <a:t>• Also, X12 identifies how often a data element will appear in the transaction set standards.  In this case, 145 transaction sets make use of data element 98.</a:t>
            </a:r>
          </a:p>
          <a:p>
            <a:r>
              <a:rPr lang="en-US" dirty="0" smtClean="0"/>
              <a:t>• In this example, there are over 700 codes listed for data element 98.  We’ve extracted a couple of the codes to demonstrate how they are comparable to data elements we recognize from MILSTRIP.  The first code, BS, means it is a bill and ship-to code.  If you are familiar with MILSTRIP transactions, sometimes the bill-to and ship-to is the same entity.  BS is the code used to assign the code value to the bill-to and ship-to entity.</a:t>
            </a:r>
          </a:p>
          <a:p>
            <a:r>
              <a:rPr lang="en-US" dirty="0" smtClean="0"/>
              <a:t>• OB is the code to say "ordered by".  In DLMS parlance, that would be the </a:t>
            </a:r>
            <a:r>
              <a:rPr lang="en-US" dirty="0" err="1" smtClean="0"/>
              <a:t>requisitioner</a:t>
            </a:r>
            <a:r>
              <a:rPr lang="en-US" dirty="0" smtClean="0"/>
              <a:t>.  If the ship-to is unique, it would be identified by an ST.  Owning inventory control point is a Z4.  These codes are the building block for how the metadata in a data element will establish its usage in practice. </a:t>
            </a:r>
          </a:p>
        </p:txBody>
      </p:sp>
      <p:sp>
        <p:nvSpPr>
          <p:cNvPr id="87047" name="Rectangle 6"/>
          <p:cNvSpPr>
            <a:spLocks noGrp="1" noRot="1" noChangeAspect="1" noChangeArrowheads="1" noTextEdit="1"/>
          </p:cNvSpPr>
          <p:nvPr>
            <p:ph type="sldImg"/>
          </p:nvPr>
        </p:nvSpPr>
        <p:spPr>
          <a:xfrm>
            <a:off x="179388" y="157163"/>
            <a:ext cx="4332287" cy="3248025"/>
          </a:xfrm>
          <a:ln w="12700" cap="flat">
            <a:solidFill>
              <a:schemeClr val="tx1"/>
            </a:solidFill>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9"/>
          <p:cNvSpPr>
            <a:spLocks noGrp="1" noChangeArrowheads="1"/>
          </p:cNvSpPr>
          <p:nvPr>
            <p:ph type="sldNum" sz="quarter" idx="5"/>
          </p:nvPr>
        </p:nvSpPr>
        <p:spPr>
          <a:noFill/>
        </p:spPr>
        <p:txBody>
          <a:bodyPr/>
          <a:lstStyle/>
          <a:p>
            <a:fld id="{B324AC3C-579B-483C-BF03-04A09E4725A4}" type="slidenum">
              <a:rPr lang="en-US" smtClean="0"/>
              <a:pPr/>
              <a:t>18</a:t>
            </a:fld>
            <a:endParaRPr lang="en-US" smtClean="0"/>
          </a:p>
        </p:txBody>
      </p:sp>
      <p:sp>
        <p:nvSpPr>
          <p:cNvPr id="88067" name="Rectangle 2"/>
          <p:cNvSpPr>
            <a:spLocks noChangeArrowheads="1"/>
          </p:cNvSpPr>
          <p:nvPr/>
        </p:nvSpPr>
        <p:spPr bwMode="auto">
          <a:xfrm>
            <a:off x="4143377" y="-1588"/>
            <a:ext cx="3171825" cy="479426"/>
          </a:xfrm>
          <a:prstGeom prst="rect">
            <a:avLst/>
          </a:prstGeom>
          <a:noFill/>
          <a:ln w="12700">
            <a:noFill/>
            <a:miter lim="800000"/>
            <a:headEnd/>
            <a:tailEnd/>
          </a:ln>
        </p:spPr>
        <p:txBody>
          <a:bodyPr wrap="none" lIns="91413" tIns="45708" rIns="91413" bIns="45708" anchor="ctr"/>
          <a:lstStyle/>
          <a:p>
            <a:endParaRPr lang="en-US"/>
          </a:p>
        </p:txBody>
      </p:sp>
      <p:sp>
        <p:nvSpPr>
          <p:cNvPr id="88068" name="Rectangle 3"/>
          <p:cNvSpPr>
            <a:spLocks noChangeArrowheads="1"/>
          </p:cNvSpPr>
          <p:nvPr/>
        </p:nvSpPr>
        <p:spPr bwMode="auto">
          <a:xfrm>
            <a:off x="-1588" y="9120188"/>
            <a:ext cx="3170238" cy="481012"/>
          </a:xfrm>
          <a:prstGeom prst="rect">
            <a:avLst/>
          </a:prstGeom>
          <a:noFill/>
          <a:ln w="12700">
            <a:noFill/>
            <a:miter lim="800000"/>
            <a:headEnd/>
            <a:tailEnd/>
          </a:ln>
        </p:spPr>
        <p:txBody>
          <a:bodyPr wrap="none" lIns="91413" tIns="45708" rIns="91413" bIns="45708" anchor="ctr"/>
          <a:lstStyle/>
          <a:p>
            <a:endParaRPr lang="en-US"/>
          </a:p>
        </p:txBody>
      </p:sp>
      <p:sp>
        <p:nvSpPr>
          <p:cNvPr id="88069" name="Rectangle 4"/>
          <p:cNvSpPr>
            <a:spLocks noChangeArrowheads="1"/>
          </p:cNvSpPr>
          <p:nvPr/>
        </p:nvSpPr>
        <p:spPr bwMode="auto">
          <a:xfrm>
            <a:off x="-1588" y="-1588"/>
            <a:ext cx="3170238" cy="479426"/>
          </a:xfrm>
          <a:prstGeom prst="rect">
            <a:avLst/>
          </a:prstGeom>
          <a:noFill/>
          <a:ln w="12700">
            <a:noFill/>
            <a:miter lim="800000"/>
            <a:headEnd/>
            <a:tailEnd/>
          </a:ln>
        </p:spPr>
        <p:txBody>
          <a:bodyPr wrap="none" lIns="91413" tIns="45708" rIns="91413" bIns="45708" anchor="ctr"/>
          <a:lstStyle/>
          <a:p>
            <a:endParaRPr lang="en-US"/>
          </a:p>
        </p:txBody>
      </p:sp>
      <p:sp>
        <p:nvSpPr>
          <p:cNvPr id="88070" name="Rectangle 5"/>
          <p:cNvSpPr>
            <a:spLocks noGrp="1" noRot="1" noChangeAspect="1" noChangeArrowheads="1" noTextEdit="1"/>
          </p:cNvSpPr>
          <p:nvPr>
            <p:ph type="sldImg"/>
          </p:nvPr>
        </p:nvSpPr>
        <p:spPr>
          <a:xfrm>
            <a:off x="260350" y="211138"/>
            <a:ext cx="4567238" cy="3425825"/>
          </a:xfrm>
          <a:ln w="12700" cap="flat">
            <a:solidFill>
              <a:schemeClr val="tx1"/>
            </a:solidFill>
          </a:ln>
        </p:spPr>
      </p:sp>
      <p:sp>
        <p:nvSpPr>
          <p:cNvPr id="88071" name="Rectangle 6"/>
          <p:cNvSpPr>
            <a:spLocks noGrp="1" noChangeArrowheads="1"/>
          </p:cNvSpPr>
          <p:nvPr>
            <p:ph type="body" idx="1"/>
          </p:nvPr>
        </p:nvSpPr>
        <p:spPr>
          <a:xfrm>
            <a:off x="207168" y="3856220"/>
            <a:ext cx="6949006" cy="3762375"/>
          </a:xfrm>
          <a:noFill/>
          <a:ln/>
        </p:spPr>
        <p:txBody>
          <a:bodyPr lIns="96465" tIns="47385" rIns="96465" bIns="47385"/>
          <a:lstStyle/>
          <a:p>
            <a:r>
              <a:rPr lang="en-US" dirty="0" smtClean="0"/>
              <a:t>• Now let’s move up to the next level in the X12 hierarchy – the Data Segment.  Think of the data segment as a sentence in a written document.  Just like a sentence is composed of words, a data segment is composed of data elements.</a:t>
            </a:r>
          </a:p>
          <a:p>
            <a:r>
              <a:rPr lang="en-US" dirty="0" smtClean="0"/>
              <a:t>• This is an intermediate unit of information in a transaction set and is made up of one or more data elements.  Every data segment will have a unique segment ID assigned to it.  Just as every data element has a table number assigned to it, every segment has a segment ID assigned to it, and what the data segment does is convey functionally related data elements into a single coherent thought.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9"/>
          <p:cNvSpPr>
            <a:spLocks noGrp="1" noChangeArrowheads="1"/>
          </p:cNvSpPr>
          <p:nvPr>
            <p:ph type="sldNum" sz="quarter" idx="5"/>
          </p:nvPr>
        </p:nvSpPr>
        <p:spPr>
          <a:noFill/>
        </p:spPr>
        <p:txBody>
          <a:bodyPr/>
          <a:lstStyle/>
          <a:p>
            <a:fld id="{7DE78345-9FEE-4AB0-B734-DE300DBF428C}" type="slidenum">
              <a:rPr lang="en-US" smtClean="0"/>
              <a:pPr/>
              <a:t>19</a:t>
            </a:fld>
            <a:endParaRPr lang="en-US" smtClean="0"/>
          </a:p>
        </p:txBody>
      </p:sp>
      <p:sp>
        <p:nvSpPr>
          <p:cNvPr id="89091" name="Rectangle 2"/>
          <p:cNvSpPr>
            <a:spLocks noChangeArrowheads="1"/>
          </p:cNvSpPr>
          <p:nvPr/>
        </p:nvSpPr>
        <p:spPr bwMode="auto">
          <a:xfrm>
            <a:off x="4144965" y="-1586"/>
            <a:ext cx="3170237" cy="481013"/>
          </a:xfrm>
          <a:prstGeom prst="rect">
            <a:avLst/>
          </a:prstGeom>
          <a:noFill/>
          <a:ln w="12700">
            <a:noFill/>
            <a:miter lim="800000"/>
            <a:headEnd/>
            <a:tailEnd/>
          </a:ln>
        </p:spPr>
        <p:txBody>
          <a:bodyPr wrap="none" lIns="91413" tIns="45708" rIns="91413" bIns="45708" anchor="ctr"/>
          <a:lstStyle/>
          <a:p>
            <a:endParaRPr lang="en-US"/>
          </a:p>
        </p:txBody>
      </p:sp>
      <p:sp>
        <p:nvSpPr>
          <p:cNvPr id="89092" name="Rectangle 3"/>
          <p:cNvSpPr>
            <a:spLocks noChangeArrowheads="1"/>
          </p:cNvSpPr>
          <p:nvPr/>
        </p:nvSpPr>
        <p:spPr bwMode="auto">
          <a:xfrm>
            <a:off x="4144965" y="9118602"/>
            <a:ext cx="3170237" cy="482600"/>
          </a:xfrm>
          <a:prstGeom prst="rect">
            <a:avLst/>
          </a:prstGeom>
          <a:noFill/>
          <a:ln w="12700">
            <a:noFill/>
            <a:miter lim="800000"/>
            <a:headEnd/>
            <a:tailEnd/>
          </a:ln>
        </p:spPr>
        <p:txBody>
          <a:bodyPr lIns="20316" tIns="0" rIns="20316" bIns="0" anchor="b"/>
          <a:lstStyle/>
          <a:p>
            <a:pPr algn="r" defTabSz="976027">
              <a:spcBef>
                <a:spcPct val="0"/>
              </a:spcBef>
            </a:pPr>
            <a:r>
              <a:rPr lang="en-US" sz="1000" b="0" i="1" dirty="0">
                <a:latin typeface="Times New Roman" pitchFamily="18" charset="0"/>
              </a:rPr>
              <a:t>41</a:t>
            </a:r>
          </a:p>
        </p:txBody>
      </p:sp>
      <p:sp>
        <p:nvSpPr>
          <p:cNvPr id="89093" name="Rectangle 4"/>
          <p:cNvSpPr>
            <a:spLocks noChangeArrowheads="1"/>
          </p:cNvSpPr>
          <p:nvPr/>
        </p:nvSpPr>
        <p:spPr bwMode="auto">
          <a:xfrm>
            <a:off x="-1586" y="9118602"/>
            <a:ext cx="3168651" cy="482600"/>
          </a:xfrm>
          <a:prstGeom prst="rect">
            <a:avLst/>
          </a:prstGeom>
          <a:noFill/>
          <a:ln w="12700">
            <a:noFill/>
            <a:miter lim="800000"/>
            <a:headEnd/>
            <a:tailEnd/>
          </a:ln>
        </p:spPr>
        <p:txBody>
          <a:bodyPr wrap="none" lIns="91413" tIns="45708" rIns="91413" bIns="45708" anchor="ctr"/>
          <a:lstStyle/>
          <a:p>
            <a:endParaRPr lang="en-US"/>
          </a:p>
        </p:txBody>
      </p:sp>
      <p:sp>
        <p:nvSpPr>
          <p:cNvPr id="89094" name="Rectangle 5"/>
          <p:cNvSpPr>
            <a:spLocks noChangeArrowheads="1"/>
          </p:cNvSpPr>
          <p:nvPr/>
        </p:nvSpPr>
        <p:spPr bwMode="auto">
          <a:xfrm>
            <a:off x="-1586" y="-1586"/>
            <a:ext cx="3168651" cy="481013"/>
          </a:xfrm>
          <a:prstGeom prst="rect">
            <a:avLst/>
          </a:prstGeom>
          <a:noFill/>
          <a:ln w="12700">
            <a:noFill/>
            <a:miter lim="800000"/>
            <a:headEnd/>
            <a:tailEnd/>
          </a:ln>
        </p:spPr>
        <p:txBody>
          <a:bodyPr wrap="none" lIns="91413" tIns="45708" rIns="91413" bIns="45708" anchor="ctr"/>
          <a:lstStyle/>
          <a:p>
            <a:endParaRPr lang="en-US"/>
          </a:p>
        </p:txBody>
      </p:sp>
      <p:sp>
        <p:nvSpPr>
          <p:cNvPr id="89095" name="Rectangle 6"/>
          <p:cNvSpPr>
            <a:spLocks noGrp="1" noRot="1" noChangeAspect="1" noChangeArrowheads="1" noTextEdit="1"/>
          </p:cNvSpPr>
          <p:nvPr>
            <p:ph type="sldImg"/>
          </p:nvPr>
        </p:nvSpPr>
        <p:spPr>
          <a:xfrm>
            <a:off x="182563" y="239713"/>
            <a:ext cx="4719637" cy="3538537"/>
          </a:xfrm>
          <a:ln w="12700" cap="flat">
            <a:solidFill>
              <a:schemeClr val="tx1"/>
            </a:solidFill>
          </a:ln>
        </p:spPr>
      </p:sp>
      <p:sp>
        <p:nvSpPr>
          <p:cNvPr id="89096" name="Rectangle 7"/>
          <p:cNvSpPr>
            <a:spLocks noGrp="1" noChangeArrowheads="1"/>
          </p:cNvSpPr>
          <p:nvPr>
            <p:ph type="body" idx="1"/>
          </p:nvPr>
        </p:nvSpPr>
        <p:spPr>
          <a:xfrm>
            <a:off x="205583" y="3934919"/>
            <a:ext cx="6871078" cy="3760787"/>
          </a:xfrm>
          <a:noFill/>
          <a:ln/>
        </p:spPr>
        <p:txBody>
          <a:bodyPr lIns="96508" tIns="47407" rIns="96508" bIns="47407"/>
          <a:lstStyle/>
          <a:p>
            <a:pPr lvl="0"/>
            <a:r>
              <a:rPr lang="en-US" kern="1200" dirty="0" smtClean="0">
                <a:solidFill>
                  <a:schemeClr val="tx1"/>
                </a:solidFill>
                <a:effectLst/>
                <a:latin typeface="+mj-lt"/>
              </a:rPr>
              <a:t>Within the segment, the data elements that comprise it are in a predefined sequence, per the standard.  The standard will indicate the sequence.  Every data element within that segment will be identified by the segment ID that it's in, and its position within the segment.  </a:t>
            </a:r>
          </a:p>
          <a:p>
            <a:endParaRPr lang="en-US" dirty="0" smtClean="0">
              <a:latin typeface="+mj-l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pPr defTabSz="964287"/>
            <a:fld id="{F143C361-1042-437B-8A73-B926BEC336B0}" type="slidenum">
              <a:rPr lang="en-US" smtClean="0">
                <a:solidFill>
                  <a:prstClr val="black"/>
                </a:solidFill>
              </a:rPr>
              <a:pPr defTabSz="964287"/>
              <a:t>2</a:t>
            </a:fld>
            <a:endParaRPr lang="en-US" dirty="0" smtClean="0">
              <a:solidFill>
                <a:prstClr val="black"/>
              </a:solidFill>
            </a:endParaRPr>
          </a:p>
        </p:txBody>
      </p:sp>
      <p:sp>
        <p:nvSpPr>
          <p:cNvPr id="54275" name="Rectangle 1026"/>
          <p:cNvSpPr>
            <a:spLocks noGrp="1" noRot="1" noChangeAspect="1" noChangeArrowheads="1" noTextEdit="1"/>
          </p:cNvSpPr>
          <p:nvPr>
            <p:ph type="sldImg"/>
          </p:nvPr>
        </p:nvSpPr>
        <p:spPr>
          <a:xfrm>
            <a:off x="182563" y="157163"/>
            <a:ext cx="3933825" cy="2949575"/>
          </a:xfrm>
          <a:ln/>
        </p:spPr>
      </p:sp>
      <p:sp>
        <p:nvSpPr>
          <p:cNvPr id="54276" name="Rectangle 1027"/>
          <p:cNvSpPr>
            <a:spLocks noGrp="1" noChangeArrowheads="1"/>
          </p:cNvSpPr>
          <p:nvPr>
            <p:ph type="body" idx="1"/>
          </p:nvPr>
        </p:nvSpPr>
        <p:spPr>
          <a:noFill/>
          <a:ln/>
        </p:spPr>
        <p:txBody>
          <a:bodyPr/>
          <a:lstStyle/>
          <a:p>
            <a:pPr marL="268479" indent="-285666">
              <a:lnSpc>
                <a:spcPct val="115000"/>
              </a:lnSpc>
              <a:spcBef>
                <a:spcPts val="0"/>
              </a:spcBef>
              <a:spcAft>
                <a:spcPts val="0"/>
              </a:spcAft>
              <a:buFont typeface="Symbol"/>
              <a:buChar char=""/>
            </a:pPr>
            <a:r>
              <a:rPr lang="en-US" dirty="0" smtClean="0">
                <a:ea typeface="Calibri"/>
                <a:cs typeface="Times New Roman"/>
              </a:rPr>
              <a:t>This </a:t>
            </a:r>
            <a:r>
              <a:rPr lang="en-US" dirty="0">
                <a:ea typeface="Calibri"/>
                <a:cs typeface="Times New Roman"/>
              </a:rPr>
              <a:t>is the full Catalog of DLMS training Modules that are available as part of the DLMS Training.  Each Module is a building block for those that follow it.  The Catalog allows for course progress tracking. While it is recommended that the Modules be taken in sequence, it’s not mandatory</a:t>
            </a:r>
            <a:r>
              <a:rPr lang="en-US" dirty="0" smtClean="0">
                <a:ea typeface="Calibri"/>
                <a:cs typeface="Times New Roman"/>
              </a:rPr>
              <a:t>.</a:t>
            </a:r>
            <a:endParaRPr lang="en-US" sz="1100" dirty="0">
              <a:ea typeface="Calibri"/>
              <a:cs typeface="Times New Roman"/>
            </a:endParaRPr>
          </a:p>
        </p:txBody>
      </p:sp>
    </p:spTree>
    <p:extLst>
      <p:ext uri="{BB962C8B-B14F-4D97-AF65-F5344CB8AC3E}">
        <p14:creationId xmlns:p14="http://schemas.microsoft.com/office/powerpoint/2010/main" val="1185833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9"/>
          <p:cNvSpPr>
            <a:spLocks noGrp="1" noChangeArrowheads="1"/>
          </p:cNvSpPr>
          <p:nvPr>
            <p:ph type="sldNum" sz="quarter" idx="5"/>
          </p:nvPr>
        </p:nvSpPr>
        <p:spPr>
          <a:noFill/>
        </p:spPr>
        <p:txBody>
          <a:bodyPr/>
          <a:lstStyle/>
          <a:p>
            <a:fld id="{DEA2372D-2104-44E9-9F6E-F44418C97B55}" type="slidenum">
              <a:rPr lang="en-US" smtClean="0"/>
              <a:pPr/>
              <a:t>20</a:t>
            </a:fld>
            <a:endParaRPr lang="en-US" smtClean="0"/>
          </a:p>
        </p:txBody>
      </p:sp>
      <p:sp>
        <p:nvSpPr>
          <p:cNvPr id="90115" name="Rectangle 2"/>
          <p:cNvSpPr>
            <a:spLocks noChangeArrowheads="1"/>
          </p:cNvSpPr>
          <p:nvPr/>
        </p:nvSpPr>
        <p:spPr bwMode="auto">
          <a:xfrm>
            <a:off x="4144965" y="-1586"/>
            <a:ext cx="3170237" cy="481013"/>
          </a:xfrm>
          <a:prstGeom prst="rect">
            <a:avLst/>
          </a:prstGeom>
          <a:noFill/>
          <a:ln w="12700">
            <a:noFill/>
            <a:miter lim="800000"/>
            <a:headEnd/>
            <a:tailEnd/>
          </a:ln>
        </p:spPr>
        <p:txBody>
          <a:bodyPr wrap="none" lIns="91413" tIns="45708" rIns="91413" bIns="45708" anchor="ctr"/>
          <a:lstStyle/>
          <a:p>
            <a:endParaRPr lang="en-US"/>
          </a:p>
        </p:txBody>
      </p:sp>
      <p:sp>
        <p:nvSpPr>
          <p:cNvPr id="90116" name="Rectangle 3"/>
          <p:cNvSpPr>
            <a:spLocks noChangeArrowheads="1"/>
          </p:cNvSpPr>
          <p:nvPr/>
        </p:nvSpPr>
        <p:spPr bwMode="auto">
          <a:xfrm>
            <a:off x="4144965" y="9118602"/>
            <a:ext cx="3170237" cy="482600"/>
          </a:xfrm>
          <a:prstGeom prst="rect">
            <a:avLst/>
          </a:prstGeom>
          <a:noFill/>
          <a:ln w="12700">
            <a:noFill/>
            <a:miter lim="800000"/>
            <a:headEnd/>
            <a:tailEnd/>
          </a:ln>
        </p:spPr>
        <p:txBody>
          <a:bodyPr lIns="20316" tIns="0" rIns="20316" bIns="0" anchor="b"/>
          <a:lstStyle/>
          <a:p>
            <a:pPr algn="r" defTabSz="976027">
              <a:spcBef>
                <a:spcPct val="0"/>
              </a:spcBef>
            </a:pPr>
            <a:r>
              <a:rPr lang="en-US" sz="1000" b="0" i="1" dirty="0">
                <a:latin typeface="Times New Roman" pitchFamily="18" charset="0"/>
              </a:rPr>
              <a:t>41</a:t>
            </a:r>
          </a:p>
        </p:txBody>
      </p:sp>
      <p:sp>
        <p:nvSpPr>
          <p:cNvPr id="90117" name="Rectangle 4"/>
          <p:cNvSpPr>
            <a:spLocks noChangeArrowheads="1"/>
          </p:cNvSpPr>
          <p:nvPr/>
        </p:nvSpPr>
        <p:spPr bwMode="auto">
          <a:xfrm>
            <a:off x="-1586" y="9118602"/>
            <a:ext cx="3168651" cy="482600"/>
          </a:xfrm>
          <a:prstGeom prst="rect">
            <a:avLst/>
          </a:prstGeom>
          <a:noFill/>
          <a:ln w="12700">
            <a:noFill/>
            <a:miter lim="800000"/>
            <a:headEnd/>
            <a:tailEnd/>
          </a:ln>
        </p:spPr>
        <p:txBody>
          <a:bodyPr wrap="none" lIns="91413" tIns="45708" rIns="91413" bIns="45708" anchor="ctr"/>
          <a:lstStyle/>
          <a:p>
            <a:endParaRPr lang="en-US"/>
          </a:p>
        </p:txBody>
      </p:sp>
      <p:sp>
        <p:nvSpPr>
          <p:cNvPr id="90118" name="Rectangle 5"/>
          <p:cNvSpPr>
            <a:spLocks noChangeArrowheads="1"/>
          </p:cNvSpPr>
          <p:nvPr/>
        </p:nvSpPr>
        <p:spPr bwMode="auto">
          <a:xfrm>
            <a:off x="-1586" y="-1586"/>
            <a:ext cx="3168651" cy="481013"/>
          </a:xfrm>
          <a:prstGeom prst="rect">
            <a:avLst/>
          </a:prstGeom>
          <a:noFill/>
          <a:ln w="12700">
            <a:noFill/>
            <a:miter lim="800000"/>
            <a:headEnd/>
            <a:tailEnd/>
          </a:ln>
        </p:spPr>
        <p:txBody>
          <a:bodyPr wrap="none" lIns="91413" tIns="45708" rIns="91413" bIns="45708" anchor="ctr"/>
          <a:lstStyle/>
          <a:p>
            <a:endParaRPr lang="en-US"/>
          </a:p>
        </p:txBody>
      </p:sp>
      <p:sp>
        <p:nvSpPr>
          <p:cNvPr id="90119" name="Rectangle 6"/>
          <p:cNvSpPr>
            <a:spLocks noGrp="1" noRot="1" noChangeAspect="1" noChangeArrowheads="1" noTextEdit="1"/>
          </p:cNvSpPr>
          <p:nvPr>
            <p:ph type="sldImg"/>
          </p:nvPr>
        </p:nvSpPr>
        <p:spPr>
          <a:xfrm>
            <a:off x="260350" y="239713"/>
            <a:ext cx="4329113" cy="3246437"/>
          </a:xfrm>
          <a:ln w="12700" cap="flat">
            <a:solidFill>
              <a:schemeClr val="tx1"/>
            </a:solidFill>
          </a:ln>
        </p:spPr>
      </p:sp>
      <p:sp>
        <p:nvSpPr>
          <p:cNvPr id="90120" name="Rectangle 7"/>
          <p:cNvSpPr>
            <a:spLocks noGrp="1" noChangeArrowheads="1"/>
          </p:cNvSpPr>
          <p:nvPr>
            <p:ph type="body" idx="1"/>
          </p:nvPr>
        </p:nvSpPr>
        <p:spPr>
          <a:xfrm>
            <a:off x="205583" y="3620125"/>
            <a:ext cx="6950591" cy="3760787"/>
          </a:xfrm>
          <a:noFill/>
          <a:ln/>
        </p:spPr>
        <p:txBody>
          <a:bodyPr lIns="96508" tIns="47407" rIns="96508" bIns="47407"/>
          <a:lstStyle/>
          <a:p>
            <a:pPr lvl="0"/>
            <a:r>
              <a:rPr lang="en-US" kern="1200" dirty="0" smtClean="0">
                <a:solidFill>
                  <a:schemeClr val="tx1"/>
                </a:solidFill>
                <a:effectLst/>
                <a:ea typeface="+mn-ea"/>
                <a:cs typeface="+mn-cs"/>
              </a:rPr>
              <a:t>Every data element within a data segment is going to be separated by a delimiter.  That way when the computer reads this string of data, it knows where a data element begins and where it ends.  While it's usually called a delimiter; sometimes it's called a separator; both terms are synonymous.  The end of every segment has a terminator on it.  That way the computer knows where the segment ends and the next one begins, like the period in a sentence. </a:t>
            </a:r>
            <a:endParaRPr lang="en-US" kern="1200" dirty="0">
              <a:solidFill>
                <a:schemeClr val="tx1"/>
              </a:solidFill>
              <a:effectLst/>
              <a:ea typeface="+mn-ea"/>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9"/>
          <p:cNvSpPr>
            <a:spLocks noGrp="1" noChangeArrowheads="1"/>
          </p:cNvSpPr>
          <p:nvPr>
            <p:ph type="sldNum" sz="quarter" idx="5"/>
          </p:nvPr>
        </p:nvSpPr>
        <p:spPr>
          <a:noFill/>
        </p:spPr>
        <p:txBody>
          <a:bodyPr/>
          <a:lstStyle/>
          <a:p>
            <a:fld id="{5A1B4F88-267C-4DA7-A4CE-740EB0F31DA4}" type="slidenum">
              <a:rPr lang="en-US" smtClean="0"/>
              <a:pPr/>
              <a:t>21</a:t>
            </a:fld>
            <a:endParaRPr lang="en-US" smtClean="0"/>
          </a:p>
        </p:txBody>
      </p:sp>
      <p:sp>
        <p:nvSpPr>
          <p:cNvPr id="91139" name="Rectangle 2"/>
          <p:cNvSpPr>
            <a:spLocks noChangeArrowheads="1"/>
          </p:cNvSpPr>
          <p:nvPr/>
        </p:nvSpPr>
        <p:spPr bwMode="auto">
          <a:xfrm>
            <a:off x="4144965" y="-1586"/>
            <a:ext cx="3170237" cy="481013"/>
          </a:xfrm>
          <a:prstGeom prst="rect">
            <a:avLst/>
          </a:prstGeom>
          <a:noFill/>
          <a:ln w="12700">
            <a:noFill/>
            <a:miter lim="800000"/>
            <a:headEnd/>
            <a:tailEnd/>
          </a:ln>
        </p:spPr>
        <p:txBody>
          <a:bodyPr wrap="none" lIns="91413" tIns="45708" rIns="91413" bIns="45708" anchor="ctr"/>
          <a:lstStyle/>
          <a:p>
            <a:endParaRPr lang="en-US"/>
          </a:p>
        </p:txBody>
      </p:sp>
      <p:sp>
        <p:nvSpPr>
          <p:cNvPr id="91140" name="Rectangle 3"/>
          <p:cNvSpPr>
            <a:spLocks noChangeArrowheads="1"/>
          </p:cNvSpPr>
          <p:nvPr/>
        </p:nvSpPr>
        <p:spPr bwMode="auto">
          <a:xfrm>
            <a:off x="4144965" y="9118602"/>
            <a:ext cx="3170237" cy="482600"/>
          </a:xfrm>
          <a:prstGeom prst="rect">
            <a:avLst/>
          </a:prstGeom>
          <a:noFill/>
          <a:ln w="12700">
            <a:noFill/>
            <a:miter lim="800000"/>
            <a:headEnd/>
            <a:tailEnd/>
          </a:ln>
        </p:spPr>
        <p:txBody>
          <a:bodyPr lIns="20319" tIns="0" rIns="20319" bIns="0" anchor="b"/>
          <a:lstStyle/>
          <a:p>
            <a:pPr algn="r" defTabSz="976027">
              <a:spcBef>
                <a:spcPct val="0"/>
              </a:spcBef>
            </a:pPr>
            <a:r>
              <a:rPr lang="en-US" sz="1000" b="0" i="1" dirty="0">
                <a:latin typeface="Times New Roman" pitchFamily="18" charset="0"/>
              </a:rPr>
              <a:t>27</a:t>
            </a:r>
          </a:p>
        </p:txBody>
      </p:sp>
      <p:sp>
        <p:nvSpPr>
          <p:cNvPr id="91141" name="Rectangle 4"/>
          <p:cNvSpPr>
            <a:spLocks noChangeArrowheads="1"/>
          </p:cNvSpPr>
          <p:nvPr/>
        </p:nvSpPr>
        <p:spPr bwMode="auto">
          <a:xfrm>
            <a:off x="-1586" y="9118602"/>
            <a:ext cx="3168651" cy="482600"/>
          </a:xfrm>
          <a:prstGeom prst="rect">
            <a:avLst/>
          </a:prstGeom>
          <a:noFill/>
          <a:ln w="12700">
            <a:noFill/>
            <a:miter lim="800000"/>
            <a:headEnd/>
            <a:tailEnd/>
          </a:ln>
        </p:spPr>
        <p:txBody>
          <a:bodyPr wrap="none" lIns="91413" tIns="45708" rIns="91413" bIns="45708" anchor="ctr"/>
          <a:lstStyle/>
          <a:p>
            <a:endParaRPr lang="en-US"/>
          </a:p>
        </p:txBody>
      </p:sp>
      <p:sp>
        <p:nvSpPr>
          <p:cNvPr id="91142" name="Rectangle 5"/>
          <p:cNvSpPr>
            <a:spLocks noChangeArrowheads="1"/>
          </p:cNvSpPr>
          <p:nvPr/>
        </p:nvSpPr>
        <p:spPr bwMode="auto">
          <a:xfrm>
            <a:off x="-1586" y="-1586"/>
            <a:ext cx="3168651" cy="481013"/>
          </a:xfrm>
          <a:prstGeom prst="rect">
            <a:avLst/>
          </a:prstGeom>
          <a:noFill/>
          <a:ln w="12700">
            <a:noFill/>
            <a:miter lim="800000"/>
            <a:headEnd/>
            <a:tailEnd/>
          </a:ln>
        </p:spPr>
        <p:txBody>
          <a:bodyPr wrap="none" lIns="91413" tIns="45708" rIns="91413" bIns="45708" anchor="ctr"/>
          <a:lstStyle/>
          <a:p>
            <a:endParaRPr lang="en-US"/>
          </a:p>
        </p:txBody>
      </p:sp>
      <p:sp>
        <p:nvSpPr>
          <p:cNvPr id="867334" name="Rectangle 6"/>
          <p:cNvSpPr>
            <a:spLocks noGrp="1" noChangeArrowheads="1"/>
          </p:cNvSpPr>
          <p:nvPr>
            <p:ph type="body" idx="1"/>
          </p:nvPr>
        </p:nvSpPr>
        <p:spPr>
          <a:xfrm>
            <a:off x="205583" y="3620125"/>
            <a:ext cx="6871078" cy="3760787"/>
          </a:xfrm>
          <a:ln/>
        </p:spPr>
        <p:txBody>
          <a:bodyPr lIns="96521" tIns="47413" rIns="96521" bIns="47413"/>
          <a:lstStyle/>
          <a:p>
            <a:pPr>
              <a:spcBef>
                <a:spcPct val="50000"/>
              </a:spcBef>
              <a:defRPr/>
            </a:pPr>
            <a:r>
              <a:rPr lang="en-US" dirty="0" smtClean="0"/>
              <a:t>• For training purposes, I am going to provide you a pictorial description to help you understand the concepts of data segments and the relationship to data elements.  This representation is a data segment diagram.  It shows a graphical depiction  of the N1 segment.  The N1 Name segment is very generic.  First thing to note here are the six boxes, 1, 2, 3, 4, 5, and 6.  All six represent an individual data element within the data segment.</a:t>
            </a:r>
          </a:p>
          <a:p>
            <a:pPr>
              <a:spcBef>
                <a:spcPct val="50000"/>
              </a:spcBef>
              <a:defRPr/>
            </a:pPr>
            <a:r>
              <a:rPr lang="en-US" dirty="0" smtClean="0"/>
              <a:t>• Every data element is separated by a delimiter.  In this example here, the key delimiter is represented by an asterisk.  This is what the arrow is pointing to within the chart.  All element delimiters are represented by an asterisk, except for the last data element.  The last element is followed by a carat, representing the segment terminator.  When a computer is reading this string of data, there is an ID and a delimiter to represent the start of the data element.  Each subsequent element is followed by an element delimiter, until the last data element and that is followed by a segment terminator.</a:t>
            </a:r>
          </a:p>
        </p:txBody>
      </p:sp>
      <p:sp>
        <p:nvSpPr>
          <p:cNvPr id="91144" name="Rectangle 7"/>
          <p:cNvSpPr>
            <a:spLocks noGrp="1" noRot="1" noChangeAspect="1" noChangeArrowheads="1" noTextEdit="1"/>
          </p:cNvSpPr>
          <p:nvPr>
            <p:ph type="sldImg"/>
          </p:nvPr>
        </p:nvSpPr>
        <p:spPr>
          <a:xfrm>
            <a:off x="260350" y="157163"/>
            <a:ext cx="4408488" cy="3305175"/>
          </a:xfrm>
          <a:ln w="12700" cap="flat">
            <a:solidFill>
              <a:schemeClr val="tx1"/>
            </a:solidFill>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9"/>
          <p:cNvSpPr>
            <a:spLocks noGrp="1" noChangeArrowheads="1"/>
          </p:cNvSpPr>
          <p:nvPr>
            <p:ph type="sldNum" sz="quarter" idx="5"/>
          </p:nvPr>
        </p:nvSpPr>
        <p:spPr>
          <a:noFill/>
        </p:spPr>
        <p:txBody>
          <a:bodyPr/>
          <a:lstStyle/>
          <a:p>
            <a:fld id="{1D332CD6-006D-4EF1-92C7-3899DD813FA8}" type="slidenum">
              <a:rPr lang="en-US" smtClean="0"/>
              <a:pPr/>
              <a:t>22</a:t>
            </a:fld>
            <a:endParaRPr lang="en-US" smtClean="0"/>
          </a:p>
        </p:txBody>
      </p:sp>
      <p:sp>
        <p:nvSpPr>
          <p:cNvPr id="92163" name="Rectangle 2"/>
          <p:cNvSpPr>
            <a:spLocks noChangeArrowheads="1"/>
          </p:cNvSpPr>
          <p:nvPr/>
        </p:nvSpPr>
        <p:spPr bwMode="auto">
          <a:xfrm>
            <a:off x="4144965" y="-1586"/>
            <a:ext cx="3170237" cy="481013"/>
          </a:xfrm>
          <a:prstGeom prst="rect">
            <a:avLst/>
          </a:prstGeom>
          <a:noFill/>
          <a:ln w="12700">
            <a:noFill/>
            <a:miter lim="800000"/>
            <a:headEnd/>
            <a:tailEnd/>
          </a:ln>
        </p:spPr>
        <p:txBody>
          <a:bodyPr wrap="none" lIns="91413" tIns="45708" rIns="91413" bIns="45708" anchor="ctr"/>
          <a:lstStyle/>
          <a:p>
            <a:endParaRPr lang="en-US"/>
          </a:p>
        </p:txBody>
      </p:sp>
      <p:sp>
        <p:nvSpPr>
          <p:cNvPr id="92164" name="Rectangle 3"/>
          <p:cNvSpPr>
            <a:spLocks noChangeArrowheads="1"/>
          </p:cNvSpPr>
          <p:nvPr/>
        </p:nvSpPr>
        <p:spPr bwMode="auto">
          <a:xfrm>
            <a:off x="4144965" y="9118602"/>
            <a:ext cx="3170237" cy="482600"/>
          </a:xfrm>
          <a:prstGeom prst="rect">
            <a:avLst/>
          </a:prstGeom>
          <a:noFill/>
          <a:ln w="12700">
            <a:noFill/>
            <a:miter lim="800000"/>
            <a:headEnd/>
            <a:tailEnd/>
          </a:ln>
        </p:spPr>
        <p:txBody>
          <a:bodyPr lIns="20319" tIns="0" rIns="20319" bIns="0" anchor="b"/>
          <a:lstStyle/>
          <a:p>
            <a:pPr algn="r" defTabSz="976027">
              <a:spcBef>
                <a:spcPct val="0"/>
              </a:spcBef>
            </a:pPr>
            <a:r>
              <a:rPr lang="en-US" sz="1000" b="0" i="1" dirty="0">
                <a:latin typeface="Times New Roman" pitchFamily="18" charset="0"/>
              </a:rPr>
              <a:t>33</a:t>
            </a:r>
          </a:p>
        </p:txBody>
      </p:sp>
      <p:sp>
        <p:nvSpPr>
          <p:cNvPr id="92165" name="Rectangle 4"/>
          <p:cNvSpPr>
            <a:spLocks noChangeArrowheads="1"/>
          </p:cNvSpPr>
          <p:nvPr/>
        </p:nvSpPr>
        <p:spPr bwMode="auto">
          <a:xfrm>
            <a:off x="-1586" y="9118602"/>
            <a:ext cx="3168651" cy="482600"/>
          </a:xfrm>
          <a:prstGeom prst="rect">
            <a:avLst/>
          </a:prstGeom>
          <a:noFill/>
          <a:ln w="12700">
            <a:noFill/>
            <a:miter lim="800000"/>
            <a:headEnd/>
            <a:tailEnd/>
          </a:ln>
        </p:spPr>
        <p:txBody>
          <a:bodyPr wrap="none" lIns="91413" tIns="45708" rIns="91413" bIns="45708" anchor="ctr"/>
          <a:lstStyle/>
          <a:p>
            <a:endParaRPr lang="en-US"/>
          </a:p>
        </p:txBody>
      </p:sp>
      <p:sp>
        <p:nvSpPr>
          <p:cNvPr id="92166" name="Rectangle 5"/>
          <p:cNvSpPr>
            <a:spLocks noChangeArrowheads="1"/>
          </p:cNvSpPr>
          <p:nvPr/>
        </p:nvSpPr>
        <p:spPr bwMode="auto">
          <a:xfrm>
            <a:off x="-1586" y="-1586"/>
            <a:ext cx="3168651" cy="481013"/>
          </a:xfrm>
          <a:prstGeom prst="rect">
            <a:avLst/>
          </a:prstGeom>
          <a:noFill/>
          <a:ln w="12700">
            <a:noFill/>
            <a:miter lim="800000"/>
            <a:headEnd/>
            <a:tailEnd/>
          </a:ln>
        </p:spPr>
        <p:txBody>
          <a:bodyPr wrap="none" lIns="91413" tIns="45708" rIns="91413" bIns="45708" anchor="ctr"/>
          <a:lstStyle/>
          <a:p>
            <a:endParaRPr lang="en-US"/>
          </a:p>
        </p:txBody>
      </p:sp>
      <p:sp>
        <p:nvSpPr>
          <p:cNvPr id="92167" name="Rectangle 6"/>
          <p:cNvSpPr>
            <a:spLocks noGrp="1" noChangeArrowheads="1"/>
          </p:cNvSpPr>
          <p:nvPr>
            <p:ph type="body" idx="1"/>
          </p:nvPr>
        </p:nvSpPr>
        <p:spPr>
          <a:xfrm>
            <a:off x="205583" y="3777522"/>
            <a:ext cx="6950591" cy="3760787"/>
          </a:xfrm>
          <a:noFill/>
          <a:ln/>
        </p:spPr>
        <p:txBody>
          <a:bodyPr lIns="96521" tIns="47413" rIns="96521" bIns="47413"/>
          <a:lstStyle/>
          <a:p>
            <a:r>
              <a:rPr lang="en-US" dirty="0" smtClean="0"/>
              <a:t>• Every data element within a segment has an ID assigned to it.  In this example, entity identifier code, which is data element 98 in the X12 standard, is inside the N1 segment and it is the first data element of the segment.  This is the referenced designator in the segment ID, which in this case is the N1 segment and is in the 01 position of the sequence within that segment that it resides.</a:t>
            </a:r>
          </a:p>
          <a:p>
            <a:r>
              <a:rPr lang="en-US" dirty="0" smtClean="0"/>
              <a:t>• So in this case, the first instance of any identifier code data element 98 is in the N101 position.  This becomes important, especially for the</a:t>
            </a:r>
            <a:r>
              <a:rPr lang="en-US" baseline="0" dirty="0" smtClean="0"/>
              <a:t> </a:t>
            </a:r>
            <a:r>
              <a:rPr lang="en-US" dirty="0" smtClean="0"/>
              <a:t>DAAS folks, to help with the mapping.  Because when mapping, it is important to know exactly where these data elements and business rules are being applied. </a:t>
            </a:r>
          </a:p>
          <a:p>
            <a:r>
              <a:rPr lang="en-US" dirty="0" smtClean="0"/>
              <a:t>• Looking at the third box, the reference designator of N103 can quickly be parsed within the string.  The N1 represents the segment ID and the zero-three represents the third position within the segment.</a:t>
            </a:r>
          </a:p>
        </p:txBody>
      </p:sp>
      <p:sp>
        <p:nvSpPr>
          <p:cNvPr id="92168" name="Rectangle 7"/>
          <p:cNvSpPr>
            <a:spLocks noGrp="1" noRot="1" noChangeAspect="1" noChangeArrowheads="1" noTextEdit="1"/>
          </p:cNvSpPr>
          <p:nvPr>
            <p:ph type="sldImg"/>
          </p:nvPr>
        </p:nvSpPr>
        <p:spPr>
          <a:xfrm>
            <a:off x="182563" y="227013"/>
            <a:ext cx="4484687" cy="3363912"/>
          </a:xfrm>
          <a:ln w="12700" cap="flat">
            <a:solidFill>
              <a:schemeClr val="tx1"/>
            </a:solidFill>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9"/>
          <p:cNvSpPr>
            <a:spLocks noGrp="1" noChangeArrowheads="1"/>
          </p:cNvSpPr>
          <p:nvPr>
            <p:ph type="sldNum" sz="quarter" idx="5"/>
          </p:nvPr>
        </p:nvSpPr>
        <p:spPr>
          <a:noFill/>
        </p:spPr>
        <p:txBody>
          <a:bodyPr/>
          <a:lstStyle/>
          <a:p>
            <a:fld id="{719DF6D7-63C8-491D-A6F3-0BD33EFF2141}" type="slidenum">
              <a:rPr lang="en-US" smtClean="0"/>
              <a:pPr/>
              <a:t>23</a:t>
            </a:fld>
            <a:endParaRPr lang="en-US" smtClean="0"/>
          </a:p>
        </p:txBody>
      </p:sp>
      <p:sp>
        <p:nvSpPr>
          <p:cNvPr id="93187" name="Rectangle 2"/>
          <p:cNvSpPr>
            <a:spLocks noChangeArrowheads="1"/>
          </p:cNvSpPr>
          <p:nvPr/>
        </p:nvSpPr>
        <p:spPr bwMode="auto">
          <a:xfrm>
            <a:off x="4144965" y="-1586"/>
            <a:ext cx="3170237" cy="481013"/>
          </a:xfrm>
          <a:prstGeom prst="rect">
            <a:avLst/>
          </a:prstGeom>
          <a:noFill/>
          <a:ln w="12700">
            <a:noFill/>
            <a:miter lim="800000"/>
            <a:headEnd/>
            <a:tailEnd/>
          </a:ln>
        </p:spPr>
        <p:txBody>
          <a:bodyPr wrap="none" lIns="91413" tIns="45708" rIns="91413" bIns="45708" anchor="ctr"/>
          <a:lstStyle/>
          <a:p>
            <a:endParaRPr lang="en-US"/>
          </a:p>
        </p:txBody>
      </p:sp>
      <p:sp>
        <p:nvSpPr>
          <p:cNvPr id="93188" name="Rectangle 3"/>
          <p:cNvSpPr>
            <a:spLocks noChangeArrowheads="1"/>
          </p:cNvSpPr>
          <p:nvPr/>
        </p:nvSpPr>
        <p:spPr bwMode="auto">
          <a:xfrm>
            <a:off x="4144965" y="9118602"/>
            <a:ext cx="3170237" cy="482600"/>
          </a:xfrm>
          <a:prstGeom prst="rect">
            <a:avLst/>
          </a:prstGeom>
          <a:noFill/>
          <a:ln w="12700">
            <a:noFill/>
            <a:miter lim="800000"/>
            <a:headEnd/>
            <a:tailEnd/>
          </a:ln>
        </p:spPr>
        <p:txBody>
          <a:bodyPr lIns="20319" tIns="0" rIns="20319" bIns="0" anchor="b"/>
          <a:lstStyle/>
          <a:p>
            <a:pPr algn="r" defTabSz="976027">
              <a:spcBef>
                <a:spcPct val="0"/>
              </a:spcBef>
            </a:pPr>
            <a:r>
              <a:rPr lang="en-US" sz="1000" b="0" i="1" dirty="0">
                <a:latin typeface="Times New Roman" pitchFamily="18" charset="0"/>
              </a:rPr>
              <a:t>33</a:t>
            </a:r>
          </a:p>
        </p:txBody>
      </p:sp>
      <p:sp>
        <p:nvSpPr>
          <p:cNvPr id="93189" name="Rectangle 4"/>
          <p:cNvSpPr>
            <a:spLocks noChangeArrowheads="1"/>
          </p:cNvSpPr>
          <p:nvPr/>
        </p:nvSpPr>
        <p:spPr bwMode="auto">
          <a:xfrm>
            <a:off x="-1586" y="9118602"/>
            <a:ext cx="3168651" cy="482600"/>
          </a:xfrm>
          <a:prstGeom prst="rect">
            <a:avLst/>
          </a:prstGeom>
          <a:noFill/>
          <a:ln w="12700">
            <a:noFill/>
            <a:miter lim="800000"/>
            <a:headEnd/>
            <a:tailEnd/>
          </a:ln>
        </p:spPr>
        <p:txBody>
          <a:bodyPr wrap="none" lIns="91413" tIns="45708" rIns="91413" bIns="45708" anchor="ctr"/>
          <a:lstStyle/>
          <a:p>
            <a:endParaRPr lang="en-US"/>
          </a:p>
        </p:txBody>
      </p:sp>
      <p:sp>
        <p:nvSpPr>
          <p:cNvPr id="93190" name="Rectangle 5"/>
          <p:cNvSpPr>
            <a:spLocks noChangeArrowheads="1"/>
          </p:cNvSpPr>
          <p:nvPr/>
        </p:nvSpPr>
        <p:spPr bwMode="auto">
          <a:xfrm>
            <a:off x="-1586" y="-1586"/>
            <a:ext cx="3168651" cy="481013"/>
          </a:xfrm>
          <a:prstGeom prst="rect">
            <a:avLst/>
          </a:prstGeom>
          <a:noFill/>
          <a:ln w="12700">
            <a:noFill/>
            <a:miter lim="800000"/>
            <a:headEnd/>
            <a:tailEnd/>
          </a:ln>
        </p:spPr>
        <p:txBody>
          <a:bodyPr wrap="none" lIns="91413" tIns="45708" rIns="91413" bIns="45708" anchor="ctr"/>
          <a:lstStyle/>
          <a:p>
            <a:endParaRPr lang="en-US"/>
          </a:p>
        </p:txBody>
      </p:sp>
      <p:sp>
        <p:nvSpPr>
          <p:cNvPr id="93191" name="Rectangle 6"/>
          <p:cNvSpPr>
            <a:spLocks noGrp="1" noChangeArrowheads="1"/>
          </p:cNvSpPr>
          <p:nvPr>
            <p:ph type="body" idx="1"/>
          </p:nvPr>
        </p:nvSpPr>
        <p:spPr>
          <a:xfrm>
            <a:off x="205583" y="3620125"/>
            <a:ext cx="6871078" cy="3760787"/>
          </a:xfrm>
          <a:noFill/>
          <a:ln/>
        </p:spPr>
        <p:txBody>
          <a:bodyPr lIns="96521" tIns="47413" rIns="96521" bIns="47413"/>
          <a:lstStyle/>
          <a:p>
            <a:r>
              <a:rPr lang="en-US" dirty="0" smtClean="0"/>
              <a:t>• Next, let’s look at the data element numbers that comprise the N1 data segment.  In this example, the data element numbers are in the upper right-hand corner of the boxes.  </a:t>
            </a:r>
          </a:p>
          <a:p>
            <a:r>
              <a:rPr lang="en-US" dirty="0" smtClean="0"/>
              <a:t>• In this example, there are five different X12 data element tables that are used in the construction of this segment – 98, 93, 66, 67, and 706.  </a:t>
            </a:r>
          </a:p>
          <a:p>
            <a:r>
              <a:rPr lang="en-US" dirty="0" smtClean="0"/>
              <a:t>• If you will note, the data element number 98 is used twice, once in the N101 data element and another time in the N106 data element.  What has happened here is that the same data element is being used, but will have different qualifiers chosen to represent different values.  </a:t>
            </a:r>
          </a:p>
          <a:p>
            <a:endParaRPr lang="en-US" dirty="0" smtClean="0"/>
          </a:p>
          <a:p>
            <a:endParaRPr lang="en-US" dirty="0" smtClean="0"/>
          </a:p>
        </p:txBody>
      </p:sp>
      <p:sp>
        <p:nvSpPr>
          <p:cNvPr id="93192" name="Rectangle 7"/>
          <p:cNvSpPr>
            <a:spLocks noGrp="1" noRot="1" noChangeAspect="1" noChangeArrowheads="1" noTextEdit="1"/>
          </p:cNvSpPr>
          <p:nvPr>
            <p:ph type="sldImg"/>
          </p:nvPr>
        </p:nvSpPr>
        <p:spPr>
          <a:xfrm>
            <a:off x="261938" y="239713"/>
            <a:ext cx="4295775" cy="3222625"/>
          </a:xfrm>
          <a:ln w="12700" cap="flat">
            <a:solidFill>
              <a:schemeClr val="tx1"/>
            </a:solidFill>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9"/>
          <p:cNvSpPr>
            <a:spLocks noGrp="1" noChangeArrowheads="1"/>
          </p:cNvSpPr>
          <p:nvPr>
            <p:ph type="sldNum" sz="quarter" idx="5"/>
          </p:nvPr>
        </p:nvSpPr>
        <p:spPr>
          <a:noFill/>
        </p:spPr>
        <p:txBody>
          <a:bodyPr/>
          <a:lstStyle/>
          <a:p>
            <a:fld id="{A1A35A50-D640-4B17-8186-3D057028D7CE}" type="slidenum">
              <a:rPr lang="en-US" smtClean="0"/>
              <a:pPr/>
              <a:t>24</a:t>
            </a:fld>
            <a:endParaRPr lang="en-US" smtClean="0"/>
          </a:p>
        </p:txBody>
      </p:sp>
      <p:sp>
        <p:nvSpPr>
          <p:cNvPr id="94211" name="Rectangle 2"/>
          <p:cNvSpPr>
            <a:spLocks noChangeArrowheads="1"/>
          </p:cNvSpPr>
          <p:nvPr/>
        </p:nvSpPr>
        <p:spPr bwMode="auto">
          <a:xfrm>
            <a:off x="4144965" y="-1586"/>
            <a:ext cx="3170237" cy="481013"/>
          </a:xfrm>
          <a:prstGeom prst="rect">
            <a:avLst/>
          </a:prstGeom>
          <a:noFill/>
          <a:ln w="12700">
            <a:noFill/>
            <a:miter lim="800000"/>
            <a:headEnd/>
            <a:tailEnd/>
          </a:ln>
        </p:spPr>
        <p:txBody>
          <a:bodyPr wrap="none" lIns="91413" tIns="45708" rIns="91413" bIns="45708" anchor="ctr"/>
          <a:lstStyle/>
          <a:p>
            <a:endParaRPr lang="en-US"/>
          </a:p>
        </p:txBody>
      </p:sp>
      <p:sp>
        <p:nvSpPr>
          <p:cNvPr id="94212" name="Rectangle 3"/>
          <p:cNvSpPr>
            <a:spLocks noChangeArrowheads="1"/>
          </p:cNvSpPr>
          <p:nvPr/>
        </p:nvSpPr>
        <p:spPr bwMode="auto">
          <a:xfrm>
            <a:off x="4144965" y="9118602"/>
            <a:ext cx="3170237" cy="482600"/>
          </a:xfrm>
          <a:prstGeom prst="rect">
            <a:avLst/>
          </a:prstGeom>
          <a:noFill/>
          <a:ln w="12700">
            <a:noFill/>
            <a:miter lim="800000"/>
            <a:headEnd/>
            <a:tailEnd/>
          </a:ln>
        </p:spPr>
        <p:txBody>
          <a:bodyPr lIns="20319" tIns="0" rIns="20319" bIns="0" anchor="b"/>
          <a:lstStyle/>
          <a:p>
            <a:pPr algn="r" defTabSz="976027">
              <a:spcBef>
                <a:spcPct val="0"/>
              </a:spcBef>
            </a:pPr>
            <a:r>
              <a:rPr lang="en-US" sz="1000" b="0" i="1" dirty="0">
                <a:latin typeface="Times New Roman" pitchFamily="18" charset="0"/>
              </a:rPr>
              <a:t>34</a:t>
            </a:r>
          </a:p>
        </p:txBody>
      </p:sp>
      <p:sp>
        <p:nvSpPr>
          <p:cNvPr id="94213" name="Rectangle 4"/>
          <p:cNvSpPr>
            <a:spLocks noChangeArrowheads="1"/>
          </p:cNvSpPr>
          <p:nvPr/>
        </p:nvSpPr>
        <p:spPr bwMode="auto">
          <a:xfrm>
            <a:off x="-1586" y="9118602"/>
            <a:ext cx="3168651" cy="482600"/>
          </a:xfrm>
          <a:prstGeom prst="rect">
            <a:avLst/>
          </a:prstGeom>
          <a:noFill/>
          <a:ln w="12700">
            <a:noFill/>
            <a:miter lim="800000"/>
            <a:headEnd/>
            <a:tailEnd/>
          </a:ln>
        </p:spPr>
        <p:txBody>
          <a:bodyPr wrap="none" lIns="91413" tIns="45708" rIns="91413" bIns="45708" anchor="ctr"/>
          <a:lstStyle/>
          <a:p>
            <a:endParaRPr lang="en-US"/>
          </a:p>
        </p:txBody>
      </p:sp>
      <p:sp>
        <p:nvSpPr>
          <p:cNvPr id="94214" name="Rectangle 5"/>
          <p:cNvSpPr>
            <a:spLocks noChangeArrowheads="1"/>
          </p:cNvSpPr>
          <p:nvPr/>
        </p:nvSpPr>
        <p:spPr bwMode="auto">
          <a:xfrm>
            <a:off x="-1586" y="-1586"/>
            <a:ext cx="3168651" cy="481013"/>
          </a:xfrm>
          <a:prstGeom prst="rect">
            <a:avLst/>
          </a:prstGeom>
          <a:noFill/>
          <a:ln w="12700">
            <a:noFill/>
            <a:miter lim="800000"/>
            <a:headEnd/>
            <a:tailEnd/>
          </a:ln>
        </p:spPr>
        <p:txBody>
          <a:bodyPr wrap="none" lIns="91413" tIns="45708" rIns="91413" bIns="45708" anchor="ctr"/>
          <a:lstStyle/>
          <a:p>
            <a:endParaRPr lang="en-US"/>
          </a:p>
        </p:txBody>
      </p:sp>
      <p:sp>
        <p:nvSpPr>
          <p:cNvPr id="94215" name="Rectangle 6"/>
          <p:cNvSpPr>
            <a:spLocks noGrp="1" noRot="1" noChangeAspect="1" noChangeArrowheads="1" noTextEdit="1"/>
          </p:cNvSpPr>
          <p:nvPr>
            <p:ph type="sldImg"/>
          </p:nvPr>
        </p:nvSpPr>
        <p:spPr>
          <a:xfrm>
            <a:off x="260350" y="157163"/>
            <a:ext cx="4408488" cy="3305175"/>
          </a:xfrm>
          <a:ln w="12700" cap="flat">
            <a:solidFill>
              <a:schemeClr val="tx1"/>
            </a:solidFill>
          </a:ln>
        </p:spPr>
      </p:sp>
      <p:sp>
        <p:nvSpPr>
          <p:cNvPr id="94216" name="Rectangle 7"/>
          <p:cNvSpPr>
            <a:spLocks noGrp="1" noChangeArrowheads="1"/>
          </p:cNvSpPr>
          <p:nvPr>
            <p:ph type="body" idx="1"/>
          </p:nvPr>
        </p:nvSpPr>
        <p:spPr>
          <a:xfrm>
            <a:off x="159027" y="3698823"/>
            <a:ext cx="6997147" cy="5587584"/>
          </a:xfrm>
          <a:noFill/>
          <a:ln/>
        </p:spPr>
        <p:txBody>
          <a:bodyPr/>
          <a:lstStyle/>
          <a:p>
            <a:r>
              <a:rPr lang="en-US" dirty="0"/>
              <a:t>• Next we’ll look at the data element types for the data elements contained within the N1 data segment.  Every data element must have a data element type associated with it.  The highlighted element indicates ID for Identifier, the next one shows AN for Alphanumeric.  These are the only two types used within this segment and they represent the two most commonly used data element types within X12.</a:t>
            </a:r>
          </a:p>
          <a:p>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9"/>
          <p:cNvSpPr>
            <a:spLocks noGrp="1" noChangeArrowheads="1"/>
          </p:cNvSpPr>
          <p:nvPr>
            <p:ph type="sldNum" sz="quarter" idx="5"/>
          </p:nvPr>
        </p:nvSpPr>
        <p:spPr>
          <a:noFill/>
        </p:spPr>
        <p:txBody>
          <a:bodyPr/>
          <a:lstStyle/>
          <a:p>
            <a:fld id="{ECC27F72-B118-4992-BC17-B7E7D51941B3}" type="slidenum">
              <a:rPr lang="en-US" smtClean="0"/>
              <a:pPr/>
              <a:t>25</a:t>
            </a:fld>
            <a:endParaRPr lang="en-US" smtClean="0"/>
          </a:p>
        </p:txBody>
      </p:sp>
      <p:sp>
        <p:nvSpPr>
          <p:cNvPr id="95235" name="Rectangle 2"/>
          <p:cNvSpPr>
            <a:spLocks noChangeArrowheads="1"/>
          </p:cNvSpPr>
          <p:nvPr/>
        </p:nvSpPr>
        <p:spPr bwMode="auto">
          <a:xfrm>
            <a:off x="4144965" y="-1586"/>
            <a:ext cx="3170237" cy="481013"/>
          </a:xfrm>
          <a:prstGeom prst="rect">
            <a:avLst/>
          </a:prstGeom>
          <a:noFill/>
          <a:ln w="12700">
            <a:noFill/>
            <a:miter lim="800000"/>
            <a:headEnd/>
            <a:tailEnd/>
          </a:ln>
        </p:spPr>
        <p:txBody>
          <a:bodyPr wrap="none" lIns="91413" tIns="45708" rIns="91413" bIns="45708" anchor="ctr"/>
          <a:lstStyle/>
          <a:p>
            <a:endParaRPr lang="en-US"/>
          </a:p>
        </p:txBody>
      </p:sp>
      <p:sp>
        <p:nvSpPr>
          <p:cNvPr id="95236" name="Rectangle 3"/>
          <p:cNvSpPr>
            <a:spLocks noChangeArrowheads="1"/>
          </p:cNvSpPr>
          <p:nvPr/>
        </p:nvSpPr>
        <p:spPr bwMode="auto">
          <a:xfrm>
            <a:off x="4144965" y="9118602"/>
            <a:ext cx="3170237" cy="482600"/>
          </a:xfrm>
          <a:prstGeom prst="rect">
            <a:avLst/>
          </a:prstGeom>
          <a:noFill/>
          <a:ln w="12700">
            <a:noFill/>
            <a:miter lim="800000"/>
            <a:headEnd/>
            <a:tailEnd/>
          </a:ln>
        </p:spPr>
        <p:txBody>
          <a:bodyPr lIns="20319" tIns="0" rIns="20319" bIns="0" anchor="b"/>
          <a:lstStyle/>
          <a:p>
            <a:pPr algn="r" defTabSz="976027">
              <a:spcBef>
                <a:spcPct val="0"/>
              </a:spcBef>
            </a:pPr>
            <a:r>
              <a:rPr lang="en-US" sz="1000" b="0" i="1" dirty="0">
                <a:latin typeface="Times New Roman" pitchFamily="18" charset="0"/>
              </a:rPr>
              <a:t>36</a:t>
            </a:r>
          </a:p>
        </p:txBody>
      </p:sp>
      <p:sp>
        <p:nvSpPr>
          <p:cNvPr id="95237" name="Rectangle 4"/>
          <p:cNvSpPr>
            <a:spLocks noChangeArrowheads="1"/>
          </p:cNvSpPr>
          <p:nvPr/>
        </p:nvSpPr>
        <p:spPr bwMode="auto">
          <a:xfrm>
            <a:off x="-1586" y="9118602"/>
            <a:ext cx="3168651" cy="482600"/>
          </a:xfrm>
          <a:prstGeom prst="rect">
            <a:avLst/>
          </a:prstGeom>
          <a:noFill/>
          <a:ln w="12700">
            <a:noFill/>
            <a:miter lim="800000"/>
            <a:headEnd/>
            <a:tailEnd/>
          </a:ln>
        </p:spPr>
        <p:txBody>
          <a:bodyPr wrap="none" lIns="91413" tIns="45708" rIns="91413" bIns="45708" anchor="ctr"/>
          <a:lstStyle/>
          <a:p>
            <a:endParaRPr lang="en-US"/>
          </a:p>
        </p:txBody>
      </p:sp>
      <p:sp>
        <p:nvSpPr>
          <p:cNvPr id="95238" name="Rectangle 5"/>
          <p:cNvSpPr>
            <a:spLocks noChangeArrowheads="1"/>
          </p:cNvSpPr>
          <p:nvPr/>
        </p:nvSpPr>
        <p:spPr bwMode="auto">
          <a:xfrm>
            <a:off x="-1586" y="-1586"/>
            <a:ext cx="3168651" cy="481013"/>
          </a:xfrm>
          <a:prstGeom prst="rect">
            <a:avLst/>
          </a:prstGeom>
          <a:noFill/>
          <a:ln w="12700">
            <a:noFill/>
            <a:miter lim="800000"/>
            <a:headEnd/>
            <a:tailEnd/>
          </a:ln>
        </p:spPr>
        <p:txBody>
          <a:bodyPr wrap="none" lIns="91413" tIns="45708" rIns="91413" bIns="45708" anchor="ctr"/>
          <a:lstStyle/>
          <a:p>
            <a:endParaRPr lang="en-US"/>
          </a:p>
        </p:txBody>
      </p:sp>
      <p:sp>
        <p:nvSpPr>
          <p:cNvPr id="95239" name="Rectangle 6"/>
          <p:cNvSpPr>
            <a:spLocks noGrp="1" noChangeArrowheads="1"/>
          </p:cNvSpPr>
          <p:nvPr>
            <p:ph type="body" idx="1"/>
          </p:nvPr>
        </p:nvSpPr>
        <p:spPr>
          <a:xfrm>
            <a:off x="205583" y="3541427"/>
            <a:ext cx="6950591" cy="3760787"/>
          </a:xfrm>
          <a:noFill/>
          <a:ln/>
        </p:spPr>
        <p:txBody>
          <a:bodyPr lIns="96521" tIns="47413" rIns="96521" bIns="47413"/>
          <a:lstStyle/>
          <a:p>
            <a:pPr lvl="0"/>
            <a:r>
              <a:rPr lang="en-US" kern="1200" dirty="0" smtClean="0">
                <a:solidFill>
                  <a:schemeClr val="tx1"/>
                </a:solidFill>
                <a:effectLst/>
                <a:ea typeface="+mn-ea"/>
                <a:cs typeface="+mn-cs"/>
              </a:rPr>
              <a:t>Next we see the maximum and minimum element length is highlighted.  For the N101 data element the minimum length is two and the maximum is three, usually depicted as “2/3”.  All the elements in this segment are variable length with the exception of N105, which is a fixed length of two.</a:t>
            </a:r>
          </a:p>
          <a:p>
            <a:r>
              <a:rPr lang="en-US" kern="1200" dirty="0" smtClean="0">
                <a:solidFill>
                  <a:schemeClr val="tx1"/>
                </a:solidFill>
                <a:effectLst/>
                <a:ea typeface="+mn-ea"/>
                <a:cs typeface="+mn-cs"/>
              </a:rPr>
              <a:t> </a:t>
            </a:r>
            <a:endParaRPr lang="en-US" kern="1200" dirty="0">
              <a:solidFill>
                <a:schemeClr val="tx1"/>
              </a:solidFill>
              <a:effectLst/>
              <a:ea typeface="+mn-ea"/>
              <a:cs typeface="+mn-cs"/>
            </a:endParaRPr>
          </a:p>
        </p:txBody>
      </p:sp>
      <p:sp>
        <p:nvSpPr>
          <p:cNvPr id="95240" name="Rectangle 7"/>
          <p:cNvSpPr>
            <a:spLocks noGrp="1" noRot="1" noChangeAspect="1" noChangeArrowheads="1" noTextEdit="1"/>
          </p:cNvSpPr>
          <p:nvPr>
            <p:ph type="sldImg"/>
          </p:nvPr>
        </p:nvSpPr>
        <p:spPr>
          <a:xfrm>
            <a:off x="260350" y="157163"/>
            <a:ext cx="4249738" cy="3187700"/>
          </a:xfrm>
          <a:ln w="12700" cap="flat">
            <a:solidFill>
              <a:schemeClr val="tx1"/>
            </a:solidFill>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9"/>
          <p:cNvSpPr>
            <a:spLocks noGrp="1" noChangeArrowheads="1"/>
          </p:cNvSpPr>
          <p:nvPr>
            <p:ph type="sldNum" sz="quarter" idx="5"/>
          </p:nvPr>
        </p:nvSpPr>
        <p:spPr>
          <a:noFill/>
        </p:spPr>
        <p:txBody>
          <a:bodyPr/>
          <a:lstStyle/>
          <a:p>
            <a:fld id="{8302C951-E486-4C9E-A92D-22786582E807}" type="slidenum">
              <a:rPr lang="en-US" smtClean="0"/>
              <a:pPr/>
              <a:t>26</a:t>
            </a:fld>
            <a:endParaRPr lang="en-US" smtClean="0"/>
          </a:p>
        </p:txBody>
      </p:sp>
      <p:sp>
        <p:nvSpPr>
          <p:cNvPr id="96259" name="Rectangle 2"/>
          <p:cNvSpPr>
            <a:spLocks noChangeArrowheads="1"/>
          </p:cNvSpPr>
          <p:nvPr/>
        </p:nvSpPr>
        <p:spPr bwMode="auto">
          <a:xfrm>
            <a:off x="4144965" y="-1586"/>
            <a:ext cx="3170237" cy="481013"/>
          </a:xfrm>
          <a:prstGeom prst="rect">
            <a:avLst/>
          </a:prstGeom>
          <a:noFill/>
          <a:ln w="12700">
            <a:noFill/>
            <a:miter lim="800000"/>
            <a:headEnd/>
            <a:tailEnd/>
          </a:ln>
        </p:spPr>
        <p:txBody>
          <a:bodyPr wrap="none" lIns="91413" tIns="45708" rIns="91413" bIns="45708" anchor="ctr"/>
          <a:lstStyle/>
          <a:p>
            <a:endParaRPr lang="en-US"/>
          </a:p>
        </p:txBody>
      </p:sp>
      <p:sp>
        <p:nvSpPr>
          <p:cNvPr id="96260" name="Rectangle 3"/>
          <p:cNvSpPr>
            <a:spLocks noChangeArrowheads="1"/>
          </p:cNvSpPr>
          <p:nvPr/>
        </p:nvSpPr>
        <p:spPr bwMode="auto">
          <a:xfrm>
            <a:off x="4144965" y="9118602"/>
            <a:ext cx="3170237" cy="482600"/>
          </a:xfrm>
          <a:prstGeom prst="rect">
            <a:avLst/>
          </a:prstGeom>
          <a:noFill/>
          <a:ln w="12700">
            <a:noFill/>
            <a:miter lim="800000"/>
            <a:headEnd/>
            <a:tailEnd/>
          </a:ln>
        </p:spPr>
        <p:txBody>
          <a:bodyPr lIns="20319" tIns="0" rIns="20319" bIns="0" anchor="b"/>
          <a:lstStyle/>
          <a:p>
            <a:pPr algn="r" defTabSz="976027">
              <a:spcBef>
                <a:spcPct val="0"/>
              </a:spcBef>
            </a:pPr>
            <a:r>
              <a:rPr lang="en-US" sz="1000" b="0" i="1" dirty="0">
                <a:latin typeface="Times New Roman" pitchFamily="18" charset="0"/>
              </a:rPr>
              <a:t>30</a:t>
            </a:r>
          </a:p>
        </p:txBody>
      </p:sp>
      <p:sp>
        <p:nvSpPr>
          <p:cNvPr id="96261" name="Rectangle 4"/>
          <p:cNvSpPr>
            <a:spLocks noChangeArrowheads="1"/>
          </p:cNvSpPr>
          <p:nvPr/>
        </p:nvSpPr>
        <p:spPr bwMode="auto">
          <a:xfrm>
            <a:off x="-1586" y="9118602"/>
            <a:ext cx="3168651" cy="482600"/>
          </a:xfrm>
          <a:prstGeom prst="rect">
            <a:avLst/>
          </a:prstGeom>
          <a:noFill/>
          <a:ln w="12700">
            <a:noFill/>
            <a:miter lim="800000"/>
            <a:headEnd/>
            <a:tailEnd/>
          </a:ln>
        </p:spPr>
        <p:txBody>
          <a:bodyPr wrap="none" lIns="91413" tIns="45708" rIns="91413" bIns="45708" anchor="ctr"/>
          <a:lstStyle/>
          <a:p>
            <a:endParaRPr lang="en-US"/>
          </a:p>
        </p:txBody>
      </p:sp>
      <p:sp>
        <p:nvSpPr>
          <p:cNvPr id="96262" name="Rectangle 5"/>
          <p:cNvSpPr>
            <a:spLocks noChangeArrowheads="1"/>
          </p:cNvSpPr>
          <p:nvPr/>
        </p:nvSpPr>
        <p:spPr bwMode="auto">
          <a:xfrm>
            <a:off x="-1586" y="-1586"/>
            <a:ext cx="3168651" cy="481013"/>
          </a:xfrm>
          <a:prstGeom prst="rect">
            <a:avLst/>
          </a:prstGeom>
          <a:noFill/>
          <a:ln w="12700">
            <a:noFill/>
            <a:miter lim="800000"/>
            <a:headEnd/>
            <a:tailEnd/>
          </a:ln>
        </p:spPr>
        <p:txBody>
          <a:bodyPr wrap="none" lIns="91413" tIns="45708" rIns="91413" bIns="45708" anchor="ctr"/>
          <a:lstStyle/>
          <a:p>
            <a:endParaRPr lang="en-US"/>
          </a:p>
        </p:txBody>
      </p:sp>
      <p:sp>
        <p:nvSpPr>
          <p:cNvPr id="96263" name="Rectangle 6"/>
          <p:cNvSpPr>
            <a:spLocks noGrp="1" noChangeArrowheads="1"/>
          </p:cNvSpPr>
          <p:nvPr>
            <p:ph type="body" idx="1"/>
          </p:nvPr>
        </p:nvSpPr>
        <p:spPr>
          <a:xfrm>
            <a:off x="205583" y="3856220"/>
            <a:ext cx="6950591" cy="3760787"/>
          </a:xfrm>
          <a:noFill/>
          <a:ln/>
        </p:spPr>
        <p:txBody>
          <a:bodyPr lIns="96521" tIns="47413" rIns="96521" bIns="47413"/>
          <a:lstStyle/>
          <a:p>
            <a:pPr lvl="0"/>
            <a:r>
              <a:rPr lang="en-US" kern="1200" dirty="0" smtClean="0">
                <a:solidFill>
                  <a:schemeClr val="tx1"/>
                </a:solidFill>
                <a:effectLst/>
                <a:ea typeface="+mn-ea"/>
                <a:cs typeface="+mn-cs"/>
              </a:rPr>
              <a:t>The Condition designator defines how the element is to be used.  Mandatory and Optional are self-evident.  X and Z indicate either a syntax or semantic note applies.  More on this topic later.</a:t>
            </a:r>
            <a:endParaRPr lang="en-US" kern="1200" dirty="0">
              <a:solidFill>
                <a:schemeClr val="tx1"/>
              </a:solidFill>
              <a:effectLst/>
              <a:ea typeface="+mn-ea"/>
              <a:cs typeface="+mn-cs"/>
            </a:endParaRPr>
          </a:p>
        </p:txBody>
      </p:sp>
      <p:sp>
        <p:nvSpPr>
          <p:cNvPr id="96264" name="Rectangle 7"/>
          <p:cNvSpPr>
            <a:spLocks noGrp="1" noRot="1" noChangeAspect="1" noChangeArrowheads="1" noTextEdit="1"/>
          </p:cNvSpPr>
          <p:nvPr>
            <p:ph type="sldImg"/>
          </p:nvPr>
        </p:nvSpPr>
        <p:spPr>
          <a:xfrm>
            <a:off x="182563" y="239713"/>
            <a:ext cx="4564062" cy="3422650"/>
          </a:xfrm>
          <a:ln w="12700" cap="flat">
            <a:solidFill>
              <a:schemeClr val="tx1"/>
            </a:solidFill>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9"/>
          <p:cNvSpPr>
            <a:spLocks noGrp="1" noChangeArrowheads="1"/>
          </p:cNvSpPr>
          <p:nvPr>
            <p:ph type="sldNum" sz="quarter" idx="5"/>
          </p:nvPr>
        </p:nvSpPr>
        <p:spPr>
          <a:noFill/>
        </p:spPr>
        <p:txBody>
          <a:bodyPr/>
          <a:lstStyle/>
          <a:p>
            <a:fld id="{0D3D9CC7-895C-40CD-82D2-B29F4216261D}" type="slidenum">
              <a:rPr lang="en-US" smtClean="0"/>
              <a:pPr/>
              <a:t>27</a:t>
            </a:fld>
            <a:endParaRPr lang="en-US" smtClean="0"/>
          </a:p>
        </p:txBody>
      </p:sp>
      <p:sp>
        <p:nvSpPr>
          <p:cNvPr id="97283" name="Rectangle 2"/>
          <p:cNvSpPr>
            <a:spLocks noGrp="1" noChangeArrowheads="1"/>
          </p:cNvSpPr>
          <p:nvPr>
            <p:ph type="body" idx="1"/>
          </p:nvPr>
        </p:nvSpPr>
        <p:spPr>
          <a:xfrm>
            <a:off x="159027" y="3620125"/>
            <a:ext cx="6997147" cy="5666282"/>
          </a:xfrm>
          <a:noFill/>
          <a:ln/>
        </p:spPr>
        <p:txBody>
          <a:bodyPr lIns="96465" tIns="47385" rIns="96465" bIns="47385"/>
          <a:lstStyle/>
          <a:p>
            <a:pPr lvl="0"/>
            <a:r>
              <a:rPr lang="en-US" kern="1200" dirty="0" smtClean="0">
                <a:solidFill>
                  <a:schemeClr val="tx1"/>
                </a:solidFill>
                <a:effectLst/>
              </a:rPr>
              <a:t>Now that we’ve completed the pictorial review of the Data Segment Diagram, it is time to show you an extract of the Data Segment Diagram in data dictionary format from the actual X12 standard.  Everything in the six boxes on the previous slides is portrayed here in the actual X12 standard itself.  The data dictionary format is just another view of the same information.  At the top, you will see the Data Segment ID (N1) and its title (NAME), along with a generic definition.  Next you will see all the X12 transaction sets that contain an N1 segment.  </a:t>
            </a:r>
          </a:p>
          <a:p>
            <a:endParaRPr lang="en-US" dirty="0" smtClean="0"/>
          </a:p>
        </p:txBody>
      </p:sp>
      <p:sp>
        <p:nvSpPr>
          <p:cNvPr id="97284" name="Rectangle 3"/>
          <p:cNvSpPr>
            <a:spLocks noGrp="1" noRot="1" noChangeAspect="1" noChangeArrowheads="1" noTextEdit="1"/>
          </p:cNvSpPr>
          <p:nvPr>
            <p:ph type="sldImg"/>
          </p:nvPr>
        </p:nvSpPr>
        <p:spPr>
          <a:xfrm>
            <a:off x="258763" y="157163"/>
            <a:ext cx="4332287" cy="3248025"/>
          </a:xfrm>
          <a:ln w="12700" cap="flat">
            <a:solidFill>
              <a:schemeClr val="tx1"/>
            </a:solidFill>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9"/>
          <p:cNvSpPr>
            <a:spLocks noGrp="1" noChangeArrowheads="1"/>
          </p:cNvSpPr>
          <p:nvPr>
            <p:ph type="sldNum" sz="quarter" idx="5"/>
          </p:nvPr>
        </p:nvSpPr>
        <p:spPr>
          <a:noFill/>
        </p:spPr>
        <p:txBody>
          <a:bodyPr/>
          <a:lstStyle/>
          <a:p>
            <a:fld id="{5DF9A713-096A-4085-9E27-6AEB27356AA0}" type="slidenum">
              <a:rPr lang="en-US" smtClean="0"/>
              <a:pPr/>
              <a:t>28</a:t>
            </a:fld>
            <a:endParaRPr lang="en-US" smtClean="0"/>
          </a:p>
        </p:txBody>
      </p:sp>
      <p:sp>
        <p:nvSpPr>
          <p:cNvPr id="98307" name="Rectangle 2"/>
          <p:cNvSpPr>
            <a:spLocks noGrp="1" noChangeArrowheads="1"/>
          </p:cNvSpPr>
          <p:nvPr>
            <p:ph type="body" idx="1"/>
          </p:nvPr>
        </p:nvSpPr>
        <p:spPr>
          <a:xfrm>
            <a:off x="159027" y="3698823"/>
            <a:ext cx="6997147" cy="5587584"/>
          </a:xfrm>
          <a:noFill/>
          <a:ln/>
        </p:spPr>
        <p:txBody>
          <a:bodyPr lIns="96465" tIns="47385" rIns="96465" bIns="47385"/>
          <a:lstStyle/>
          <a:p>
            <a:r>
              <a:rPr lang="en-US" dirty="0" smtClean="0"/>
              <a:t>• The data segment diagram is a list of all the metadata for all the data elements in a segment.  Reading from the left, the first piece of metadata is the “reference.”</a:t>
            </a:r>
          </a:p>
          <a:p>
            <a:r>
              <a:rPr lang="en-US" dirty="0" smtClean="0"/>
              <a:t>• Zero One through zero six indicates both the order and the sequence of the data elements within the data segment. </a:t>
            </a:r>
          </a:p>
        </p:txBody>
      </p:sp>
      <p:sp>
        <p:nvSpPr>
          <p:cNvPr id="98308" name="Rectangle 3"/>
          <p:cNvSpPr>
            <a:spLocks noGrp="1" noRot="1" noChangeAspect="1" noChangeArrowheads="1" noTextEdit="1"/>
          </p:cNvSpPr>
          <p:nvPr>
            <p:ph type="sldImg"/>
          </p:nvPr>
        </p:nvSpPr>
        <p:spPr>
          <a:xfrm>
            <a:off x="260350" y="157163"/>
            <a:ext cx="4329113" cy="3246437"/>
          </a:xfrm>
          <a:ln w="12700" cap="flat">
            <a:solidFill>
              <a:schemeClr val="tx1"/>
            </a:solidFill>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9"/>
          <p:cNvSpPr>
            <a:spLocks noGrp="1" noChangeArrowheads="1"/>
          </p:cNvSpPr>
          <p:nvPr>
            <p:ph type="sldNum" sz="quarter" idx="5"/>
          </p:nvPr>
        </p:nvSpPr>
        <p:spPr>
          <a:noFill/>
        </p:spPr>
        <p:txBody>
          <a:bodyPr/>
          <a:lstStyle/>
          <a:p>
            <a:fld id="{E81E36D9-78C2-46B7-97DE-23EECECDE129}" type="slidenum">
              <a:rPr lang="en-US" smtClean="0"/>
              <a:pPr/>
              <a:t>29</a:t>
            </a:fld>
            <a:endParaRPr lang="en-US" smtClean="0"/>
          </a:p>
        </p:txBody>
      </p:sp>
      <p:sp>
        <p:nvSpPr>
          <p:cNvPr id="99331" name="Rectangle 2"/>
          <p:cNvSpPr>
            <a:spLocks noGrp="1" noChangeArrowheads="1"/>
          </p:cNvSpPr>
          <p:nvPr>
            <p:ph type="body" idx="1"/>
          </p:nvPr>
        </p:nvSpPr>
        <p:spPr>
          <a:xfrm>
            <a:off x="159027" y="3541426"/>
            <a:ext cx="6997147" cy="5744980"/>
          </a:xfrm>
          <a:noFill/>
          <a:ln/>
        </p:spPr>
        <p:txBody>
          <a:bodyPr lIns="96465" tIns="47385" rIns="96465" bIns="47385"/>
          <a:lstStyle/>
          <a:p>
            <a:pPr lvl="0"/>
            <a:r>
              <a:rPr lang="en-US" kern="1200" dirty="0" smtClean="0">
                <a:solidFill>
                  <a:schemeClr val="tx1"/>
                </a:solidFill>
                <a:effectLst/>
                <a:ea typeface="+mn-ea"/>
                <a:cs typeface="+mn-cs"/>
              </a:rPr>
              <a:t>Next is the element number.  Every data element is assigned a number, that refers to a table in X12 containing the metadata for that data element.</a:t>
            </a:r>
            <a:endParaRPr lang="en-US" kern="1200" dirty="0">
              <a:solidFill>
                <a:schemeClr val="tx1"/>
              </a:solidFill>
              <a:effectLst/>
              <a:ea typeface="+mn-ea"/>
              <a:cs typeface="+mn-cs"/>
            </a:endParaRPr>
          </a:p>
        </p:txBody>
      </p:sp>
      <p:sp>
        <p:nvSpPr>
          <p:cNvPr id="99332" name="Rectangle 3"/>
          <p:cNvSpPr>
            <a:spLocks noGrp="1" noRot="1" noChangeAspect="1" noChangeArrowheads="1" noTextEdit="1"/>
          </p:cNvSpPr>
          <p:nvPr>
            <p:ph type="sldImg"/>
          </p:nvPr>
        </p:nvSpPr>
        <p:spPr>
          <a:xfrm>
            <a:off x="258763" y="157163"/>
            <a:ext cx="4332287" cy="3248025"/>
          </a:xfrm>
          <a:ln w="12700" cap="flat">
            <a:solidFill>
              <a:schemeClr val="tx1"/>
            </a:solidFill>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9"/>
          <p:cNvSpPr>
            <a:spLocks noGrp="1" noChangeArrowheads="1"/>
          </p:cNvSpPr>
          <p:nvPr>
            <p:ph type="sldNum" sz="quarter" idx="5"/>
          </p:nvPr>
        </p:nvSpPr>
        <p:spPr>
          <a:noFill/>
        </p:spPr>
        <p:txBody>
          <a:bodyPr/>
          <a:lstStyle/>
          <a:p>
            <a:fld id="{44646982-D073-4B8F-816F-C6D59B3D988C}" type="slidenum">
              <a:rPr lang="en-US" smtClean="0"/>
              <a:pPr/>
              <a:t>3</a:t>
            </a:fld>
            <a:endParaRPr lang="en-US" smtClean="0"/>
          </a:p>
        </p:txBody>
      </p:sp>
      <p:sp>
        <p:nvSpPr>
          <p:cNvPr id="76803" name="Rectangle 2"/>
          <p:cNvSpPr>
            <a:spLocks noGrp="1" noRot="1" noChangeAspect="1" noChangeArrowheads="1" noTextEdit="1"/>
          </p:cNvSpPr>
          <p:nvPr>
            <p:ph type="sldImg"/>
          </p:nvPr>
        </p:nvSpPr>
        <p:spPr>
          <a:xfrm>
            <a:off x="182563" y="157163"/>
            <a:ext cx="3933825" cy="2949575"/>
          </a:xfrm>
          <a:ln/>
        </p:spPr>
      </p:sp>
      <p:sp>
        <p:nvSpPr>
          <p:cNvPr id="76804" name="Rectangle 3"/>
          <p:cNvSpPr>
            <a:spLocks noGrp="1" noChangeArrowheads="1"/>
          </p:cNvSpPr>
          <p:nvPr>
            <p:ph type="body" idx="1"/>
          </p:nvPr>
        </p:nvSpPr>
        <p:spPr>
          <a:noFill/>
          <a:ln/>
        </p:spPr>
        <p:txBody>
          <a:bodyPr/>
          <a:lstStyle/>
          <a:p>
            <a:pPr marL="177845" indent="-177845">
              <a:buFont typeface="Arial" panose="020B0604020202020204" pitchFamily="34" charset="0"/>
              <a:buChar char="•"/>
            </a:pPr>
            <a:r>
              <a:rPr lang="en-US" kern="1200" dirty="0" smtClean="0">
                <a:solidFill>
                  <a:schemeClr val="tx1"/>
                </a:solidFill>
                <a:effectLst/>
                <a:ea typeface="+mn-ea"/>
                <a:cs typeface="+mn-cs"/>
              </a:rPr>
              <a:t>ASC X12 EDI Definitions and Concepts.  This module will cover the structure and components that make up an EDI transaction – data elements, data segments, segment loops, transaction sets, functional groups, and interchange groups.</a:t>
            </a:r>
          </a:p>
          <a:p>
            <a:pPr marL="177845" indent="-177845">
              <a:buFont typeface="Arial" panose="020B0604020202020204" pitchFamily="34" charset="0"/>
              <a:buChar char="•"/>
            </a:pPr>
            <a:r>
              <a:rPr lang="en-US" kern="1200" dirty="0" smtClean="0">
                <a:solidFill>
                  <a:schemeClr val="tx1"/>
                </a:solidFill>
                <a:effectLst/>
                <a:ea typeface="+mn-ea"/>
                <a:cs typeface="+mn-cs"/>
              </a:rPr>
              <a:t>During this module, these components will be reviewed in detail, from data elements all the way down through interchange groups.  </a:t>
            </a:r>
          </a:p>
          <a:p>
            <a:pPr marL="177845" indent="-177845">
              <a:buFont typeface="Arial" panose="020B0604020202020204" pitchFamily="34" charset="0"/>
              <a:buChar char="•"/>
            </a:pPr>
            <a:r>
              <a:rPr lang="en-US" kern="1200" dirty="0" smtClean="0">
                <a:solidFill>
                  <a:schemeClr val="tx1"/>
                </a:solidFill>
                <a:effectLst/>
                <a:ea typeface="+mn-ea"/>
                <a:cs typeface="+mn-cs"/>
              </a:rPr>
              <a:t>Just a point of note, a data element in the context of X12 is different than a data element in an application system.  The data elements referenced in this module are X12 data elements.  They will -- in some way that will be highlighted later -- become the functional data elements that are stored in application databases.  </a:t>
            </a:r>
            <a:endParaRPr lang="en-US" kern="1200" dirty="0">
              <a:solidFill>
                <a:schemeClr val="tx1"/>
              </a:solidFill>
              <a:effectLst/>
              <a:ea typeface="+mn-ea"/>
              <a:cs typeface="+mn-cs"/>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9"/>
          <p:cNvSpPr>
            <a:spLocks noGrp="1" noChangeArrowheads="1"/>
          </p:cNvSpPr>
          <p:nvPr>
            <p:ph type="sldNum" sz="quarter" idx="5"/>
          </p:nvPr>
        </p:nvSpPr>
        <p:spPr>
          <a:noFill/>
        </p:spPr>
        <p:txBody>
          <a:bodyPr/>
          <a:lstStyle/>
          <a:p>
            <a:fld id="{751D8221-08B1-43AC-90B0-3041CCB71F0A}" type="slidenum">
              <a:rPr lang="en-US" smtClean="0"/>
              <a:pPr/>
              <a:t>30</a:t>
            </a:fld>
            <a:endParaRPr lang="en-US" smtClean="0"/>
          </a:p>
        </p:txBody>
      </p:sp>
      <p:sp>
        <p:nvSpPr>
          <p:cNvPr id="100355" name="Rectangle 2"/>
          <p:cNvSpPr>
            <a:spLocks noGrp="1" noChangeArrowheads="1"/>
          </p:cNvSpPr>
          <p:nvPr>
            <p:ph type="body" idx="1"/>
          </p:nvPr>
        </p:nvSpPr>
        <p:spPr>
          <a:xfrm>
            <a:off x="159027" y="3541426"/>
            <a:ext cx="6997147" cy="5744980"/>
          </a:xfrm>
          <a:noFill/>
          <a:ln/>
        </p:spPr>
        <p:txBody>
          <a:bodyPr lIns="96465" tIns="47385" rIns="96465" bIns="47385"/>
          <a:lstStyle/>
          <a:p>
            <a:pPr lvl="0"/>
            <a:r>
              <a:rPr lang="en-US" kern="1200" dirty="0" smtClean="0">
                <a:solidFill>
                  <a:schemeClr val="tx1"/>
                </a:solidFill>
                <a:effectLst/>
                <a:ea typeface="+mn-ea"/>
                <a:cs typeface="+mn-cs"/>
              </a:rPr>
              <a:t>Following the reference and element number is the data element name in the third column.</a:t>
            </a:r>
            <a:endParaRPr lang="en-US" kern="1200" dirty="0">
              <a:solidFill>
                <a:schemeClr val="tx1"/>
              </a:solidFill>
              <a:effectLst/>
              <a:ea typeface="+mn-ea"/>
              <a:cs typeface="+mn-cs"/>
            </a:endParaRPr>
          </a:p>
        </p:txBody>
      </p:sp>
      <p:sp>
        <p:nvSpPr>
          <p:cNvPr id="100356" name="Rectangle 3"/>
          <p:cNvSpPr>
            <a:spLocks noGrp="1" noRot="1" noChangeAspect="1" noChangeArrowheads="1" noTextEdit="1"/>
          </p:cNvSpPr>
          <p:nvPr>
            <p:ph type="sldImg"/>
          </p:nvPr>
        </p:nvSpPr>
        <p:spPr>
          <a:xfrm>
            <a:off x="258763" y="157163"/>
            <a:ext cx="4332287" cy="3248025"/>
          </a:xfrm>
          <a:ln w="12700" cap="flat">
            <a:solidFill>
              <a:schemeClr val="tx1"/>
            </a:solidFill>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9"/>
          <p:cNvSpPr>
            <a:spLocks noGrp="1" noChangeArrowheads="1"/>
          </p:cNvSpPr>
          <p:nvPr>
            <p:ph type="sldNum" sz="quarter" idx="5"/>
          </p:nvPr>
        </p:nvSpPr>
        <p:spPr>
          <a:noFill/>
        </p:spPr>
        <p:txBody>
          <a:bodyPr/>
          <a:lstStyle/>
          <a:p>
            <a:fld id="{38D40125-8ADA-4166-8E60-5A03F2875C19}" type="slidenum">
              <a:rPr lang="en-US" smtClean="0"/>
              <a:pPr/>
              <a:t>31</a:t>
            </a:fld>
            <a:endParaRPr lang="en-US" smtClean="0"/>
          </a:p>
        </p:txBody>
      </p:sp>
      <p:sp>
        <p:nvSpPr>
          <p:cNvPr id="101379" name="Rectangle 2"/>
          <p:cNvSpPr>
            <a:spLocks noGrp="1" noChangeArrowheads="1"/>
          </p:cNvSpPr>
          <p:nvPr>
            <p:ph type="body" idx="1"/>
          </p:nvPr>
        </p:nvSpPr>
        <p:spPr>
          <a:xfrm>
            <a:off x="159027" y="3620125"/>
            <a:ext cx="6997147" cy="5666282"/>
          </a:xfrm>
          <a:noFill/>
          <a:ln/>
        </p:spPr>
        <p:txBody>
          <a:bodyPr lIns="96465" tIns="47385" rIns="96465" bIns="47385"/>
          <a:lstStyle/>
          <a:p>
            <a:pPr lvl="0"/>
            <a:r>
              <a:rPr lang="en-US" kern="1200" dirty="0" smtClean="0">
                <a:solidFill>
                  <a:schemeClr val="tx1"/>
                </a:solidFill>
                <a:effectLst/>
                <a:ea typeface="+mn-ea"/>
                <a:cs typeface="+mn-cs"/>
              </a:rPr>
              <a:t>Next is the data element attributes associated with the data element.  First is the usage.  In this case, three usage types can be found in the data elements comprising the N1 segment: mandatory, syntax and optional.</a:t>
            </a:r>
          </a:p>
          <a:p>
            <a:r>
              <a:rPr lang="en-US" kern="1200" dirty="0" smtClean="0">
                <a:solidFill>
                  <a:schemeClr val="tx1"/>
                </a:solidFill>
                <a:effectLst/>
                <a:ea typeface="+mn-ea"/>
                <a:cs typeface="+mn-cs"/>
              </a:rPr>
              <a:t> </a:t>
            </a:r>
            <a:endParaRPr lang="en-US" kern="1200" dirty="0">
              <a:solidFill>
                <a:schemeClr val="tx1"/>
              </a:solidFill>
              <a:effectLst/>
              <a:ea typeface="+mn-ea"/>
              <a:cs typeface="+mn-cs"/>
            </a:endParaRPr>
          </a:p>
        </p:txBody>
      </p:sp>
      <p:sp>
        <p:nvSpPr>
          <p:cNvPr id="101380" name="Rectangle 3"/>
          <p:cNvSpPr>
            <a:spLocks noGrp="1" noRot="1" noChangeAspect="1" noChangeArrowheads="1" noTextEdit="1"/>
          </p:cNvSpPr>
          <p:nvPr>
            <p:ph type="sldImg"/>
          </p:nvPr>
        </p:nvSpPr>
        <p:spPr>
          <a:xfrm>
            <a:off x="179388" y="157163"/>
            <a:ext cx="4332287" cy="3248025"/>
          </a:xfrm>
          <a:ln w="12700" cap="flat">
            <a:solidFill>
              <a:schemeClr val="tx1"/>
            </a:solidFill>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9"/>
          <p:cNvSpPr>
            <a:spLocks noGrp="1" noChangeArrowheads="1"/>
          </p:cNvSpPr>
          <p:nvPr>
            <p:ph type="sldNum" sz="quarter" idx="5"/>
          </p:nvPr>
        </p:nvSpPr>
        <p:spPr>
          <a:noFill/>
        </p:spPr>
        <p:txBody>
          <a:bodyPr/>
          <a:lstStyle/>
          <a:p>
            <a:fld id="{0CBB219C-81F9-46ED-9660-E3D468756AAF}" type="slidenum">
              <a:rPr lang="en-US" smtClean="0"/>
              <a:pPr/>
              <a:t>32</a:t>
            </a:fld>
            <a:endParaRPr lang="en-US" smtClean="0"/>
          </a:p>
        </p:txBody>
      </p:sp>
      <p:sp>
        <p:nvSpPr>
          <p:cNvPr id="102403" name="Rectangle 2"/>
          <p:cNvSpPr>
            <a:spLocks noGrp="1" noChangeArrowheads="1"/>
          </p:cNvSpPr>
          <p:nvPr>
            <p:ph type="body" idx="1"/>
          </p:nvPr>
        </p:nvSpPr>
        <p:spPr>
          <a:xfrm>
            <a:off x="159027" y="3620125"/>
            <a:ext cx="6997147" cy="5666282"/>
          </a:xfrm>
          <a:noFill/>
          <a:ln/>
        </p:spPr>
        <p:txBody>
          <a:bodyPr lIns="96465" tIns="47385" rIns="96465" bIns="47385"/>
          <a:lstStyle/>
          <a:p>
            <a:pPr lvl="0"/>
            <a:r>
              <a:rPr lang="en-US" kern="1200" dirty="0" smtClean="0">
                <a:solidFill>
                  <a:schemeClr val="tx1"/>
                </a:solidFill>
                <a:effectLst/>
                <a:latin typeface="+mj-lt"/>
                <a:ea typeface="+mn-ea"/>
                <a:cs typeface="+mn-cs"/>
              </a:rPr>
              <a:t>The last two columns contain the format of the elements.  The data element type and the size of the value stored.</a:t>
            </a:r>
          </a:p>
          <a:p>
            <a:r>
              <a:rPr lang="en-US" kern="1200" dirty="0" smtClean="0">
                <a:solidFill>
                  <a:schemeClr val="tx1"/>
                </a:solidFill>
                <a:effectLst/>
                <a:latin typeface="+mj-lt"/>
                <a:ea typeface="+mn-ea"/>
                <a:cs typeface="+mn-cs"/>
              </a:rPr>
              <a:t> </a:t>
            </a:r>
            <a:endParaRPr lang="en-US" kern="1200" dirty="0">
              <a:solidFill>
                <a:schemeClr val="tx1"/>
              </a:solidFill>
              <a:effectLst/>
              <a:latin typeface="+mj-lt"/>
              <a:ea typeface="+mn-ea"/>
              <a:cs typeface="+mn-cs"/>
            </a:endParaRPr>
          </a:p>
        </p:txBody>
      </p:sp>
      <p:sp>
        <p:nvSpPr>
          <p:cNvPr id="102404" name="Rectangle 3"/>
          <p:cNvSpPr>
            <a:spLocks noGrp="1" noRot="1" noChangeAspect="1" noChangeArrowheads="1" noTextEdit="1"/>
          </p:cNvSpPr>
          <p:nvPr>
            <p:ph type="sldImg"/>
          </p:nvPr>
        </p:nvSpPr>
        <p:spPr>
          <a:xfrm>
            <a:off x="180975" y="157163"/>
            <a:ext cx="4487863" cy="3365500"/>
          </a:xfrm>
          <a:ln w="12700" cap="flat">
            <a:solidFill>
              <a:schemeClr val="tx1"/>
            </a:solidFill>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9"/>
          <p:cNvSpPr>
            <a:spLocks noGrp="1" noChangeArrowheads="1"/>
          </p:cNvSpPr>
          <p:nvPr>
            <p:ph type="sldNum" sz="quarter" idx="5"/>
          </p:nvPr>
        </p:nvSpPr>
        <p:spPr>
          <a:noFill/>
        </p:spPr>
        <p:txBody>
          <a:bodyPr/>
          <a:lstStyle/>
          <a:p>
            <a:fld id="{150667E8-3F96-4068-9D33-AB6148A99E2E}" type="slidenum">
              <a:rPr lang="en-US" smtClean="0"/>
              <a:pPr/>
              <a:t>33</a:t>
            </a:fld>
            <a:endParaRPr lang="en-US" smtClean="0"/>
          </a:p>
        </p:txBody>
      </p:sp>
      <p:sp>
        <p:nvSpPr>
          <p:cNvPr id="103427" name="Rectangle 2"/>
          <p:cNvSpPr>
            <a:spLocks noGrp="1" noRot="1" noChangeAspect="1" noChangeArrowheads="1" noTextEdit="1"/>
          </p:cNvSpPr>
          <p:nvPr>
            <p:ph type="sldImg"/>
          </p:nvPr>
        </p:nvSpPr>
        <p:spPr>
          <a:xfrm>
            <a:off x="182563" y="157163"/>
            <a:ext cx="3933825" cy="2949575"/>
          </a:xfrm>
          <a:ln/>
        </p:spPr>
      </p:sp>
      <p:sp>
        <p:nvSpPr>
          <p:cNvPr id="103428" name="Rectangle 3"/>
          <p:cNvSpPr>
            <a:spLocks noGrp="1" noChangeArrowheads="1"/>
          </p:cNvSpPr>
          <p:nvPr>
            <p:ph type="body" idx="1"/>
          </p:nvPr>
        </p:nvSpPr>
        <p:spPr>
          <a:noFill/>
          <a:ln/>
        </p:spPr>
        <p:txBody>
          <a:bodyPr/>
          <a:lstStyle/>
          <a:p>
            <a:r>
              <a:rPr lang="en-US" dirty="0" smtClean="0"/>
              <a:t>• As we previously encountered in our examples, occasionally X12 has syntax and semantic notes associated with a particular X12 data element.  These two types of notations are used to establish relationships among two or more data elements.  </a:t>
            </a:r>
          </a:p>
          <a:p>
            <a:r>
              <a:rPr lang="en-US" dirty="0" smtClean="0"/>
              <a:t>• So what is a syntax note?  It is basically defining the dependencies based on the presence or absence of data elements.  </a:t>
            </a:r>
          </a:p>
          <a:p>
            <a:r>
              <a:rPr lang="en-US" dirty="0" smtClean="0"/>
              <a:t>• A semantic note is providing additional information about a data element, sometimes including dependence on the value of another data element.  </a:t>
            </a:r>
          </a:p>
          <a:p>
            <a:r>
              <a:rPr lang="en-US" dirty="0" smtClean="0"/>
              <a:t>• Comments are not part of the standard, but comments are used to explain applicable business rules for a particular data element.</a:t>
            </a:r>
          </a:p>
          <a:p>
            <a:pPr lvl="1"/>
            <a:endParaRPr lang="en-US" dirty="0"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9"/>
          <p:cNvSpPr>
            <a:spLocks noGrp="1" noChangeArrowheads="1"/>
          </p:cNvSpPr>
          <p:nvPr>
            <p:ph type="sldNum" sz="quarter" idx="5"/>
          </p:nvPr>
        </p:nvSpPr>
        <p:spPr>
          <a:noFill/>
        </p:spPr>
        <p:txBody>
          <a:bodyPr/>
          <a:lstStyle/>
          <a:p>
            <a:fld id="{64B6220C-AA5C-4EA4-B74E-A639A8F7D5DB}" type="slidenum">
              <a:rPr lang="en-US" smtClean="0"/>
              <a:pPr/>
              <a:t>34</a:t>
            </a:fld>
            <a:endParaRPr lang="en-US" smtClean="0"/>
          </a:p>
        </p:txBody>
      </p:sp>
      <p:sp>
        <p:nvSpPr>
          <p:cNvPr id="104451" name="Rectangle 2"/>
          <p:cNvSpPr>
            <a:spLocks noGrp="1" noRot="1" noChangeAspect="1" noChangeArrowheads="1" noTextEdit="1"/>
          </p:cNvSpPr>
          <p:nvPr>
            <p:ph type="sldImg"/>
          </p:nvPr>
        </p:nvSpPr>
        <p:spPr>
          <a:xfrm>
            <a:off x="261938" y="157163"/>
            <a:ext cx="4670425" cy="3502025"/>
          </a:xfrm>
          <a:ln/>
        </p:spPr>
      </p:sp>
      <p:sp>
        <p:nvSpPr>
          <p:cNvPr id="104452" name="Rectangle 3"/>
          <p:cNvSpPr>
            <a:spLocks noGrp="1" noChangeArrowheads="1"/>
          </p:cNvSpPr>
          <p:nvPr>
            <p:ph type="body" idx="1"/>
          </p:nvPr>
        </p:nvSpPr>
        <p:spPr>
          <a:xfrm>
            <a:off x="318052" y="3777522"/>
            <a:ext cx="6599583" cy="5104543"/>
          </a:xfrm>
          <a:noFill/>
          <a:ln/>
        </p:spPr>
        <p:txBody>
          <a:bodyPr lIns="97523" tIns="48761" rIns="97523" bIns="48761"/>
          <a:lstStyle/>
          <a:p>
            <a:pPr lvl="0"/>
            <a:r>
              <a:rPr lang="en-US" kern="1200" dirty="0" smtClean="0">
                <a:solidFill>
                  <a:schemeClr val="tx1"/>
                </a:solidFill>
                <a:effectLst/>
                <a:ea typeface="+mn-ea"/>
                <a:cs typeface="+mn-cs"/>
              </a:rPr>
              <a:t>Earlier, we demonstrated that the same data element can be used in many different segments and sometimes can be repeated within the same segment.  In the previous example, data element 98 shows up twice in the N1 data segment, and it is used in 20 other X12 data segments.</a:t>
            </a:r>
            <a:endParaRPr lang="en-US" kern="1200" dirty="0">
              <a:solidFill>
                <a:schemeClr val="tx1"/>
              </a:solidFill>
              <a:effectLst/>
              <a:ea typeface="+mn-ea"/>
              <a:cs typeface="+mn-cs"/>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9"/>
          <p:cNvSpPr>
            <a:spLocks noGrp="1" noChangeArrowheads="1"/>
          </p:cNvSpPr>
          <p:nvPr>
            <p:ph type="sldNum" sz="quarter" idx="5"/>
          </p:nvPr>
        </p:nvSpPr>
        <p:spPr>
          <a:noFill/>
        </p:spPr>
        <p:txBody>
          <a:bodyPr/>
          <a:lstStyle/>
          <a:p>
            <a:fld id="{CF7C74D7-C900-4882-BD83-49559F170600}" type="slidenum">
              <a:rPr lang="en-US" smtClean="0"/>
              <a:pPr/>
              <a:t>35</a:t>
            </a:fld>
            <a:endParaRPr lang="en-US" smtClean="0"/>
          </a:p>
        </p:txBody>
      </p:sp>
      <p:sp>
        <p:nvSpPr>
          <p:cNvPr id="105475" name="Rectangle 2"/>
          <p:cNvSpPr>
            <a:spLocks noGrp="1" noRot="1" noChangeAspect="1" noChangeArrowheads="1" noTextEdit="1"/>
          </p:cNvSpPr>
          <p:nvPr>
            <p:ph type="sldImg"/>
          </p:nvPr>
        </p:nvSpPr>
        <p:spPr>
          <a:xfrm>
            <a:off x="180975" y="157163"/>
            <a:ext cx="4408488" cy="3305175"/>
          </a:xfrm>
          <a:ln/>
        </p:spPr>
      </p:sp>
      <p:sp>
        <p:nvSpPr>
          <p:cNvPr id="105476" name="Rectangle 3"/>
          <p:cNvSpPr>
            <a:spLocks noGrp="1" noChangeArrowheads="1"/>
          </p:cNvSpPr>
          <p:nvPr>
            <p:ph type="body" idx="1"/>
          </p:nvPr>
        </p:nvSpPr>
        <p:spPr>
          <a:xfrm>
            <a:off x="159026" y="3620125"/>
            <a:ext cx="6917635" cy="4321175"/>
          </a:xfrm>
          <a:noFill/>
          <a:ln/>
        </p:spPr>
        <p:txBody>
          <a:bodyPr lIns="97523" tIns="48761" rIns="97523" bIns="48761"/>
          <a:lstStyle/>
          <a:p>
            <a:r>
              <a:rPr lang="en-US" dirty="0" smtClean="0"/>
              <a:t>• Most data elements are very generic and their meaning or their context is derived through relationships, semantic or syntactic notes. </a:t>
            </a:r>
          </a:p>
          <a:p>
            <a:r>
              <a:rPr lang="en-US" dirty="0" smtClean="0"/>
              <a:t>• This is an example of a generic data element for date.  The date element appears in the BR03.  BR is the segment ID and the zero three is the position of the data element within the BR segment.  In the lower left corner of the BR03 box, there are two key bits of information: M for mandatory and Z for a semantic note associated with the data element.</a:t>
            </a:r>
          </a:p>
          <a:p>
            <a:r>
              <a:rPr lang="en-US" dirty="0" smtClean="0"/>
              <a:t>• The semantic note reads:  BR03 is the date of the transaction set preparation.  The semantic note defines the date and the context in which it is used,; in this case it is the day the transaction set was prepared</a:t>
            </a:r>
          </a:p>
          <a:p>
            <a:endParaRPr lang="en-US" dirty="0" smtClean="0"/>
          </a:p>
          <a:p>
            <a:endParaRPr lang="en-US" dirty="0"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9"/>
          <p:cNvSpPr>
            <a:spLocks noGrp="1" noChangeArrowheads="1"/>
          </p:cNvSpPr>
          <p:nvPr>
            <p:ph type="sldNum" sz="quarter" idx="5"/>
          </p:nvPr>
        </p:nvSpPr>
        <p:spPr>
          <a:noFill/>
        </p:spPr>
        <p:txBody>
          <a:bodyPr/>
          <a:lstStyle/>
          <a:p>
            <a:fld id="{58E4BF01-8CCC-4CD2-9CD2-CF2F0452E7AC}" type="slidenum">
              <a:rPr lang="en-US" smtClean="0"/>
              <a:pPr/>
              <a:t>36</a:t>
            </a:fld>
            <a:endParaRPr lang="en-US" smtClean="0"/>
          </a:p>
        </p:txBody>
      </p:sp>
      <p:sp>
        <p:nvSpPr>
          <p:cNvPr id="106499" name="Rectangle 2"/>
          <p:cNvSpPr>
            <a:spLocks noGrp="1" noRot="1" noChangeAspect="1" noChangeArrowheads="1" noTextEdit="1"/>
          </p:cNvSpPr>
          <p:nvPr>
            <p:ph type="sldImg"/>
          </p:nvPr>
        </p:nvSpPr>
        <p:spPr>
          <a:xfrm>
            <a:off x="261938" y="157163"/>
            <a:ext cx="4618037" cy="3462337"/>
          </a:xfrm>
          <a:ln/>
        </p:spPr>
      </p:sp>
      <p:sp>
        <p:nvSpPr>
          <p:cNvPr id="106500" name="Rectangle 3"/>
          <p:cNvSpPr>
            <a:spLocks noGrp="1" noChangeArrowheads="1"/>
          </p:cNvSpPr>
          <p:nvPr>
            <p:ph type="body" idx="1"/>
          </p:nvPr>
        </p:nvSpPr>
        <p:spPr>
          <a:xfrm>
            <a:off x="238539" y="3777522"/>
            <a:ext cx="6917635" cy="4321175"/>
          </a:xfrm>
          <a:noFill/>
          <a:ln/>
        </p:spPr>
        <p:txBody>
          <a:bodyPr lIns="97523" tIns="48761" rIns="97523" bIns="48761"/>
          <a:lstStyle/>
          <a:p>
            <a:r>
              <a:rPr lang="en-US" dirty="0" smtClean="0"/>
              <a:t>• This is another example of the generic data element -- date.  It is eight positions just like the previous example, but this time we’re looking at the G6202 data element.  G62 is the segment ID and zero two is the position of the element within the segment.</a:t>
            </a:r>
          </a:p>
          <a:p>
            <a:r>
              <a:rPr lang="en-US" dirty="0" smtClean="0"/>
              <a:t>• In this data element the data element type is X, which means a syntax note applies.  A syntax note means there is a dependency between one or more data elements based on the presence or absence of that data element.</a:t>
            </a:r>
          </a:p>
          <a:p>
            <a:r>
              <a:rPr lang="en-US" dirty="0" smtClean="0"/>
              <a:t>• In this case, the dependency for G6202 is with the G6201.  There will be another slide later to show this relationship, but for now just know the dependency exists.  There's no semantic note in this case because this contains an X instead of a Z.  This means it is going to derive its context from its partner; in this case, the G6201, which is a data element type of ID – in other words a code.  If you look up data element 432 in the X12 data element dictionary, you’ll find a code list.  In that list, it will indicate that the value 68 means the requested date is a required delivery date.</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9"/>
          <p:cNvSpPr>
            <a:spLocks noGrp="1" noChangeArrowheads="1"/>
          </p:cNvSpPr>
          <p:nvPr>
            <p:ph type="sldNum" sz="quarter" idx="5"/>
          </p:nvPr>
        </p:nvSpPr>
        <p:spPr>
          <a:noFill/>
        </p:spPr>
        <p:txBody>
          <a:bodyPr/>
          <a:lstStyle/>
          <a:p>
            <a:fld id="{E6C59F99-9C8C-428A-812F-8212D4E7FC6F}" type="slidenum">
              <a:rPr lang="en-US" smtClean="0"/>
              <a:pPr/>
              <a:t>37</a:t>
            </a:fld>
            <a:endParaRPr lang="en-US" smtClean="0"/>
          </a:p>
        </p:txBody>
      </p:sp>
      <p:sp>
        <p:nvSpPr>
          <p:cNvPr id="107523" name="Rectangle 2"/>
          <p:cNvSpPr>
            <a:spLocks noGrp="1" noRot="1" noChangeAspect="1" noChangeArrowheads="1" noTextEdit="1"/>
          </p:cNvSpPr>
          <p:nvPr>
            <p:ph type="sldImg"/>
          </p:nvPr>
        </p:nvSpPr>
        <p:spPr>
          <a:xfrm>
            <a:off x="261938" y="157163"/>
            <a:ext cx="4511675" cy="3384550"/>
          </a:xfrm>
          <a:ln/>
        </p:spPr>
      </p:sp>
      <p:sp>
        <p:nvSpPr>
          <p:cNvPr id="107524" name="Rectangle 3"/>
          <p:cNvSpPr>
            <a:spLocks noGrp="1" noChangeArrowheads="1"/>
          </p:cNvSpPr>
          <p:nvPr>
            <p:ph type="body" idx="1"/>
          </p:nvPr>
        </p:nvSpPr>
        <p:spPr>
          <a:xfrm>
            <a:off x="238539" y="3698824"/>
            <a:ext cx="6917635" cy="4321175"/>
          </a:xfrm>
          <a:noFill/>
          <a:ln/>
        </p:spPr>
        <p:txBody>
          <a:bodyPr lIns="97536" tIns="48768" rIns="97536" bIns="48768"/>
          <a:lstStyle/>
          <a:p>
            <a:r>
              <a:rPr lang="en-US" sz="900" dirty="0"/>
              <a:t>• In that last scenario with the G62 data segment,  there were two data elements – G6201 and G6201 -- in the segment that had a relationship to one another; the question is, how does one know from a syntactical perspective what that relationship is; what's the nature of it?  There could be many kinds of relationships.  The two that are used most frequently in DLMS are paired and required.</a:t>
            </a:r>
          </a:p>
          <a:p>
            <a:r>
              <a:rPr lang="en-US" sz="900" dirty="0"/>
              <a:t>• A paired relationship, basically says if one of the data elements is present, then they all must be present.  It is an all or nothing scenario.</a:t>
            </a:r>
          </a:p>
          <a:p>
            <a:r>
              <a:rPr lang="en-US" sz="900" dirty="0"/>
              <a:t>• Required means that at least one of the data elements has to be present.  All may exist, but only one is required to satisfy the condition.</a:t>
            </a:r>
          </a:p>
          <a:p>
            <a:r>
              <a:rPr lang="en-US" sz="900" dirty="0"/>
              <a:t>• So how does one know in the standard if something is paired or required?  In the example here, the syntax note reads P0203.  P stands for paired, the 02 and 03 means that the second and third data element in that segment are paired.  Looking at it another way, if there is something in the second position (element 02), there must also be a value in the third (element 03).</a:t>
            </a:r>
          </a:p>
          <a:p>
            <a:r>
              <a:rPr lang="en-US" sz="900" dirty="0"/>
              <a:t>• Required.  If the relationship is required instead of paired, it would contain an R.  So one could conceivably see R0203.  That means that at least one of 02 or 03 has to be present.  Can something be in both the second and the third position if it's an R?  Yes.  Can there be nothing in the second and third position?  No, since it is required one must be present. </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9"/>
          <p:cNvSpPr>
            <a:spLocks noGrp="1" noChangeArrowheads="1"/>
          </p:cNvSpPr>
          <p:nvPr>
            <p:ph type="sldNum" sz="quarter" idx="5"/>
          </p:nvPr>
        </p:nvSpPr>
        <p:spPr>
          <a:noFill/>
        </p:spPr>
        <p:txBody>
          <a:bodyPr/>
          <a:lstStyle/>
          <a:p>
            <a:fld id="{B3CD0422-AFEB-4F10-B6C5-8AD3E8509B60}" type="slidenum">
              <a:rPr lang="en-US" smtClean="0"/>
              <a:pPr/>
              <a:t>38</a:t>
            </a:fld>
            <a:endParaRPr lang="en-US" smtClean="0"/>
          </a:p>
        </p:txBody>
      </p:sp>
      <p:sp>
        <p:nvSpPr>
          <p:cNvPr id="108547" name="Rectangle 2"/>
          <p:cNvSpPr>
            <a:spLocks noChangeArrowheads="1"/>
          </p:cNvSpPr>
          <p:nvPr/>
        </p:nvSpPr>
        <p:spPr bwMode="auto">
          <a:xfrm>
            <a:off x="4143377" y="-1588"/>
            <a:ext cx="3171825" cy="479426"/>
          </a:xfrm>
          <a:prstGeom prst="rect">
            <a:avLst/>
          </a:prstGeom>
          <a:noFill/>
          <a:ln w="12700">
            <a:noFill/>
            <a:miter lim="800000"/>
            <a:headEnd/>
            <a:tailEnd/>
          </a:ln>
        </p:spPr>
        <p:txBody>
          <a:bodyPr wrap="none" lIns="91413" tIns="45708" rIns="91413" bIns="45708" anchor="ctr"/>
          <a:lstStyle/>
          <a:p>
            <a:endParaRPr lang="en-US"/>
          </a:p>
        </p:txBody>
      </p:sp>
      <p:sp>
        <p:nvSpPr>
          <p:cNvPr id="108548" name="Rectangle 3"/>
          <p:cNvSpPr>
            <a:spLocks noChangeArrowheads="1"/>
          </p:cNvSpPr>
          <p:nvPr/>
        </p:nvSpPr>
        <p:spPr bwMode="auto">
          <a:xfrm>
            <a:off x="-1588" y="9120188"/>
            <a:ext cx="3170238" cy="481012"/>
          </a:xfrm>
          <a:prstGeom prst="rect">
            <a:avLst/>
          </a:prstGeom>
          <a:noFill/>
          <a:ln w="12700">
            <a:noFill/>
            <a:miter lim="800000"/>
            <a:headEnd/>
            <a:tailEnd/>
          </a:ln>
        </p:spPr>
        <p:txBody>
          <a:bodyPr wrap="none" lIns="91413" tIns="45708" rIns="91413" bIns="45708" anchor="ctr"/>
          <a:lstStyle/>
          <a:p>
            <a:endParaRPr lang="en-US"/>
          </a:p>
        </p:txBody>
      </p:sp>
      <p:sp>
        <p:nvSpPr>
          <p:cNvPr id="108549" name="Rectangle 4"/>
          <p:cNvSpPr>
            <a:spLocks noChangeArrowheads="1"/>
          </p:cNvSpPr>
          <p:nvPr/>
        </p:nvSpPr>
        <p:spPr bwMode="auto">
          <a:xfrm>
            <a:off x="-1588" y="-1588"/>
            <a:ext cx="3170238" cy="479426"/>
          </a:xfrm>
          <a:prstGeom prst="rect">
            <a:avLst/>
          </a:prstGeom>
          <a:noFill/>
          <a:ln w="12700">
            <a:noFill/>
            <a:miter lim="800000"/>
            <a:headEnd/>
            <a:tailEnd/>
          </a:ln>
        </p:spPr>
        <p:txBody>
          <a:bodyPr wrap="none" lIns="91413" tIns="45708" rIns="91413" bIns="45708" anchor="ctr"/>
          <a:lstStyle/>
          <a:p>
            <a:endParaRPr lang="en-US"/>
          </a:p>
        </p:txBody>
      </p:sp>
      <p:sp>
        <p:nvSpPr>
          <p:cNvPr id="108550" name="Rectangle 5"/>
          <p:cNvSpPr>
            <a:spLocks noGrp="1" noChangeArrowheads="1"/>
          </p:cNvSpPr>
          <p:nvPr>
            <p:ph type="body" idx="1"/>
          </p:nvPr>
        </p:nvSpPr>
        <p:spPr>
          <a:xfrm>
            <a:off x="207168" y="3698824"/>
            <a:ext cx="6949006" cy="3762375"/>
          </a:xfrm>
          <a:noFill/>
          <a:ln/>
        </p:spPr>
        <p:txBody>
          <a:bodyPr lIns="96465" tIns="47385" rIns="96465" bIns="47385"/>
          <a:lstStyle/>
          <a:p>
            <a:r>
              <a:rPr lang="en-US" dirty="0" smtClean="0"/>
              <a:t>• Now that we understand how a syntax note is defined in a data segment, let’s look at an example of a syntax note and its impact on usage of data elements within the data segment.  </a:t>
            </a:r>
          </a:p>
          <a:p>
            <a:r>
              <a:rPr lang="en-US" dirty="0" smtClean="0"/>
              <a:t>• So in this example we have the N1 segment again.  In the N102, there is a data element type X, which if you read at the bottom of the diagram, indicates a required relationship between data elements two and three; this means that the data segment must contain at least one of the N102 and the N103.</a:t>
            </a:r>
          </a:p>
          <a:p>
            <a:r>
              <a:rPr lang="en-US" dirty="0" smtClean="0"/>
              <a:t>• In the N103, the data element type X indicates that there is a paired relationship between the N103 and the N104.  So if either is present, both have to be present.</a:t>
            </a:r>
          </a:p>
          <a:p>
            <a:r>
              <a:rPr lang="en-US" dirty="0" smtClean="0"/>
              <a:t>• So, let’s review how the syntax notes can impact one another in this N1 data segment.</a:t>
            </a:r>
          </a:p>
          <a:p>
            <a:r>
              <a:rPr lang="en-US" dirty="0" smtClean="0"/>
              <a:t>• If I have something in the N102, do I have to have something in the N103?  No.</a:t>
            </a:r>
          </a:p>
          <a:p>
            <a:r>
              <a:rPr lang="en-US" dirty="0" smtClean="0"/>
              <a:t>• If I have something in the N103, do I have to have something in the N104?  Yes.</a:t>
            </a:r>
          </a:p>
          <a:p>
            <a:r>
              <a:rPr lang="en-US" dirty="0" smtClean="0"/>
              <a:t>• Taking that situation one step further, if I have something in both the N103 and the N104, do I have to have something in the N102?  No.</a:t>
            </a:r>
          </a:p>
          <a:p>
            <a:endParaRPr lang="en-US" dirty="0" smtClean="0"/>
          </a:p>
        </p:txBody>
      </p:sp>
      <p:sp>
        <p:nvSpPr>
          <p:cNvPr id="108551" name="Rectangle 6"/>
          <p:cNvSpPr>
            <a:spLocks noGrp="1" noRot="1" noChangeAspect="1" noChangeArrowheads="1" noTextEdit="1"/>
          </p:cNvSpPr>
          <p:nvPr>
            <p:ph type="sldImg"/>
          </p:nvPr>
        </p:nvSpPr>
        <p:spPr>
          <a:xfrm>
            <a:off x="260350" y="157163"/>
            <a:ext cx="4487863" cy="3365500"/>
          </a:xfrm>
          <a:ln w="12700" cap="flat">
            <a:solidFill>
              <a:schemeClr val="tx1"/>
            </a:solidFill>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9"/>
          <p:cNvSpPr>
            <a:spLocks noGrp="1" noChangeArrowheads="1"/>
          </p:cNvSpPr>
          <p:nvPr>
            <p:ph type="sldNum" sz="quarter" idx="5"/>
          </p:nvPr>
        </p:nvSpPr>
        <p:spPr>
          <a:noFill/>
        </p:spPr>
        <p:txBody>
          <a:bodyPr/>
          <a:lstStyle/>
          <a:p>
            <a:fld id="{9BA63372-8733-4B98-B59B-B64B26C9553A}" type="slidenum">
              <a:rPr lang="en-US" smtClean="0"/>
              <a:pPr/>
              <a:t>39</a:t>
            </a:fld>
            <a:endParaRPr lang="en-US" smtClean="0"/>
          </a:p>
        </p:txBody>
      </p:sp>
      <p:sp>
        <p:nvSpPr>
          <p:cNvPr id="109571" name="Rectangle 2"/>
          <p:cNvSpPr>
            <a:spLocks noChangeArrowheads="1"/>
          </p:cNvSpPr>
          <p:nvPr/>
        </p:nvSpPr>
        <p:spPr bwMode="auto">
          <a:xfrm>
            <a:off x="4143377" y="-1588"/>
            <a:ext cx="3171825" cy="479426"/>
          </a:xfrm>
          <a:prstGeom prst="rect">
            <a:avLst/>
          </a:prstGeom>
          <a:noFill/>
          <a:ln w="12700">
            <a:noFill/>
            <a:miter lim="800000"/>
            <a:headEnd/>
            <a:tailEnd/>
          </a:ln>
        </p:spPr>
        <p:txBody>
          <a:bodyPr wrap="none" lIns="91413" tIns="45708" rIns="91413" bIns="45708" anchor="ctr"/>
          <a:lstStyle/>
          <a:p>
            <a:endParaRPr lang="en-US"/>
          </a:p>
        </p:txBody>
      </p:sp>
      <p:sp>
        <p:nvSpPr>
          <p:cNvPr id="109572" name="Rectangle 3"/>
          <p:cNvSpPr>
            <a:spLocks noChangeArrowheads="1"/>
          </p:cNvSpPr>
          <p:nvPr/>
        </p:nvSpPr>
        <p:spPr bwMode="auto">
          <a:xfrm>
            <a:off x="-1588" y="9120188"/>
            <a:ext cx="3170238" cy="481012"/>
          </a:xfrm>
          <a:prstGeom prst="rect">
            <a:avLst/>
          </a:prstGeom>
          <a:noFill/>
          <a:ln w="12700">
            <a:noFill/>
            <a:miter lim="800000"/>
            <a:headEnd/>
            <a:tailEnd/>
          </a:ln>
        </p:spPr>
        <p:txBody>
          <a:bodyPr wrap="none" lIns="91413" tIns="45708" rIns="91413" bIns="45708" anchor="ctr"/>
          <a:lstStyle/>
          <a:p>
            <a:endParaRPr lang="en-US"/>
          </a:p>
        </p:txBody>
      </p:sp>
      <p:sp>
        <p:nvSpPr>
          <p:cNvPr id="109573" name="Rectangle 4"/>
          <p:cNvSpPr>
            <a:spLocks noChangeArrowheads="1"/>
          </p:cNvSpPr>
          <p:nvPr/>
        </p:nvSpPr>
        <p:spPr bwMode="auto">
          <a:xfrm>
            <a:off x="-1588" y="-1588"/>
            <a:ext cx="3170238" cy="479426"/>
          </a:xfrm>
          <a:prstGeom prst="rect">
            <a:avLst/>
          </a:prstGeom>
          <a:noFill/>
          <a:ln w="12700">
            <a:noFill/>
            <a:miter lim="800000"/>
            <a:headEnd/>
            <a:tailEnd/>
          </a:ln>
        </p:spPr>
        <p:txBody>
          <a:bodyPr wrap="none" lIns="91413" tIns="45708" rIns="91413" bIns="45708" anchor="ctr"/>
          <a:lstStyle/>
          <a:p>
            <a:endParaRPr lang="en-US"/>
          </a:p>
        </p:txBody>
      </p:sp>
      <p:sp>
        <p:nvSpPr>
          <p:cNvPr id="109574" name="Rectangle 5"/>
          <p:cNvSpPr>
            <a:spLocks noGrp="1" noChangeArrowheads="1"/>
          </p:cNvSpPr>
          <p:nvPr>
            <p:ph type="body" idx="1"/>
          </p:nvPr>
        </p:nvSpPr>
        <p:spPr>
          <a:xfrm>
            <a:off x="207168" y="3698823"/>
            <a:ext cx="6949006" cy="5421365"/>
          </a:xfrm>
          <a:noFill/>
          <a:ln/>
        </p:spPr>
        <p:txBody>
          <a:bodyPr lIns="96465" tIns="47385" rIns="96465" bIns="47385"/>
          <a:lstStyle/>
          <a:p>
            <a:r>
              <a:rPr lang="en-US" dirty="0"/>
              <a:t>• In this example, we are going to decompose an N1 data segment to ascertain in layman’s terms what information it is conveying using X12 standards.  </a:t>
            </a:r>
          </a:p>
          <a:p>
            <a:r>
              <a:rPr lang="en-US" dirty="0"/>
              <a:t>• At the top of the chart, The asterisks represent data element delimiters and a carat for the data segment terminator.</a:t>
            </a:r>
          </a:p>
          <a:p>
            <a:r>
              <a:rPr lang="en-US" dirty="0"/>
              <a:t>• To breakdown the example, here are the six boxes for the N1 segment.  The first thing to note is there are only four values, but there are six boxes in the standard.  Why?  Because not all values are required.  The optional values are not used.  If there is no value to pass, then the delimiters would be adjacent to one another, meaning the data element wasn't used.  You may wonder why we cannot skip it all together; the reason is that we have to account for every position within the data segment, so that the computer properly interprets the data content against the X12 standard.  </a:t>
            </a:r>
          </a:p>
          <a:p>
            <a:r>
              <a:rPr lang="en-US" dirty="0"/>
              <a:t>• So in this case, the first data element is Z4 - zulu-4.  This value is in the N101.  When reviewing the X12 standard and table 98, you will see that this is an Identifier which means it's a code value -- if searching table 98 and looking up Z4, it will show the definition as owning inventory control point.  This means the N1 segment is going to pass some information about the owning ICP.  This provides a functional context for the data segment.</a:t>
            </a:r>
          </a:p>
          <a:p>
            <a:r>
              <a:rPr lang="en-US" dirty="0"/>
              <a:t>• The second data element is N102.  This element contains no value.  That means it was skipped.  Note there is a required relationship between the N102 and N103, so either N102 or N103 is required.  So since N102 was not used, N103 must be entered.  The value in 103 is M4 - Mike-4.  Upon examination of table 66 in the standard and looking up Mike-4, it will define it as Routing identifier code.</a:t>
            </a:r>
          </a:p>
          <a:p>
            <a:r>
              <a:rPr lang="en-US" dirty="0"/>
              <a:t>• The fourth data element is N35 - November-35.  As noted earlier, there is a paired relationship between N103 and N104, which means if one of the data elements is used, both must be used.  Since a value appears in N103, there must also be a value in N104.  Knowing N103 is the RIC, it stands to reason N104 contains the value of the RIC and in this case that value is N35.  Looking up N35 at DAAS in their RIC table, you would see it defined as Naval ICP Mechanicsburg, Pennsylvania.</a:t>
            </a:r>
          </a:p>
          <a:p>
            <a:r>
              <a:rPr lang="en-US" dirty="0"/>
              <a:t>• The next element is N105 and again, there is no value, so it is skipped.  This is allowed because the standard indicates it is an optional data element.</a:t>
            </a:r>
          </a:p>
          <a:p>
            <a:r>
              <a:rPr lang="en-US" dirty="0"/>
              <a:t>• The Last data element is N106 and the value is TO.  What does TO mean?  If you look up TO in table 98 of the X12 standard, you will see it defined as Message-to.  </a:t>
            </a:r>
          </a:p>
          <a:p>
            <a:r>
              <a:rPr lang="en-US" dirty="0"/>
              <a:t>• So, in layman's terms, what information was just passed in this N1 data segment?  The first position indicates that this N1 segment is carrying information identifying the owning ICP.  The ICP can be identified by its RIC, which is N35.  N35 is Mechanicsburg, PA.  And the message-to says that transaction is going to N35.</a:t>
            </a:r>
          </a:p>
          <a:p>
            <a:endParaRPr lang="en-US" dirty="0" smtClean="0"/>
          </a:p>
        </p:txBody>
      </p:sp>
      <p:sp>
        <p:nvSpPr>
          <p:cNvPr id="109575" name="Rectangle 6"/>
          <p:cNvSpPr>
            <a:spLocks noGrp="1" noRot="1" noChangeAspect="1" noChangeArrowheads="1" noTextEdit="1"/>
          </p:cNvSpPr>
          <p:nvPr>
            <p:ph type="sldImg"/>
          </p:nvPr>
        </p:nvSpPr>
        <p:spPr>
          <a:xfrm>
            <a:off x="180975" y="238125"/>
            <a:ext cx="4510088" cy="3381375"/>
          </a:xfrm>
          <a:ln w="12700" cap="flat">
            <a:solidFill>
              <a:schemeClr val="tx1"/>
            </a:solidFill>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9"/>
          <p:cNvSpPr>
            <a:spLocks noGrp="1" noChangeArrowheads="1"/>
          </p:cNvSpPr>
          <p:nvPr>
            <p:ph type="sldNum" sz="quarter" idx="5"/>
          </p:nvPr>
        </p:nvSpPr>
        <p:spPr>
          <a:noFill/>
        </p:spPr>
        <p:txBody>
          <a:bodyPr/>
          <a:lstStyle/>
          <a:p>
            <a:fld id="{82C499C0-38EC-4F06-96BA-FA75F4C747C1}" type="slidenum">
              <a:rPr lang="en-US" smtClean="0"/>
              <a:pPr/>
              <a:t>4</a:t>
            </a:fld>
            <a:endParaRPr lang="en-US" smtClean="0"/>
          </a:p>
        </p:txBody>
      </p:sp>
      <p:sp>
        <p:nvSpPr>
          <p:cNvPr id="77827" name="Rectangle 2"/>
          <p:cNvSpPr>
            <a:spLocks noGrp="1" noRot="1" noChangeAspect="1" noChangeArrowheads="1" noTextEdit="1"/>
          </p:cNvSpPr>
          <p:nvPr>
            <p:ph type="sldImg"/>
          </p:nvPr>
        </p:nvSpPr>
        <p:spPr>
          <a:xfrm>
            <a:off x="182563" y="157163"/>
            <a:ext cx="3933825" cy="2949575"/>
          </a:xfrm>
          <a:ln/>
        </p:spPr>
      </p:sp>
      <p:sp>
        <p:nvSpPr>
          <p:cNvPr id="77828" name="Rectangle 3"/>
          <p:cNvSpPr>
            <a:spLocks noGrp="1" noChangeArrowheads="1"/>
          </p:cNvSpPr>
          <p:nvPr>
            <p:ph type="body" idx="1"/>
          </p:nvPr>
        </p:nvSpPr>
        <p:spPr>
          <a:noFill/>
          <a:ln/>
        </p:spPr>
        <p:txBody>
          <a:bodyPr/>
          <a:lstStyle/>
          <a:p>
            <a:pPr lvl="0"/>
            <a:r>
              <a:rPr lang="en-US" kern="1200" dirty="0" smtClean="0">
                <a:solidFill>
                  <a:schemeClr val="tx1"/>
                </a:solidFill>
                <a:effectLst/>
                <a:ea typeface="+mn-ea"/>
                <a:cs typeface="+mn-cs"/>
              </a:rPr>
              <a:t>This Module provides a basic understanding of: </a:t>
            </a:r>
          </a:p>
          <a:p>
            <a:pPr lvl="1"/>
            <a:r>
              <a:rPr lang="en-US" kern="1200" dirty="0" smtClean="0">
                <a:solidFill>
                  <a:schemeClr val="tx1"/>
                </a:solidFill>
                <a:effectLst/>
                <a:ea typeface="+mn-ea"/>
                <a:cs typeface="+mn-cs"/>
              </a:rPr>
              <a:t>The components that form the building blocks of ASC X12 EDI</a:t>
            </a:r>
          </a:p>
          <a:p>
            <a:pPr lvl="1"/>
            <a:r>
              <a:rPr lang="en-US" kern="1200" dirty="0" smtClean="0">
                <a:solidFill>
                  <a:schemeClr val="tx1"/>
                </a:solidFill>
                <a:effectLst/>
                <a:ea typeface="+mn-ea"/>
                <a:cs typeface="+mn-cs"/>
              </a:rPr>
              <a:t>How the highly structured nature of X12 EDI provides the flexibility and versatility needed to communicate complex functional data content</a:t>
            </a:r>
          </a:p>
          <a:p>
            <a:pPr lvl="1"/>
            <a:r>
              <a:rPr lang="en-US" kern="1200" dirty="0" smtClean="0">
                <a:solidFill>
                  <a:schemeClr val="tx1"/>
                </a:solidFill>
                <a:effectLst/>
                <a:ea typeface="+mn-ea"/>
                <a:cs typeface="+mn-cs"/>
              </a:rPr>
              <a:t>How to interpret simple raw data expressed in X12 EDI format.</a:t>
            </a:r>
            <a:endParaRPr lang="en-US" kern="1200" dirty="0">
              <a:solidFill>
                <a:schemeClr val="tx1"/>
              </a:solidFill>
              <a:effectLst/>
              <a:ea typeface="+mn-ea"/>
              <a:cs typeface="+mn-cs"/>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9"/>
          <p:cNvSpPr>
            <a:spLocks noGrp="1" noChangeArrowheads="1"/>
          </p:cNvSpPr>
          <p:nvPr>
            <p:ph type="sldNum" sz="quarter" idx="5"/>
          </p:nvPr>
        </p:nvSpPr>
        <p:spPr>
          <a:noFill/>
        </p:spPr>
        <p:txBody>
          <a:bodyPr/>
          <a:lstStyle/>
          <a:p>
            <a:fld id="{7B761D05-6B81-471B-A506-7B29B24A4B6D}" type="slidenum">
              <a:rPr lang="en-US" smtClean="0"/>
              <a:pPr/>
              <a:t>40</a:t>
            </a:fld>
            <a:endParaRPr lang="en-US" smtClean="0"/>
          </a:p>
        </p:txBody>
      </p:sp>
      <p:sp>
        <p:nvSpPr>
          <p:cNvPr id="110595" name="Rectangle 2"/>
          <p:cNvSpPr>
            <a:spLocks noGrp="1" noRot="1" noChangeAspect="1" noChangeArrowheads="1" noTextEdit="1"/>
          </p:cNvSpPr>
          <p:nvPr>
            <p:ph type="sldImg"/>
          </p:nvPr>
        </p:nvSpPr>
        <p:spPr>
          <a:xfrm>
            <a:off x="182563" y="157163"/>
            <a:ext cx="3933825" cy="2949575"/>
          </a:xfrm>
          <a:ln/>
        </p:spPr>
      </p:sp>
      <p:sp>
        <p:nvSpPr>
          <p:cNvPr id="110596" name="Rectangle 3"/>
          <p:cNvSpPr>
            <a:spLocks noGrp="1" noChangeArrowheads="1"/>
          </p:cNvSpPr>
          <p:nvPr>
            <p:ph type="body" idx="1"/>
          </p:nvPr>
        </p:nvSpPr>
        <p:spPr>
          <a:noFill/>
          <a:ln/>
        </p:spPr>
        <p:txBody>
          <a:bodyPr/>
          <a:lstStyle/>
          <a:p>
            <a:pPr>
              <a:spcBef>
                <a:spcPct val="0"/>
              </a:spcBef>
            </a:pPr>
            <a:r>
              <a:rPr lang="en-US" dirty="0" smtClean="0"/>
              <a:t>• In this example, we are going to review a composite data structure within a segment.  A composite is where there is more than one data element and these elements are all associated into a single data element called a composite.</a:t>
            </a:r>
          </a:p>
          <a:p>
            <a:pPr>
              <a:spcBef>
                <a:spcPct val="0"/>
              </a:spcBef>
            </a:pPr>
            <a:r>
              <a:rPr lang="en-US" dirty="0" smtClean="0"/>
              <a:t>• In this example, we will look at an N9 segment.  The first data element value is TN, stored in the N901 element.  If you lookup TN in table 128 in the X12 standard, and it basically says a transaction reference number, which in DLMS parlance is the document number.</a:t>
            </a:r>
          </a:p>
          <a:p>
            <a:pPr>
              <a:spcBef>
                <a:spcPct val="0"/>
              </a:spcBef>
            </a:pPr>
            <a:r>
              <a:rPr lang="en-US" dirty="0" smtClean="0"/>
              <a:t>• There is an data element type of X in the N902 and the syntax shows a relationship between N901 and N902.  So, if the N901 has the code TN defined as document number and there is a paired relationship between the N901 and N902, then the value FB205000210001stored in the N902 data element can logically be deduced to be the actual document number.</a:t>
            </a:r>
          </a:p>
          <a:p>
            <a:pPr>
              <a:spcBef>
                <a:spcPct val="0"/>
              </a:spcBef>
            </a:pPr>
            <a:r>
              <a:rPr lang="en-US" dirty="0" smtClean="0"/>
              <a:t>• Next are five asterisks next to each other.  This indicates the next four values are skipped.  This takes us to the last position of the data segment which contains a W8 -  whiskey 8 which is in the 7th position of the N9 segment.  The N9 segment, N907, in the upper right-hand corner, says C040 - Charlie-040.  The C means it's a composite.  It's a combination data.  So what it's saying in that one position of the data element, the next six elements (in this case) are to be counted as one.</a:t>
            </a:r>
          </a:p>
          <a:p>
            <a:pPr>
              <a:spcBef>
                <a:spcPct val="0"/>
              </a:spcBef>
            </a:pPr>
            <a:r>
              <a:rPr lang="en-US" dirty="0" smtClean="0"/>
              <a:t>• How is composite portion of the N907 determined?  The delimiter is a different special character, in this case a circle with a crosshair through it.  So that's how the computer knows that what follows is the composite of, in this example, the N907.  The unique delimiter is the automatic flag for the computer that's been set up under X12 to ensure the composite is properly interpreted. </a:t>
            </a:r>
          </a:p>
          <a:p>
            <a:pPr>
              <a:spcBef>
                <a:spcPct val="0"/>
              </a:spcBef>
            </a:pPr>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9"/>
          <p:cNvSpPr>
            <a:spLocks noGrp="1" noChangeArrowheads="1"/>
          </p:cNvSpPr>
          <p:nvPr>
            <p:ph type="sldNum" sz="quarter" idx="5"/>
          </p:nvPr>
        </p:nvSpPr>
        <p:spPr>
          <a:noFill/>
        </p:spPr>
        <p:txBody>
          <a:bodyPr/>
          <a:lstStyle/>
          <a:p>
            <a:fld id="{73815C79-8025-4F84-A532-F15708C4D05F}" type="slidenum">
              <a:rPr lang="en-US" smtClean="0"/>
              <a:pPr/>
              <a:t>41</a:t>
            </a:fld>
            <a:endParaRPr lang="en-US" smtClean="0"/>
          </a:p>
        </p:txBody>
      </p:sp>
      <p:sp>
        <p:nvSpPr>
          <p:cNvPr id="111619" name="Rectangle 2"/>
          <p:cNvSpPr>
            <a:spLocks noChangeArrowheads="1"/>
          </p:cNvSpPr>
          <p:nvPr/>
        </p:nvSpPr>
        <p:spPr bwMode="auto">
          <a:xfrm>
            <a:off x="4143377" y="-1588"/>
            <a:ext cx="3171825" cy="479426"/>
          </a:xfrm>
          <a:prstGeom prst="rect">
            <a:avLst/>
          </a:prstGeom>
          <a:noFill/>
          <a:ln w="12700">
            <a:noFill/>
            <a:miter lim="800000"/>
            <a:headEnd/>
            <a:tailEnd/>
          </a:ln>
        </p:spPr>
        <p:txBody>
          <a:bodyPr wrap="none" lIns="91413" tIns="45708" rIns="91413" bIns="45708" anchor="ctr"/>
          <a:lstStyle/>
          <a:p>
            <a:endParaRPr lang="en-US"/>
          </a:p>
        </p:txBody>
      </p:sp>
      <p:sp>
        <p:nvSpPr>
          <p:cNvPr id="111620" name="Rectangle 3"/>
          <p:cNvSpPr>
            <a:spLocks noChangeArrowheads="1"/>
          </p:cNvSpPr>
          <p:nvPr/>
        </p:nvSpPr>
        <p:spPr bwMode="auto">
          <a:xfrm>
            <a:off x="-1588" y="9120188"/>
            <a:ext cx="3170238" cy="481012"/>
          </a:xfrm>
          <a:prstGeom prst="rect">
            <a:avLst/>
          </a:prstGeom>
          <a:noFill/>
          <a:ln w="12700">
            <a:noFill/>
            <a:miter lim="800000"/>
            <a:headEnd/>
            <a:tailEnd/>
          </a:ln>
        </p:spPr>
        <p:txBody>
          <a:bodyPr wrap="none" lIns="91413" tIns="45708" rIns="91413" bIns="45708" anchor="ctr"/>
          <a:lstStyle/>
          <a:p>
            <a:endParaRPr lang="en-US"/>
          </a:p>
        </p:txBody>
      </p:sp>
      <p:sp>
        <p:nvSpPr>
          <p:cNvPr id="111621" name="Rectangle 4"/>
          <p:cNvSpPr>
            <a:spLocks noChangeArrowheads="1"/>
          </p:cNvSpPr>
          <p:nvPr/>
        </p:nvSpPr>
        <p:spPr bwMode="auto">
          <a:xfrm>
            <a:off x="-1588" y="-1588"/>
            <a:ext cx="3170238" cy="479426"/>
          </a:xfrm>
          <a:prstGeom prst="rect">
            <a:avLst/>
          </a:prstGeom>
          <a:noFill/>
          <a:ln w="12700">
            <a:noFill/>
            <a:miter lim="800000"/>
            <a:headEnd/>
            <a:tailEnd/>
          </a:ln>
        </p:spPr>
        <p:txBody>
          <a:bodyPr wrap="none" lIns="91413" tIns="45708" rIns="91413" bIns="45708" anchor="ctr"/>
          <a:lstStyle/>
          <a:p>
            <a:endParaRPr lang="en-US"/>
          </a:p>
        </p:txBody>
      </p:sp>
      <p:sp>
        <p:nvSpPr>
          <p:cNvPr id="111622" name="Rectangle 5"/>
          <p:cNvSpPr>
            <a:spLocks noGrp="1" noRot="1" noChangeAspect="1" noChangeArrowheads="1" noTextEdit="1"/>
          </p:cNvSpPr>
          <p:nvPr>
            <p:ph type="sldImg"/>
          </p:nvPr>
        </p:nvSpPr>
        <p:spPr>
          <a:xfrm>
            <a:off x="338138" y="238125"/>
            <a:ext cx="4300537" cy="3224213"/>
          </a:xfrm>
          <a:ln w="12700" cap="flat">
            <a:solidFill>
              <a:schemeClr val="tx1"/>
            </a:solidFill>
          </a:ln>
        </p:spPr>
      </p:sp>
      <p:sp>
        <p:nvSpPr>
          <p:cNvPr id="111623" name="Rectangle 6"/>
          <p:cNvSpPr>
            <a:spLocks noGrp="1" noChangeArrowheads="1"/>
          </p:cNvSpPr>
          <p:nvPr>
            <p:ph type="body" idx="1"/>
          </p:nvPr>
        </p:nvSpPr>
        <p:spPr>
          <a:xfrm>
            <a:off x="318052" y="3698824"/>
            <a:ext cx="6997150" cy="3762375"/>
          </a:xfrm>
          <a:noFill/>
          <a:ln/>
        </p:spPr>
        <p:txBody>
          <a:bodyPr lIns="96465" tIns="47385" rIns="96465" bIns="47385"/>
          <a:lstStyle/>
          <a:p>
            <a:pPr lvl="0"/>
            <a:r>
              <a:rPr lang="en-US" kern="1200" dirty="0" smtClean="0">
                <a:solidFill>
                  <a:schemeClr val="tx1"/>
                </a:solidFill>
                <a:effectLst/>
                <a:ea typeface="+mn-ea"/>
                <a:cs typeface="+mn-cs"/>
              </a:rPr>
              <a:t>Now it’s time to look at segment loops.  These are the paragraphs in our writing analogy.</a:t>
            </a:r>
            <a:endParaRPr lang="en-US" kern="1200" dirty="0">
              <a:solidFill>
                <a:schemeClr val="tx1"/>
              </a:solidFill>
              <a:effectLst/>
              <a:ea typeface="+mn-ea"/>
              <a:cs typeface="+mn-cs"/>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9"/>
          <p:cNvSpPr>
            <a:spLocks noGrp="1" noChangeArrowheads="1"/>
          </p:cNvSpPr>
          <p:nvPr>
            <p:ph type="sldNum" sz="quarter" idx="5"/>
          </p:nvPr>
        </p:nvSpPr>
        <p:spPr>
          <a:noFill/>
        </p:spPr>
        <p:txBody>
          <a:bodyPr/>
          <a:lstStyle/>
          <a:p>
            <a:fld id="{987884BA-47F7-416A-A18E-52FC13D351D0}" type="slidenum">
              <a:rPr lang="en-US" smtClean="0"/>
              <a:pPr/>
              <a:t>42</a:t>
            </a:fld>
            <a:endParaRPr lang="en-US" smtClean="0"/>
          </a:p>
        </p:txBody>
      </p:sp>
      <p:sp>
        <p:nvSpPr>
          <p:cNvPr id="112643" name="Rectangle 2"/>
          <p:cNvSpPr>
            <a:spLocks noGrp="1" noRot="1" noChangeAspect="1" noChangeArrowheads="1" noTextEdit="1"/>
          </p:cNvSpPr>
          <p:nvPr>
            <p:ph type="sldImg"/>
          </p:nvPr>
        </p:nvSpPr>
        <p:spPr>
          <a:xfrm>
            <a:off x="260350" y="157163"/>
            <a:ext cx="4567238" cy="3424237"/>
          </a:xfrm>
          <a:ln/>
        </p:spPr>
      </p:sp>
      <p:sp>
        <p:nvSpPr>
          <p:cNvPr id="112644" name="Rectangle 3"/>
          <p:cNvSpPr>
            <a:spLocks noGrp="1" noChangeArrowheads="1"/>
          </p:cNvSpPr>
          <p:nvPr>
            <p:ph type="body" idx="1"/>
          </p:nvPr>
        </p:nvSpPr>
        <p:spPr>
          <a:xfrm>
            <a:off x="238539" y="3777522"/>
            <a:ext cx="6838122" cy="4321175"/>
          </a:xfrm>
          <a:noFill/>
          <a:ln/>
        </p:spPr>
        <p:txBody>
          <a:bodyPr lIns="97523" tIns="48761" rIns="97523" bIns="48761"/>
          <a:lstStyle/>
          <a:p>
            <a:pPr lvl="0"/>
            <a:r>
              <a:rPr lang="en-US" kern="1200" dirty="0" smtClean="0">
                <a:solidFill>
                  <a:schemeClr val="tx1"/>
                </a:solidFill>
                <a:effectLst/>
                <a:ea typeface="+mn-ea"/>
                <a:cs typeface="+mn-cs"/>
              </a:rPr>
              <a:t>• There are many occasions in the DLMS functional business processes where there is a need to repeat data elements.  Dates are a good example of repeating an element multiple times within a particular process.  Another good example is an address.  If you look at the data content of a requisition, you will find the need for a bill-to address, a ship-to address, a commercial address, etc.  So X12 gives us lots of different capabilities on how to handle repeating data.</a:t>
            </a:r>
          </a:p>
          <a:p>
            <a:pPr lvl="0"/>
            <a:r>
              <a:rPr lang="en-US" kern="1200" dirty="0" smtClean="0">
                <a:solidFill>
                  <a:schemeClr val="tx1"/>
                </a:solidFill>
                <a:effectLst/>
                <a:ea typeface="+mn-ea"/>
                <a:cs typeface="+mn-cs"/>
              </a:rPr>
              <a:t>• X12 provides the ability to repeat a single segment.  For example, if the X12 transaction standard authorizes multiple N1 data segments, then the N1 can be repeated to identify different entities.  </a:t>
            </a:r>
          </a:p>
          <a:p>
            <a:pPr lvl="0"/>
            <a:r>
              <a:rPr lang="en-US" kern="1200" dirty="0" smtClean="0">
                <a:solidFill>
                  <a:schemeClr val="tx1"/>
                </a:solidFill>
                <a:effectLst/>
                <a:ea typeface="+mn-ea"/>
                <a:cs typeface="+mn-cs"/>
              </a:rPr>
              <a:t>• X12 also allows you to group several data segments as a family and then repeat the group.  For example, X12 may allow the N1, N2, N3, and N4 data segments to be looped together and then repeat the loops; this combination yields a complete address for an entity; repeating the loop yields multiple addresses.  </a:t>
            </a:r>
          </a:p>
          <a:p>
            <a:pPr lvl="0"/>
            <a:r>
              <a:rPr lang="en-US" kern="1200" dirty="0" smtClean="0">
                <a:solidFill>
                  <a:schemeClr val="tx1"/>
                </a:solidFill>
                <a:effectLst/>
                <a:ea typeface="+mn-ea"/>
                <a:cs typeface="+mn-cs"/>
              </a:rPr>
              <a:t>• It is also possible to create a hierarchical group, which basically a group of related data segments that are then identified as a  parent or child to another group of related data segments.</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9"/>
          <p:cNvSpPr>
            <a:spLocks noGrp="1" noChangeArrowheads="1"/>
          </p:cNvSpPr>
          <p:nvPr>
            <p:ph type="sldNum" sz="quarter" idx="5"/>
          </p:nvPr>
        </p:nvSpPr>
        <p:spPr>
          <a:noFill/>
        </p:spPr>
        <p:txBody>
          <a:bodyPr/>
          <a:lstStyle/>
          <a:p>
            <a:fld id="{A1424BDA-A18A-4809-B585-F0C3E66C560A}" type="slidenum">
              <a:rPr lang="en-US" smtClean="0"/>
              <a:pPr/>
              <a:t>43</a:t>
            </a:fld>
            <a:endParaRPr lang="en-US" smtClean="0"/>
          </a:p>
        </p:txBody>
      </p:sp>
      <p:sp>
        <p:nvSpPr>
          <p:cNvPr id="113667" name="Rectangle 2"/>
          <p:cNvSpPr>
            <a:spLocks noGrp="1" noRot="1" noChangeAspect="1" noChangeArrowheads="1" noTextEdit="1"/>
          </p:cNvSpPr>
          <p:nvPr>
            <p:ph type="sldImg"/>
          </p:nvPr>
        </p:nvSpPr>
        <p:spPr>
          <a:xfrm>
            <a:off x="182563" y="157163"/>
            <a:ext cx="3933825" cy="2949575"/>
          </a:xfrm>
          <a:ln/>
        </p:spPr>
      </p:sp>
      <p:sp>
        <p:nvSpPr>
          <p:cNvPr id="113668" name="Rectangle 3"/>
          <p:cNvSpPr>
            <a:spLocks noGrp="1" noChangeArrowheads="1"/>
          </p:cNvSpPr>
          <p:nvPr>
            <p:ph type="body" idx="1"/>
          </p:nvPr>
        </p:nvSpPr>
        <p:spPr>
          <a:noFill/>
          <a:ln/>
        </p:spPr>
        <p:txBody>
          <a:bodyPr/>
          <a:lstStyle/>
          <a:p>
            <a:pPr lvl="0"/>
            <a:r>
              <a:rPr lang="en-US" kern="1200" dirty="0" smtClean="0">
                <a:solidFill>
                  <a:schemeClr val="tx1"/>
                </a:solidFill>
                <a:effectLst/>
              </a:rPr>
              <a:t>First let’s examine a repeating data segment.  X12 will indicate if the segment is repeatable in the standard and how often it can be repeated.  This is done by a numeric value in the X12 table to identify the number of repetitions authorized.  If the value is 1, the data segment can only occur once.  If the value is 10, the data segment can be repeated up to a maximum of 10 times, each time conveying different information.  If there is a greater than 1 shown, the repeating data segment is unlimited.</a:t>
            </a:r>
          </a:p>
          <a:p>
            <a:endParaRPr lang="en-US" dirty="0"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9"/>
          <p:cNvSpPr>
            <a:spLocks noGrp="1" noChangeArrowheads="1"/>
          </p:cNvSpPr>
          <p:nvPr>
            <p:ph type="sldNum" sz="quarter" idx="5"/>
          </p:nvPr>
        </p:nvSpPr>
        <p:spPr>
          <a:noFill/>
        </p:spPr>
        <p:txBody>
          <a:bodyPr/>
          <a:lstStyle/>
          <a:p>
            <a:fld id="{371527B8-F2A1-4171-9915-304868FCE0C5}" type="slidenum">
              <a:rPr lang="en-US" smtClean="0"/>
              <a:pPr/>
              <a:t>44</a:t>
            </a:fld>
            <a:endParaRPr lang="en-US" smtClean="0"/>
          </a:p>
        </p:txBody>
      </p:sp>
      <p:sp>
        <p:nvSpPr>
          <p:cNvPr id="114691" name="Rectangle 2"/>
          <p:cNvSpPr>
            <a:spLocks noChangeArrowheads="1"/>
          </p:cNvSpPr>
          <p:nvPr/>
        </p:nvSpPr>
        <p:spPr bwMode="auto">
          <a:xfrm>
            <a:off x="4143377" y="-1588"/>
            <a:ext cx="3171825" cy="479426"/>
          </a:xfrm>
          <a:prstGeom prst="rect">
            <a:avLst/>
          </a:prstGeom>
          <a:noFill/>
          <a:ln w="12700">
            <a:noFill/>
            <a:miter lim="800000"/>
            <a:headEnd/>
            <a:tailEnd/>
          </a:ln>
        </p:spPr>
        <p:txBody>
          <a:bodyPr wrap="none" lIns="91413" tIns="45708" rIns="91413" bIns="45708" anchor="ctr"/>
          <a:lstStyle/>
          <a:p>
            <a:endParaRPr lang="en-US"/>
          </a:p>
        </p:txBody>
      </p:sp>
      <p:sp>
        <p:nvSpPr>
          <p:cNvPr id="114692" name="Rectangle 3"/>
          <p:cNvSpPr>
            <a:spLocks noChangeArrowheads="1"/>
          </p:cNvSpPr>
          <p:nvPr/>
        </p:nvSpPr>
        <p:spPr bwMode="auto">
          <a:xfrm>
            <a:off x="-1588" y="9120188"/>
            <a:ext cx="3170238" cy="481012"/>
          </a:xfrm>
          <a:prstGeom prst="rect">
            <a:avLst/>
          </a:prstGeom>
          <a:noFill/>
          <a:ln w="12700">
            <a:noFill/>
            <a:miter lim="800000"/>
            <a:headEnd/>
            <a:tailEnd/>
          </a:ln>
        </p:spPr>
        <p:txBody>
          <a:bodyPr wrap="none" lIns="91413" tIns="45708" rIns="91413" bIns="45708" anchor="ctr"/>
          <a:lstStyle/>
          <a:p>
            <a:endParaRPr lang="en-US"/>
          </a:p>
        </p:txBody>
      </p:sp>
      <p:sp>
        <p:nvSpPr>
          <p:cNvPr id="114693" name="Rectangle 4"/>
          <p:cNvSpPr>
            <a:spLocks noChangeArrowheads="1"/>
          </p:cNvSpPr>
          <p:nvPr/>
        </p:nvSpPr>
        <p:spPr bwMode="auto">
          <a:xfrm>
            <a:off x="-1588" y="-1588"/>
            <a:ext cx="3170238" cy="479426"/>
          </a:xfrm>
          <a:prstGeom prst="rect">
            <a:avLst/>
          </a:prstGeom>
          <a:noFill/>
          <a:ln w="12700">
            <a:noFill/>
            <a:miter lim="800000"/>
            <a:headEnd/>
            <a:tailEnd/>
          </a:ln>
        </p:spPr>
        <p:txBody>
          <a:bodyPr wrap="none" lIns="91413" tIns="45708" rIns="91413" bIns="45708" anchor="ctr"/>
          <a:lstStyle/>
          <a:p>
            <a:endParaRPr lang="en-US"/>
          </a:p>
        </p:txBody>
      </p:sp>
      <p:sp>
        <p:nvSpPr>
          <p:cNvPr id="114694" name="Rectangle 5"/>
          <p:cNvSpPr>
            <a:spLocks noGrp="1" noRot="1" noChangeAspect="1" noChangeArrowheads="1" noTextEdit="1"/>
          </p:cNvSpPr>
          <p:nvPr>
            <p:ph type="sldImg"/>
          </p:nvPr>
        </p:nvSpPr>
        <p:spPr>
          <a:xfrm>
            <a:off x="179388" y="157163"/>
            <a:ext cx="4408487" cy="3305175"/>
          </a:xfrm>
          <a:ln w="12700" cap="flat">
            <a:solidFill>
              <a:schemeClr val="tx1"/>
            </a:solidFill>
          </a:ln>
        </p:spPr>
      </p:sp>
      <p:sp>
        <p:nvSpPr>
          <p:cNvPr id="114695" name="Rectangle 6"/>
          <p:cNvSpPr>
            <a:spLocks noGrp="1" noChangeArrowheads="1"/>
          </p:cNvSpPr>
          <p:nvPr>
            <p:ph type="body" idx="1"/>
          </p:nvPr>
        </p:nvSpPr>
        <p:spPr>
          <a:xfrm>
            <a:off x="207168" y="3698824"/>
            <a:ext cx="6949006" cy="3762375"/>
          </a:xfrm>
          <a:noFill/>
          <a:ln/>
        </p:spPr>
        <p:txBody>
          <a:bodyPr lIns="96465" tIns="47385" rIns="96465" bIns="47385"/>
          <a:lstStyle/>
          <a:p>
            <a:pPr>
              <a:buClr>
                <a:srgbClr val="FF3300"/>
              </a:buClr>
            </a:pPr>
            <a:r>
              <a:rPr lang="en-US" dirty="0" smtClean="0"/>
              <a:t>• Next, let’s discuss Data segment loops.  X12 supports a group of segments that go together and X12 also supports repeating that grouping.  The best example of this concept is address information.  The name of the address goes in the N1.  The N2 segment is additional information about that name.  The N3 is a street address.  N4 is a city, state, zip code, country code.  If these four individual data segments are tied together, it becomes a way to convey an address.  If the requirement is to convey multiple addresses, it would not make sense to pass all N1's, followed by N2's, then N3's and lastly the N4's.  It would be difficult to string them together.  A better approach is to define a data segment loop and repeat the loop for each address passed.  So, the first data segment loop of N1, N2, N3, and N4 represents a unique address.  A second repetition of the data segment loop represents a different address, and so on.</a:t>
            </a:r>
          </a:p>
          <a:p>
            <a:pPr>
              <a:buClr>
                <a:srgbClr val="FF3300"/>
              </a:buClr>
            </a:pPr>
            <a:r>
              <a:rPr lang="en-US" dirty="0" smtClean="0"/>
              <a:t>• X12 defines the segment loop and how many times the loop can be repeated.  For example, a one would indicate the loop can only be used once.  A greater than symbol followed by a one indicates the loop can be used as often needed.</a:t>
            </a:r>
          </a:p>
          <a:p>
            <a:pPr>
              <a:buClr>
                <a:srgbClr val="FF3300"/>
              </a:buClr>
            </a:pPr>
            <a:r>
              <a:rPr lang="en-US" dirty="0" smtClean="0"/>
              <a:t>• Note the first segment in a segment loop can only be used once in that loop.  Logically this makes sense, because if the first segment could be repeated there were be no way to indicate which of the N1s is associated to the remaining data segments in that loop.  So the first instance of the N1 can only be used once. </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9"/>
          <p:cNvSpPr>
            <a:spLocks noGrp="1" noChangeArrowheads="1"/>
          </p:cNvSpPr>
          <p:nvPr>
            <p:ph type="sldNum" sz="quarter" idx="5"/>
          </p:nvPr>
        </p:nvSpPr>
        <p:spPr>
          <a:noFill/>
        </p:spPr>
        <p:txBody>
          <a:bodyPr/>
          <a:lstStyle/>
          <a:p>
            <a:fld id="{B77A8FFE-0A0C-48C5-9672-99582ABC9FC9}" type="slidenum">
              <a:rPr lang="en-US" smtClean="0"/>
              <a:pPr/>
              <a:t>45</a:t>
            </a:fld>
            <a:endParaRPr lang="en-US" smtClean="0"/>
          </a:p>
        </p:txBody>
      </p:sp>
      <p:sp>
        <p:nvSpPr>
          <p:cNvPr id="115715" name="Rectangle 2"/>
          <p:cNvSpPr>
            <a:spLocks noGrp="1" noRot="1" noChangeAspect="1" noChangeArrowheads="1" noTextEdit="1"/>
          </p:cNvSpPr>
          <p:nvPr>
            <p:ph type="sldImg"/>
          </p:nvPr>
        </p:nvSpPr>
        <p:spPr>
          <a:xfrm>
            <a:off x="182563" y="157163"/>
            <a:ext cx="3933825" cy="2949575"/>
          </a:xfrm>
          <a:ln/>
        </p:spPr>
      </p:sp>
      <p:sp>
        <p:nvSpPr>
          <p:cNvPr id="115716" name="Rectangle 3"/>
          <p:cNvSpPr>
            <a:spLocks noGrp="1" noChangeArrowheads="1"/>
          </p:cNvSpPr>
          <p:nvPr>
            <p:ph type="body" idx="1"/>
          </p:nvPr>
        </p:nvSpPr>
        <p:spPr>
          <a:noFill/>
          <a:ln/>
        </p:spPr>
        <p:txBody>
          <a:bodyPr/>
          <a:lstStyle/>
          <a:p>
            <a:r>
              <a:rPr lang="en-US" dirty="0" smtClean="0"/>
              <a:t>• Here is a graphic example in a hierarchy diagram of what a data segment loop would look like within X12.  In this case, we are looking at the N1 loop.</a:t>
            </a:r>
          </a:p>
          <a:p>
            <a:r>
              <a:rPr lang="en-US" dirty="0" smtClean="0"/>
              <a:t>• First, notice the three-sided box.  That's X12's way of indicating a loop of data segments.  Inside of the loop, you will see five data  segments used by the loop:  N1, N2, N3, N4, and G61.  </a:t>
            </a:r>
          </a:p>
          <a:p>
            <a:r>
              <a:rPr lang="en-US" dirty="0" smtClean="0"/>
              <a:t>• This particular loop may occur up to one hundred times.  </a:t>
            </a:r>
          </a:p>
          <a:p>
            <a:r>
              <a:rPr lang="en-US" dirty="0" smtClean="0"/>
              <a:t>• There is only one mandatory element, the N1 or name.  All the others are optional. </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9"/>
          <p:cNvSpPr>
            <a:spLocks noGrp="1" noChangeArrowheads="1"/>
          </p:cNvSpPr>
          <p:nvPr>
            <p:ph type="sldNum" sz="quarter" idx="5"/>
          </p:nvPr>
        </p:nvSpPr>
        <p:spPr>
          <a:noFill/>
        </p:spPr>
        <p:txBody>
          <a:bodyPr/>
          <a:lstStyle/>
          <a:p>
            <a:fld id="{B5ADA48A-958A-48AB-8506-7F65ACF27982}" type="slidenum">
              <a:rPr lang="en-US" smtClean="0"/>
              <a:pPr/>
              <a:t>46</a:t>
            </a:fld>
            <a:endParaRPr lang="en-US" smtClean="0"/>
          </a:p>
        </p:txBody>
      </p:sp>
      <p:sp>
        <p:nvSpPr>
          <p:cNvPr id="116739" name="Rectangle 2"/>
          <p:cNvSpPr>
            <a:spLocks noGrp="1" noRot="1" noChangeAspect="1" noChangeArrowheads="1" noTextEdit="1"/>
          </p:cNvSpPr>
          <p:nvPr>
            <p:ph type="sldImg"/>
          </p:nvPr>
        </p:nvSpPr>
        <p:spPr>
          <a:xfrm>
            <a:off x="182563" y="157163"/>
            <a:ext cx="3933825" cy="2949575"/>
          </a:xfrm>
          <a:ln/>
        </p:spPr>
      </p:sp>
      <p:sp>
        <p:nvSpPr>
          <p:cNvPr id="116740" name="Rectangle 3"/>
          <p:cNvSpPr>
            <a:spLocks noGrp="1" noChangeArrowheads="1"/>
          </p:cNvSpPr>
          <p:nvPr>
            <p:ph type="body" idx="1"/>
          </p:nvPr>
        </p:nvSpPr>
        <p:spPr>
          <a:noFill/>
          <a:ln/>
        </p:spPr>
        <p:txBody>
          <a:bodyPr/>
          <a:lstStyle/>
          <a:p>
            <a:r>
              <a:rPr lang="en-US" dirty="0" smtClean="0"/>
              <a:t>• Nested loops take the previous concept of a loop having multiple related data segments in it, and creating other data segment loops nested within it.  So that's a loop within a loop, within a loop.</a:t>
            </a:r>
          </a:p>
          <a:p>
            <a:r>
              <a:rPr lang="en-US" dirty="0" smtClean="0"/>
              <a:t>• The X12 standard contains loops, nested segment loops and subordinate loops.  This structure allows nested loops to occur an indefinite number of levels.  The name of the loop is indicated by the loop ID.  The nested loops cannot begin with the same first data segment as its parent loop. </a:t>
            </a:r>
          </a:p>
          <a:p>
            <a:endParaRPr lang="en-US" dirty="0"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9"/>
          <p:cNvSpPr>
            <a:spLocks noGrp="1" noChangeArrowheads="1"/>
          </p:cNvSpPr>
          <p:nvPr>
            <p:ph type="sldNum" sz="quarter" idx="5"/>
          </p:nvPr>
        </p:nvSpPr>
        <p:spPr>
          <a:noFill/>
        </p:spPr>
        <p:txBody>
          <a:bodyPr/>
          <a:lstStyle/>
          <a:p>
            <a:fld id="{33D15761-6B10-423C-BB89-D1063901F238}" type="slidenum">
              <a:rPr lang="en-US" smtClean="0"/>
              <a:pPr/>
              <a:t>47</a:t>
            </a:fld>
            <a:endParaRPr lang="en-US" smtClean="0"/>
          </a:p>
        </p:txBody>
      </p:sp>
      <p:sp>
        <p:nvSpPr>
          <p:cNvPr id="117763" name="Rectangle 2"/>
          <p:cNvSpPr>
            <a:spLocks noChangeArrowheads="1"/>
          </p:cNvSpPr>
          <p:nvPr/>
        </p:nvSpPr>
        <p:spPr bwMode="auto">
          <a:xfrm>
            <a:off x="4144965" y="3"/>
            <a:ext cx="3170237" cy="479425"/>
          </a:xfrm>
          <a:prstGeom prst="rect">
            <a:avLst/>
          </a:prstGeom>
          <a:noFill/>
          <a:ln w="12700">
            <a:noFill/>
            <a:miter lim="800000"/>
            <a:headEnd/>
            <a:tailEnd/>
          </a:ln>
        </p:spPr>
        <p:txBody>
          <a:bodyPr wrap="none" lIns="91413" tIns="45708" rIns="91413" bIns="45708" anchor="ctr"/>
          <a:lstStyle/>
          <a:p>
            <a:endParaRPr lang="en-US"/>
          </a:p>
        </p:txBody>
      </p:sp>
      <p:sp>
        <p:nvSpPr>
          <p:cNvPr id="117764" name="Rectangle 3"/>
          <p:cNvSpPr>
            <a:spLocks noChangeArrowheads="1"/>
          </p:cNvSpPr>
          <p:nvPr/>
        </p:nvSpPr>
        <p:spPr bwMode="auto">
          <a:xfrm>
            <a:off x="2" y="9121777"/>
            <a:ext cx="3170238" cy="479425"/>
          </a:xfrm>
          <a:prstGeom prst="rect">
            <a:avLst/>
          </a:prstGeom>
          <a:noFill/>
          <a:ln w="12700">
            <a:noFill/>
            <a:miter lim="800000"/>
            <a:headEnd/>
            <a:tailEnd/>
          </a:ln>
        </p:spPr>
        <p:txBody>
          <a:bodyPr wrap="none" lIns="91413" tIns="45708" rIns="91413" bIns="45708" anchor="ctr"/>
          <a:lstStyle/>
          <a:p>
            <a:endParaRPr lang="en-US"/>
          </a:p>
        </p:txBody>
      </p:sp>
      <p:sp>
        <p:nvSpPr>
          <p:cNvPr id="117765" name="Rectangle 4"/>
          <p:cNvSpPr>
            <a:spLocks noChangeArrowheads="1"/>
          </p:cNvSpPr>
          <p:nvPr/>
        </p:nvSpPr>
        <p:spPr bwMode="auto">
          <a:xfrm>
            <a:off x="2" y="3"/>
            <a:ext cx="3170238" cy="479425"/>
          </a:xfrm>
          <a:prstGeom prst="rect">
            <a:avLst/>
          </a:prstGeom>
          <a:noFill/>
          <a:ln w="12700">
            <a:noFill/>
            <a:miter lim="800000"/>
            <a:headEnd/>
            <a:tailEnd/>
          </a:ln>
        </p:spPr>
        <p:txBody>
          <a:bodyPr wrap="none" lIns="91413" tIns="45708" rIns="91413" bIns="45708" anchor="ctr"/>
          <a:lstStyle/>
          <a:p>
            <a:endParaRPr lang="en-US"/>
          </a:p>
        </p:txBody>
      </p:sp>
      <p:sp>
        <p:nvSpPr>
          <p:cNvPr id="117766" name="Rectangle 5"/>
          <p:cNvSpPr>
            <a:spLocks noGrp="1" noChangeArrowheads="1"/>
          </p:cNvSpPr>
          <p:nvPr>
            <p:ph type="body" idx="1"/>
          </p:nvPr>
        </p:nvSpPr>
        <p:spPr>
          <a:xfrm>
            <a:off x="159026" y="3698823"/>
            <a:ext cx="6997148" cy="5422953"/>
          </a:xfrm>
          <a:noFill/>
          <a:ln/>
        </p:spPr>
        <p:txBody>
          <a:bodyPr lIns="96465" tIns="47385" rIns="96465" bIns="47385"/>
          <a:lstStyle/>
          <a:p>
            <a:pPr>
              <a:spcBef>
                <a:spcPct val="150000"/>
              </a:spcBef>
            </a:pPr>
            <a:r>
              <a:rPr lang="en-US" dirty="0" smtClean="0"/>
              <a:t>• In this graphic depiction, the outer loop is defined as an LX data segment loop.  Why is it LX?  Because that's the first segment in the loop.</a:t>
            </a:r>
          </a:p>
          <a:p>
            <a:pPr>
              <a:spcBef>
                <a:spcPct val="150000"/>
              </a:spcBef>
            </a:pPr>
            <a:r>
              <a:rPr lang="en-US" dirty="0" smtClean="0"/>
              <a:t>• Inside the LX loop, the first segment is an LX, followed by N9, PO1, and DD data segments.  </a:t>
            </a:r>
          </a:p>
          <a:p>
            <a:pPr>
              <a:spcBef>
                <a:spcPct val="150000"/>
              </a:spcBef>
            </a:pPr>
            <a:r>
              <a:rPr lang="en-US" dirty="0" smtClean="0"/>
              <a:t>• The next entity within the LX data segment loop is a nested loop; in this case, it's an LM nested data segment loop because the first segment is an LM.  Inside the LM loop are three LQ data segments.</a:t>
            </a:r>
          </a:p>
          <a:p>
            <a:pPr>
              <a:spcBef>
                <a:spcPct val="150000"/>
              </a:spcBef>
            </a:pPr>
            <a:r>
              <a:rPr lang="en-US" dirty="0" smtClean="0"/>
              <a:t>• The next nested loop is the N1 loop, also nested within the LX data segment loop.  In this N1 nested loop, the N1 data segment is repeated four times.  There are no more nested loops or data segment, so this is the end of the LX data segment loop.    </a:t>
            </a:r>
          </a:p>
          <a:p>
            <a:pPr>
              <a:spcBef>
                <a:spcPct val="150000"/>
              </a:spcBef>
            </a:pPr>
            <a:r>
              <a:rPr lang="en-US" dirty="0" smtClean="0"/>
              <a:t>• In this example, the LX data segment loop is comprised of four data segments and two nested loops, the LM and N1 data segment loops.  Now, let's take a look at what is passed here.  The N9 has a reference indicator of TN, which we learned earlier is defined as Document number.  Based on the first position of the document number, this looks to be a Navy document number.  The PO1 segment contains the item data.  The PO102 and PO103 contain the values “1” and “EA” which mean quantity of one and unit of issue each.  In the PO106, there is a value of FS, which if you look that up in the X12 standard is defined as national stock number.  The PO107 contains the value 5910001234567, which is the national stock number for the item.</a:t>
            </a:r>
          </a:p>
          <a:p>
            <a:pPr>
              <a:spcBef>
                <a:spcPct val="150000"/>
              </a:spcBef>
            </a:pPr>
            <a:r>
              <a:rPr lang="en-US" dirty="0" smtClean="0"/>
              <a:t>• The nested loop contains three industry code qualifiers: 78, 79, and 80.  When you look up these code values in the X12 standard, you will find that 78 with a value of 3JZ is a project code.  79 with a value of 04 is a priority designator and 80 with a value of 2A is an advice code.</a:t>
            </a:r>
          </a:p>
          <a:p>
            <a:pPr>
              <a:spcBef>
                <a:spcPct val="150000"/>
              </a:spcBef>
            </a:pPr>
            <a:r>
              <a:rPr lang="en-US" dirty="0" smtClean="0"/>
              <a:t>• The next nested loop is an N1 segment.  As we learned earlier, the Z4 with an M4 and DMK defines the owning ICP as RIC DMK.  The Z1 with a 10 and FB6012 defines the party to receive status as DoDAAC FB6012; the additional Z1 defines DoDAAC FA6012 as another party to receive status. The BT with a 10 and FB6012 identifies the Bill-To DoDAAC as FB6012.</a:t>
            </a:r>
          </a:p>
        </p:txBody>
      </p:sp>
      <p:sp>
        <p:nvSpPr>
          <p:cNvPr id="117767" name="Rectangle 6"/>
          <p:cNvSpPr>
            <a:spLocks noGrp="1" noRot="1" noChangeAspect="1" noChangeArrowheads="1" noTextEdit="1"/>
          </p:cNvSpPr>
          <p:nvPr>
            <p:ph type="sldImg"/>
          </p:nvPr>
        </p:nvSpPr>
        <p:spPr>
          <a:xfrm>
            <a:off x="260350" y="212725"/>
            <a:ext cx="4487863" cy="3365500"/>
          </a:xfrm>
          <a:ln w="12700" cap="flat">
            <a:solidFill>
              <a:schemeClr val="tx1"/>
            </a:solidFill>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9"/>
          <p:cNvSpPr>
            <a:spLocks noGrp="1" noChangeArrowheads="1"/>
          </p:cNvSpPr>
          <p:nvPr>
            <p:ph type="sldNum" sz="quarter" idx="5"/>
          </p:nvPr>
        </p:nvSpPr>
        <p:spPr>
          <a:noFill/>
        </p:spPr>
        <p:txBody>
          <a:bodyPr/>
          <a:lstStyle/>
          <a:p>
            <a:fld id="{5712759E-C046-47DC-9EB4-CE7D57589163}" type="slidenum">
              <a:rPr lang="en-US" smtClean="0"/>
              <a:pPr/>
              <a:t>48</a:t>
            </a:fld>
            <a:endParaRPr lang="en-US" smtClean="0"/>
          </a:p>
        </p:txBody>
      </p:sp>
      <p:sp>
        <p:nvSpPr>
          <p:cNvPr id="118787" name="Rectangle 2"/>
          <p:cNvSpPr>
            <a:spLocks noGrp="1" noRot="1" noChangeAspect="1" noChangeArrowheads="1" noTextEdit="1"/>
          </p:cNvSpPr>
          <p:nvPr>
            <p:ph type="sldImg"/>
          </p:nvPr>
        </p:nvSpPr>
        <p:spPr>
          <a:xfrm>
            <a:off x="182563" y="157163"/>
            <a:ext cx="3933825" cy="2949575"/>
          </a:xfrm>
          <a:ln/>
        </p:spPr>
      </p:sp>
      <p:sp>
        <p:nvSpPr>
          <p:cNvPr id="118788" name="Rectangle 3"/>
          <p:cNvSpPr>
            <a:spLocks noGrp="1" noChangeArrowheads="1"/>
          </p:cNvSpPr>
          <p:nvPr>
            <p:ph type="body" idx="1"/>
          </p:nvPr>
        </p:nvSpPr>
        <p:spPr>
          <a:noFill/>
          <a:ln/>
        </p:spPr>
        <p:txBody>
          <a:bodyPr/>
          <a:lstStyle/>
          <a:p>
            <a:r>
              <a:rPr lang="en-US" dirty="0" smtClean="0"/>
              <a:t>•  In the previous we discussion, we introduced a special type of data segment called LM and LQ.  These are commonly referred to as non-ASC X12 codes list.  One of the nice things that X12 did to help support unique code lists requirements for various industries, such as defense, medical, transportation, finance, and insurance, was to create the LM loop with LQ data segments inside the loop.  What this allows is the ability to pass non-X12 code lists (industry based lists) within the X12 transaction.  So all those unique DOD codes that we are familiar with, typically get passed in the LQ segments.  </a:t>
            </a:r>
          </a:p>
          <a:p>
            <a:r>
              <a:rPr lang="en-US" dirty="0" smtClean="0"/>
              <a:t>• So in these examples, there will be an X12 code that will be passed in the LM01 data element that signifies the usage of a particular industry code list.  In the LQ data segment, you will see that there's a data element type X in the LQ02, meaning a conditional relationship.  In other words, if there is an LQ01, then there must be a value passed in the LQ02.</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9"/>
          <p:cNvSpPr>
            <a:spLocks noGrp="1" noChangeArrowheads="1"/>
          </p:cNvSpPr>
          <p:nvPr>
            <p:ph type="sldNum" sz="quarter" idx="5"/>
          </p:nvPr>
        </p:nvSpPr>
        <p:spPr>
          <a:noFill/>
        </p:spPr>
        <p:txBody>
          <a:bodyPr/>
          <a:lstStyle/>
          <a:p>
            <a:fld id="{E6D5D26E-4215-4DC9-A1D8-D06637DF494D}" type="slidenum">
              <a:rPr lang="en-US" smtClean="0"/>
              <a:pPr/>
              <a:t>49</a:t>
            </a:fld>
            <a:endParaRPr lang="en-US" smtClean="0"/>
          </a:p>
        </p:txBody>
      </p:sp>
      <p:sp>
        <p:nvSpPr>
          <p:cNvPr id="119811" name="Rectangle 2"/>
          <p:cNvSpPr>
            <a:spLocks noGrp="1" noRot="1" noChangeAspect="1" noChangeArrowheads="1" noTextEdit="1"/>
          </p:cNvSpPr>
          <p:nvPr>
            <p:ph type="sldImg"/>
          </p:nvPr>
        </p:nvSpPr>
        <p:spPr>
          <a:xfrm>
            <a:off x="182563" y="157163"/>
            <a:ext cx="3933825" cy="2949575"/>
          </a:xfrm>
          <a:ln/>
        </p:spPr>
      </p:sp>
      <p:sp>
        <p:nvSpPr>
          <p:cNvPr id="119812" name="Rectangle 3"/>
          <p:cNvSpPr>
            <a:spLocks noGrp="1" noChangeArrowheads="1"/>
          </p:cNvSpPr>
          <p:nvPr>
            <p:ph type="body" idx="1"/>
          </p:nvPr>
        </p:nvSpPr>
        <p:spPr>
          <a:noFill/>
          <a:ln/>
        </p:spPr>
        <p:txBody>
          <a:bodyPr/>
          <a:lstStyle/>
          <a:p>
            <a:pPr rtl="0"/>
            <a:r>
              <a:rPr lang="en-US" dirty="0" smtClean="0"/>
              <a:t>• Here is a graphical depiction of the LM loop.  First thing to observe is that the LM loop can be repeated up to fifty times and within each LM loop the LQ segments can occur one-hundred times.  This means conceivably there could be up to five-thousand different codes passed.  </a:t>
            </a:r>
          </a:p>
          <a:p>
            <a:pPr rtl="0"/>
            <a:r>
              <a:rPr lang="en-US" dirty="0" smtClean="0"/>
              <a:t>• In this example, the LM01 contains the source of the industry code list; the value DF tells us this is a DOD owned code list.  The LQ01 is an identifier, which means three is a code list to be found in the X12 data element 1270 table The example indicates the use of two different LQ01 codes: 78 is project code and 79 is priority code.  So, to determine the source of the authorized code list associated with codes 78 and 79, the X12 standard indicates that the code source is 350.  When you look up code source 350 it indicates that the list of authorized project codes and priority codes can be attained from </a:t>
            </a:r>
            <a:r>
              <a:rPr lang="en-US" dirty="0" smtClean="0"/>
              <a:t>EBSO.</a:t>
            </a:r>
            <a:endParaRPr lang="en-US" dirty="0" smtClean="0"/>
          </a:p>
          <a:p>
            <a:pPr rtl="0"/>
            <a:r>
              <a:rPr lang="en-US" dirty="0" smtClean="0"/>
              <a:t>• As you can see, the LM/LQ data segment functionality gives industries some latitude to pass unique codes that are associated to just their industry, without having to go to X12 to seek approval for code changes.  Each industry maintains their own code lists for use in the LM and LQ segments.</a:t>
            </a:r>
          </a:p>
          <a:p>
            <a:pPr rtl="0"/>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9"/>
          <p:cNvSpPr>
            <a:spLocks noGrp="1" noChangeArrowheads="1"/>
          </p:cNvSpPr>
          <p:nvPr>
            <p:ph type="sldNum" sz="quarter" idx="5"/>
          </p:nvPr>
        </p:nvSpPr>
        <p:spPr>
          <a:noFill/>
        </p:spPr>
        <p:txBody>
          <a:bodyPr/>
          <a:lstStyle/>
          <a:p>
            <a:fld id="{A2AD93A6-AAC8-4522-9C37-6972E318EFFF}" type="slidenum">
              <a:rPr lang="en-US" smtClean="0"/>
              <a:pPr/>
              <a:t>5</a:t>
            </a:fld>
            <a:endParaRPr lang="en-US" smtClean="0"/>
          </a:p>
        </p:txBody>
      </p:sp>
      <p:sp>
        <p:nvSpPr>
          <p:cNvPr id="78851" name="Rectangle 2"/>
          <p:cNvSpPr>
            <a:spLocks noChangeArrowheads="1"/>
          </p:cNvSpPr>
          <p:nvPr/>
        </p:nvSpPr>
        <p:spPr bwMode="auto">
          <a:xfrm>
            <a:off x="4144965" y="3"/>
            <a:ext cx="3170237" cy="479425"/>
          </a:xfrm>
          <a:prstGeom prst="rect">
            <a:avLst/>
          </a:prstGeom>
          <a:noFill/>
          <a:ln w="12700">
            <a:noFill/>
            <a:miter lim="800000"/>
            <a:headEnd/>
            <a:tailEnd/>
          </a:ln>
        </p:spPr>
        <p:txBody>
          <a:bodyPr wrap="none" lIns="91413" tIns="45708" rIns="91413" bIns="45708" anchor="ctr"/>
          <a:lstStyle/>
          <a:p>
            <a:endParaRPr lang="en-US"/>
          </a:p>
        </p:txBody>
      </p:sp>
      <p:sp>
        <p:nvSpPr>
          <p:cNvPr id="78852" name="Rectangle 3"/>
          <p:cNvSpPr>
            <a:spLocks noChangeArrowheads="1"/>
          </p:cNvSpPr>
          <p:nvPr/>
        </p:nvSpPr>
        <p:spPr bwMode="auto">
          <a:xfrm>
            <a:off x="2" y="9121777"/>
            <a:ext cx="3170238" cy="479425"/>
          </a:xfrm>
          <a:prstGeom prst="rect">
            <a:avLst/>
          </a:prstGeom>
          <a:noFill/>
          <a:ln w="12700">
            <a:noFill/>
            <a:miter lim="800000"/>
            <a:headEnd/>
            <a:tailEnd/>
          </a:ln>
        </p:spPr>
        <p:txBody>
          <a:bodyPr wrap="none" lIns="91413" tIns="45708" rIns="91413" bIns="45708" anchor="ctr"/>
          <a:lstStyle/>
          <a:p>
            <a:endParaRPr lang="en-US"/>
          </a:p>
        </p:txBody>
      </p:sp>
      <p:sp>
        <p:nvSpPr>
          <p:cNvPr id="78853" name="Rectangle 4"/>
          <p:cNvSpPr>
            <a:spLocks noChangeArrowheads="1"/>
          </p:cNvSpPr>
          <p:nvPr/>
        </p:nvSpPr>
        <p:spPr bwMode="auto">
          <a:xfrm>
            <a:off x="2" y="3"/>
            <a:ext cx="3170238" cy="479425"/>
          </a:xfrm>
          <a:prstGeom prst="rect">
            <a:avLst/>
          </a:prstGeom>
          <a:noFill/>
          <a:ln w="12700">
            <a:noFill/>
            <a:miter lim="800000"/>
            <a:headEnd/>
            <a:tailEnd/>
          </a:ln>
        </p:spPr>
        <p:txBody>
          <a:bodyPr wrap="none" lIns="91413" tIns="45708" rIns="91413" bIns="45708" anchor="ctr"/>
          <a:lstStyle/>
          <a:p>
            <a:endParaRPr lang="en-US"/>
          </a:p>
        </p:txBody>
      </p:sp>
      <p:sp>
        <p:nvSpPr>
          <p:cNvPr id="78854" name="Rectangle 5"/>
          <p:cNvSpPr>
            <a:spLocks noGrp="1" noChangeArrowheads="1"/>
          </p:cNvSpPr>
          <p:nvPr>
            <p:ph type="body" idx="1"/>
          </p:nvPr>
        </p:nvSpPr>
        <p:spPr>
          <a:xfrm>
            <a:off x="318053" y="3384030"/>
            <a:ext cx="6758608" cy="5496447"/>
          </a:xfrm>
          <a:noFill/>
          <a:ln/>
        </p:spPr>
        <p:txBody>
          <a:bodyPr lIns="96465" tIns="47385" rIns="96465" bIns="47385"/>
          <a:lstStyle/>
          <a:p>
            <a:pPr defTabSz="948507">
              <a:defRPr/>
            </a:pPr>
            <a:r>
              <a:rPr lang="en-US" kern="1200" dirty="0" smtClean="0">
                <a:solidFill>
                  <a:schemeClr val="tx1"/>
                </a:solidFill>
                <a:effectLst/>
              </a:rPr>
              <a:t>The goal of this module is to introduce the X12 language, define the building blocks, and show how all these pieces come together to form a transaction that's very flexible and powerful in its data content.</a:t>
            </a:r>
          </a:p>
          <a:p>
            <a:endParaRPr lang="en-US" dirty="0" smtClean="0"/>
          </a:p>
        </p:txBody>
      </p:sp>
      <p:sp>
        <p:nvSpPr>
          <p:cNvPr id="78855" name="Rectangle 6"/>
          <p:cNvSpPr>
            <a:spLocks noGrp="1" noRot="1" noChangeAspect="1" noChangeArrowheads="1" noTextEdit="1"/>
          </p:cNvSpPr>
          <p:nvPr>
            <p:ph type="sldImg"/>
          </p:nvPr>
        </p:nvSpPr>
        <p:spPr>
          <a:xfrm>
            <a:off x="179388" y="239713"/>
            <a:ext cx="3944937" cy="2959100"/>
          </a:xfrm>
          <a:ln w="12700" cap="flat">
            <a:solidFill>
              <a:schemeClr val="tx1"/>
            </a:solidFill>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9"/>
          <p:cNvSpPr>
            <a:spLocks noGrp="1" noChangeArrowheads="1"/>
          </p:cNvSpPr>
          <p:nvPr>
            <p:ph type="sldNum" sz="quarter" idx="5"/>
          </p:nvPr>
        </p:nvSpPr>
        <p:spPr>
          <a:noFill/>
        </p:spPr>
        <p:txBody>
          <a:bodyPr/>
          <a:lstStyle/>
          <a:p>
            <a:fld id="{559F2473-5BD3-414E-A388-5D7B8B0C164A}" type="slidenum">
              <a:rPr lang="en-US" smtClean="0"/>
              <a:pPr/>
              <a:t>50</a:t>
            </a:fld>
            <a:endParaRPr lang="en-US" smtClean="0"/>
          </a:p>
        </p:txBody>
      </p:sp>
      <p:sp>
        <p:nvSpPr>
          <p:cNvPr id="120835" name="Rectangle 2"/>
          <p:cNvSpPr>
            <a:spLocks noGrp="1" noRot="1" noChangeAspect="1" noChangeArrowheads="1" noTextEdit="1"/>
          </p:cNvSpPr>
          <p:nvPr>
            <p:ph type="sldImg"/>
          </p:nvPr>
        </p:nvSpPr>
        <p:spPr>
          <a:xfrm>
            <a:off x="182563" y="157163"/>
            <a:ext cx="3933825" cy="2949575"/>
          </a:xfrm>
          <a:ln/>
        </p:spPr>
      </p:sp>
      <p:sp>
        <p:nvSpPr>
          <p:cNvPr id="120836" name="Rectangle 3"/>
          <p:cNvSpPr>
            <a:spLocks noGrp="1" noChangeArrowheads="1"/>
          </p:cNvSpPr>
          <p:nvPr>
            <p:ph type="body" idx="1"/>
          </p:nvPr>
        </p:nvSpPr>
        <p:spPr>
          <a:noFill/>
          <a:ln/>
        </p:spPr>
        <p:txBody>
          <a:bodyPr/>
          <a:lstStyle/>
          <a:p>
            <a:r>
              <a:rPr lang="en-US" dirty="0" smtClean="0"/>
              <a:t>• The hierarchical level loops are basically the establishment of parent/child relationships between loops.  </a:t>
            </a:r>
          </a:p>
          <a:p>
            <a:r>
              <a:rPr lang="en-US" dirty="0" smtClean="0"/>
              <a:t>• If we look at a shipment as an example, we can see how the shipment, the items in the shipment, and unique information about each of the items can be hierarchically arrayed in a parent-child relationship.  The shipment is the parent, and items 1, 2 and 3 are included in the shipment; those items are children of the parent.  Hierarchical levels do not have to stop at one level deep.  For example, item three in this shipment has two components.  Those two components are children of item three, which means they are grandchildren of the shipment parent.  It is possible to drill this down indefinitely.</a:t>
            </a:r>
          </a:p>
          <a:p>
            <a:r>
              <a:rPr lang="en-US" dirty="0" smtClean="0"/>
              <a:t>• In X12, each of the entities will have a separate HL loop assigned to describe the information about it.  So, we could think of the shipment as the first loop HL.  HL01 contains the sequential loop number, HL02 contains the loop number of the parent, HL03 is the code that describes the nature of the loop (e.g., shipment, item, pack), and HL04 can be used to indicate if there is a subordinate HL loop to the child.  In order to keep track of the relationships, the parent ID's for each child will be annotated in the HL02.  So in this example if the parent ID is one and represents the overall shipment, then three items in the shipment will be identified in separate HL loops two, three and four respectively; the parent ID will be one to show that they are items in the shipment.  Item three is noted to have two components, so those two components will be identified in separate HL loops five and six, respectively.  The parent ID for those two loops will be four to show that they are children of item three.</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9"/>
          <p:cNvSpPr>
            <a:spLocks noGrp="1" noChangeArrowheads="1"/>
          </p:cNvSpPr>
          <p:nvPr>
            <p:ph type="sldNum" sz="quarter" idx="5"/>
          </p:nvPr>
        </p:nvSpPr>
        <p:spPr>
          <a:noFill/>
        </p:spPr>
        <p:txBody>
          <a:bodyPr/>
          <a:lstStyle/>
          <a:p>
            <a:fld id="{DF13CC83-3D54-4525-A0CF-A695552453F5}" type="slidenum">
              <a:rPr lang="en-US" smtClean="0"/>
              <a:pPr/>
              <a:t>51</a:t>
            </a:fld>
            <a:endParaRPr lang="en-US" smtClean="0"/>
          </a:p>
        </p:txBody>
      </p:sp>
      <p:sp>
        <p:nvSpPr>
          <p:cNvPr id="121859" name="Rectangle 2"/>
          <p:cNvSpPr>
            <a:spLocks noGrp="1" noRot="1" noChangeAspect="1" noChangeArrowheads="1" noTextEdit="1"/>
          </p:cNvSpPr>
          <p:nvPr>
            <p:ph type="sldImg"/>
          </p:nvPr>
        </p:nvSpPr>
        <p:spPr>
          <a:xfrm>
            <a:off x="182563" y="157163"/>
            <a:ext cx="3933825" cy="2949575"/>
          </a:xfrm>
          <a:ln/>
        </p:spPr>
      </p:sp>
      <p:sp>
        <p:nvSpPr>
          <p:cNvPr id="121860" name="Rectangle 3"/>
          <p:cNvSpPr>
            <a:spLocks noGrp="1" noChangeArrowheads="1"/>
          </p:cNvSpPr>
          <p:nvPr>
            <p:ph type="body" idx="1"/>
          </p:nvPr>
        </p:nvSpPr>
        <p:spPr>
          <a:noFill/>
          <a:ln/>
        </p:spPr>
        <p:txBody>
          <a:bodyPr/>
          <a:lstStyle/>
          <a:p>
            <a:r>
              <a:rPr lang="en-US" dirty="0" smtClean="0"/>
              <a:t>• Here we are going to take a look at what kinds of information can be passed within an HL loop.  In this example, we have two HL loops.  The first HL loop only has one data segment, the N1.  The V in HL03 means that the information within this HL loop is address information.</a:t>
            </a:r>
          </a:p>
          <a:p>
            <a:r>
              <a:rPr lang="en-US" dirty="0" smtClean="0"/>
              <a:t>• The second HL loop contains information about a shipment as identified by the W in the HL03.  There are five data segments and one data segment loop that comprise this second HL loop.  The LIN data segment denotes the materiel identification; the SN1 data segment denotes the quantity shipped; the TD5 data segment denotes the mode of shipment; the REF data segment denotes the reference numbers associated with the shipment; the DTM denotes the date shipped; and lastly, the N1 data segment loop provides the receiving activity’s address</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9"/>
          <p:cNvSpPr>
            <a:spLocks noGrp="1" noChangeArrowheads="1"/>
          </p:cNvSpPr>
          <p:nvPr>
            <p:ph type="sldNum" sz="quarter" idx="5"/>
          </p:nvPr>
        </p:nvSpPr>
        <p:spPr>
          <a:noFill/>
        </p:spPr>
        <p:txBody>
          <a:bodyPr/>
          <a:lstStyle/>
          <a:p>
            <a:fld id="{5B9DCFA8-F45A-4D31-B8B4-B31A2842D94E}" type="slidenum">
              <a:rPr lang="en-US" smtClean="0"/>
              <a:pPr/>
              <a:t>52</a:t>
            </a:fld>
            <a:endParaRPr lang="en-US" smtClean="0"/>
          </a:p>
        </p:txBody>
      </p:sp>
      <p:sp>
        <p:nvSpPr>
          <p:cNvPr id="122883" name="Rectangle 2"/>
          <p:cNvSpPr>
            <a:spLocks noChangeArrowheads="1"/>
          </p:cNvSpPr>
          <p:nvPr/>
        </p:nvSpPr>
        <p:spPr bwMode="auto">
          <a:xfrm>
            <a:off x="4143377" y="-1588"/>
            <a:ext cx="3171825" cy="479426"/>
          </a:xfrm>
          <a:prstGeom prst="rect">
            <a:avLst/>
          </a:prstGeom>
          <a:noFill/>
          <a:ln w="12700">
            <a:noFill/>
            <a:miter lim="800000"/>
            <a:headEnd/>
            <a:tailEnd/>
          </a:ln>
        </p:spPr>
        <p:txBody>
          <a:bodyPr wrap="none" lIns="91413" tIns="45708" rIns="91413" bIns="45708" anchor="ctr"/>
          <a:lstStyle/>
          <a:p>
            <a:endParaRPr lang="en-US"/>
          </a:p>
        </p:txBody>
      </p:sp>
      <p:sp>
        <p:nvSpPr>
          <p:cNvPr id="122884" name="Rectangle 3"/>
          <p:cNvSpPr>
            <a:spLocks noChangeArrowheads="1"/>
          </p:cNvSpPr>
          <p:nvPr/>
        </p:nvSpPr>
        <p:spPr bwMode="auto">
          <a:xfrm>
            <a:off x="-1588" y="9120188"/>
            <a:ext cx="3170238" cy="481012"/>
          </a:xfrm>
          <a:prstGeom prst="rect">
            <a:avLst/>
          </a:prstGeom>
          <a:noFill/>
          <a:ln w="12700">
            <a:noFill/>
            <a:miter lim="800000"/>
            <a:headEnd/>
            <a:tailEnd/>
          </a:ln>
        </p:spPr>
        <p:txBody>
          <a:bodyPr wrap="none" lIns="91413" tIns="45708" rIns="91413" bIns="45708" anchor="ctr"/>
          <a:lstStyle/>
          <a:p>
            <a:endParaRPr lang="en-US"/>
          </a:p>
        </p:txBody>
      </p:sp>
      <p:sp>
        <p:nvSpPr>
          <p:cNvPr id="122885" name="Rectangle 4"/>
          <p:cNvSpPr>
            <a:spLocks noChangeArrowheads="1"/>
          </p:cNvSpPr>
          <p:nvPr/>
        </p:nvSpPr>
        <p:spPr bwMode="auto">
          <a:xfrm>
            <a:off x="-1588" y="-1588"/>
            <a:ext cx="3170238" cy="479426"/>
          </a:xfrm>
          <a:prstGeom prst="rect">
            <a:avLst/>
          </a:prstGeom>
          <a:noFill/>
          <a:ln w="12700">
            <a:noFill/>
            <a:miter lim="800000"/>
            <a:headEnd/>
            <a:tailEnd/>
          </a:ln>
        </p:spPr>
        <p:txBody>
          <a:bodyPr wrap="none" lIns="91413" tIns="45708" rIns="91413" bIns="45708" anchor="ctr"/>
          <a:lstStyle/>
          <a:p>
            <a:endParaRPr lang="en-US"/>
          </a:p>
        </p:txBody>
      </p:sp>
      <p:sp>
        <p:nvSpPr>
          <p:cNvPr id="122886" name="Rectangle 5"/>
          <p:cNvSpPr>
            <a:spLocks noGrp="1" noRot="1" noChangeAspect="1" noChangeArrowheads="1" noTextEdit="1"/>
          </p:cNvSpPr>
          <p:nvPr>
            <p:ph type="sldImg"/>
          </p:nvPr>
        </p:nvSpPr>
        <p:spPr>
          <a:xfrm>
            <a:off x="258763" y="238125"/>
            <a:ext cx="4332287" cy="3248025"/>
          </a:xfrm>
          <a:ln w="12700" cap="flat">
            <a:solidFill>
              <a:schemeClr val="tx1"/>
            </a:solidFill>
          </a:ln>
        </p:spPr>
      </p:sp>
      <p:sp>
        <p:nvSpPr>
          <p:cNvPr id="122887" name="Rectangle 6"/>
          <p:cNvSpPr>
            <a:spLocks noGrp="1" noChangeArrowheads="1"/>
          </p:cNvSpPr>
          <p:nvPr>
            <p:ph type="body" idx="1"/>
          </p:nvPr>
        </p:nvSpPr>
        <p:spPr>
          <a:xfrm>
            <a:off x="207168" y="3698824"/>
            <a:ext cx="6949006" cy="3762375"/>
          </a:xfrm>
          <a:noFill/>
          <a:ln/>
        </p:spPr>
        <p:txBody>
          <a:bodyPr lIns="96465" tIns="47385" rIns="96465" bIns="47385"/>
          <a:lstStyle/>
          <a:p>
            <a:pPr lvl="0"/>
            <a:r>
              <a:rPr lang="en-US" kern="1200" dirty="0" smtClean="0">
                <a:solidFill>
                  <a:schemeClr val="tx1"/>
                </a:solidFill>
                <a:effectLst/>
                <a:ea typeface="+mn-ea"/>
                <a:cs typeface="+mn-cs"/>
              </a:rPr>
              <a:t>Now it’s time to look at the transaction set or what would be the document file in the writing analogy.</a:t>
            </a:r>
            <a:endParaRPr lang="en-US" kern="1200" dirty="0">
              <a:solidFill>
                <a:schemeClr val="tx1"/>
              </a:solidFill>
              <a:effectLst/>
              <a:ea typeface="+mn-ea"/>
              <a:cs typeface="+mn-cs"/>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9"/>
          <p:cNvSpPr>
            <a:spLocks noGrp="1" noChangeArrowheads="1"/>
          </p:cNvSpPr>
          <p:nvPr>
            <p:ph type="sldNum" sz="quarter" idx="5"/>
          </p:nvPr>
        </p:nvSpPr>
        <p:spPr>
          <a:noFill/>
        </p:spPr>
        <p:txBody>
          <a:bodyPr/>
          <a:lstStyle/>
          <a:p>
            <a:fld id="{FEAD1B9B-68B5-4AB3-B4CC-65CA2EA5304A}" type="slidenum">
              <a:rPr lang="en-US" smtClean="0"/>
              <a:pPr/>
              <a:t>53</a:t>
            </a:fld>
            <a:endParaRPr lang="en-US" smtClean="0"/>
          </a:p>
        </p:txBody>
      </p:sp>
      <p:sp>
        <p:nvSpPr>
          <p:cNvPr id="123907" name="Rectangle 2"/>
          <p:cNvSpPr>
            <a:spLocks noChangeArrowheads="1"/>
          </p:cNvSpPr>
          <p:nvPr/>
        </p:nvSpPr>
        <p:spPr bwMode="auto">
          <a:xfrm>
            <a:off x="4143377" y="-1588"/>
            <a:ext cx="3171825" cy="479426"/>
          </a:xfrm>
          <a:prstGeom prst="rect">
            <a:avLst/>
          </a:prstGeom>
          <a:noFill/>
          <a:ln w="12700">
            <a:noFill/>
            <a:miter lim="800000"/>
            <a:headEnd/>
            <a:tailEnd/>
          </a:ln>
        </p:spPr>
        <p:txBody>
          <a:bodyPr wrap="none" lIns="91413" tIns="45708" rIns="91413" bIns="45708" anchor="ctr"/>
          <a:lstStyle/>
          <a:p>
            <a:endParaRPr lang="en-US"/>
          </a:p>
        </p:txBody>
      </p:sp>
      <p:sp>
        <p:nvSpPr>
          <p:cNvPr id="123908" name="Rectangle 3"/>
          <p:cNvSpPr>
            <a:spLocks noChangeArrowheads="1"/>
          </p:cNvSpPr>
          <p:nvPr/>
        </p:nvSpPr>
        <p:spPr bwMode="auto">
          <a:xfrm>
            <a:off x="4143377" y="9120188"/>
            <a:ext cx="3171825" cy="481012"/>
          </a:xfrm>
          <a:prstGeom prst="rect">
            <a:avLst/>
          </a:prstGeom>
          <a:noFill/>
          <a:ln w="12700">
            <a:noFill/>
            <a:miter lim="800000"/>
            <a:headEnd/>
            <a:tailEnd/>
          </a:ln>
        </p:spPr>
        <p:txBody>
          <a:bodyPr lIns="20309" tIns="0" rIns="20309" bIns="0" anchor="b"/>
          <a:lstStyle/>
          <a:p>
            <a:pPr algn="r" defTabSz="977614">
              <a:spcBef>
                <a:spcPct val="0"/>
              </a:spcBef>
            </a:pPr>
            <a:r>
              <a:rPr lang="en-US" sz="1000" b="0" i="1" dirty="0">
                <a:latin typeface="Times New Roman" pitchFamily="18" charset="0"/>
              </a:rPr>
              <a:t>23</a:t>
            </a:r>
          </a:p>
        </p:txBody>
      </p:sp>
      <p:sp>
        <p:nvSpPr>
          <p:cNvPr id="123909" name="Rectangle 4"/>
          <p:cNvSpPr>
            <a:spLocks noChangeArrowheads="1"/>
          </p:cNvSpPr>
          <p:nvPr/>
        </p:nvSpPr>
        <p:spPr bwMode="auto">
          <a:xfrm>
            <a:off x="-1588" y="9120188"/>
            <a:ext cx="3170238" cy="481012"/>
          </a:xfrm>
          <a:prstGeom prst="rect">
            <a:avLst/>
          </a:prstGeom>
          <a:noFill/>
          <a:ln w="12700">
            <a:noFill/>
            <a:miter lim="800000"/>
            <a:headEnd/>
            <a:tailEnd/>
          </a:ln>
        </p:spPr>
        <p:txBody>
          <a:bodyPr wrap="none" lIns="91413" tIns="45708" rIns="91413" bIns="45708" anchor="ctr"/>
          <a:lstStyle/>
          <a:p>
            <a:endParaRPr lang="en-US"/>
          </a:p>
        </p:txBody>
      </p:sp>
      <p:sp>
        <p:nvSpPr>
          <p:cNvPr id="123910" name="Rectangle 5"/>
          <p:cNvSpPr>
            <a:spLocks noChangeArrowheads="1"/>
          </p:cNvSpPr>
          <p:nvPr/>
        </p:nvSpPr>
        <p:spPr bwMode="auto">
          <a:xfrm>
            <a:off x="-1588" y="-1588"/>
            <a:ext cx="3170238" cy="479426"/>
          </a:xfrm>
          <a:prstGeom prst="rect">
            <a:avLst/>
          </a:prstGeom>
          <a:noFill/>
          <a:ln w="12700">
            <a:noFill/>
            <a:miter lim="800000"/>
            <a:headEnd/>
            <a:tailEnd/>
          </a:ln>
        </p:spPr>
        <p:txBody>
          <a:bodyPr wrap="none" lIns="91413" tIns="45708" rIns="91413" bIns="45708" anchor="ctr"/>
          <a:lstStyle/>
          <a:p>
            <a:endParaRPr lang="en-US"/>
          </a:p>
        </p:txBody>
      </p:sp>
      <p:sp>
        <p:nvSpPr>
          <p:cNvPr id="123911" name="Rectangle 6"/>
          <p:cNvSpPr>
            <a:spLocks noGrp="1" noRot="1" noChangeAspect="1" noChangeArrowheads="1" noTextEdit="1"/>
          </p:cNvSpPr>
          <p:nvPr>
            <p:ph type="sldImg"/>
          </p:nvPr>
        </p:nvSpPr>
        <p:spPr>
          <a:xfrm>
            <a:off x="258763" y="157163"/>
            <a:ext cx="4303712" cy="3227387"/>
          </a:xfrm>
          <a:ln w="12700" cap="flat">
            <a:solidFill>
              <a:schemeClr val="tx1"/>
            </a:solidFill>
          </a:ln>
        </p:spPr>
      </p:sp>
      <p:sp>
        <p:nvSpPr>
          <p:cNvPr id="123912" name="Rectangle 7"/>
          <p:cNvSpPr>
            <a:spLocks noGrp="1" noChangeArrowheads="1"/>
          </p:cNvSpPr>
          <p:nvPr>
            <p:ph type="body" idx="1"/>
          </p:nvPr>
        </p:nvSpPr>
        <p:spPr>
          <a:xfrm>
            <a:off x="238539" y="3541427"/>
            <a:ext cx="6838122" cy="4878676"/>
          </a:xfrm>
          <a:noFill/>
          <a:ln/>
        </p:spPr>
        <p:txBody>
          <a:bodyPr lIns="96477" tIns="47390" rIns="96477" bIns="47390"/>
          <a:lstStyle/>
          <a:p>
            <a:r>
              <a:rPr lang="en-US" dirty="0" smtClean="0"/>
              <a:t>• The transaction set is a group of data segments in a predefined sequence.  X12 uniquely identifies a transaction set by a three-digit number and name.  For example, 511 is called Requisition.</a:t>
            </a:r>
          </a:p>
          <a:p>
            <a:r>
              <a:rPr lang="en-US" dirty="0" smtClean="0"/>
              <a:t>• Every transaction set begins with an ST segment (header) and ends with an SE segment (trailer).  The first segment after the header is the beginning segment.  This segment describes the purpose and intent of the transaction set. </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9"/>
          <p:cNvSpPr>
            <a:spLocks noGrp="1" noChangeArrowheads="1"/>
          </p:cNvSpPr>
          <p:nvPr>
            <p:ph type="sldNum" sz="quarter" idx="5"/>
          </p:nvPr>
        </p:nvSpPr>
        <p:spPr>
          <a:noFill/>
        </p:spPr>
        <p:txBody>
          <a:bodyPr/>
          <a:lstStyle/>
          <a:p>
            <a:fld id="{A72A64A6-9C3E-4DD1-887B-D0A931476646}" type="slidenum">
              <a:rPr lang="en-US" smtClean="0"/>
              <a:pPr/>
              <a:t>54</a:t>
            </a:fld>
            <a:endParaRPr lang="en-US" smtClean="0"/>
          </a:p>
        </p:txBody>
      </p:sp>
      <p:sp>
        <p:nvSpPr>
          <p:cNvPr id="124931" name="Rectangle 2"/>
          <p:cNvSpPr>
            <a:spLocks noChangeArrowheads="1"/>
          </p:cNvSpPr>
          <p:nvPr/>
        </p:nvSpPr>
        <p:spPr bwMode="auto">
          <a:xfrm>
            <a:off x="4143377" y="-1588"/>
            <a:ext cx="3171825" cy="479426"/>
          </a:xfrm>
          <a:prstGeom prst="rect">
            <a:avLst/>
          </a:prstGeom>
          <a:noFill/>
          <a:ln w="12700">
            <a:noFill/>
            <a:miter lim="800000"/>
            <a:headEnd/>
            <a:tailEnd/>
          </a:ln>
        </p:spPr>
        <p:txBody>
          <a:bodyPr wrap="none" lIns="91413" tIns="45708" rIns="91413" bIns="45708" anchor="ctr"/>
          <a:lstStyle/>
          <a:p>
            <a:endParaRPr lang="en-US"/>
          </a:p>
        </p:txBody>
      </p:sp>
      <p:sp>
        <p:nvSpPr>
          <p:cNvPr id="124932" name="Rectangle 3"/>
          <p:cNvSpPr>
            <a:spLocks noChangeArrowheads="1"/>
          </p:cNvSpPr>
          <p:nvPr/>
        </p:nvSpPr>
        <p:spPr bwMode="auto">
          <a:xfrm>
            <a:off x="-1588" y="9120188"/>
            <a:ext cx="3170238" cy="481012"/>
          </a:xfrm>
          <a:prstGeom prst="rect">
            <a:avLst/>
          </a:prstGeom>
          <a:noFill/>
          <a:ln w="12700">
            <a:noFill/>
            <a:miter lim="800000"/>
            <a:headEnd/>
            <a:tailEnd/>
          </a:ln>
        </p:spPr>
        <p:txBody>
          <a:bodyPr wrap="none" lIns="91413" tIns="45708" rIns="91413" bIns="45708" anchor="ctr"/>
          <a:lstStyle/>
          <a:p>
            <a:endParaRPr lang="en-US"/>
          </a:p>
        </p:txBody>
      </p:sp>
      <p:sp>
        <p:nvSpPr>
          <p:cNvPr id="124933" name="Rectangle 4"/>
          <p:cNvSpPr>
            <a:spLocks noChangeArrowheads="1"/>
          </p:cNvSpPr>
          <p:nvPr/>
        </p:nvSpPr>
        <p:spPr bwMode="auto">
          <a:xfrm>
            <a:off x="-1588" y="-1588"/>
            <a:ext cx="3170238" cy="479426"/>
          </a:xfrm>
          <a:prstGeom prst="rect">
            <a:avLst/>
          </a:prstGeom>
          <a:noFill/>
          <a:ln w="12700">
            <a:noFill/>
            <a:miter lim="800000"/>
            <a:headEnd/>
            <a:tailEnd/>
          </a:ln>
        </p:spPr>
        <p:txBody>
          <a:bodyPr wrap="none" lIns="91413" tIns="45708" rIns="91413" bIns="45708" anchor="ctr"/>
          <a:lstStyle/>
          <a:p>
            <a:endParaRPr lang="en-US"/>
          </a:p>
        </p:txBody>
      </p:sp>
      <p:sp>
        <p:nvSpPr>
          <p:cNvPr id="124934" name="Rectangle 5"/>
          <p:cNvSpPr>
            <a:spLocks noGrp="1" noChangeArrowheads="1"/>
          </p:cNvSpPr>
          <p:nvPr>
            <p:ph type="body" idx="1"/>
          </p:nvPr>
        </p:nvSpPr>
        <p:spPr>
          <a:xfrm>
            <a:off x="210344" y="3305332"/>
            <a:ext cx="7025344" cy="4321175"/>
          </a:xfrm>
          <a:noFill/>
          <a:ln/>
        </p:spPr>
        <p:txBody>
          <a:bodyPr lIns="96465" tIns="47385" rIns="96465" bIns="47385"/>
          <a:lstStyle/>
          <a:p>
            <a:r>
              <a:rPr lang="en-US" dirty="0" smtClean="0"/>
              <a:t>• Here is an example of the ST and the SE segments.  </a:t>
            </a:r>
          </a:p>
          <a:p>
            <a:r>
              <a:rPr lang="en-US" dirty="0" smtClean="0"/>
              <a:t>• The ST segment is the transaction set header.  In the ST segment, the first data element is the transaction set ID.  In this example, the transaction set ID is 511, which means we’re talking about  a Requisition.  If we had passed the 527 that would be a Materiel Due-In and Receipt; an 810 would indicate Invoice.  The next data element is the control number that's assigned by the sending computer.  In this example, the control number is all zeroes followed by a one.</a:t>
            </a:r>
          </a:p>
          <a:p>
            <a:r>
              <a:rPr lang="en-US" dirty="0" smtClean="0"/>
              <a:t>• The SE segment is the transaction set trailer.  The first data element is the number of segments in the transaction.  In this case there were 14 segments.  After the segment count is the control number; this number must always match the control number in the ST or header segment.  The passing of the segment count and the control number serve as cross-checks to ensure that the transaction set was transmitted and received in its entirety/intact.  If the control number in the SE segment does not match the control number in the ST segment or there is another ST before the SE segment, the transaction is invalid.  If the ST and SE control numbers are the same, but the number of segments actually received is something other than the segment count in the SE segment, the transaction is invalid; this means that the transaction either lost data or acquired data from another transaction.  Mismatches in the control number and/or the segment count must be researched with DAAS to determine if they have an intact transaction.  If they do, then they can retransmit the transaction.</a:t>
            </a:r>
          </a:p>
          <a:p>
            <a:endParaRPr lang="en-US" dirty="0" smtClean="0"/>
          </a:p>
        </p:txBody>
      </p:sp>
      <p:sp>
        <p:nvSpPr>
          <p:cNvPr id="124935" name="Rectangle 6"/>
          <p:cNvSpPr>
            <a:spLocks noGrp="1" noRot="1" noChangeAspect="1" noChangeArrowheads="1" noTextEdit="1"/>
          </p:cNvSpPr>
          <p:nvPr>
            <p:ph type="sldImg"/>
          </p:nvPr>
        </p:nvSpPr>
        <p:spPr>
          <a:xfrm>
            <a:off x="182563" y="157163"/>
            <a:ext cx="3933825" cy="2949575"/>
          </a:xfrm>
          <a:ln w="12700" cap="flat">
            <a:solidFill>
              <a:schemeClr val="tx1"/>
            </a:solidFill>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9"/>
          <p:cNvSpPr>
            <a:spLocks noGrp="1" noChangeArrowheads="1"/>
          </p:cNvSpPr>
          <p:nvPr>
            <p:ph type="sldNum" sz="quarter" idx="5"/>
          </p:nvPr>
        </p:nvSpPr>
        <p:spPr>
          <a:noFill/>
        </p:spPr>
        <p:txBody>
          <a:bodyPr/>
          <a:lstStyle/>
          <a:p>
            <a:fld id="{59C97C1F-9DE3-42E7-9B5C-A491D9FCD57B}" type="slidenum">
              <a:rPr lang="en-US" smtClean="0"/>
              <a:pPr/>
              <a:t>55</a:t>
            </a:fld>
            <a:endParaRPr lang="en-US" smtClean="0"/>
          </a:p>
        </p:txBody>
      </p:sp>
      <p:sp>
        <p:nvSpPr>
          <p:cNvPr id="125955" name="Rectangle 2"/>
          <p:cNvSpPr>
            <a:spLocks noChangeArrowheads="1"/>
          </p:cNvSpPr>
          <p:nvPr/>
        </p:nvSpPr>
        <p:spPr bwMode="auto">
          <a:xfrm>
            <a:off x="4143377" y="-1588"/>
            <a:ext cx="3171825" cy="479426"/>
          </a:xfrm>
          <a:prstGeom prst="rect">
            <a:avLst/>
          </a:prstGeom>
          <a:noFill/>
          <a:ln w="12700">
            <a:noFill/>
            <a:miter lim="800000"/>
            <a:headEnd/>
            <a:tailEnd/>
          </a:ln>
        </p:spPr>
        <p:txBody>
          <a:bodyPr wrap="none" lIns="91413" tIns="45708" rIns="91413" bIns="45708" anchor="ctr"/>
          <a:lstStyle/>
          <a:p>
            <a:endParaRPr lang="en-US"/>
          </a:p>
        </p:txBody>
      </p:sp>
      <p:sp>
        <p:nvSpPr>
          <p:cNvPr id="125956" name="Rectangle 3"/>
          <p:cNvSpPr>
            <a:spLocks noChangeArrowheads="1"/>
          </p:cNvSpPr>
          <p:nvPr/>
        </p:nvSpPr>
        <p:spPr bwMode="auto">
          <a:xfrm>
            <a:off x="4143377" y="9120188"/>
            <a:ext cx="3171825" cy="481012"/>
          </a:xfrm>
          <a:prstGeom prst="rect">
            <a:avLst/>
          </a:prstGeom>
          <a:noFill/>
          <a:ln w="12700">
            <a:noFill/>
            <a:miter lim="800000"/>
            <a:headEnd/>
            <a:tailEnd/>
          </a:ln>
        </p:spPr>
        <p:txBody>
          <a:bodyPr lIns="20309" tIns="0" rIns="20309" bIns="0" anchor="b"/>
          <a:lstStyle/>
          <a:p>
            <a:pPr algn="r" defTabSz="977614">
              <a:spcBef>
                <a:spcPct val="0"/>
              </a:spcBef>
            </a:pPr>
            <a:r>
              <a:rPr lang="en-US" sz="1000" b="0" i="1" dirty="0">
                <a:latin typeface="Times New Roman" pitchFamily="18" charset="0"/>
              </a:rPr>
              <a:t>19</a:t>
            </a:r>
          </a:p>
        </p:txBody>
      </p:sp>
      <p:sp>
        <p:nvSpPr>
          <p:cNvPr id="125957" name="Rectangle 4"/>
          <p:cNvSpPr>
            <a:spLocks noChangeArrowheads="1"/>
          </p:cNvSpPr>
          <p:nvPr/>
        </p:nvSpPr>
        <p:spPr bwMode="auto">
          <a:xfrm>
            <a:off x="-1588" y="9120188"/>
            <a:ext cx="3170238" cy="481012"/>
          </a:xfrm>
          <a:prstGeom prst="rect">
            <a:avLst/>
          </a:prstGeom>
          <a:noFill/>
          <a:ln w="12700">
            <a:noFill/>
            <a:miter lim="800000"/>
            <a:headEnd/>
            <a:tailEnd/>
          </a:ln>
        </p:spPr>
        <p:txBody>
          <a:bodyPr wrap="none" lIns="91413" tIns="45708" rIns="91413" bIns="45708" anchor="ctr"/>
          <a:lstStyle/>
          <a:p>
            <a:endParaRPr lang="en-US"/>
          </a:p>
        </p:txBody>
      </p:sp>
      <p:sp>
        <p:nvSpPr>
          <p:cNvPr id="125958" name="Rectangle 5"/>
          <p:cNvSpPr>
            <a:spLocks noChangeArrowheads="1"/>
          </p:cNvSpPr>
          <p:nvPr/>
        </p:nvSpPr>
        <p:spPr bwMode="auto">
          <a:xfrm>
            <a:off x="-1588" y="-1588"/>
            <a:ext cx="3170238" cy="479426"/>
          </a:xfrm>
          <a:prstGeom prst="rect">
            <a:avLst/>
          </a:prstGeom>
          <a:noFill/>
          <a:ln w="12700">
            <a:noFill/>
            <a:miter lim="800000"/>
            <a:headEnd/>
            <a:tailEnd/>
          </a:ln>
        </p:spPr>
        <p:txBody>
          <a:bodyPr wrap="none" lIns="91413" tIns="45708" rIns="91413" bIns="45708" anchor="ctr"/>
          <a:lstStyle/>
          <a:p>
            <a:endParaRPr lang="en-US"/>
          </a:p>
        </p:txBody>
      </p:sp>
      <p:sp>
        <p:nvSpPr>
          <p:cNvPr id="125959" name="Rectangle 6"/>
          <p:cNvSpPr>
            <a:spLocks noGrp="1" noChangeArrowheads="1"/>
          </p:cNvSpPr>
          <p:nvPr>
            <p:ph type="body" idx="1"/>
          </p:nvPr>
        </p:nvSpPr>
        <p:spPr>
          <a:xfrm>
            <a:off x="207168" y="3620125"/>
            <a:ext cx="7108032" cy="3762375"/>
          </a:xfrm>
          <a:noFill/>
          <a:ln/>
        </p:spPr>
        <p:txBody>
          <a:bodyPr lIns="96477" tIns="47390" rIns="96477" bIns="47390"/>
          <a:lstStyle/>
          <a:p>
            <a:r>
              <a:rPr lang="en-US" dirty="0" smtClean="0"/>
              <a:t>The beginning segment is the first segment following the header.  This segment defines the purpose, type, action, date, unique identification and any additional process that may be required for the transaction. </a:t>
            </a:r>
          </a:p>
          <a:p>
            <a:pPr lvl="1"/>
            <a:endParaRPr lang="en-US" dirty="0" smtClean="0">
              <a:solidFill>
                <a:srgbClr val="FFFFFF"/>
              </a:solidFill>
            </a:endParaRPr>
          </a:p>
        </p:txBody>
      </p:sp>
      <p:sp>
        <p:nvSpPr>
          <p:cNvPr id="125960" name="Rectangle 7"/>
          <p:cNvSpPr>
            <a:spLocks noGrp="1" noRot="1" noChangeAspect="1" noChangeArrowheads="1" noTextEdit="1"/>
          </p:cNvSpPr>
          <p:nvPr>
            <p:ph type="sldImg"/>
          </p:nvPr>
        </p:nvSpPr>
        <p:spPr>
          <a:xfrm>
            <a:off x="258763" y="238125"/>
            <a:ext cx="4332287" cy="3248025"/>
          </a:xfrm>
          <a:ln w="12700" cap="flat">
            <a:solidFill>
              <a:schemeClr val="tx1"/>
            </a:solidFill>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9"/>
          <p:cNvSpPr>
            <a:spLocks noGrp="1" noChangeArrowheads="1"/>
          </p:cNvSpPr>
          <p:nvPr>
            <p:ph type="sldNum" sz="quarter" idx="5"/>
          </p:nvPr>
        </p:nvSpPr>
        <p:spPr>
          <a:noFill/>
        </p:spPr>
        <p:txBody>
          <a:bodyPr/>
          <a:lstStyle/>
          <a:p>
            <a:fld id="{B6F122B5-5801-4843-B8D2-3BBE6727F6C6}" type="slidenum">
              <a:rPr lang="en-US" smtClean="0"/>
              <a:pPr/>
              <a:t>56</a:t>
            </a:fld>
            <a:endParaRPr lang="en-US" smtClean="0"/>
          </a:p>
        </p:txBody>
      </p:sp>
      <p:sp>
        <p:nvSpPr>
          <p:cNvPr id="126979" name="Rectangle 2"/>
          <p:cNvSpPr>
            <a:spLocks noGrp="1" noRot="1" noChangeAspect="1" noChangeArrowheads="1" noTextEdit="1"/>
          </p:cNvSpPr>
          <p:nvPr>
            <p:ph type="sldImg"/>
          </p:nvPr>
        </p:nvSpPr>
        <p:spPr>
          <a:xfrm>
            <a:off x="182563" y="157163"/>
            <a:ext cx="3933825" cy="2949575"/>
          </a:xfrm>
          <a:ln/>
        </p:spPr>
      </p:sp>
      <p:sp>
        <p:nvSpPr>
          <p:cNvPr id="126980" name="Rectangle 3"/>
          <p:cNvSpPr>
            <a:spLocks noGrp="1" noChangeArrowheads="1"/>
          </p:cNvSpPr>
          <p:nvPr>
            <p:ph type="body" idx="1"/>
          </p:nvPr>
        </p:nvSpPr>
        <p:spPr>
          <a:noFill/>
          <a:ln/>
        </p:spPr>
        <p:txBody>
          <a:bodyPr/>
          <a:lstStyle/>
          <a:p>
            <a:r>
              <a:rPr lang="en-US" dirty="0" smtClean="0"/>
              <a:t>• Here is an example from the X12 standard of a beginning segment.  The first thing to look at is to identify how many data elements are in this BR segment?  They are listed in order, each prefaced by a reference number.  Looking down the left column, notice there are eleven data elements in this transaction.</a:t>
            </a:r>
          </a:p>
          <a:p>
            <a:r>
              <a:rPr lang="en-US" dirty="0" smtClean="0"/>
              <a:t>• Each reference number is followed by the element ID, Name and element attributes.</a:t>
            </a:r>
          </a:p>
          <a:p>
            <a:r>
              <a:rPr lang="en-US" dirty="0" smtClean="0"/>
              <a:t>• The last two critical items to note are the syntax and semantic notes.</a:t>
            </a:r>
          </a:p>
          <a:p>
            <a:r>
              <a:rPr lang="en-US" dirty="0" smtClean="0"/>
              <a:t>• If we take a look at the BR03, we see that the name is date and the data element type is Z, which means there is a semantic note associated with this data element.  At the bottom of the page, it states that the BR03 is the date of the transaction set preparation.  You now have context for the kind of date value desired in the BR03.  </a:t>
            </a:r>
          </a:p>
          <a:p>
            <a:endParaRPr lang="en-US" dirty="0"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9"/>
          <p:cNvSpPr>
            <a:spLocks noGrp="1" noChangeArrowheads="1"/>
          </p:cNvSpPr>
          <p:nvPr>
            <p:ph type="sldNum" sz="quarter" idx="5"/>
          </p:nvPr>
        </p:nvSpPr>
        <p:spPr>
          <a:noFill/>
        </p:spPr>
        <p:txBody>
          <a:bodyPr/>
          <a:lstStyle/>
          <a:p>
            <a:fld id="{47F98712-6229-44CB-98CB-5A58E07378DC}" type="slidenum">
              <a:rPr lang="en-US" smtClean="0"/>
              <a:pPr/>
              <a:t>57</a:t>
            </a:fld>
            <a:endParaRPr lang="en-US" smtClean="0"/>
          </a:p>
        </p:txBody>
      </p:sp>
      <p:sp>
        <p:nvSpPr>
          <p:cNvPr id="128003" name="Rectangle 2"/>
          <p:cNvSpPr>
            <a:spLocks noChangeArrowheads="1"/>
          </p:cNvSpPr>
          <p:nvPr/>
        </p:nvSpPr>
        <p:spPr bwMode="auto">
          <a:xfrm>
            <a:off x="4143377" y="-1588"/>
            <a:ext cx="3171825" cy="479426"/>
          </a:xfrm>
          <a:prstGeom prst="rect">
            <a:avLst/>
          </a:prstGeom>
          <a:noFill/>
          <a:ln w="12700">
            <a:noFill/>
            <a:miter lim="800000"/>
            <a:headEnd/>
            <a:tailEnd/>
          </a:ln>
        </p:spPr>
        <p:txBody>
          <a:bodyPr wrap="none" lIns="91413" tIns="45708" rIns="91413" bIns="45708" anchor="ctr"/>
          <a:lstStyle/>
          <a:p>
            <a:endParaRPr lang="en-US"/>
          </a:p>
        </p:txBody>
      </p:sp>
      <p:sp>
        <p:nvSpPr>
          <p:cNvPr id="128004" name="Rectangle 3"/>
          <p:cNvSpPr>
            <a:spLocks noChangeArrowheads="1"/>
          </p:cNvSpPr>
          <p:nvPr/>
        </p:nvSpPr>
        <p:spPr bwMode="auto">
          <a:xfrm>
            <a:off x="-1588" y="9120188"/>
            <a:ext cx="3170238" cy="481012"/>
          </a:xfrm>
          <a:prstGeom prst="rect">
            <a:avLst/>
          </a:prstGeom>
          <a:noFill/>
          <a:ln w="12700">
            <a:noFill/>
            <a:miter lim="800000"/>
            <a:headEnd/>
            <a:tailEnd/>
          </a:ln>
        </p:spPr>
        <p:txBody>
          <a:bodyPr wrap="none" lIns="91413" tIns="45708" rIns="91413" bIns="45708" anchor="ctr"/>
          <a:lstStyle/>
          <a:p>
            <a:endParaRPr lang="en-US"/>
          </a:p>
        </p:txBody>
      </p:sp>
      <p:sp>
        <p:nvSpPr>
          <p:cNvPr id="128005" name="Rectangle 4"/>
          <p:cNvSpPr>
            <a:spLocks noChangeArrowheads="1"/>
          </p:cNvSpPr>
          <p:nvPr/>
        </p:nvSpPr>
        <p:spPr bwMode="auto">
          <a:xfrm>
            <a:off x="-1588" y="-1588"/>
            <a:ext cx="3170238" cy="479426"/>
          </a:xfrm>
          <a:prstGeom prst="rect">
            <a:avLst/>
          </a:prstGeom>
          <a:noFill/>
          <a:ln w="12700">
            <a:noFill/>
            <a:miter lim="800000"/>
            <a:headEnd/>
            <a:tailEnd/>
          </a:ln>
        </p:spPr>
        <p:txBody>
          <a:bodyPr wrap="none" lIns="91413" tIns="45708" rIns="91413" bIns="45708" anchor="ctr"/>
          <a:lstStyle/>
          <a:p>
            <a:endParaRPr lang="en-US"/>
          </a:p>
        </p:txBody>
      </p:sp>
      <p:sp>
        <p:nvSpPr>
          <p:cNvPr id="128006" name="Rectangle 5"/>
          <p:cNvSpPr>
            <a:spLocks noGrp="1" noRot="1" noChangeAspect="1" noChangeArrowheads="1" noTextEdit="1"/>
          </p:cNvSpPr>
          <p:nvPr>
            <p:ph type="sldImg"/>
          </p:nvPr>
        </p:nvSpPr>
        <p:spPr>
          <a:xfrm>
            <a:off x="258763" y="223838"/>
            <a:ext cx="4491037" cy="3367087"/>
          </a:xfrm>
          <a:ln w="12700" cap="flat">
            <a:solidFill>
              <a:schemeClr val="tx1"/>
            </a:solidFill>
          </a:ln>
        </p:spPr>
      </p:sp>
      <p:sp>
        <p:nvSpPr>
          <p:cNvPr id="128007" name="Rectangle 6"/>
          <p:cNvSpPr>
            <a:spLocks noGrp="1" noChangeArrowheads="1"/>
          </p:cNvSpPr>
          <p:nvPr>
            <p:ph type="body" idx="1"/>
          </p:nvPr>
        </p:nvSpPr>
        <p:spPr>
          <a:xfrm>
            <a:off x="207168" y="3777522"/>
            <a:ext cx="7028519" cy="3762375"/>
          </a:xfrm>
          <a:noFill/>
          <a:ln/>
        </p:spPr>
        <p:txBody>
          <a:bodyPr lIns="96465" tIns="47385" rIns="96465" bIns="47385"/>
          <a:lstStyle/>
          <a:p>
            <a:r>
              <a:rPr lang="en-US" dirty="0" smtClean="0"/>
              <a:t>The transaction set table diagram contains the architecture of the transaction.  This diagram will outline the purpose of the transaction set, list all the segments and loops that are contained within it and present the order of the element within the transaction.  It will also define which segments are mandatory or optional and how many times any of the segments and/or loops can be repeated. </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9"/>
          <p:cNvSpPr>
            <a:spLocks noGrp="1" noChangeArrowheads="1"/>
          </p:cNvSpPr>
          <p:nvPr>
            <p:ph type="sldNum" sz="quarter" idx="5"/>
          </p:nvPr>
        </p:nvSpPr>
        <p:spPr>
          <a:noFill/>
        </p:spPr>
        <p:txBody>
          <a:bodyPr/>
          <a:lstStyle/>
          <a:p>
            <a:fld id="{26AC75E5-7FA2-4A7C-ABE0-74D4A98DA967}" type="slidenum">
              <a:rPr lang="en-US" smtClean="0"/>
              <a:pPr/>
              <a:t>58</a:t>
            </a:fld>
            <a:endParaRPr lang="en-US" smtClean="0"/>
          </a:p>
        </p:txBody>
      </p:sp>
      <p:sp>
        <p:nvSpPr>
          <p:cNvPr id="129027" name="Rectangle 2"/>
          <p:cNvSpPr>
            <a:spLocks noChangeArrowheads="1"/>
          </p:cNvSpPr>
          <p:nvPr/>
        </p:nvSpPr>
        <p:spPr bwMode="auto">
          <a:xfrm>
            <a:off x="4143377" y="-1588"/>
            <a:ext cx="3171825" cy="479426"/>
          </a:xfrm>
          <a:prstGeom prst="rect">
            <a:avLst/>
          </a:prstGeom>
          <a:noFill/>
          <a:ln w="12700">
            <a:noFill/>
            <a:miter lim="800000"/>
            <a:headEnd/>
            <a:tailEnd/>
          </a:ln>
        </p:spPr>
        <p:txBody>
          <a:bodyPr wrap="none" lIns="91413" tIns="45708" rIns="91413" bIns="45708" anchor="ctr"/>
          <a:lstStyle/>
          <a:p>
            <a:endParaRPr lang="en-US"/>
          </a:p>
        </p:txBody>
      </p:sp>
      <p:sp>
        <p:nvSpPr>
          <p:cNvPr id="129028" name="Rectangle 3"/>
          <p:cNvSpPr>
            <a:spLocks noChangeArrowheads="1"/>
          </p:cNvSpPr>
          <p:nvPr/>
        </p:nvSpPr>
        <p:spPr bwMode="auto">
          <a:xfrm>
            <a:off x="-1588" y="9120188"/>
            <a:ext cx="3170238" cy="481012"/>
          </a:xfrm>
          <a:prstGeom prst="rect">
            <a:avLst/>
          </a:prstGeom>
          <a:noFill/>
          <a:ln w="12700">
            <a:noFill/>
            <a:miter lim="800000"/>
            <a:headEnd/>
            <a:tailEnd/>
          </a:ln>
        </p:spPr>
        <p:txBody>
          <a:bodyPr wrap="none" lIns="91413" tIns="45708" rIns="91413" bIns="45708" anchor="ctr"/>
          <a:lstStyle/>
          <a:p>
            <a:endParaRPr lang="en-US"/>
          </a:p>
        </p:txBody>
      </p:sp>
      <p:sp>
        <p:nvSpPr>
          <p:cNvPr id="129029" name="Rectangle 4"/>
          <p:cNvSpPr>
            <a:spLocks noChangeArrowheads="1"/>
          </p:cNvSpPr>
          <p:nvPr/>
        </p:nvSpPr>
        <p:spPr bwMode="auto">
          <a:xfrm>
            <a:off x="-1588" y="-1588"/>
            <a:ext cx="3170238" cy="479426"/>
          </a:xfrm>
          <a:prstGeom prst="rect">
            <a:avLst/>
          </a:prstGeom>
          <a:noFill/>
          <a:ln w="12700">
            <a:noFill/>
            <a:miter lim="800000"/>
            <a:headEnd/>
            <a:tailEnd/>
          </a:ln>
        </p:spPr>
        <p:txBody>
          <a:bodyPr wrap="none" lIns="91413" tIns="45708" rIns="91413" bIns="45708" anchor="ctr"/>
          <a:lstStyle/>
          <a:p>
            <a:endParaRPr lang="en-US"/>
          </a:p>
        </p:txBody>
      </p:sp>
      <p:sp>
        <p:nvSpPr>
          <p:cNvPr id="129030" name="Rectangle 5"/>
          <p:cNvSpPr>
            <a:spLocks noGrp="1" noChangeArrowheads="1"/>
          </p:cNvSpPr>
          <p:nvPr>
            <p:ph type="body" idx="1"/>
          </p:nvPr>
        </p:nvSpPr>
        <p:spPr>
          <a:xfrm>
            <a:off x="207168" y="3777522"/>
            <a:ext cx="6869493" cy="4499445"/>
          </a:xfrm>
          <a:noFill/>
          <a:ln/>
        </p:spPr>
        <p:txBody>
          <a:bodyPr lIns="96465" tIns="47385" rIns="96465" bIns="47385"/>
          <a:lstStyle/>
          <a:p>
            <a:r>
              <a:rPr lang="en-US" dirty="0" smtClean="0"/>
              <a:t>• All X12 transactions have at a minimum a header table and detail table.  The header or heading is always defined as table 1 and the detail is always table 2.  Some transactions will have three tables and those are usually finance transactions, where there will be a summary table 3.  The reason this mostly occurs in the finance world is finances passes multi-line bills, so the summary record contains a rollup of the detailed billing and this is important to verify all the detail information has been received in its entirety.</a:t>
            </a:r>
          </a:p>
          <a:p>
            <a:r>
              <a:rPr lang="en-US" dirty="0" smtClean="0"/>
              <a:t>• On the left in this example, notice there are just two tables.  Table 1 consists of the ST data segment and the beginning segment.  Table 1 always has the ST segment.  Table 2 has all the detail, with the SE data segment as the last data element segment in table 2.</a:t>
            </a:r>
          </a:p>
          <a:p>
            <a:r>
              <a:rPr lang="en-US" dirty="0" smtClean="0"/>
              <a:t>• On the right is an example of a transaction with three tables.  Table 1 is the heading, containing the ST data segment and the beginning data segment.  Table 2 contains the data segment providing the detail of the transaction.  Table 3 is the summary.  Note that in this case, the SE data segment is in table 3, as it must be the last data segment of the transaction.</a:t>
            </a:r>
          </a:p>
        </p:txBody>
      </p:sp>
      <p:sp>
        <p:nvSpPr>
          <p:cNvPr id="129031" name="Rectangle 6"/>
          <p:cNvSpPr>
            <a:spLocks noGrp="1" noRot="1" noChangeAspect="1" noChangeArrowheads="1" noTextEdit="1"/>
          </p:cNvSpPr>
          <p:nvPr>
            <p:ph type="sldImg"/>
          </p:nvPr>
        </p:nvSpPr>
        <p:spPr>
          <a:xfrm>
            <a:off x="180975" y="238125"/>
            <a:ext cx="4487863" cy="3365500"/>
          </a:xfrm>
          <a:ln w="12700" cap="flat">
            <a:solidFill>
              <a:schemeClr val="tx1"/>
            </a:solidFill>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9"/>
          <p:cNvSpPr>
            <a:spLocks noGrp="1" noChangeArrowheads="1"/>
          </p:cNvSpPr>
          <p:nvPr>
            <p:ph type="sldNum" sz="quarter" idx="5"/>
          </p:nvPr>
        </p:nvSpPr>
        <p:spPr>
          <a:noFill/>
        </p:spPr>
        <p:txBody>
          <a:bodyPr/>
          <a:lstStyle/>
          <a:p>
            <a:fld id="{D7DA09AA-C968-4C30-A00F-861FFD82F2AA}" type="slidenum">
              <a:rPr lang="en-US" smtClean="0"/>
              <a:pPr/>
              <a:t>59</a:t>
            </a:fld>
            <a:endParaRPr lang="en-US" smtClean="0"/>
          </a:p>
        </p:txBody>
      </p:sp>
      <p:sp>
        <p:nvSpPr>
          <p:cNvPr id="130051" name="Rectangle 2"/>
          <p:cNvSpPr>
            <a:spLocks noChangeArrowheads="1"/>
          </p:cNvSpPr>
          <p:nvPr/>
        </p:nvSpPr>
        <p:spPr bwMode="auto">
          <a:xfrm>
            <a:off x="4143377" y="-1588"/>
            <a:ext cx="3171825" cy="479426"/>
          </a:xfrm>
          <a:prstGeom prst="rect">
            <a:avLst/>
          </a:prstGeom>
          <a:noFill/>
          <a:ln w="12700">
            <a:noFill/>
            <a:miter lim="800000"/>
            <a:headEnd/>
            <a:tailEnd/>
          </a:ln>
        </p:spPr>
        <p:txBody>
          <a:bodyPr wrap="none" lIns="91413" tIns="45708" rIns="91413" bIns="45708" anchor="ctr"/>
          <a:lstStyle/>
          <a:p>
            <a:endParaRPr lang="en-US"/>
          </a:p>
        </p:txBody>
      </p:sp>
      <p:sp>
        <p:nvSpPr>
          <p:cNvPr id="130052" name="Rectangle 3"/>
          <p:cNvSpPr>
            <a:spLocks noChangeArrowheads="1"/>
          </p:cNvSpPr>
          <p:nvPr/>
        </p:nvSpPr>
        <p:spPr bwMode="auto">
          <a:xfrm>
            <a:off x="-1588" y="9120188"/>
            <a:ext cx="3170238" cy="481012"/>
          </a:xfrm>
          <a:prstGeom prst="rect">
            <a:avLst/>
          </a:prstGeom>
          <a:noFill/>
          <a:ln w="12700">
            <a:noFill/>
            <a:miter lim="800000"/>
            <a:headEnd/>
            <a:tailEnd/>
          </a:ln>
        </p:spPr>
        <p:txBody>
          <a:bodyPr wrap="none" lIns="91413" tIns="45708" rIns="91413" bIns="45708" anchor="ctr"/>
          <a:lstStyle/>
          <a:p>
            <a:endParaRPr lang="en-US"/>
          </a:p>
        </p:txBody>
      </p:sp>
      <p:sp>
        <p:nvSpPr>
          <p:cNvPr id="130053" name="Rectangle 4"/>
          <p:cNvSpPr>
            <a:spLocks noChangeArrowheads="1"/>
          </p:cNvSpPr>
          <p:nvPr/>
        </p:nvSpPr>
        <p:spPr bwMode="auto">
          <a:xfrm>
            <a:off x="-1588" y="-1588"/>
            <a:ext cx="3170238" cy="479426"/>
          </a:xfrm>
          <a:prstGeom prst="rect">
            <a:avLst/>
          </a:prstGeom>
          <a:noFill/>
          <a:ln w="12700">
            <a:noFill/>
            <a:miter lim="800000"/>
            <a:headEnd/>
            <a:tailEnd/>
          </a:ln>
        </p:spPr>
        <p:txBody>
          <a:bodyPr wrap="none" lIns="91413" tIns="45708" rIns="91413" bIns="45708" anchor="ctr"/>
          <a:lstStyle/>
          <a:p>
            <a:endParaRPr lang="en-US"/>
          </a:p>
        </p:txBody>
      </p:sp>
      <p:sp>
        <p:nvSpPr>
          <p:cNvPr id="130054" name="Rectangle 5"/>
          <p:cNvSpPr>
            <a:spLocks noGrp="1" noChangeArrowheads="1"/>
          </p:cNvSpPr>
          <p:nvPr>
            <p:ph type="body" idx="1"/>
          </p:nvPr>
        </p:nvSpPr>
        <p:spPr>
          <a:xfrm>
            <a:off x="207168" y="3620125"/>
            <a:ext cx="6869493" cy="3762375"/>
          </a:xfrm>
          <a:noFill/>
          <a:ln/>
        </p:spPr>
        <p:txBody>
          <a:bodyPr lIns="96465" tIns="47385" rIns="96465" bIns="47385"/>
          <a:lstStyle/>
          <a:p>
            <a:r>
              <a:rPr lang="en-US" dirty="0" smtClean="0"/>
              <a:t>• This is an extract from the X12 standard.  In the upper left corner you will see the transaction set number 511 and the name of the transaction “requisition.”</a:t>
            </a:r>
          </a:p>
          <a:p>
            <a:r>
              <a:rPr lang="en-US" dirty="0" smtClean="0"/>
              <a:t>• Notice in the description within the X12 it says this is a draft standard for trial use.  This is a draft from the standards perspective because the standard is always being updated.  As draft implies, none of these versions is locked in stone; it can be enhanced or modified and will be released as a new version release when those change occur.  For that reason draft doesn't mean it's not available for authorized use, this is just X12 terminology to indicate that the standard is a living standard; it is in fact authorized for use in implementation conventions.  </a:t>
            </a:r>
          </a:p>
          <a:p>
            <a:r>
              <a:rPr lang="en-US" dirty="0" smtClean="0"/>
              <a:t>• Next you will see that X12 has "heading".  As we discussed earlier, this is table 1.  Under the header are the first two segments: ST and BR.  If you look in the far left column it says "position number."  The ST position is 010 and the BR the position is 020. </a:t>
            </a:r>
          </a:p>
          <a:p>
            <a:r>
              <a:rPr lang="en-US" dirty="0" smtClean="0"/>
              <a:t>• Since the order of data segments within a transaction is important, X12 assigns a unique position number to each data element within a table .  You will notice that X12 skips numbers between positions, the reason position is to preserve room in the future to add other segments in between the existing segments.</a:t>
            </a:r>
          </a:p>
          <a:p>
            <a:r>
              <a:rPr lang="en-US" dirty="0" smtClean="0"/>
              <a:t>• After the heading comes the detail, which is also known as Table 2.  The first thing we see is Loop ID of LX.  You will also see a three sided box surrounding the positions contained within the LX loop.  In the LX loop, the first data segment is an LX at position number is 10.  This appears to duplicate the position number used in the header.  This is not the case since position numbers are only required to be unique within a table.</a:t>
            </a:r>
          </a:p>
          <a:p>
            <a:r>
              <a:rPr lang="en-US" dirty="0" smtClean="0"/>
              <a:t>• We also can see that the LX loop can be repeated infinitely as denoted by the greater than 1 designation on the far right.  The next thing see after the data segments that start off the LX loop, is a nested data segment loop, LM.  The far right column of the nested loop indicates this loop can only occur fifty times.  The LQ data segment within the LM nested loop can be repeated 100 times.</a:t>
            </a:r>
          </a:p>
          <a:p>
            <a:endParaRPr lang="en-US" dirty="0"/>
          </a:p>
        </p:txBody>
      </p:sp>
      <p:sp>
        <p:nvSpPr>
          <p:cNvPr id="130055" name="Rectangle 6"/>
          <p:cNvSpPr>
            <a:spLocks noGrp="1" noRot="1" noChangeAspect="1" noChangeArrowheads="1" noTextEdit="1"/>
          </p:cNvSpPr>
          <p:nvPr>
            <p:ph type="sldImg"/>
          </p:nvPr>
        </p:nvSpPr>
        <p:spPr>
          <a:xfrm>
            <a:off x="180975" y="211138"/>
            <a:ext cx="4408488" cy="3306762"/>
          </a:xfrm>
          <a:ln w="12700" cap="flat">
            <a:solidFill>
              <a:schemeClr val="tx1"/>
            </a:solid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5F4FED07-1265-4E00-98BA-C6911B1680DD}" type="slidenum">
              <a:rPr lang="en-US" smtClean="0"/>
              <a:pPr/>
              <a:t>6</a:t>
            </a:fld>
            <a:endParaRPr lang="en-US" smtClean="0"/>
          </a:p>
        </p:txBody>
      </p:sp>
      <p:sp>
        <p:nvSpPr>
          <p:cNvPr id="27651" name="Rectangle 2"/>
          <p:cNvSpPr>
            <a:spLocks noGrp="1" noRot="1" noChangeAspect="1" noChangeArrowheads="1" noTextEdit="1"/>
          </p:cNvSpPr>
          <p:nvPr>
            <p:ph type="sldImg"/>
          </p:nvPr>
        </p:nvSpPr>
        <p:spPr>
          <a:xfrm>
            <a:off x="258763" y="157163"/>
            <a:ext cx="4252912" cy="3189287"/>
          </a:xfrm>
          <a:ln/>
        </p:spPr>
      </p:sp>
      <p:sp>
        <p:nvSpPr>
          <p:cNvPr id="27652" name="Rectangle 3"/>
          <p:cNvSpPr>
            <a:spLocks noGrp="1" noChangeArrowheads="1"/>
          </p:cNvSpPr>
          <p:nvPr>
            <p:ph type="body" idx="1"/>
          </p:nvPr>
        </p:nvSpPr>
        <p:spPr>
          <a:xfrm>
            <a:off x="318052" y="3462728"/>
            <a:ext cx="6838122" cy="5981075"/>
          </a:xfrm>
          <a:noFill/>
          <a:ln/>
        </p:spPr>
        <p:txBody>
          <a:bodyPr lIns="97481" tIns="48740" rIns="97481" bIns="48740"/>
          <a:lstStyle/>
          <a:p>
            <a:pPr marL="177845" indent="-177845">
              <a:buFont typeface="Arial" panose="020B0604020202020204" pitchFamily="34" charset="0"/>
              <a:buChar char="•"/>
            </a:pPr>
            <a:r>
              <a:rPr lang="en-US" kern="1200" dirty="0" smtClean="0">
                <a:solidFill>
                  <a:schemeClr val="tx1"/>
                </a:solidFill>
                <a:effectLst/>
                <a:ea typeface="+mn-ea"/>
                <a:cs typeface="+mn-cs"/>
              </a:rPr>
              <a:t>So what is EDI?  Simply put, electronic data interchange.  While some folks think electronic data interchange is a relatively new concept/capability, as a matter of fact, DOD has been doing electronic data interchange since the early 1960s, in the form of MILS fixed formatted </a:t>
            </a:r>
            <a:r>
              <a:rPr lang="en-US" kern="1200" dirty="0" smtClean="0">
                <a:solidFill>
                  <a:schemeClr val="tx1"/>
                </a:solidFill>
                <a:effectLst/>
                <a:ea typeface="+mn-ea"/>
                <a:cs typeface="+mn-cs"/>
              </a:rPr>
              <a:t>transactions (DLSS).  </a:t>
            </a:r>
            <a:r>
              <a:rPr lang="en-US" kern="1200" dirty="0" smtClean="0">
                <a:solidFill>
                  <a:schemeClr val="tx1"/>
                </a:solidFill>
                <a:effectLst/>
                <a:ea typeface="+mn-ea"/>
                <a:cs typeface="+mn-cs"/>
              </a:rPr>
              <a:t>So, MILS are a form of EDI, as are the DLMS.  Data is exchanged electronically in both formats between different automated information systems; the difference is MILS are an 80-card column fixed format structure, built off of the IBM punch card capability that became ubiquitous by the early 1960s and the DLMS are based on a variable length mature commercial standard.</a:t>
            </a:r>
          </a:p>
          <a:p>
            <a:pPr marL="177845" indent="-177845">
              <a:buFont typeface="Arial" panose="020B0604020202020204" pitchFamily="34" charset="0"/>
              <a:buChar char="•"/>
            </a:pPr>
            <a:r>
              <a:rPr lang="en-US" kern="1200" dirty="0" smtClean="0">
                <a:solidFill>
                  <a:schemeClr val="tx1"/>
                </a:solidFill>
                <a:effectLst/>
                <a:ea typeface="+mn-ea"/>
                <a:cs typeface="+mn-cs"/>
              </a:rPr>
              <a:t>DLMS is a more modern form of electronic data interchange.  So what is it?  It is a computer to computer interchange of data, which has strict formatting rules and comes in the form of the X12 standard.</a:t>
            </a:r>
          </a:p>
          <a:p>
            <a:pPr marL="177845" indent="-177845">
              <a:buFont typeface="Arial" panose="020B0604020202020204" pitchFamily="34" charset="0"/>
              <a:buChar char="•"/>
            </a:pPr>
            <a:r>
              <a:rPr lang="en-US" kern="1200" dirty="0" smtClean="0">
                <a:solidFill>
                  <a:schemeClr val="tx1"/>
                </a:solidFill>
                <a:effectLst/>
                <a:ea typeface="+mn-ea"/>
                <a:cs typeface="+mn-cs"/>
              </a:rPr>
              <a:t>It is possible to have a sequence of messages.  Those familiar with the Military Standard Requisitioning and Issue Procedures (MILSTRIP) know that it's not just one transaction that gets an order fulfilled; it's a series of transactions, and they all build on one another.  Sometimes, an EDI transaction could be representing an actual paper form that may be used.  In the transportation world, transportation went into the EDI business under X12 long before anybody else did.  There were far fewer MILS transactions formats for transportation than those that support supply.  One of the reasons is most of transportation was originally a paper-based system.  When the transportation community went to automate, they bypassed the legacy MILS formats and migrated from paper directly to the EDI X12 standard.  Supply, on the other hand, has been highly automated since the early 1960s using its legacy MILS format.  However, while the MILS provided the benefits of automation, it was in a rigid format and was unique to DOD.  Due to that lack of flexibility, supply is transitioning from a fixed format to the ANSI ASC X12 based EDI format in the form of the DLMS, with a direct mapping between the fixed formatted MILS to the flexible DLMS.</a:t>
            </a:r>
          </a:p>
          <a:p>
            <a:pPr marL="177845" indent="-177845">
              <a:buFont typeface="Arial" panose="020B0604020202020204" pitchFamily="34" charset="0"/>
              <a:buChar char="•"/>
            </a:pPr>
            <a:r>
              <a:rPr lang="en-US" kern="1200" dirty="0" smtClean="0">
                <a:solidFill>
                  <a:schemeClr val="tx1"/>
                </a:solidFill>
                <a:effectLst/>
                <a:ea typeface="+mn-ea"/>
                <a:cs typeface="+mn-cs"/>
              </a:rPr>
              <a:t>In some ways Supply had a more difficult transition because Supply had to deal with interoperability and transformation; whereas transportation had no interoperability issues because they are were migrating from paper documents to electronic transactions.  </a:t>
            </a:r>
          </a:p>
          <a:p>
            <a:pPr marL="177845" indent="-177845">
              <a:buFont typeface="Arial" panose="020B0604020202020204" pitchFamily="34" charset="0"/>
              <a:buChar char="•"/>
            </a:pPr>
            <a:r>
              <a:rPr lang="en-US" kern="1200" dirty="0" smtClean="0">
                <a:solidFill>
                  <a:schemeClr val="tx1"/>
                </a:solidFill>
                <a:effectLst/>
                <a:ea typeface="+mn-ea"/>
                <a:cs typeface="+mn-cs"/>
              </a:rPr>
              <a:t>Under DLMS, for every EDI implementation convention under the X12 commercial standard, there is an equivalent XML schema, one for one.  That is how Supply maintains interoperability between legacy systems and modernized systems, moving forward.  </a:t>
            </a:r>
          </a:p>
          <a:p>
            <a:r>
              <a:rPr lang="en-US" kern="1200" dirty="0" smtClean="0">
                <a:solidFill>
                  <a:schemeClr val="tx1"/>
                </a:solidFill>
                <a:effectLst/>
                <a:ea typeface="+mn-ea"/>
                <a:cs typeface="+mn-cs"/>
              </a:rPr>
              <a:t> </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57E6B0B8-B159-4826-B266-76CC5AB39953}" type="slidenum">
              <a:rPr lang="en-US" smtClean="0">
                <a:solidFill>
                  <a:prstClr val="black"/>
                </a:solidFill>
              </a:rPr>
              <a:pPr/>
              <a:t>60</a:t>
            </a:fld>
            <a:endParaRPr lang="en-US" smtClean="0">
              <a:solidFill>
                <a:prstClr val="black"/>
              </a:solidFill>
            </a:endParaRPr>
          </a:p>
        </p:txBody>
      </p:sp>
      <p:sp>
        <p:nvSpPr>
          <p:cNvPr id="74755" name="Rectangle 2"/>
          <p:cNvSpPr>
            <a:spLocks noGrp="1" noRot="1" noChangeAspect="1" noChangeArrowheads="1" noTextEdit="1"/>
          </p:cNvSpPr>
          <p:nvPr>
            <p:ph type="sldImg"/>
          </p:nvPr>
        </p:nvSpPr>
        <p:spPr>
          <a:xfrm>
            <a:off x="182563" y="157163"/>
            <a:ext cx="3933825" cy="2949575"/>
          </a:xfrm>
          <a:ln/>
        </p:spPr>
      </p:sp>
      <p:sp>
        <p:nvSpPr>
          <p:cNvPr id="74756" name="Rectangle 4"/>
          <p:cNvSpPr>
            <a:spLocks noGrp="1" noChangeArrowheads="1"/>
          </p:cNvSpPr>
          <p:nvPr>
            <p:ph type="body" idx="1"/>
          </p:nvPr>
        </p:nvSpPr>
        <p:spPr>
          <a:noFill/>
          <a:ln/>
        </p:spPr>
        <p:txBody>
          <a:bodyPr/>
          <a:lstStyle/>
          <a:p>
            <a:r>
              <a:rPr lang="en-US" dirty="0" smtClean="0"/>
              <a:t>This is an example of the Logistics bill.  The logistics bill contains three tables.  Table 1 is the header, table 2 is the detail and table 3 is the summary.  This example gives you a feel for the kinds of data segments that are contained within the 810 and it’s three table structure.</a:t>
            </a:r>
          </a:p>
          <a:p>
            <a:endParaRPr lang="en-US" dirty="0" smtClean="0"/>
          </a:p>
          <a:p>
            <a:endParaRPr lang="en-US" dirty="0"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0E238117-72AF-4154-8C41-F3738824929E}" type="slidenum">
              <a:rPr lang="en-US" smtClean="0"/>
              <a:pPr/>
              <a:t>61</a:t>
            </a:fld>
            <a:endParaRPr lang="en-US" smtClean="0"/>
          </a:p>
        </p:txBody>
      </p:sp>
      <p:sp>
        <p:nvSpPr>
          <p:cNvPr id="77827" name="Rectangle 2"/>
          <p:cNvSpPr>
            <a:spLocks noGrp="1" noRot="1" noChangeAspect="1" noChangeArrowheads="1" noTextEdit="1"/>
          </p:cNvSpPr>
          <p:nvPr>
            <p:ph type="sldImg"/>
          </p:nvPr>
        </p:nvSpPr>
        <p:spPr>
          <a:xfrm>
            <a:off x="341313" y="157163"/>
            <a:ext cx="4643437" cy="3482975"/>
          </a:xfrm>
          <a:ln/>
        </p:spPr>
      </p:sp>
      <p:sp>
        <p:nvSpPr>
          <p:cNvPr id="77828" name="Rectangle 3"/>
          <p:cNvSpPr>
            <a:spLocks noGrp="1" noChangeArrowheads="1"/>
          </p:cNvSpPr>
          <p:nvPr>
            <p:ph type="body" idx="1"/>
          </p:nvPr>
        </p:nvSpPr>
        <p:spPr>
          <a:xfrm>
            <a:off x="318052" y="3777521"/>
            <a:ext cx="6838122" cy="4735018"/>
          </a:xfrm>
          <a:noFill/>
          <a:ln/>
        </p:spPr>
        <p:txBody>
          <a:bodyPr/>
          <a:lstStyle/>
          <a:p>
            <a:r>
              <a:rPr lang="en-US" dirty="0" smtClean="0"/>
              <a:t>• One of the reasons the table numbers, segment IDs, positions, etc. are so important is because that is the shorthand used to talk about a specific location within the standard by data element within a specific segment within a transaction set.  </a:t>
            </a:r>
          </a:p>
          <a:p>
            <a:r>
              <a:rPr lang="en-US" dirty="0" smtClean="0"/>
              <a:t>• This is an extract from an Approved DLMS Change.  The first column is the issue number and the second column is the location within the implementation convention where the change is to be applied.  In this example, the change is being made to the 511R, requisition.  The change is to a DLMS note in table 2, the N101 data element, at position 180.  By using this three-part designation, it is known exactly where in the IC that change is to occur. </a:t>
            </a:r>
          </a:p>
          <a:p>
            <a:pPr>
              <a:buFontTx/>
              <a:buChar char="•"/>
            </a:pPr>
            <a:endParaRPr lang="en-US" dirty="0"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3F4270B1-829B-4961-8192-A089DF36FEC3}" type="slidenum">
              <a:rPr lang="en-US">
                <a:solidFill>
                  <a:srgbClr val="000000"/>
                </a:solidFill>
              </a:rPr>
              <a:pPr/>
              <a:t>62</a:t>
            </a:fld>
            <a:endParaRPr lang="en-US">
              <a:solidFill>
                <a:srgbClr val="000000"/>
              </a:solidFill>
            </a:endParaRPr>
          </a:p>
        </p:txBody>
      </p:sp>
      <p:sp>
        <p:nvSpPr>
          <p:cNvPr id="38915" name="Rectangle 2"/>
          <p:cNvSpPr>
            <a:spLocks noGrp="1" noRot="1" noChangeAspect="1" noChangeArrowheads="1" noTextEdit="1"/>
          </p:cNvSpPr>
          <p:nvPr>
            <p:ph type="sldImg"/>
          </p:nvPr>
        </p:nvSpPr>
        <p:spPr>
          <a:xfrm>
            <a:off x="180975" y="157163"/>
            <a:ext cx="4567238" cy="3424237"/>
          </a:xfrm>
          <a:ln w="12700" cap="flat">
            <a:solidFill>
              <a:schemeClr val="tx1"/>
            </a:solidFill>
          </a:ln>
        </p:spPr>
      </p:sp>
      <p:sp>
        <p:nvSpPr>
          <p:cNvPr id="38916" name="Rectangle 3"/>
          <p:cNvSpPr>
            <a:spLocks noGrp="1" noChangeArrowheads="1"/>
          </p:cNvSpPr>
          <p:nvPr>
            <p:ph type="body" idx="1"/>
          </p:nvPr>
        </p:nvSpPr>
        <p:spPr>
          <a:xfrm>
            <a:off x="159026" y="3777521"/>
            <a:ext cx="6917635" cy="5430187"/>
          </a:xfrm>
          <a:noFill/>
          <a:ln/>
        </p:spPr>
        <p:txBody>
          <a:bodyPr lIns="96465" tIns="47385" rIns="96465" bIns="47385"/>
          <a:lstStyle/>
          <a:p>
            <a:r>
              <a:rPr lang="en-US" dirty="0" smtClean="0"/>
              <a:t>• Now that we’ve gone through the basics of data elements, segments and transaction sets, we can revisit this graphic to better understand how all the legacy MILS content is contained within the DLMS EDI, just in a different format.  </a:t>
            </a:r>
          </a:p>
          <a:p>
            <a:r>
              <a:rPr lang="en-US" dirty="0" smtClean="0"/>
              <a:t>• In this example, the Document number within the requisition is carried in record positions 30 to 43.  This same value exists in the EDI formats in the N9 data segment and is the second data element with a TN qualifier in the N901. </a:t>
            </a:r>
          </a:p>
        </p:txBody>
      </p:sp>
    </p:spTree>
    <p:extLst>
      <p:ext uri="{BB962C8B-B14F-4D97-AF65-F5344CB8AC3E}">
        <p14:creationId xmlns:p14="http://schemas.microsoft.com/office/powerpoint/2010/main" val="375176370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9"/>
          <p:cNvSpPr>
            <a:spLocks noGrp="1" noChangeArrowheads="1"/>
          </p:cNvSpPr>
          <p:nvPr>
            <p:ph type="sldNum" sz="quarter" idx="5"/>
          </p:nvPr>
        </p:nvSpPr>
        <p:spPr>
          <a:noFill/>
        </p:spPr>
        <p:txBody>
          <a:bodyPr/>
          <a:lstStyle/>
          <a:p>
            <a:fld id="{300FB6B8-D856-4AC8-BF14-EA46693CA92C}" type="slidenum">
              <a:rPr lang="en-US" smtClean="0"/>
              <a:pPr/>
              <a:t>63</a:t>
            </a:fld>
            <a:endParaRPr lang="en-US" smtClean="0"/>
          </a:p>
        </p:txBody>
      </p:sp>
      <p:sp>
        <p:nvSpPr>
          <p:cNvPr id="132099" name="Rectangle 2"/>
          <p:cNvSpPr>
            <a:spLocks noChangeArrowheads="1"/>
          </p:cNvSpPr>
          <p:nvPr/>
        </p:nvSpPr>
        <p:spPr bwMode="auto">
          <a:xfrm>
            <a:off x="4143377" y="-1588"/>
            <a:ext cx="3171825" cy="479426"/>
          </a:xfrm>
          <a:prstGeom prst="rect">
            <a:avLst/>
          </a:prstGeom>
          <a:noFill/>
          <a:ln w="12700">
            <a:noFill/>
            <a:miter lim="800000"/>
            <a:headEnd/>
            <a:tailEnd/>
          </a:ln>
        </p:spPr>
        <p:txBody>
          <a:bodyPr wrap="none" lIns="91413" tIns="45708" rIns="91413" bIns="45708" anchor="ctr"/>
          <a:lstStyle/>
          <a:p>
            <a:endParaRPr lang="en-US"/>
          </a:p>
        </p:txBody>
      </p:sp>
      <p:sp>
        <p:nvSpPr>
          <p:cNvPr id="132100" name="Rectangle 3"/>
          <p:cNvSpPr>
            <a:spLocks noChangeArrowheads="1"/>
          </p:cNvSpPr>
          <p:nvPr/>
        </p:nvSpPr>
        <p:spPr bwMode="auto">
          <a:xfrm>
            <a:off x="-1588" y="9120188"/>
            <a:ext cx="3170238" cy="481012"/>
          </a:xfrm>
          <a:prstGeom prst="rect">
            <a:avLst/>
          </a:prstGeom>
          <a:noFill/>
          <a:ln w="12700">
            <a:noFill/>
            <a:miter lim="800000"/>
            <a:headEnd/>
            <a:tailEnd/>
          </a:ln>
        </p:spPr>
        <p:txBody>
          <a:bodyPr wrap="none" lIns="91413" tIns="45708" rIns="91413" bIns="45708" anchor="ctr"/>
          <a:lstStyle/>
          <a:p>
            <a:endParaRPr lang="en-US"/>
          </a:p>
        </p:txBody>
      </p:sp>
      <p:sp>
        <p:nvSpPr>
          <p:cNvPr id="132101" name="Rectangle 4"/>
          <p:cNvSpPr>
            <a:spLocks noChangeArrowheads="1"/>
          </p:cNvSpPr>
          <p:nvPr/>
        </p:nvSpPr>
        <p:spPr bwMode="auto">
          <a:xfrm>
            <a:off x="-1588" y="-1588"/>
            <a:ext cx="3170238" cy="479426"/>
          </a:xfrm>
          <a:prstGeom prst="rect">
            <a:avLst/>
          </a:prstGeom>
          <a:noFill/>
          <a:ln w="12700">
            <a:noFill/>
            <a:miter lim="800000"/>
            <a:headEnd/>
            <a:tailEnd/>
          </a:ln>
        </p:spPr>
        <p:txBody>
          <a:bodyPr wrap="none" lIns="91413" tIns="45708" rIns="91413" bIns="45708" anchor="ctr"/>
          <a:lstStyle/>
          <a:p>
            <a:endParaRPr lang="en-US"/>
          </a:p>
        </p:txBody>
      </p:sp>
      <p:sp>
        <p:nvSpPr>
          <p:cNvPr id="132102" name="Rectangle 5"/>
          <p:cNvSpPr>
            <a:spLocks noGrp="1" noChangeArrowheads="1"/>
          </p:cNvSpPr>
          <p:nvPr>
            <p:ph type="body" idx="1"/>
          </p:nvPr>
        </p:nvSpPr>
        <p:spPr>
          <a:xfrm>
            <a:off x="318052" y="3856220"/>
            <a:ext cx="6838122" cy="3762375"/>
          </a:xfrm>
          <a:noFill/>
          <a:ln/>
        </p:spPr>
        <p:txBody>
          <a:bodyPr lIns="96465" tIns="47385" rIns="96465" bIns="47385"/>
          <a:lstStyle/>
          <a:p>
            <a:pPr lvl="0"/>
            <a:r>
              <a:rPr lang="en-US" kern="1200" dirty="0" smtClean="0">
                <a:solidFill>
                  <a:schemeClr val="tx1"/>
                </a:solidFill>
                <a:effectLst/>
                <a:ea typeface="+mn-ea"/>
                <a:cs typeface="+mn-cs"/>
              </a:rPr>
              <a:t>This is an example of a 511 requisition, with examples of the transaction set identification, a data segment and data element highlighted.  The variable length record was designed for efficient machine-to-machine exchange.  This is not easy to read and honestly that is okay.  There will rarely be a need for someone to translate raw EDI data.  </a:t>
            </a:r>
            <a:endParaRPr lang="en-US" kern="1200" dirty="0">
              <a:solidFill>
                <a:schemeClr val="tx1"/>
              </a:solidFill>
              <a:effectLst/>
              <a:ea typeface="+mn-ea"/>
              <a:cs typeface="+mn-cs"/>
            </a:endParaRPr>
          </a:p>
        </p:txBody>
      </p:sp>
      <p:sp>
        <p:nvSpPr>
          <p:cNvPr id="132103" name="Rectangle 6"/>
          <p:cNvSpPr>
            <a:spLocks noGrp="1" noRot="1" noChangeAspect="1" noChangeArrowheads="1" noTextEdit="1"/>
          </p:cNvSpPr>
          <p:nvPr>
            <p:ph type="sldImg"/>
          </p:nvPr>
        </p:nvSpPr>
        <p:spPr>
          <a:xfrm>
            <a:off x="339725" y="157163"/>
            <a:ext cx="4646613" cy="3484562"/>
          </a:xfrm>
          <a:ln w="12700" cap="flat">
            <a:solidFill>
              <a:schemeClr val="tx1"/>
            </a:solidFill>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9"/>
          <p:cNvSpPr>
            <a:spLocks noGrp="1" noChangeArrowheads="1"/>
          </p:cNvSpPr>
          <p:nvPr>
            <p:ph type="sldNum" sz="quarter" idx="5"/>
          </p:nvPr>
        </p:nvSpPr>
        <p:spPr>
          <a:noFill/>
        </p:spPr>
        <p:txBody>
          <a:bodyPr/>
          <a:lstStyle/>
          <a:p>
            <a:fld id="{814F0B70-747C-4C26-A804-A6CD46E00E47}" type="slidenum">
              <a:rPr lang="en-US" smtClean="0"/>
              <a:pPr/>
              <a:t>64</a:t>
            </a:fld>
            <a:endParaRPr lang="en-US" smtClean="0"/>
          </a:p>
        </p:txBody>
      </p:sp>
      <p:sp>
        <p:nvSpPr>
          <p:cNvPr id="133123" name="Rectangle 2"/>
          <p:cNvSpPr>
            <a:spLocks noChangeArrowheads="1"/>
          </p:cNvSpPr>
          <p:nvPr/>
        </p:nvSpPr>
        <p:spPr bwMode="auto">
          <a:xfrm>
            <a:off x="4143377" y="-1588"/>
            <a:ext cx="3171825" cy="479426"/>
          </a:xfrm>
          <a:prstGeom prst="rect">
            <a:avLst/>
          </a:prstGeom>
          <a:noFill/>
          <a:ln w="12700">
            <a:noFill/>
            <a:miter lim="800000"/>
            <a:headEnd/>
            <a:tailEnd/>
          </a:ln>
        </p:spPr>
        <p:txBody>
          <a:bodyPr wrap="none" lIns="91413" tIns="45708" rIns="91413" bIns="45708" anchor="ctr"/>
          <a:lstStyle/>
          <a:p>
            <a:endParaRPr lang="en-US"/>
          </a:p>
        </p:txBody>
      </p:sp>
      <p:sp>
        <p:nvSpPr>
          <p:cNvPr id="133124" name="Rectangle 3"/>
          <p:cNvSpPr>
            <a:spLocks noChangeArrowheads="1"/>
          </p:cNvSpPr>
          <p:nvPr/>
        </p:nvSpPr>
        <p:spPr bwMode="auto">
          <a:xfrm>
            <a:off x="-1588" y="9120188"/>
            <a:ext cx="3170238" cy="481012"/>
          </a:xfrm>
          <a:prstGeom prst="rect">
            <a:avLst/>
          </a:prstGeom>
          <a:noFill/>
          <a:ln w="12700">
            <a:noFill/>
            <a:miter lim="800000"/>
            <a:headEnd/>
            <a:tailEnd/>
          </a:ln>
        </p:spPr>
        <p:txBody>
          <a:bodyPr wrap="none" lIns="91413" tIns="45708" rIns="91413" bIns="45708" anchor="ctr"/>
          <a:lstStyle/>
          <a:p>
            <a:endParaRPr lang="en-US"/>
          </a:p>
        </p:txBody>
      </p:sp>
      <p:sp>
        <p:nvSpPr>
          <p:cNvPr id="133125" name="Rectangle 4"/>
          <p:cNvSpPr>
            <a:spLocks noChangeArrowheads="1"/>
          </p:cNvSpPr>
          <p:nvPr/>
        </p:nvSpPr>
        <p:spPr bwMode="auto">
          <a:xfrm>
            <a:off x="-1588" y="-1588"/>
            <a:ext cx="3170238" cy="479426"/>
          </a:xfrm>
          <a:prstGeom prst="rect">
            <a:avLst/>
          </a:prstGeom>
          <a:noFill/>
          <a:ln w="12700">
            <a:noFill/>
            <a:miter lim="800000"/>
            <a:headEnd/>
            <a:tailEnd/>
          </a:ln>
        </p:spPr>
        <p:txBody>
          <a:bodyPr wrap="none" lIns="91413" tIns="45708" rIns="91413" bIns="45708" anchor="ctr"/>
          <a:lstStyle/>
          <a:p>
            <a:endParaRPr lang="en-US"/>
          </a:p>
        </p:txBody>
      </p:sp>
      <p:sp>
        <p:nvSpPr>
          <p:cNvPr id="133126" name="Rectangle 5"/>
          <p:cNvSpPr>
            <a:spLocks noGrp="1" noRot="1" noChangeAspect="1" noChangeArrowheads="1" noTextEdit="1"/>
          </p:cNvSpPr>
          <p:nvPr>
            <p:ph type="sldImg"/>
          </p:nvPr>
        </p:nvSpPr>
        <p:spPr>
          <a:xfrm>
            <a:off x="258763" y="223838"/>
            <a:ext cx="4319587" cy="3238500"/>
          </a:xfrm>
          <a:ln w="12700" cap="flat">
            <a:solidFill>
              <a:schemeClr val="tx1"/>
            </a:solidFill>
          </a:ln>
        </p:spPr>
      </p:sp>
      <p:sp>
        <p:nvSpPr>
          <p:cNvPr id="133127" name="Rectangle 6"/>
          <p:cNvSpPr>
            <a:spLocks noGrp="1" noChangeArrowheads="1"/>
          </p:cNvSpPr>
          <p:nvPr>
            <p:ph type="body" idx="1"/>
          </p:nvPr>
        </p:nvSpPr>
        <p:spPr>
          <a:xfrm>
            <a:off x="207168" y="3620125"/>
            <a:ext cx="6949006" cy="3762375"/>
          </a:xfrm>
          <a:noFill/>
          <a:ln/>
        </p:spPr>
        <p:txBody>
          <a:bodyPr lIns="96465" tIns="47385" rIns="96465" bIns="47385"/>
          <a:lstStyle/>
          <a:p>
            <a:pPr lvl="0"/>
            <a:r>
              <a:rPr lang="en-US" kern="1200" dirty="0" smtClean="0">
                <a:solidFill>
                  <a:schemeClr val="tx1"/>
                </a:solidFill>
                <a:effectLst/>
                <a:ea typeface="+mn-ea"/>
                <a:cs typeface="+mn-cs"/>
              </a:rPr>
              <a:t>Now it’s time to look at the functional group or inner envelope.  This would be considered a folder in the writing analogy.</a:t>
            </a:r>
            <a:endParaRPr lang="en-US" kern="1200" dirty="0">
              <a:solidFill>
                <a:schemeClr val="tx1"/>
              </a:solidFill>
              <a:effectLst/>
              <a:ea typeface="+mn-ea"/>
              <a:cs typeface="+mn-cs"/>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9"/>
          <p:cNvSpPr>
            <a:spLocks noGrp="1" noChangeArrowheads="1"/>
          </p:cNvSpPr>
          <p:nvPr>
            <p:ph type="sldNum" sz="quarter" idx="5"/>
          </p:nvPr>
        </p:nvSpPr>
        <p:spPr>
          <a:noFill/>
        </p:spPr>
        <p:txBody>
          <a:bodyPr/>
          <a:lstStyle/>
          <a:p>
            <a:fld id="{C2955C75-FDD2-4B54-A084-73DACD47D613}" type="slidenum">
              <a:rPr lang="en-US" smtClean="0"/>
              <a:pPr/>
              <a:t>65</a:t>
            </a:fld>
            <a:endParaRPr lang="en-US" smtClean="0"/>
          </a:p>
        </p:txBody>
      </p:sp>
      <p:sp>
        <p:nvSpPr>
          <p:cNvPr id="134147" name="Rectangle 2"/>
          <p:cNvSpPr>
            <a:spLocks noChangeArrowheads="1"/>
          </p:cNvSpPr>
          <p:nvPr/>
        </p:nvSpPr>
        <p:spPr bwMode="auto">
          <a:xfrm>
            <a:off x="4143377" y="-1588"/>
            <a:ext cx="3171825" cy="479426"/>
          </a:xfrm>
          <a:prstGeom prst="rect">
            <a:avLst/>
          </a:prstGeom>
          <a:noFill/>
          <a:ln w="12700">
            <a:noFill/>
            <a:miter lim="800000"/>
            <a:headEnd/>
            <a:tailEnd/>
          </a:ln>
        </p:spPr>
        <p:txBody>
          <a:bodyPr wrap="none" lIns="91413" tIns="45708" rIns="91413" bIns="45708" anchor="ctr"/>
          <a:lstStyle/>
          <a:p>
            <a:endParaRPr lang="en-US"/>
          </a:p>
        </p:txBody>
      </p:sp>
      <p:sp>
        <p:nvSpPr>
          <p:cNvPr id="134148" name="Rectangle 3"/>
          <p:cNvSpPr>
            <a:spLocks noChangeArrowheads="1"/>
          </p:cNvSpPr>
          <p:nvPr/>
        </p:nvSpPr>
        <p:spPr bwMode="auto">
          <a:xfrm>
            <a:off x="-1588" y="9120188"/>
            <a:ext cx="3170238" cy="481012"/>
          </a:xfrm>
          <a:prstGeom prst="rect">
            <a:avLst/>
          </a:prstGeom>
          <a:noFill/>
          <a:ln w="12700">
            <a:noFill/>
            <a:miter lim="800000"/>
            <a:headEnd/>
            <a:tailEnd/>
          </a:ln>
        </p:spPr>
        <p:txBody>
          <a:bodyPr wrap="none" lIns="91413" tIns="45708" rIns="91413" bIns="45708" anchor="ctr"/>
          <a:lstStyle/>
          <a:p>
            <a:endParaRPr lang="en-US"/>
          </a:p>
        </p:txBody>
      </p:sp>
      <p:sp>
        <p:nvSpPr>
          <p:cNvPr id="134149" name="Rectangle 4"/>
          <p:cNvSpPr>
            <a:spLocks noChangeArrowheads="1"/>
          </p:cNvSpPr>
          <p:nvPr/>
        </p:nvSpPr>
        <p:spPr bwMode="auto">
          <a:xfrm>
            <a:off x="-1588" y="-1588"/>
            <a:ext cx="3170238" cy="479426"/>
          </a:xfrm>
          <a:prstGeom prst="rect">
            <a:avLst/>
          </a:prstGeom>
          <a:noFill/>
          <a:ln w="12700">
            <a:noFill/>
            <a:miter lim="800000"/>
            <a:headEnd/>
            <a:tailEnd/>
          </a:ln>
        </p:spPr>
        <p:txBody>
          <a:bodyPr wrap="none" lIns="91413" tIns="45708" rIns="91413" bIns="45708" anchor="ctr"/>
          <a:lstStyle/>
          <a:p>
            <a:endParaRPr lang="en-US"/>
          </a:p>
        </p:txBody>
      </p:sp>
      <p:sp>
        <p:nvSpPr>
          <p:cNvPr id="134150" name="Rectangle 5"/>
          <p:cNvSpPr>
            <a:spLocks noGrp="1" noChangeArrowheads="1"/>
          </p:cNvSpPr>
          <p:nvPr>
            <p:ph type="body" idx="1"/>
          </p:nvPr>
        </p:nvSpPr>
        <p:spPr>
          <a:xfrm>
            <a:off x="210344" y="3305332"/>
            <a:ext cx="6786805" cy="4321175"/>
          </a:xfrm>
          <a:noFill/>
          <a:ln/>
        </p:spPr>
        <p:txBody>
          <a:bodyPr lIns="96465" tIns="47385" rIns="96465" bIns="47385"/>
          <a:lstStyle/>
          <a:p>
            <a:pPr lvl="0"/>
            <a:r>
              <a:rPr lang="en-US" kern="1200" dirty="0" smtClean="0">
                <a:solidFill>
                  <a:schemeClr val="tx1"/>
                </a:solidFill>
                <a:effectLst/>
              </a:rPr>
              <a:t>Envelopes are literally what the name implies.  They are very specialized segments that enclose the transaction sets and provide verification of proper transmission.  To verify proper transmission, there is a date/time stamp of transmission in the envelope, routing information and version control information.</a:t>
            </a:r>
          </a:p>
          <a:p>
            <a:endParaRPr lang="en-US" dirty="0" smtClean="0"/>
          </a:p>
          <a:p>
            <a:endParaRPr lang="en-US" dirty="0" smtClean="0"/>
          </a:p>
        </p:txBody>
      </p:sp>
      <p:sp>
        <p:nvSpPr>
          <p:cNvPr id="134151" name="Rectangle 6"/>
          <p:cNvSpPr>
            <a:spLocks noGrp="1" noRot="1" noChangeAspect="1" noChangeArrowheads="1" noTextEdit="1"/>
          </p:cNvSpPr>
          <p:nvPr>
            <p:ph type="sldImg"/>
          </p:nvPr>
        </p:nvSpPr>
        <p:spPr>
          <a:xfrm>
            <a:off x="182563" y="157163"/>
            <a:ext cx="3933825" cy="2949575"/>
          </a:xfrm>
          <a:ln w="12700" cap="flat">
            <a:solidFill>
              <a:schemeClr val="tx1"/>
            </a:solidFill>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9"/>
          <p:cNvSpPr>
            <a:spLocks noGrp="1" noChangeArrowheads="1"/>
          </p:cNvSpPr>
          <p:nvPr>
            <p:ph type="sldNum" sz="quarter" idx="5"/>
          </p:nvPr>
        </p:nvSpPr>
        <p:spPr>
          <a:noFill/>
        </p:spPr>
        <p:txBody>
          <a:bodyPr/>
          <a:lstStyle/>
          <a:p>
            <a:fld id="{CD523C4C-A97D-4FFD-A33E-5013A34BAB96}" type="slidenum">
              <a:rPr lang="en-US" smtClean="0"/>
              <a:pPr/>
              <a:t>66</a:t>
            </a:fld>
            <a:endParaRPr lang="en-US" smtClean="0"/>
          </a:p>
        </p:txBody>
      </p:sp>
      <p:sp>
        <p:nvSpPr>
          <p:cNvPr id="135171" name="Rectangle 2"/>
          <p:cNvSpPr>
            <a:spLocks noChangeArrowheads="1"/>
          </p:cNvSpPr>
          <p:nvPr/>
        </p:nvSpPr>
        <p:spPr bwMode="auto">
          <a:xfrm>
            <a:off x="4143377" y="-1588"/>
            <a:ext cx="3171825" cy="479426"/>
          </a:xfrm>
          <a:prstGeom prst="rect">
            <a:avLst/>
          </a:prstGeom>
          <a:noFill/>
          <a:ln w="12700">
            <a:noFill/>
            <a:miter lim="800000"/>
            <a:headEnd/>
            <a:tailEnd/>
          </a:ln>
        </p:spPr>
        <p:txBody>
          <a:bodyPr wrap="none" lIns="91413" tIns="45708" rIns="91413" bIns="45708" anchor="ctr"/>
          <a:lstStyle/>
          <a:p>
            <a:endParaRPr lang="en-US"/>
          </a:p>
        </p:txBody>
      </p:sp>
      <p:sp>
        <p:nvSpPr>
          <p:cNvPr id="135172" name="Rectangle 3"/>
          <p:cNvSpPr>
            <a:spLocks noChangeArrowheads="1"/>
          </p:cNvSpPr>
          <p:nvPr/>
        </p:nvSpPr>
        <p:spPr bwMode="auto">
          <a:xfrm>
            <a:off x="-1588" y="9120188"/>
            <a:ext cx="3170238" cy="481012"/>
          </a:xfrm>
          <a:prstGeom prst="rect">
            <a:avLst/>
          </a:prstGeom>
          <a:noFill/>
          <a:ln w="12700">
            <a:noFill/>
            <a:miter lim="800000"/>
            <a:headEnd/>
            <a:tailEnd/>
          </a:ln>
        </p:spPr>
        <p:txBody>
          <a:bodyPr wrap="none" lIns="91413" tIns="45708" rIns="91413" bIns="45708" anchor="ctr"/>
          <a:lstStyle/>
          <a:p>
            <a:endParaRPr lang="en-US"/>
          </a:p>
        </p:txBody>
      </p:sp>
      <p:sp>
        <p:nvSpPr>
          <p:cNvPr id="135173" name="Rectangle 4"/>
          <p:cNvSpPr>
            <a:spLocks noChangeArrowheads="1"/>
          </p:cNvSpPr>
          <p:nvPr/>
        </p:nvSpPr>
        <p:spPr bwMode="auto">
          <a:xfrm>
            <a:off x="-1588" y="-1588"/>
            <a:ext cx="3170238" cy="479426"/>
          </a:xfrm>
          <a:prstGeom prst="rect">
            <a:avLst/>
          </a:prstGeom>
          <a:noFill/>
          <a:ln w="12700">
            <a:noFill/>
            <a:miter lim="800000"/>
            <a:headEnd/>
            <a:tailEnd/>
          </a:ln>
        </p:spPr>
        <p:txBody>
          <a:bodyPr wrap="none" lIns="91413" tIns="45708" rIns="91413" bIns="45708" anchor="ctr"/>
          <a:lstStyle/>
          <a:p>
            <a:endParaRPr lang="en-US"/>
          </a:p>
        </p:txBody>
      </p:sp>
      <p:sp>
        <p:nvSpPr>
          <p:cNvPr id="955397" name="Rectangle 5"/>
          <p:cNvSpPr>
            <a:spLocks noGrp="1" noChangeArrowheads="1"/>
          </p:cNvSpPr>
          <p:nvPr>
            <p:ph type="body" idx="1"/>
          </p:nvPr>
        </p:nvSpPr>
        <p:spPr>
          <a:xfrm>
            <a:off x="210344" y="3305332"/>
            <a:ext cx="6945831" cy="4321175"/>
          </a:xfrm>
          <a:ln/>
        </p:spPr>
        <p:txBody>
          <a:bodyPr lIns="96465" tIns="47385" rIns="96465" bIns="47385"/>
          <a:lstStyle/>
          <a:p>
            <a:pPr>
              <a:defRPr/>
            </a:pPr>
            <a:r>
              <a:rPr lang="en-US" dirty="0" smtClean="0"/>
              <a:t>• The first envelope is a functional group envelope, or otherwise known as the inner envelope.  The inner envelope begins with a GS segment and ends with a GE segment.  Within the inner envelope is where the transaction ID is stored and you can only have the same type of transactions in an inner envelope.  So you can't have a mix of 511s and 527s.  They have to be all 511s or all 527s.  Here is where you convey how many transaction sets are used and what is the functional control number for tracking the envelope.</a:t>
            </a:r>
          </a:p>
          <a:p>
            <a:pPr>
              <a:defRPr/>
            </a:pPr>
            <a:r>
              <a:rPr lang="en-US" dirty="0" smtClean="0"/>
              <a:t>• The inner envelope contains a date/time stamp for when that envelope was generated and provides format, version and release specifications for the transactions that are in that group. </a:t>
            </a:r>
          </a:p>
        </p:txBody>
      </p:sp>
      <p:sp>
        <p:nvSpPr>
          <p:cNvPr id="135175" name="Rectangle 6"/>
          <p:cNvSpPr>
            <a:spLocks noGrp="1" noRot="1" noChangeAspect="1" noChangeArrowheads="1" noTextEdit="1"/>
          </p:cNvSpPr>
          <p:nvPr>
            <p:ph type="sldImg"/>
          </p:nvPr>
        </p:nvSpPr>
        <p:spPr>
          <a:xfrm>
            <a:off x="182563" y="157163"/>
            <a:ext cx="3933825" cy="2949575"/>
          </a:xfrm>
          <a:ln w="12700" cap="flat">
            <a:solidFill>
              <a:schemeClr val="tx1"/>
            </a:solidFill>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9"/>
          <p:cNvSpPr>
            <a:spLocks noGrp="1" noChangeArrowheads="1"/>
          </p:cNvSpPr>
          <p:nvPr>
            <p:ph type="sldNum" sz="quarter" idx="5"/>
          </p:nvPr>
        </p:nvSpPr>
        <p:spPr>
          <a:noFill/>
        </p:spPr>
        <p:txBody>
          <a:bodyPr/>
          <a:lstStyle/>
          <a:p>
            <a:fld id="{7249F3AC-3FF2-46A0-A38E-D21DDA545192}" type="slidenum">
              <a:rPr lang="en-US" smtClean="0"/>
              <a:pPr/>
              <a:t>67</a:t>
            </a:fld>
            <a:endParaRPr lang="en-US" smtClean="0"/>
          </a:p>
        </p:txBody>
      </p:sp>
      <p:sp>
        <p:nvSpPr>
          <p:cNvPr id="136195" name="Rectangle 2"/>
          <p:cNvSpPr>
            <a:spLocks noGrp="1" noChangeArrowheads="1"/>
          </p:cNvSpPr>
          <p:nvPr>
            <p:ph type="body" idx="1"/>
          </p:nvPr>
        </p:nvSpPr>
        <p:spPr>
          <a:xfrm>
            <a:off x="159027" y="3620125"/>
            <a:ext cx="6997147" cy="5666282"/>
          </a:xfrm>
          <a:noFill/>
          <a:ln/>
        </p:spPr>
        <p:txBody>
          <a:bodyPr lIns="96465" tIns="47385" rIns="96465" bIns="47385"/>
          <a:lstStyle/>
          <a:p>
            <a:pPr lvl="0"/>
            <a:r>
              <a:rPr lang="en-US" kern="1200" dirty="0" smtClean="0">
                <a:solidFill>
                  <a:schemeClr val="tx1"/>
                </a:solidFill>
                <a:effectLst/>
              </a:rPr>
              <a:t>The functional group envelope is the same as a folder.  This is where X12 identifies how many documents or transactions are stored inside.</a:t>
            </a:r>
          </a:p>
          <a:p>
            <a:endParaRPr lang="en-US" dirty="0" smtClean="0"/>
          </a:p>
        </p:txBody>
      </p:sp>
      <p:sp>
        <p:nvSpPr>
          <p:cNvPr id="136196" name="Rectangle 3"/>
          <p:cNvSpPr>
            <a:spLocks noGrp="1" noRot="1" noChangeAspect="1" noChangeArrowheads="1" noTextEdit="1"/>
          </p:cNvSpPr>
          <p:nvPr>
            <p:ph type="sldImg"/>
          </p:nvPr>
        </p:nvSpPr>
        <p:spPr>
          <a:xfrm>
            <a:off x="180975" y="157163"/>
            <a:ext cx="4329113" cy="3246437"/>
          </a:xfrm>
          <a:ln w="12700" cap="flat">
            <a:solidFill>
              <a:schemeClr val="tx1"/>
            </a:solidFill>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9"/>
          <p:cNvSpPr>
            <a:spLocks noGrp="1" noChangeArrowheads="1"/>
          </p:cNvSpPr>
          <p:nvPr>
            <p:ph type="sldNum" sz="quarter" idx="5"/>
          </p:nvPr>
        </p:nvSpPr>
        <p:spPr>
          <a:noFill/>
        </p:spPr>
        <p:txBody>
          <a:bodyPr/>
          <a:lstStyle/>
          <a:p>
            <a:fld id="{946BCFD0-B6CA-4DCB-9C4D-4A1BFD4D85B6}" type="slidenum">
              <a:rPr lang="en-US" smtClean="0"/>
              <a:pPr/>
              <a:t>68</a:t>
            </a:fld>
            <a:endParaRPr lang="en-US" smtClean="0"/>
          </a:p>
        </p:txBody>
      </p:sp>
      <p:sp>
        <p:nvSpPr>
          <p:cNvPr id="137219" name="Rectangle 2"/>
          <p:cNvSpPr>
            <a:spLocks noChangeArrowheads="1"/>
          </p:cNvSpPr>
          <p:nvPr/>
        </p:nvSpPr>
        <p:spPr bwMode="auto">
          <a:xfrm>
            <a:off x="4143377" y="-1588"/>
            <a:ext cx="3171825" cy="479426"/>
          </a:xfrm>
          <a:prstGeom prst="rect">
            <a:avLst/>
          </a:prstGeom>
          <a:noFill/>
          <a:ln w="12700">
            <a:noFill/>
            <a:miter lim="800000"/>
            <a:headEnd/>
            <a:tailEnd/>
          </a:ln>
        </p:spPr>
        <p:txBody>
          <a:bodyPr wrap="none" lIns="91413" tIns="45708" rIns="91413" bIns="45708" anchor="ctr"/>
          <a:lstStyle/>
          <a:p>
            <a:endParaRPr lang="en-US"/>
          </a:p>
        </p:txBody>
      </p:sp>
      <p:sp>
        <p:nvSpPr>
          <p:cNvPr id="137220" name="Rectangle 3"/>
          <p:cNvSpPr>
            <a:spLocks noChangeArrowheads="1"/>
          </p:cNvSpPr>
          <p:nvPr/>
        </p:nvSpPr>
        <p:spPr bwMode="auto">
          <a:xfrm>
            <a:off x="-1588" y="9120188"/>
            <a:ext cx="3170238" cy="481012"/>
          </a:xfrm>
          <a:prstGeom prst="rect">
            <a:avLst/>
          </a:prstGeom>
          <a:noFill/>
          <a:ln w="12700">
            <a:noFill/>
            <a:miter lim="800000"/>
            <a:headEnd/>
            <a:tailEnd/>
          </a:ln>
        </p:spPr>
        <p:txBody>
          <a:bodyPr wrap="none" lIns="91413" tIns="45708" rIns="91413" bIns="45708" anchor="ctr"/>
          <a:lstStyle/>
          <a:p>
            <a:endParaRPr lang="en-US"/>
          </a:p>
        </p:txBody>
      </p:sp>
      <p:sp>
        <p:nvSpPr>
          <p:cNvPr id="137221" name="Rectangle 4"/>
          <p:cNvSpPr>
            <a:spLocks noChangeArrowheads="1"/>
          </p:cNvSpPr>
          <p:nvPr/>
        </p:nvSpPr>
        <p:spPr bwMode="auto">
          <a:xfrm>
            <a:off x="-1588" y="-1588"/>
            <a:ext cx="3170238" cy="479426"/>
          </a:xfrm>
          <a:prstGeom prst="rect">
            <a:avLst/>
          </a:prstGeom>
          <a:noFill/>
          <a:ln w="12700">
            <a:noFill/>
            <a:miter lim="800000"/>
            <a:headEnd/>
            <a:tailEnd/>
          </a:ln>
        </p:spPr>
        <p:txBody>
          <a:bodyPr wrap="none" lIns="91413" tIns="45708" rIns="91413" bIns="45708" anchor="ctr"/>
          <a:lstStyle/>
          <a:p>
            <a:endParaRPr lang="en-US"/>
          </a:p>
        </p:txBody>
      </p:sp>
      <p:sp>
        <p:nvSpPr>
          <p:cNvPr id="137222" name="Rectangle 5"/>
          <p:cNvSpPr>
            <a:spLocks noGrp="1" noRot="1" noChangeAspect="1" noChangeArrowheads="1" noTextEdit="1"/>
          </p:cNvSpPr>
          <p:nvPr>
            <p:ph type="sldImg"/>
          </p:nvPr>
        </p:nvSpPr>
        <p:spPr>
          <a:xfrm>
            <a:off x="179388" y="79375"/>
            <a:ext cx="4332287" cy="3248025"/>
          </a:xfrm>
          <a:ln w="12700" cap="flat">
            <a:solidFill>
              <a:schemeClr val="tx1"/>
            </a:solidFill>
          </a:ln>
        </p:spPr>
      </p:sp>
      <p:sp>
        <p:nvSpPr>
          <p:cNvPr id="137223" name="Rectangle 6"/>
          <p:cNvSpPr>
            <a:spLocks noGrp="1" noChangeArrowheads="1"/>
          </p:cNvSpPr>
          <p:nvPr>
            <p:ph type="body" idx="1"/>
          </p:nvPr>
        </p:nvSpPr>
        <p:spPr>
          <a:xfrm>
            <a:off x="207168" y="3462729"/>
            <a:ext cx="6869493" cy="3762375"/>
          </a:xfrm>
          <a:noFill/>
          <a:ln/>
        </p:spPr>
        <p:txBody>
          <a:bodyPr lIns="96465" tIns="47385" rIns="96465" bIns="47385"/>
          <a:lstStyle/>
          <a:p>
            <a:pPr lvl="0"/>
            <a:r>
              <a:rPr lang="en-US" kern="1200" dirty="0" smtClean="0">
                <a:solidFill>
                  <a:schemeClr val="tx1"/>
                </a:solidFill>
                <a:effectLst/>
                <a:ea typeface="+mn-ea"/>
                <a:cs typeface="+mn-cs"/>
              </a:rPr>
              <a:t>The last part of the file structure is the Interchange Envelope.  This would be considered the outer envelope in the writing analogy.</a:t>
            </a:r>
            <a:endParaRPr lang="en-US" kern="1200" dirty="0">
              <a:solidFill>
                <a:schemeClr val="tx1"/>
              </a:solidFill>
              <a:effectLst/>
              <a:ea typeface="+mn-ea"/>
              <a:cs typeface="+mn-cs"/>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9"/>
          <p:cNvSpPr>
            <a:spLocks noGrp="1" noChangeArrowheads="1"/>
          </p:cNvSpPr>
          <p:nvPr>
            <p:ph type="sldNum" sz="quarter" idx="5"/>
          </p:nvPr>
        </p:nvSpPr>
        <p:spPr>
          <a:noFill/>
        </p:spPr>
        <p:txBody>
          <a:bodyPr/>
          <a:lstStyle/>
          <a:p>
            <a:fld id="{12687C7F-809D-41C8-B524-2D3DC6A94E97}" type="slidenum">
              <a:rPr lang="en-US" smtClean="0"/>
              <a:pPr/>
              <a:t>69</a:t>
            </a:fld>
            <a:endParaRPr lang="en-US" smtClean="0"/>
          </a:p>
        </p:txBody>
      </p:sp>
      <p:sp>
        <p:nvSpPr>
          <p:cNvPr id="138243" name="Rectangle 2"/>
          <p:cNvSpPr>
            <a:spLocks noChangeArrowheads="1"/>
          </p:cNvSpPr>
          <p:nvPr/>
        </p:nvSpPr>
        <p:spPr bwMode="auto">
          <a:xfrm>
            <a:off x="4143377" y="-1588"/>
            <a:ext cx="3171825" cy="479426"/>
          </a:xfrm>
          <a:prstGeom prst="rect">
            <a:avLst/>
          </a:prstGeom>
          <a:noFill/>
          <a:ln w="12700">
            <a:noFill/>
            <a:miter lim="800000"/>
            <a:headEnd/>
            <a:tailEnd/>
          </a:ln>
        </p:spPr>
        <p:txBody>
          <a:bodyPr wrap="none" lIns="91413" tIns="45708" rIns="91413" bIns="45708" anchor="ctr"/>
          <a:lstStyle/>
          <a:p>
            <a:endParaRPr lang="en-US"/>
          </a:p>
        </p:txBody>
      </p:sp>
      <p:sp>
        <p:nvSpPr>
          <p:cNvPr id="138244" name="Rectangle 3"/>
          <p:cNvSpPr>
            <a:spLocks noChangeArrowheads="1"/>
          </p:cNvSpPr>
          <p:nvPr/>
        </p:nvSpPr>
        <p:spPr bwMode="auto">
          <a:xfrm>
            <a:off x="-1588" y="9120188"/>
            <a:ext cx="3170238" cy="481012"/>
          </a:xfrm>
          <a:prstGeom prst="rect">
            <a:avLst/>
          </a:prstGeom>
          <a:noFill/>
          <a:ln w="12700">
            <a:noFill/>
            <a:miter lim="800000"/>
            <a:headEnd/>
            <a:tailEnd/>
          </a:ln>
        </p:spPr>
        <p:txBody>
          <a:bodyPr wrap="none" lIns="91413" tIns="45708" rIns="91413" bIns="45708" anchor="ctr"/>
          <a:lstStyle/>
          <a:p>
            <a:endParaRPr lang="en-US"/>
          </a:p>
        </p:txBody>
      </p:sp>
      <p:sp>
        <p:nvSpPr>
          <p:cNvPr id="138245" name="Rectangle 4"/>
          <p:cNvSpPr>
            <a:spLocks noChangeArrowheads="1"/>
          </p:cNvSpPr>
          <p:nvPr/>
        </p:nvSpPr>
        <p:spPr bwMode="auto">
          <a:xfrm>
            <a:off x="-1588" y="-1588"/>
            <a:ext cx="3170238" cy="479426"/>
          </a:xfrm>
          <a:prstGeom prst="rect">
            <a:avLst/>
          </a:prstGeom>
          <a:noFill/>
          <a:ln w="12700">
            <a:noFill/>
            <a:miter lim="800000"/>
            <a:headEnd/>
            <a:tailEnd/>
          </a:ln>
        </p:spPr>
        <p:txBody>
          <a:bodyPr wrap="none" lIns="91413" tIns="45708" rIns="91413" bIns="45708" anchor="ctr"/>
          <a:lstStyle/>
          <a:p>
            <a:endParaRPr lang="en-US"/>
          </a:p>
        </p:txBody>
      </p:sp>
      <p:sp>
        <p:nvSpPr>
          <p:cNvPr id="961541" name="Rectangle 5"/>
          <p:cNvSpPr>
            <a:spLocks noGrp="1" noChangeArrowheads="1"/>
          </p:cNvSpPr>
          <p:nvPr>
            <p:ph type="body" idx="1"/>
          </p:nvPr>
        </p:nvSpPr>
        <p:spPr>
          <a:xfrm>
            <a:off x="210344" y="3305332"/>
            <a:ext cx="6866318" cy="4321175"/>
          </a:xfrm>
          <a:ln/>
        </p:spPr>
        <p:txBody>
          <a:bodyPr lIns="96465" tIns="47385" rIns="96465" bIns="47385"/>
          <a:lstStyle/>
          <a:p>
            <a:pPr>
              <a:buClr>
                <a:srgbClr val="FF3300"/>
              </a:buClr>
              <a:defRPr/>
            </a:pPr>
            <a:r>
              <a:rPr lang="en-US" dirty="0" smtClean="0"/>
              <a:t>• The outer envelope is the interchange envelope in X12.  There are two data segments in the outer envelope: ISA is the header segment and the IEA is the ending segment.  This is where the transaction set is addressed with the sender and receiver information, control numbers for the outer envelope, a count of how many functional groups are inside that outer envelope and a date/time stamp.  </a:t>
            </a:r>
          </a:p>
          <a:p>
            <a:pPr>
              <a:buClr>
                <a:srgbClr val="FF3300"/>
              </a:buClr>
              <a:defRPr/>
            </a:pPr>
            <a:r>
              <a:rPr lang="en-US" dirty="0" smtClean="0"/>
              <a:t>• The outer envelope also contains critical information about how to interpret all the data within the transaction.  This is where the delimiter and terminator characters for the segments are defined.</a:t>
            </a:r>
          </a:p>
        </p:txBody>
      </p:sp>
      <p:sp>
        <p:nvSpPr>
          <p:cNvPr id="138247" name="Rectangle 6"/>
          <p:cNvSpPr>
            <a:spLocks noGrp="1" noRot="1" noChangeAspect="1" noChangeArrowheads="1" noTextEdit="1"/>
          </p:cNvSpPr>
          <p:nvPr>
            <p:ph type="sldImg"/>
          </p:nvPr>
        </p:nvSpPr>
        <p:spPr>
          <a:xfrm>
            <a:off x="182563" y="157163"/>
            <a:ext cx="3933825" cy="2949575"/>
          </a:xfrm>
          <a:ln w="12700" cap="flat">
            <a:solidFill>
              <a:schemeClr val="tx1"/>
            </a:solid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3F4270B1-829B-4961-8192-A089DF36FEC3}" type="slidenum">
              <a:rPr lang="en-US" smtClean="0"/>
              <a:pPr/>
              <a:t>7</a:t>
            </a:fld>
            <a:endParaRPr lang="en-US" smtClean="0"/>
          </a:p>
        </p:txBody>
      </p:sp>
      <p:sp>
        <p:nvSpPr>
          <p:cNvPr id="38915" name="Rectangle 2"/>
          <p:cNvSpPr>
            <a:spLocks noGrp="1" noRot="1" noChangeAspect="1" noChangeArrowheads="1" noTextEdit="1"/>
          </p:cNvSpPr>
          <p:nvPr>
            <p:ph type="sldImg"/>
          </p:nvPr>
        </p:nvSpPr>
        <p:spPr>
          <a:xfrm>
            <a:off x="180975" y="157163"/>
            <a:ext cx="4567238" cy="3424237"/>
          </a:xfrm>
          <a:ln w="12700" cap="flat">
            <a:solidFill>
              <a:schemeClr val="tx1"/>
            </a:solidFill>
          </a:ln>
        </p:spPr>
      </p:sp>
      <p:sp>
        <p:nvSpPr>
          <p:cNvPr id="38916" name="Rectangle 3"/>
          <p:cNvSpPr>
            <a:spLocks noGrp="1" noChangeArrowheads="1"/>
          </p:cNvSpPr>
          <p:nvPr>
            <p:ph type="body" idx="1"/>
          </p:nvPr>
        </p:nvSpPr>
        <p:spPr>
          <a:xfrm>
            <a:off x="159026" y="3777521"/>
            <a:ext cx="6917635" cy="5430187"/>
          </a:xfrm>
          <a:noFill/>
          <a:ln/>
        </p:spPr>
        <p:txBody>
          <a:bodyPr lIns="96465" tIns="47385" rIns="96465" bIns="47385"/>
          <a:lstStyle/>
          <a:p>
            <a:r>
              <a:rPr lang="en-US" dirty="0" smtClean="0"/>
              <a:t>• The underlying theme throughout this module is that everything that can do done in MILS can be done under the DLMS.  Here we see a graphical depiction showing the relationship between the MILS and DLMS formats for the same data content.  Everything on the left-hand side under the "MILS format" headers is representative of a typical 80-card column transaction.  All the data content on the left can be found under the DLMS header on the right, albeit in a different structure and order, but the data content is all accounted for.</a:t>
            </a:r>
          </a:p>
          <a:p>
            <a:r>
              <a:rPr lang="en-US" dirty="0" smtClean="0"/>
              <a:t>• It is this minimum capability that preserves the interoperability of different logistics systems operating in a mixed MILS-DLMS environment,  Now while all the MILS data content is accounted for in the equivalent DLMS transaction, the opposite is not true.  DLMS provides the capability to carry extra data in a more flexible format.  Since EDI prescribes mandatory and optional information for a particular document and gives the rules for the structure of the document, two systems from different industry communities like insurance and rental car provider may use the same X12 standard as the base transaction but their varying requirements and the flexibility built into the standard allow for tailoring to support a particular user community.  More on this later.</a:t>
            </a:r>
          </a:p>
          <a:p>
            <a:r>
              <a:rPr lang="en-US" dirty="0" smtClean="0"/>
              <a:t>• A quick review of this example will demonstrate the interoperability of a MILS-DLMS crosswalk.  In the center is sample data for a requisition.  This is indicated by the document identifier code A01.  The document identifier code prescribes the data content associated with a particular business event, in this case the requisition.  Everything in the MILS format is record-position oriented and there are no data field names, per se, in the MILS transaction.  Specific data elements are known to begin and end, based on their order in the transaction and the field length allocated to the data element.  </a:t>
            </a:r>
          </a:p>
          <a:p>
            <a:r>
              <a:rPr lang="en-US" dirty="0" smtClean="0"/>
              <a:t>• So, in the MILS transaction, the first three positions are the document identifier code.  The document identifier of A01 is also within the EDI side transaction, but it is stored in a completely different place, the detail of the transaction.  More about that later.  The beauty of the DLMS EDI side of the graphic is the field names are explicitly identified.  The field name actually is transmitted with its associated data value in the transaction, where it doesn't on the MILS. </a:t>
            </a: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9"/>
          <p:cNvSpPr>
            <a:spLocks noGrp="1" noChangeArrowheads="1"/>
          </p:cNvSpPr>
          <p:nvPr>
            <p:ph type="sldNum" sz="quarter" idx="5"/>
          </p:nvPr>
        </p:nvSpPr>
        <p:spPr>
          <a:noFill/>
        </p:spPr>
        <p:txBody>
          <a:bodyPr/>
          <a:lstStyle/>
          <a:p>
            <a:fld id="{A1FDABC5-856A-4550-8FA8-9A6FC6E50838}" type="slidenum">
              <a:rPr lang="en-US" smtClean="0"/>
              <a:pPr/>
              <a:t>70</a:t>
            </a:fld>
            <a:endParaRPr lang="en-US" smtClean="0"/>
          </a:p>
        </p:txBody>
      </p:sp>
      <p:sp>
        <p:nvSpPr>
          <p:cNvPr id="139267" name="Rectangle 2"/>
          <p:cNvSpPr>
            <a:spLocks noGrp="1" noChangeArrowheads="1"/>
          </p:cNvSpPr>
          <p:nvPr>
            <p:ph type="body" idx="1"/>
          </p:nvPr>
        </p:nvSpPr>
        <p:spPr>
          <a:noFill/>
          <a:ln/>
        </p:spPr>
        <p:txBody>
          <a:bodyPr lIns="96465" tIns="47385" rIns="96465" bIns="47385"/>
          <a:lstStyle/>
          <a:p>
            <a:r>
              <a:rPr lang="en-US" dirty="0" smtClean="0"/>
              <a:t>• This is an illustration of how the interchange envelope works.  Think of the outer envelope as the envelope used to mail a letter.</a:t>
            </a:r>
          </a:p>
          <a:p>
            <a:r>
              <a:rPr lang="en-US" dirty="0" smtClean="0"/>
              <a:t>• On the right is the X12 transaction.  In the first line is the ISA segment, which is the start of the outer envelope level and at the bottom is the IEA to end or close the envelope.</a:t>
            </a:r>
          </a:p>
          <a:p>
            <a:endParaRPr lang="en-US" dirty="0" smtClean="0"/>
          </a:p>
          <a:p>
            <a:endParaRPr lang="en-US" dirty="0" smtClean="0"/>
          </a:p>
          <a:p>
            <a:endParaRPr lang="en-US" dirty="0" smtClean="0"/>
          </a:p>
        </p:txBody>
      </p:sp>
      <p:sp>
        <p:nvSpPr>
          <p:cNvPr id="139268" name="Rectangle 3"/>
          <p:cNvSpPr>
            <a:spLocks noGrp="1" noRot="1" noChangeAspect="1" noChangeArrowheads="1" noTextEdit="1"/>
          </p:cNvSpPr>
          <p:nvPr>
            <p:ph type="sldImg"/>
          </p:nvPr>
        </p:nvSpPr>
        <p:spPr>
          <a:xfrm>
            <a:off x="182563" y="157163"/>
            <a:ext cx="3933825" cy="2949575"/>
          </a:xfrm>
          <a:ln w="12700" cap="flat">
            <a:solidFill>
              <a:schemeClr val="tx1"/>
            </a:solidFill>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9"/>
          <p:cNvSpPr>
            <a:spLocks noGrp="1" noChangeArrowheads="1"/>
          </p:cNvSpPr>
          <p:nvPr>
            <p:ph type="sldNum" sz="quarter" idx="5"/>
          </p:nvPr>
        </p:nvSpPr>
        <p:spPr>
          <a:noFill/>
        </p:spPr>
        <p:txBody>
          <a:bodyPr/>
          <a:lstStyle/>
          <a:p>
            <a:fld id="{E5B418F6-2063-4762-AB92-777160FE6D4B}" type="slidenum">
              <a:rPr lang="en-US" smtClean="0"/>
              <a:pPr/>
              <a:t>71</a:t>
            </a:fld>
            <a:endParaRPr lang="en-US" smtClean="0"/>
          </a:p>
        </p:txBody>
      </p:sp>
      <p:sp>
        <p:nvSpPr>
          <p:cNvPr id="140291" name="Rectangle 2"/>
          <p:cNvSpPr>
            <a:spLocks noGrp="1" noRot="1" noChangeAspect="1" noChangeArrowheads="1" noTextEdit="1"/>
          </p:cNvSpPr>
          <p:nvPr>
            <p:ph type="sldImg"/>
          </p:nvPr>
        </p:nvSpPr>
        <p:spPr>
          <a:xfrm>
            <a:off x="182563" y="157163"/>
            <a:ext cx="3933825" cy="2949575"/>
          </a:xfrm>
          <a:ln/>
        </p:spPr>
      </p:sp>
      <p:sp>
        <p:nvSpPr>
          <p:cNvPr id="140292" name="Rectangle 3"/>
          <p:cNvSpPr>
            <a:spLocks noGrp="1" noChangeArrowheads="1"/>
          </p:cNvSpPr>
          <p:nvPr>
            <p:ph type="body" idx="1"/>
          </p:nvPr>
        </p:nvSpPr>
        <p:spPr>
          <a:noFill/>
          <a:ln/>
        </p:spPr>
        <p:txBody>
          <a:bodyPr/>
          <a:lstStyle/>
          <a:p>
            <a:r>
              <a:rPr lang="en-US" dirty="0" smtClean="0"/>
              <a:t>• Here is a diagram depicting the relationship of outer envelopes to inner envelopes to individual transaction set headers and trailers.</a:t>
            </a:r>
          </a:p>
          <a:p>
            <a:r>
              <a:rPr lang="en-US" dirty="0" smtClean="0"/>
              <a:t>• The outer purple three-sided box represents the outer envelope.  This is readily identifiable as the ISA is the first data segment that you see; the last data segment is the IEA.  Inside the outer envelope are two inner envelopes.  This known because there are two pairs of GS/GE headers and trailers.  The first inner envelope contains two transactions, represented by the two sets of ST/SE transaction headers/trailers.  The detail is titled document data requisitions, so this indicates a 511 transaction.</a:t>
            </a:r>
          </a:p>
          <a:p>
            <a:r>
              <a:rPr lang="en-US" dirty="0" smtClean="0"/>
              <a:t>• The second inner envelope contains only one transaction since there is only one ST/SE data segment pair; the detail is marked as materiel release data, so this is a 940 transaction.</a:t>
            </a:r>
          </a:p>
          <a:p>
            <a:r>
              <a:rPr lang="en-US" dirty="0" smtClean="0"/>
              <a:t>• One additional observation to note is that each inner envelope only has similar transaction sets.  The first inner envelope has two 511 requisitions.  The second inner envelope has one 940 materiel release transaction.  You can combine 511 and 940 transactions in a single inner envelope.</a:t>
            </a:r>
          </a:p>
          <a:p>
            <a:r>
              <a:rPr lang="en-US" dirty="0" smtClean="0"/>
              <a:t>• In summary, there are three transaction sets we're sending, the two 511s in the first inner envelope and one 940 material release is in the second inner envelope.  Both of those inner envelope folders are wrapped in an interchange envelope. </a:t>
            </a: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9"/>
          <p:cNvSpPr>
            <a:spLocks noGrp="1" noChangeArrowheads="1"/>
          </p:cNvSpPr>
          <p:nvPr>
            <p:ph type="sldNum" sz="quarter" idx="5"/>
          </p:nvPr>
        </p:nvSpPr>
        <p:spPr>
          <a:noFill/>
        </p:spPr>
        <p:txBody>
          <a:bodyPr/>
          <a:lstStyle/>
          <a:p>
            <a:fld id="{01129673-C6D4-4568-BD9D-67B2212310C9}" type="slidenum">
              <a:rPr lang="en-US" smtClean="0"/>
              <a:pPr/>
              <a:t>72</a:t>
            </a:fld>
            <a:endParaRPr lang="en-US" smtClean="0"/>
          </a:p>
        </p:txBody>
      </p:sp>
      <p:sp>
        <p:nvSpPr>
          <p:cNvPr id="141315" name="Rectangle 2"/>
          <p:cNvSpPr>
            <a:spLocks noGrp="1" noRot="1" noChangeAspect="1" noChangeArrowheads="1" noTextEdit="1"/>
          </p:cNvSpPr>
          <p:nvPr>
            <p:ph type="sldImg"/>
          </p:nvPr>
        </p:nvSpPr>
        <p:spPr>
          <a:xfrm>
            <a:off x="182563" y="157163"/>
            <a:ext cx="3933825" cy="2949575"/>
          </a:xfrm>
          <a:ln/>
        </p:spPr>
      </p:sp>
      <p:sp>
        <p:nvSpPr>
          <p:cNvPr id="141316" name="Rectangle 3"/>
          <p:cNvSpPr>
            <a:spLocks noGrp="1" noChangeArrowheads="1"/>
          </p:cNvSpPr>
          <p:nvPr>
            <p:ph type="body" idx="1"/>
          </p:nvPr>
        </p:nvSpPr>
        <p:spPr>
          <a:noFill/>
          <a:ln/>
        </p:spPr>
        <p:txBody>
          <a:bodyPr/>
          <a:lstStyle/>
          <a:p>
            <a:pPr lvl="0"/>
            <a:r>
              <a:rPr lang="en-US" kern="1200" dirty="0" smtClean="0">
                <a:solidFill>
                  <a:schemeClr val="tx1"/>
                </a:solidFill>
                <a:effectLst/>
                <a:ea typeface="+mn-ea"/>
                <a:cs typeface="+mn-cs"/>
              </a:rPr>
              <a:t>Summary of training.  This module reviewed data elements, data segments, segment loops, transaction sets, functional groups and interchange groups.</a:t>
            </a:r>
          </a:p>
          <a:p>
            <a:r>
              <a:rPr lang="en-US" kern="1200" dirty="0" smtClean="0">
                <a:solidFill>
                  <a:schemeClr val="tx1"/>
                </a:solidFill>
                <a:effectLst/>
                <a:ea typeface="+mn-ea"/>
                <a:cs typeface="+mn-cs"/>
              </a:rPr>
              <a:t> </a:t>
            </a:r>
            <a:endParaRPr lang="en-US" kern="1200" dirty="0">
              <a:solidFill>
                <a:schemeClr val="tx1"/>
              </a:solidFill>
              <a:effectLst/>
              <a:ea typeface="+mn-ea"/>
              <a:cs typeface="+mn-cs"/>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9"/>
          <p:cNvSpPr>
            <a:spLocks noGrp="1" noChangeArrowheads="1"/>
          </p:cNvSpPr>
          <p:nvPr>
            <p:ph type="sldNum" sz="quarter" idx="5"/>
          </p:nvPr>
        </p:nvSpPr>
        <p:spPr>
          <a:noFill/>
        </p:spPr>
        <p:txBody>
          <a:bodyPr/>
          <a:lstStyle/>
          <a:p>
            <a:fld id="{A27346D4-2F89-4A44-B3F4-159335C1B8AF}" type="slidenum">
              <a:rPr lang="en-US" smtClean="0"/>
              <a:pPr/>
              <a:t>73</a:t>
            </a:fld>
            <a:endParaRPr lang="en-US" smtClean="0"/>
          </a:p>
        </p:txBody>
      </p:sp>
      <p:sp>
        <p:nvSpPr>
          <p:cNvPr id="142339" name="Rectangle 2"/>
          <p:cNvSpPr>
            <a:spLocks noChangeArrowheads="1"/>
          </p:cNvSpPr>
          <p:nvPr/>
        </p:nvSpPr>
        <p:spPr bwMode="auto">
          <a:xfrm>
            <a:off x="4143377" y="-1588"/>
            <a:ext cx="3171825" cy="479426"/>
          </a:xfrm>
          <a:prstGeom prst="rect">
            <a:avLst/>
          </a:prstGeom>
          <a:noFill/>
          <a:ln w="12700">
            <a:noFill/>
            <a:miter lim="800000"/>
            <a:headEnd/>
            <a:tailEnd/>
          </a:ln>
        </p:spPr>
        <p:txBody>
          <a:bodyPr wrap="none" lIns="91413" tIns="45708" rIns="91413" bIns="45708" anchor="ctr"/>
          <a:lstStyle/>
          <a:p>
            <a:endParaRPr lang="en-US"/>
          </a:p>
        </p:txBody>
      </p:sp>
      <p:sp>
        <p:nvSpPr>
          <p:cNvPr id="142340" name="Rectangle 3"/>
          <p:cNvSpPr>
            <a:spLocks noChangeArrowheads="1"/>
          </p:cNvSpPr>
          <p:nvPr/>
        </p:nvSpPr>
        <p:spPr bwMode="auto">
          <a:xfrm>
            <a:off x="-1588" y="9120188"/>
            <a:ext cx="3170238" cy="481012"/>
          </a:xfrm>
          <a:prstGeom prst="rect">
            <a:avLst/>
          </a:prstGeom>
          <a:noFill/>
          <a:ln w="12700">
            <a:noFill/>
            <a:miter lim="800000"/>
            <a:headEnd/>
            <a:tailEnd/>
          </a:ln>
        </p:spPr>
        <p:txBody>
          <a:bodyPr wrap="none" lIns="91413" tIns="45708" rIns="91413" bIns="45708" anchor="ctr"/>
          <a:lstStyle/>
          <a:p>
            <a:endParaRPr lang="en-US"/>
          </a:p>
        </p:txBody>
      </p:sp>
      <p:sp>
        <p:nvSpPr>
          <p:cNvPr id="142341" name="Rectangle 4"/>
          <p:cNvSpPr>
            <a:spLocks noChangeArrowheads="1"/>
          </p:cNvSpPr>
          <p:nvPr/>
        </p:nvSpPr>
        <p:spPr bwMode="auto">
          <a:xfrm>
            <a:off x="-1588" y="-1588"/>
            <a:ext cx="3170238" cy="479426"/>
          </a:xfrm>
          <a:prstGeom prst="rect">
            <a:avLst/>
          </a:prstGeom>
          <a:noFill/>
          <a:ln w="12700">
            <a:noFill/>
            <a:miter lim="800000"/>
            <a:headEnd/>
            <a:tailEnd/>
          </a:ln>
        </p:spPr>
        <p:txBody>
          <a:bodyPr wrap="none" lIns="91413" tIns="45708" rIns="91413" bIns="45708" anchor="ctr"/>
          <a:lstStyle/>
          <a:p>
            <a:endParaRPr lang="en-US"/>
          </a:p>
        </p:txBody>
      </p:sp>
      <p:sp>
        <p:nvSpPr>
          <p:cNvPr id="142342" name="Rectangle 5"/>
          <p:cNvSpPr>
            <a:spLocks noGrp="1" noChangeArrowheads="1"/>
          </p:cNvSpPr>
          <p:nvPr>
            <p:ph type="body" idx="1"/>
          </p:nvPr>
        </p:nvSpPr>
        <p:spPr>
          <a:xfrm>
            <a:off x="79513" y="3698824"/>
            <a:ext cx="6917635" cy="3762375"/>
          </a:xfrm>
          <a:noFill/>
          <a:ln/>
        </p:spPr>
        <p:txBody>
          <a:bodyPr lIns="96465" tIns="47385" rIns="96465" bIns="47385"/>
          <a:lstStyle/>
          <a:p>
            <a:r>
              <a:rPr lang="en-US" dirty="0" smtClean="0"/>
              <a:t>We began with the data element and learned its basic attributes.  We discussed how data elements are grouped to form a data segment.  And then we saw how data segments were grouped to form the transaction set. </a:t>
            </a:r>
          </a:p>
          <a:p>
            <a:endParaRPr lang="en-US" dirty="0" smtClean="0"/>
          </a:p>
          <a:p>
            <a:endParaRPr lang="en-US" dirty="0" smtClean="0"/>
          </a:p>
        </p:txBody>
      </p:sp>
      <p:sp>
        <p:nvSpPr>
          <p:cNvPr id="142343" name="Rectangle 6"/>
          <p:cNvSpPr>
            <a:spLocks noGrp="1" noRot="1" noChangeAspect="1" noChangeArrowheads="1" noTextEdit="1"/>
          </p:cNvSpPr>
          <p:nvPr>
            <p:ph type="sldImg"/>
          </p:nvPr>
        </p:nvSpPr>
        <p:spPr>
          <a:xfrm>
            <a:off x="179388" y="238125"/>
            <a:ext cx="4332287" cy="3248025"/>
          </a:xfrm>
          <a:ln w="12700" cap="flat">
            <a:solidFill>
              <a:schemeClr val="tx1"/>
            </a:solidFill>
          </a:ln>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9"/>
          <p:cNvSpPr>
            <a:spLocks noGrp="1" noChangeArrowheads="1"/>
          </p:cNvSpPr>
          <p:nvPr>
            <p:ph type="sldNum" sz="quarter" idx="5"/>
          </p:nvPr>
        </p:nvSpPr>
        <p:spPr>
          <a:noFill/>
        </p:spPr>
        <p:txBody>
          <a:bodyPr/>
          <a:lstStyle/>
          <a:p>
            <a:fld id="{76A303C0-6F07-4C8D-BE40-71709307426A}" type="slidenum">
              <a:rPr lang="en-US" smtClean="0"/>
              <a:pPr/>
              <a:t>74</a:t>
            </a:fld>
            <a:endParaRPr lang="en-US" smtClean="0"/>
          </a:p>
        </p:txBody>
      </p:sp>
      <p:sp>
        <p:nvSpPr>
          <p:cNvPr id="143363" name="Rectangle 2"/>
          <p:cNvSpPr>
            <a:spLocks noChangeArrowheads="1"/>
          </p:cNvSpPr>
          <p:nvPr/>
        </p:nvSpPr>
        <p:spPr bwMode="auto">
          <a:xfrm>
            <a:off x="4143377" y="-1588"/>
            <a:ext cx="3171825" cy="479426"/>
          </a:xfrm>
          <a:prstGeom prst="rect">
            <a:avLst/>
          </a:prstGeom>
          <a:noFill/>
          <a:ln w="12700">
            <a:noFill/>
            <a:miter lim="800000"/>
            <a:headEnd/>
            <a:tailEnd/>
          </a:ln>
        </p:spPr>
        <p:txBody>
          <a:bodyPr wrap="none" lIns="91413" tIns="45708" rIns="91413" bIns="45708" anchor="ctr"/>
          <a:lstStyle/>
          <a:p>
            <a:endParaRPr lang="en-US"/>
          </a:p>
        </p:txBody>
      </p:sp>
      <p:sp>
        <p:nvSpPr>
          <p:cNvPr id="143364" name="Rectangle 3"/>
          <p:cNvSpPr>
            <a:spLocks noChangeArrowheads="1"/>
          </p:cNvSpPr>
          <p:nvPr/>
        </p:nvSpPr>
        <p:spPr bwMode="auto">
          <a:xfrm>
            <a:off x="-1588" y="9120188"/>
            <a:ext cx="3170238" cy="481012"/>
          </a:xfrm>
          <a:prstGeom prst="rect">
            <a:avLst/>
          </a:prstGeom>
          <a:noFill/>
          <a:ln w="12700">
            <a:noFill/>
            <a:miter lim="800000"/>
            <a:headEnd/>
            <a:tailEnd/>
          </a:ln>
        </p:spPr>
        <p:txBody>
          <a:bodyPr wrap="none" lIns="91413" tIns="45708" rIns="91413" bIns="45708" anchor="ctr"/>
          <a:lstStyle/>
          <a:p>
            <a:endParaRPr lang="en-US"/>
          </a:p>
        </p:txBody>
      </p:sp>
      <p:sp>
        <p:nvSpPr>
          <p:cNvPr id="143365" name="Rectangle 4"/>
          <p:cNvSpPr>
            <a:spLocks noChangeArrowheads="1"/>
          </p:cNvSpPr>
          <p:nvPr/>
        </p:nvSpPr>
        <p:spPr bwMode="auto">
          <a:xfrm>
            <a:off x="-1588" y="-1588"/>
            <a:ext cx="3170238" cy="479426"/>
          </a:xfrm>
          <a:prstGeom prst="rect">
            <a:avLst/>
          </a:prstGeom>
          <a:noFill/>
          <a:ln w="12700">
            <a:noFill/>
            <a:miter lim="800000"/>
            <a:headEnd/>
            <a:tailEnd/>
          </a:ln>
        </p:spPr>
        <p:txBody>
          <a:bodyPr wrap="none" lIns="91413" tIns="45708" rIns="91413" bIns="45708" anchor="ctr"/>
          <a:lstStyle/>
          <a:p>
            <a:endParaRPr lang="en-US"/>
          </a:p>
        </p:txBody>
      </p:sp>
      <p:sp>
        <p:nvSpPr>
          <p:cNvPr id="143366" name="Rectangle 5"/>
          <p:cNvSpPr>
            <a:spLocks noGrp="1" noChangeArrowheads="1"/>
          </p:cNvSpPr>
          <p:nvPr>
            <p:ph type="body" idx="1"/>
          </p:nvPr>
        </p:nvSpPr>
        <p:spPr>
          <a:xfrm>
            <a:off x="318052" y="3462729"/>
            <a:ext cx="6838122" cy="3762375"/>
          </a:xfrm>
          <a:noFill/>
          <a:ln/>
        </p:spPr>
        <p:txBody>
          <a:bodyPr lIns="96465" tIns="47385" rIns="96465" bIns="47385"/>
          <a:lstStyle/>
          <a:p>
            <a:r>
              <a:rPr lang="en-US" dirty="0" smtClean="0"/>
              <a:t>We looked at the structure of the transaction set, covering techniques for managing data such as max use, loops, and nested loops. </a:t>
            </a:r>
          </a:p>
          <a:p>
            <a:r>
              <a:rPr lang="en-US" dirty="0" smtClean="0"/>
              <a:t>And we briefly discussed enveloping structures. </a:t>
            </a:r>
            <a:endParaRPr lang="en-US" b="1" dirty="0" smtClean="0"/>
          </a:p>
          <a:p>
            <a:endParaRPr lang="en-US" b="1" dirty="0" smtClean="0"/>
          </a:p>
        </p:txBody>
      </p:sp>
      <p:sp>
        <p:nvSpPr>
          <p:cNvPr id="143367" name="Rectangle 6"/>
          <p:cNvSpPr>
            <a:spLocks noGrp="1" noRot="1" noChangeAspect="1" noChangeArrowheads="1" noTextEdit="1"/>
          </p:cNvSpPr>
          <p:nvPr>
            <p:ph type="sldImg"/>
          </p:nvPr>
        </p:nvSpPr>
        <p:spPr>
          <a:xfrm>
            <a:off x="338138" y="157163"/>
            <a:ext cx="4252912" cy="3189287"/>
          </a:xfrm>
          <a:ln w="12700" cap="flat">
            <a:solidFill>
              <a:schemeClr val="tx1"/>
            </a:solidFill>
          </a:ln>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9"/>
          <p:cNvSpPr>
            <a:spLocks noGrp="1" noChangeArrowheads="1"/>
          </p:cNvSpPr>
          <p:nvPr>
            <p:ph type="sldNum" sz="quarter" idx="5"/>
          </p:nvPr>
        </p:nvSpPr>
        <p:spPr>
          <a:noFill/>
        </p:spPr>
        <p:txBody>
          <a:bodyPr/>
          <a:lstStyle/>
          <a:p>
            <a:fld id="{E983E03C-6A51-4049-AE99-F5FE6D8F12E5}" type="slidenum">
              <a:rPr lang="en-US" smtClean="0">
                <a:solidFill>
                  <a:prstClr val="black"/>
                </a:solidFill>
              </a:rPr>
              <a:pPr/>
              <a:t>75</a:t>
            </a:fld>
            <a:endParaRPr lang="en-US" smtClean="0">
              <a:solidFill>
                <a:prstClr val="black"/>
              </a:solidFill>
            </a:endParaRPr>
          </a:p>
        </p:txBody>
      </p:sp>
      <p:sp>
        <p:nvSpPr>
          <p:cNvPr id="144387" name="Rectangle 2"/>
          <p:cNvSpPr>
            <a:spLocks noGrp="1" noRot="1" noChangeAspect="1" noChangeArrowheads="1" noTextEdit="1"/>
          </p:cNvSpPr>
          <p:nvPr>
            <p:ph type="sldImg"/>
          </p:nvPr>
        </p:nvSpPr>
        <p:spPr>
          <a:xfrm>
            <a:off x="339725" y="157163"/>
            <a:ext cx="4567238" cy="3424237"/>
          </a:xfrm>
          <a:ln/>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9"/>
          <p:cNvSpPr>
            <a:spLocks noGrp="1" noChangeArrowheads="1"/>
          </p:cNvSpPr>
          <p:nvPr>
            <p:ph type="sldNum" sz="quarter" idx="5"/>
          </p:nvPr>
        </p:nvSpPr>
        <p:spPr>
          <a:noFill/>
        </p:spPr>
        <p:txBody>
          <a:bodyPr/>
          <a:lstStyle/>
          <a:p>
            <a:fld id="{DE6F8D29-FDA7-4D49-80B8-6ACDE077DDDE}" type="slidenum">
              <a:rPr lang="en-US" smtClean="0"/>
              <a:pPr/>
              <a:t>76</a:t>
            </a:fld>
            <a:endParaRPr lang="en-US" smtClean="0"/>
          </a:p>
        </p:txBody>
      </p:sp>
      <p:sp>
        <p:nvSpPr>
          <p:cNvPr id="145411" name="Rectangle 2"/>
          <p:cNvSpPr>
            <a:spLocks noGrp="1" noRot="1" noChangeAspect="1" noChangeArrowheads="1" noTextEdit="1"/>
          </p:cNvSpPr>
          <p:nvPr>
            <p:ph type="sldImg"/>
          </p:nvPr>
        </p:nvSpPr>
        <p:spPr>
          <a:xfrm>
            <a:off x="182563" y="157163"/>
            <a:ext cx="3933825" cy="2949575"/>
          </a:xfr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7EFEFFAA-70CB-494E-9717-F38D0A3AB493}" type="slidenum">
              <a:rPr lang="en-US" smtClean="0"/>
              <a:pPr/>
              <a:t>8</a:t>
            </a:fld>
            <a:endParaRPr lang="en-US" smtClean="0"/>
          </a:p>
        </p:txBody>
      </p:sp>
      <p:sp>
        <p:nvSpPr>
          <p:cNvPr id="33795" name="Rectangle 2"/>
          <p:cNvSpPr>
            <a:spLocks noGrp="1" noRot="1" noChangeAspect="1" noChangeArrowheads="1" noTextEdit="1"/>
          </p:cNvSpPr>
          <p:nvPr>
            <p:ph type="sldImg"/>
          </p:nvPr>
        </p:nvSpPr>
        <p:spPr>
          <a:xfrm>
            <a:off x="180975" y="157163"/>
            <a:ext cx="4408488" cy="3306762"/>
          </a:xfrm>
          <a:solidFill>
            <a:srgbClr val="FFFFFF"/>
          </a:solidFill>
          <a:ln/>
        </p:spPr>
      </p:sp>
      <p:sp>
        <p:nvSpPr>
          <p:cNvPr id="33796" name="Rectangle 3"/>
          <p:cNvSpPr>
            <a:spLocks noGrp="1" noChangeArrowheads="1"/>
          </p:cNvSpPr>
          <p:nvPr>
            <p:ph type="body" idx="1"/>
          </p:nvPr>
        </p:nvSpPr>
        <p:spPr>
          <a:xfrm>
            <a:off x="159026" y="3541426"/>
            <a:ext cx="6997148" cy="5587584"/>
          </a:xfrm>
          <a:solidFill>
            <a:srgbClr val="FFFFFF"/>
          </a:solidFill>
          <a:ln>
            <a:solidFill>
              <a:srgbClr val="000000"/>
            </a:solidFill>
          </a:ln>
        </p:spPr>
        <p:txBody>
          <a:bodyPr lIns="96456" tIns="48228" rIns="96456" bIns="48228"/>
          <a:lstStyle/>
          <a:p>
            <a:r>
              <a:rPr lang="en-US" dirty="0" smtClean="0"/>
              <a:t>• The first thing to understand about the DLMS is that they are underpinned by the X12 standard, which is a commercial standard.  Just like with software applications, there are versions and releases.  The X12 standard works much the same way.  So versions issued by the American National Standards Institute (ANSI) come out approximately every five years.  In between ANSI will issue releases.  The releases are fixes and minor patches to the version standard.  Approximately every five years, the releases are combined and a new version is issued.</a:t>
            </a:r>
          </a:p>
          <a:p>
            <a:r>
              <a:rPr lang="en-US" dirty="0" smtClean="0"/>
              <a:t>• How does someone know what's a version and what's a release in the transaction when working with it?  X12 has a four-digit number associated with each transaction.  The first character is the release and the second through fourth represent the version.  At this time 4010 is the most widely used release/version, accounting for approximately 87% of all usage, both commercial and Federal.</a:t>
            </a:r>
          </a:p>
          <a:p>
            <a:r>
              <a:rPr lang="en-US" dirty="0" smtClean="0"/>
              <a:t>• Under DLMS, all transactions are primarily operating with either 4010 or 4030.  </a:t>
            </a:r>
          </a:p>
          <a:p>
            <a:r>
              <a:rPr lang="en-US" dirty="0" smtClean="0"/>
              <a:t>• The current X12 standard is 7010; so why is DLMS not migrating to that standard?  Short answer is cost.  DMLSO monitors the progression of the X12 standard.  As of today, DLMS requirements are fully satisfied within the 4010 and 4030 version/releases.  Now if for some reason there is a new capability that were needed and cannot be satisfied by the 4010/4030, at that point </a:t>
            </a:r>
            <a:r>
              <a:rPr lang="en-US" dirty="0" smtClean="0"/>
              <a:t>EBSO will </a:t>
            </a:r>
            <a:r>
              <a:rPr lang="en-US" dirty="0" smtClean="0"/>
              <a:t>look into an upgrade to a higher X12 standard, such as 7010, but the odds of that are pretty slim.  As mentioned earlier, most of the commercial industry is also operating at the 4010 and 4030.  The cost to coordinate implementation of a new standard and synchronize all impacted systems so they implement simultaneously is prohibitive, and also very time-consuming. </a:t>
            </a:r>
          </a:p>
          <a:p>
            <a:r>
              <a:rPr lang="en-US" dirty="0" smtClean="0"/>
              <a:t>• How did 4010 become the standard for the DLMS?  Prior to 4010, DOD was on 3050.  DOD made the change to 4010 for one reason -- Y2K.  The change to the new millennium meant the shorthand dates everyone used were going to fail.  The century had to be added to the year to ensure a unique identification of the date, so the eight position date (i.e., CCYYMMDD) became the new standard with version 4010.</a:t>
            </a:r>
          </a:p>
          <a:p>
            <a:r>
              <a:rPr lang="en-US" dirty="0" smtClean="0"/>
              <a:t>• Module 4 will revisit this topic of version with additional information.</a:t>
            </a:r>
          </a:p>
          <a:p>
            <a:endParaRPr lang="en-US" b="1"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D8917608-580D-40CC-B754-1CFA38EF63CC}" type="slidenum">
              <a:rPr lang="en-US" smtClean="0"/>
              <a:pPr/>
              <a:t>9</a:t>
            </a:fld>
            <a:endParaRPr lang="en-US" smtClean="0"/>
          </a:p>
        </p:txBody>
      </p:sp>
      <p:sp>
        <p:nvSpPr>
          <p:cNvPr id="36867" name="Rectangle 2"/>
          <p:cNvSpPr>
            <a:spLocks noGrp="1" noRot="1" noChangeAspect="1" noChangeArrowheads="1" noTextEdit="1"/>
          </p:cNvSpPr>
          <p:nvPr>
            <p:ph type="sldImg"/>
          </p:nvPr>
        </p:nvSpPr>
        <p:spPr>
          <a:xfrm>
            <a:off x="261938" y="157163"/>
            <a:ext cx="4511675" cy="3384550"/>
          </a:xfrm>
          <a:ln w="12700" cap="flat">
            <a:solidFill>
              <a:schemeClr val="tx1"/>
            </a:solidFill>
          </a:ln>
        </p:spPr>
      </p:sp>
      <p:sp>
        <p:nvSpPr>
          <p:cNvPr id="36868" name="Rectangle 3"/>
          <p:cNvSpPr>
            <a:spLocks noGrp="1" noChangeArrowheads="1"/>
          </p:cNvSpPr>
          <p:nvPr>
            <p:ph type="body" idx="1"/>
          </p:nvPr>
        </p:nvSpPr>
        <p:spPr>
          <a:xfrm>
            <a:off x="238539" y="3698823"/>
            <a:ext cx="6838122" cy="5180975"/>
          </a:xfrm>
          <a:noFill/>
          <a:ln/>
        </p:spPr>
        <p:txBody>
          <a:bodyPr lIns="96465" tIns="47385" rIns="96465" bIns="47385"/>
          <a:lstStyle/>
          <a:p>
            <a:pPr lvl="0"/>
            <a:r>
              <a:rPr lang="en-US" kern="1200" dirty="0" smtClean="0">
                <a:solidFill>
                  <a:schemeClr val="tx1"/>
                </a:solidFill>
                <a:effectLst/>
                <a:ea typeface="+mn-ea"/>
                <a:cs typeface="+mn-cs"/>
              </a:rPr>
              <a:t>To help us better understand how EDI helps achieve interoperability between disparate automated systems, we can take a look at this graphic.  The process flow contains a computer application on the upper left, with another computer application on the lower right.  Two systems can be totally different, with different operating systems, interfaces and databases.  However, the two systems can communicate with each other because the Defense Automatic Addressing System (DAAS) will handle the translation of the data formats as the transactions pass through.  The software programs of DAAS transform the data content for routing to the downstream trading partners that need to receive that information based on standard business rules, routing and transportation services.  DAAS is the intermediary that makes interoperability possible.  It simplifies programming at the application level, but places a great burden on</a:t>
            </a:r>
            <a:r>
              <a:rPr lang="en-US" kern="1200" baseline="0" dirty="0" smtClean="0">
                <a:solidFill>
                  <a:schemeClr val="tx1"/>
                </a:solidFill>
                <a:effectLst/>
                <a:ea typeface="+mn-ea"/>
                <a:cs typeface="+mn-cs"/>
              </a:rPr>
              <a:t> </a:t>
            </a:r>
            <a:r>
              <a:rPr lang="en-US" kern="1200" dirty="0" smtClean="0">
                <a:solidFill>
                  <a:schemeClr val="tx1"/>
                </a:solidFill>
                <a:effectLst/>
                <a:ea typeface="+mn-ea"/>
                <a:cs typeface="+mn-cs"/>
              </a:rPr>
              <a:t>DAAS.  No longer do systems have to build point-to-point interfaces to multiple trading partners; they just need to interface with DAAS.  This is a much cheaper way to maintain systemic interoperability in our ever-changing operating environment.</a:t>
            </a:r>
            <a:endParaRPr lang="en-US" kern="1200" dirty="0">
              <a:solidFill>
                <a:schemeClr val="tx1"/>
              </a:solidFill>
              <a:effectLst/>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457200"/>
            <a:ext cx="1943100" cy="5638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457200"/>
            <a:ext cx="5676900"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lvl2pPr>
              <a:buClrTx/>
              <a:defRPr baseline="0">
                <a:solidFill>
                  <a:srgbClr val="002060"/>
                </a:solidFill>
              </a:defRPr>
            </a:lvl2pPr>
            <a:lvl3pPr>
              <a:buClrTx/>
              <a:defRPr baseline="0">
                <a:solidFill>
                  <a:srgbClr val="002060"/>
                </a:solidFill>
              </a:defRPr>
            </a:lvl3pPr>
            <a:lvl4pPr>
              <a:buClrTx/>
              <a:defRPr baseline="0">
                <a:solidFill>
                  <a:srgbClr val="002060"/>
                </a:solidFill>
              </a:defRPr>
            </a:lvl4pPr>
            <a:lvl5pPr>
              <a:buClrTx/>
              <a:defRPr baseline="0">
                <a:solidFill>
                  <a:srgbClr val="00206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hart Placeholder 3"/>
          <p:cNvSpPr>
            <a:spLocks noGrp="1"/>
          </p:cNvSpPr>
          <p:nvPr>
            <p:ph type="chart" sz="half" idx="2"/>
          </p:nvPr>
        </p:nvSpPr>
        <p:spPr>
          <a:xfrm>
            <a:off x="4648200" y="1981200"/>
            <a:ext cx="3810000" cy="4114800"/>
          </a:xfrm>
        </p:spPr>
        <p:txBody>
          <a:bodyPr/>
          <a:lstStyle/>
          <a:p>
            <a:pPr lvl="0"/>
            <a:endParaRPr lang="en-US" noProof="0" dirty="0" smtClean="0"/>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79"/>
          <p:cNvSpPr>
            <a:spLocks noChangeArrowheads="1"/>
          </p:cNvSpPr>
          <p:nvPr userDrawn="1"/>
        </p:nvSpPr>
        <p:spPr bwMode="auto">
          <a:xfrm>
            <a:off x="0" y="6505575"/>
            <a:ext cx="9144000" cy="276225"/>
          </a:xfrm>
          <a:prstGeom prst="rect">
            <a:avLst/>
          </a:prstGeom>
          <a:gradFill flip="none" rotWithShape="1">
            <a:gsLst>
              <a:gs pos="0">
                <a:schemeClr val="tx1">
                  <a:alpha val="63000"/>
                </a:schemeClr>
              </a:gs>
              <a:gs pos="100000">
                <a:schemeClr val="bg1">
                  <a:alpha val="61000"/>
                </a:schemeClr>
              </a:gs>
            </a:gsLst>
            <a:lin ang="0" scaled="1"/>
            <a:tileRect/>
          </a:gradFill>
          <a:ln w="9525">
            <a:noFill/>
            <a:miter lim="800000"/>
            <a:headEnd/>
            <a:tailEnd/>
          </a:ln>
        </p:spPr>
        <p:txBody>
          <a:bodyPr>
            <a:spAutoFit/>
          </a:bodyPr>
          <a:lstStyle/>
          <a:p>
            <a:pPr algn="l" fontAlgn="auto">
              <a:spcBef>
                <a:spcPts val="0"/>
              </a:spcBef>
              <a:spcAft>
                <a:spcPts val="0"/>
              </a:spcAft>
              <a:defRPr/>
            </a:pPr>
            <a:r>
              <a:rPr lang="en-US" sz="1200" i="1" dirty="0">
                <a:solidFill>
                  <a:schemeClr val="tx2">
                    <a:lumMod val="75000"/>
                  </a:schemeClr>
                </a:solidFill>
                <a:latin typeface="+mn-lt"/>
                <a:cs typeface="Arial" charset="0"/>
              </a:rPr>
              <a:t>Module 2 </a:t>
            </a:r>
            <a:endParaRPr lang="en-US" sz="1200" i="1" dirty="0">
              <a:solidFill>
                <a:schemeClr val="tx2">
                  <a:lumMod val="75000"/>
                </a:schemeClr>
              </a:solidFill>
              <a:latin typeface="+mn-lt"/>
            </a:endParaRPr>
          </a:p>
        </p:txBody>
      </p:sp>
      <p:sp>
        <p:nvSpPr>
          <p:cNvPr id="2051" name="Rectangle 2"/>
          <p:cNvSpPr>
            <a:spLocks noGrp="1" noChangeArrowheads="1"/>
          </p:cNvSpPr>
          <p:nvPr>
            <p:ph type="title"/>
          </p:nvPr>
        </p:nvSpPr>
        <p:spPr bwMode="auto">
          <a:xfrm>
            <a:off x="685800" y="4572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2"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 Third level</a:t>
            </a:r>
          </a:p>
          <a:p>
            <a:pPr lvl="3"/>
            <a:r>
              <a:rPr lang="en-US" smtClean="0"/>
              <a:t> Fourth level</a:t>
            </a:r>
          </a:p>
          <a:p>
            <a:pPr lvl="4"/>
            <a:r>
              <a:rPr lang="en-US" smtClean="0"/>
              <a:t>Fifth level</a:t>
            </a:r>
          </a:p>
        </p:txBody>
      </p:sp>
      <p:sp>
        <p:nvSpPr>
          <p:cNvPr id="1033" name="Text Box 9"/>
          <p:cNvSpPr txBox="1">
            <a:spLocks noChangeArrowheads="1"/>
          </p:cNvSpPr>
          <p:nvPr userDrawn="1"/>
        </p:nvSpPr>
        <p:spPr bwMode="auto">
          <a:xfrm>
            <a:off x="4343400" y="6451600"/>
            <a:ext cx="450850" cy="366713"/>
          </a:xfrm>
          <a:prstGeom prst="rect">
            <a:avLst/>
          </a:prstGeom>
          <a:noFill/>
          <a:ln w="9525">
            <a:noFill/>
            <a:miter lim="800000"/>
            <a:headEnd/>
            <a:tailEnd/>
          </a:ln>
          <a:effectLst/>
        </p:spPr>
        <p:txBody>
          <a:bodyPr wrap="none">
            <a:spAutoFit/>
          </a:bodyPr>
          <a:lstStyle/>
          <a:p>
            <a:pPr>
              <a:defRPr/>
            </a:pPr>
            <a:fld id="{F11EC482-D056-40E5-BF3B-AA8EEFF28EE6}" type="slidenum">
              <a:rPr lang="en-US" sz="1800" i="1">
                <a:solidFill>
                  <a:schemeClr val="tx2"/>
                </a:solidFill>
              </a:rPr>
              <a:pPr>
                <a:defRPr/>
              </a:pPr>
              <a:t>‹#›</a:t>
            </a:fld>
            <a:endParaRPr lang="en-US" sz="1800" i="1" dirty="0">
              <a:solidFill>
                <a:schemeClr val="tx2"/>
              </a:solidFill>
            </a:endParaRPr>
          </a:p>
        </p:txBody>
      </p:sp>
      <p:sp>
        <p:nvSpPr>
          <p:cNvPr id="8" name="Rectangle 7"/>
          <p:cNvSpPr/>
          <p:nvPr userDrawn="1"/>
        </p:nvSpPr>
        <p:spPr>
          <a:xfrm>
            <a:off x="0" y="0"/>
            <a:ext cx="9144000" cy="333375"/>
          </a:xfrm>
          <a:prstGeom prst="rect">
            <a:avLst/>
          </a:prstGeom>
          <a:solidFill>
            <a:schemeClr val="tx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US" dirty="0"/>
          </a:p>
        </p:txBody>
      </p:sp>
      <p:sp>
        <p:nvSpPr>
          <p:cNvPr id="9" name="Rectangle 8"/>
          <p:cNvSpPr/>
          <p:nvPr userDrawn="1"/>
        </p:nvSpPr>
        <p:spPr>
          <a:xfrm>
            <a:off x="0" y="82467"/>
            <a:ext cx="9144000" cy="164276"/>
          </a:xfrm>
          <a:prstGeom prst="rect">
            <a:avLst/>
          </a:prstGeom>
          <a:solidFill>
            <a:schemeClr val="accent1">
              <a:lumMod val="75000"/>
            </a:schemeClr>
          </a:solidFill>
          <a:ln>
            <a:noFill/>
          </a:ln>
          <a:effectLst>
            <a:glow rad="139700">
              <a:schemeClr val="accent1">
                <a:satMod val="175000"/>
                <a:alpha val="40000"/>
              </a:schemeClr>
            </a:glow>
            <a:outerShdw dist="50800" sx="1000" sy="1000" algn="ctr" rotWithShape="0">
              <a:srgbClr val="000000"/>
            </a:outerShdw>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US" dirty="0"/>
          </a:p>
        </p:txBody>
      </p:sp>
      <p:sp>
        <p:nvSpPr>
          <p:cNvPr id="10" name="TextBox 9"/>
          <p:cNvSpPr txBox="1"/>
          <p:nvPr userDrawn="1"/>
        </p:nvSpPr>
        <p:spPr bwMode="ltGray">
          <a:xfrm>
            <a:off x="642938" y="15875"/>
            <a:ext cx="4233862" cy="307975"/>
          </a:xfrm>
          <a:prstGeom prst="rect">
            <a:avLst/>
          </a:prstGeom>
          <a:noFill/>
          <a:effectLst>
            <a:outerShdw blurRad="50800" dist="38100" dir="5400000" algn="t" rotWithShape="0">
              <a:prstClr val="black">
                <a:alpha val="88000"/>
              </a:prstClr>
            </a:outerShdw>
          </a:effectLst>
        </p:spPr>
        <p:txBody>
          <a:bodyPr>
            <a:spAutoFit/>
          </a:bodyPr>
          <a:lstStyle/>
          <a:p>
            <a:pPr algn="l" fontAlgn="auto">
              <a:spcBef>
                <a:spcPts val="0"/>
              </a:spcBef>
              <a:spcAft>
                <a:spcPts val="0"/>
              </a:spcAft>
              <a:defRPr/>
            </a:pPr>
            <a:r>
              <a:rPr lang="en-US" sz="1400" dirty="0">
                <a:solidFill>
                  <a:schemeClr val="bg1"/>
                </a:solidFill>
                <a:latin typeface="+mn-lt"/>
                <a:ea typeface="Cambria Math" pitchFamily="18" charset="0"/>
              </a:rPr>
              <a:t>DLMS Introductory Training</a:t>
            </a:r>
          </a:p>
        </p:txBody>
      </p:sp>
      <p:pic>
        <p:nvPicPr>
          <p:cNvPr id="2059" name="Picture 5" descr="Q:\DR\Administrative\Photos for Briefs\DLA Logos\DLA-Logo-Clear.gif"/>
          <p:cNvPicPr>
            <a:picLocks noChangeAspect="1" noChangeArrowheads="1"/>
          </p:cNvPicPr>
          <p:nvPr userDrawn="1"/>
        </p:nvPicPr>
        <p:blipFill>
          <a:blip r:embed="rId16" cstate="print"/>
          <a:srcRect/>
          <a:stretch>
            <a:fillRect/>
          </a:stretch>
        </p:blipFill>
        <p:spPr bwMode="auto">
          <a:xfrm>
            <a:off x="19050" y="19050"/>
            <a:ext cx="692150" cy="8191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ransition/>
  <p:txStyles>
    <p:titleStyle>
      <a:lvl1pPr algn="ctr" rtl="0" eaLnBrk="0" fontAlgn="base" hangingPunct="0">
        <a:spcBef>
          <a:spcPct val="0"/>
        </a:spcBef>
        <a:spcAft>
          <a:spcPct val="0"/>
        </a:spcAft>
        <a:defRPr sz="4400" b="1">
          <a:solidFill>
            <a:srgbClr val="2D2DB9"/>
          </a:solidFill>
          <a:latin typeface="+mj-lt"/>
          <a:ea typeface="+mj-ea"/>
          <a:cs typeface="+mj-cs"/>
        </a:defRPr>
      </a:lvl1pPr>
      <a:lvl2pPr algn="ctr" rtl="0" eaLnBrk="0" fontAlgn="base" hangingPunct="0">
        <a:spcBef>
          <a:spcPct val="0"/>
        </a:spcBef>
        <a:spcAft>
          <a:spcPct val="0"/>
        </a:spcAft>
        <a:defRPr sz="4400" b="1">
          <a:solidFill>
            <a:srgbClr val="2D2DB9"/>
          </a:solidFill>
          <a:latin typeface="Arial" charset="0"/>
        </a:defRPr>
      </a:lvl2pPr>
      <a:lvl3pPr algn="ctr" rtl="0" eaLnBrk="0" fontAlgn="base" hangingPunct="0">
        <a:spcBef>
          <a:spcPct val="0"/>
        </a:spcBef>
        <a:spcAft>
          <a:spcPct val="0"/>
        </a:spcAft>
        <a:defRPr sz="4400" b="1">
          <a:solidFill>
            <a:srgbClr val="2D2DB9"/>
          </a:solidFill>
          <a:latin typeface="Arial" charset="0"/>
        </a:defRPr>
      </a:lvl3pPr>
      <a:lvl4pPr algn="ctr" rtl="0" eaLnBrk="0" fontAlgn="base" hangingPunct="0">
        <a:spcBef>
          <a:spcPct val="0"/>
        </a:spcBef>
        <a:spcAft>
          <a:spcPct val="0"/>
        </a:spcAft>
        <a:defRPr sz="4400" b="1">
          <a:solidFill>
            <a:srgbClr val="2D2DB9"/>
          </a:solidFill>
          <a:latin typeface="Arial" charset="0"/>
        </a:defRPr>
      </a:lvl4pPr>
      <a:lvl5pPr algn="ctr" rtl="0" eaLnBrk="0" fontAlgn="base" hangingPunct="0">
        <a:spcBef>
          <a:spcPct val="0"/>
        </a:spcBef>
        <a:spcAft>
          <a:spcPct val="0"/>
        </a:spcAft>
        <a:defRPr sz="4400" b="1">
          <a:solidFill>
            <a:srgbClr val="2D2DB9"/>
          </a:solidFill>
          <a:latin typeface="Arial" charset="0"/>
        </a:defRPr>
      </a:lvl5pPr>
      <a:lvl6pPr marL="457200" algn="ctr" rtl="0" eaLnBrk="0" fontAlgn="base" hangingPunct="0">
        <a:spcBef>
          <a:spcPct val="0"/>
        </a:spcBef>
        <a:spcAft>
          <a:spcPct val="0"/>
        </a:spcAft>
        <a:defRPr sz="4400" b="1">
          <a:solidFill>
            <a:schemeClr val="tx2"/>
          </a:solidFill>
          <a:latin typeface="Arial" charset="0"/>
        </a:defRPr>
      </a:lvl6pPr>
      <a:lvl7pPr marL="914400" algn="ctr" rtl="0" eaLnBrk="0" fontAlgn="base" hangingPunct="0">
        <a:spcBef>
          <a:spcPct val="0"/>
        </a:spcBef>
        <a:spcAft>
          <a:spcPct val="0"/>
        </a:spcAft>
        <a:defRPr sz="4400" b="1">
          <a:solidFill>
            <a:schemeClr val="tx2"/>
          </a:solidFill>
          <a:latin typeface="Arial" charset="0"/>
        </a:defRPr>
      </a:lvl7pPr>
      <a:lvl8pPr marL="1371600" algn="ctr" rtl="0" eaLnBrk="0" fontAlgn="base" hangingPunct="0">
        <a:spcBef>
          <a:spcPct val="0"/>
        </a:spcBef>
        <a:spcAft>
          <a:spcPct val="0"/>
        </a:spcAft>
        <a:defRPr sz="4400" b="1">
          <a:solidFill>
            <a:schemeClr val="tx2"/>
          </a:solidFill>
          <a:latin typeface="Arial" charset="0"/>
        </a:defRPr>
      </a:lvl8pPr>
      <a:lvl9pPr marL="1828800" algn="ctr" rtl="0" eaLnBrk="0" fontAlgn="base" hangingPunct="0">
        <a:spcBef>
          <a:spcPct val="0"/>
        </a:spcBef>
        <a:spcAft>
          <a:spcPct val="0"/>
        </a:spcAft>
        <a:defRPr sz="4400" b="1">
          <a:solidFill>
            <a:schemeClr val="tx2"/>
          </a:solidFill>
          <a:latin typeface="Arial" charset="0"/>
        </a:defRPr>
      </a:lvl9pPr>
    </p:titleStyle>
    <p:bodyStyle>
      <a:lvl1pPr marL="342900" indent="-342900" algn="l" rtl="0" eaLnBrk="0" fontAlgn="base" hangingPunct="0">
        <a:spcBef>
          <a:spcPct val="20000"/>
        </a:spcBef>
        <a:spcAft>
          <a:spcPct val="0"/>
        </a:spcAft>
        <a:defRPr sz="3200" b="1">
          <a:solidFill>
            <a:srgbClr val="000000"/>
          </a:solidFill>
          <a:latin typeface="+mn-lt"/>
          <a:ea typeface="+mn-ea"/>
          <a:cs typeface="+mn-cs"/>
        </a:defRPr>
      </a:lvl1pPr>
      <a:lvl2pPr marL="742950" indent="-285750" algn="l" rtl="0" eaLnBrk="0" fontAlgn="base" hangingPunct="0">
        <a:spcBef>
          <a:spcPct val="35000"/>
        </a:spcBef>
        <a:spcAft>
          <a:spcPct val="0"/>
        </a:spcAft>
        <a:buSzPct val="70000"/>
        <a:buFont typeface="Wingdings" pitchFamily="2" charset="2"/>
        <a:buChar char="l"/>
        <a:defRPr sz="2800" b="1">
          <a:solidFill>
            <a:srgbClr val="000000"/>
          </a:solidFill>
          <a:latin typeface="+mn-lt"/>
        </a:defRPr>
      </a:lvl2pPr>
      <a:lvl3pPr marL="1143000" indent="-228600" algn="l" rtl="0" eaLnBrk="0" fontAlgn="base" hangingPunct="0">
        <a:spcBef>
          <a:spcPct val="35000"/>
        </a:spcBef>
        <a:spcAft>
          <a:spcPct val="0"/>
        </a:spcAft>
        <a:buFont typeface="Wingdings" pitchFamily="2" charset="2"/>
        <a:buChar char="ü"/>
        <a:defRPr sz="2400" b="1">
          <a:solidFill>
            <a:srgbClr val="000000"/>
          </a:solidFill>
          <a:latin typeface="+mn-lt"/>
        </a:defRPr>
      </a:lvl3pPr>
      <a:lvl4pPr marL="1600200" indent="-228600" algn="l" rtl="0" eaLnBrk="0" fontAlgn="base" hangingPunct="0">
        <a:spcBef>
          <a:spcPct val="35000"/>
        </a:spcBef>
        <a:spcAft>
          <a:spcPct val="0"/>
        </a:spcAft>
        <a:buFont typeface="Wingdings" pitchFamily="2" charset="2"/>
        <a:buChar char="Ø"/>
        <a:defRPr sz="2000" b="1">
          <a:solidFill>
            <a:srgbClr val="000000"/>
          </a:solidFill>
          <a:latin typeface="+mn-lt"/>
        </a:defRPr>
      </a:lvl4pPr>
      <a:lvl5pPr marL="2057400" indent="-228600" algn="l" rtl="0" eaLnBrk="0" fontAlgn="base" hangingPunct="0">
        <a:spcBef>
          <a:spcPct val="35000"/>
        </a:spcBef>
        <a:spcAft>
          <a:spcPct val="0"/>
        </a:spcAft>
        <a:buChar char="–"/>
        <a:defRPr sz="2000" b="1">
          <a:solidFill>
            <a:srgbClr val="000000"/>
          </a:solidFill>
          <a:latin typeface="+mn-lt"/>
        </a:defRPr>
      </a:lvl5pPr>
      <a:lvl6pPr marL="2514600" indent="-228600" algn="l" rtl="0" eaLnBrk="0" fontAlgn="base" hangingPunct="0">
        <a:spcBef>
          <a:spcPct val="35000"/>
        </a:spcBef>
        <a:spcAft>
          <a:spcPct val="0"/>
        </a:spcAft>
        <a:buClr>
          <a:srgbClr val="FFFF00"/>
        </a:buClr>
        <a:buChar char="–"/>
        <a:defRPr sz="2000" b="1">
          <a:solidFill>
            <a:schemeClr val="tx1"/>
          </a:solidFill>
          <a:latin typeface="+mn-lt"/>
        </a:defRPr>
      </a:lvl6pPr>
      <a:lvl7pPr marL="2971800" indent="-228600" algn="l" rtl="0" eaLnBrk="0" fontAlgn="base" hangingPunct="0">
        <a:spcBef>
          <a:spcPct val="35000"/>
        </a:spcBef>
        <a:spcAft>
          <a:spcPct val="0"/>
        </a:spcAft>
        <a:buClr>
          <a:srgbClr val="FFFF00"/>
        </a:buClr>
        <a:buChar char="–"/>
        <a:defRPr sz="2000" b="1">
          <a:solidFill>
            <a:schemeClr val="tx1"/>
          </a:solidFill>
          <a:latin typeface="+mn-lt"/>
        </a:defRPr>
      </a:lvl7pPr>
      <a:lvl8pPr marL="3429000" indent="-228600" algn="l" rtl="0" eaLnBrk="0" fontAlgn="base" hangingPunct="0">
        <a:spcBef>
          <a:spcPct val="35000"/>
        </a:spcBef>
        <a:spcAft>
          <a:spcPct val="0"/>
        </a:spcAft>
        <a:buClr>
          <a:srgbClr val="FFFF00"/>
        </a:buClr>
        <a:buChar char="–"/>
        <a:defRPr sz="2000" b="1">
          <a:solidFill>
            <a:schemeClr val="tx1"/>
          </a:solidFill>
          <a:latin typeface="+mn-lt"/>
        </a:defRPr>
      </a:lvl8pPr>
      <a:lvl9pPr marL="3886200" indent="-228600" algn="l" rtl="0" eaLnBrk="0" fontAlgn="base" hangingPunct="0">
        <a:spcBef>
          <a:spcPct val="35000"/>
        </a:spcBef>
        <a:spcAft>
          <a:spcPct val="0"/>
        </a:spcAft>
        <a:buClr>
          <a:srgbClr val="FFFF00"/>
        </a:buClr>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2.wmf"/><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5.wmf"/><Relationship Id="rId5" Type="http://schemas.openxmlformats.org/officeDocument/2006/relationships/oleObject" Target="../embeddings/oleObject2.bin"/><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dla.mil/does/DLM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image" Target="../media/image8.emf"/><Relationship Id="rId7" Type="http://schemas.openxmlformats.org/officeDocument/2006/relationships/image" Target="../media/image12.emf"/><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23.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image" Target="../media/image14.emf"/><Relationship Id="rId7" Type="http://schemas.openxmlformats.org/officeDocument/2006/relationships/image" Target="../media/image18.emf"/><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15.emf"/></Relationships>
</file>

<file path=ppt/slides/_rels/slide24.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image" Target="../media/image20.emf"/><Relationship Id="rId7" Type="http://schemas.openxmlformats.org/officeDocument/2006/relationships/image" Target="../media/image24.emf"/><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23.emf"/><Relationship Id="rId5" Type="http://schemas.openxmlformats.org/officeDocument/2006/relationships/image" Target="../media/image22.emf"/><Relationship Id="rId4" Type="http://schemas.openxmlformats.org/officeDocument/2006/relationships/image" Target="../media/image21.emf"/></Relationships>
</file>

<file path=ppt/slides/_rels/slide25.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image" Target="../media/image26.emf"/><Relationship Id="rId7" Type="http://schemas.openxmlformats.org/officeDocument/2006/relationships/image" Target="../media/image30.emf"/><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image" Target="../media/image29.emf"/><Relationship Id="rId5" Type="http://schemas.openxmlformats.org/officeDocument/2006/relationships/image" Target="../media/image28.emf"/><Relationship Id="rId4" Type="http://schemas.openxmlformats.org/officeDocument/2006/relationships/image" Target="../media/image27.emf"/></Relationships>
</file>

<file path=ppt/slides/_rels/slide26.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26.xml"/><Relationship Id="rId1" Type="http://schemas.openxmlformats.org/officeDocument/2006/relationships/slideLayout" Target="../slideLayouts/slideLayout6.xml"/><Relationship Id="rId5" Type="http://schemas.openxmlformats.org/officeDocument/2006/relationships/image" Target="../media/image34.emf"/><Relationship Id="rId4" Type="http://schemas.openxmlformats.org/officeDocument/2006/relationships/image" Target="../media/image33.emf"/></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67.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71.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5"/>
          <p:cNvGraphicFramePr>
            <a:graphicFrameLocks noChangeAspect="1"/>
          </p:cNvGraphicFramePr>
          <p:nvPr>
            <p:extLst>
              <p:ext uri="{D42A27DB-BD31-4B8C-83A1-F6EECF244321}">
                <p14:modId xmlns:p14="http://schemas.microsoft.com/office/powerpoint/2010/main" val="1102254848"/>
              </p:ext>
            </p:extLst>
          </p:nvPr>
        </p:nvGraphicFramePr>
        <p:xfrm>
          <a:off x="990600" y="2367284"/>
          <a:ext cx="7315200" cy="2708275"/>
        </p:xfrm>
        <a:graphic>
          <a:graphicData uri="http://schemas.openxmlformats.org/presentationml/2006/ole">
            <mc:AlternateContent xmlns:mc="http://schemas.openxmlformats.org/markup-compatibility/2006">
              <mc:Choice xmlns:v="urn:schemas-microsoft-com:vml" Requires="v">
                <p:oleObj spid="_x0000_s134250" name="Clip" r:id="rId4" imgW="5367338" imgH="2362200" progId="">
                  <p:embed/>
                </p:oleObj>
              </mc:Choice>
              <mc:Fallback>
                <p:oleObj name="Clip" r:id="rId4" imgW="5367338" imgH="2362200" progId="">
                  <p:embed/>
                  <p:pic>
                    <p:nvPicPr>
                      <p:cNvPr id="0" name="Picture 45"/>
                      <p:cNvPicPr>
                        <a:picLocks noChangeAspect="1" noChangeArrowheads="1"/>
                      </p:cNvPicPr>
                      <p:nvPr/>
                    </p:nvPicPr>
                    <p:blipFill>
                      <a:blip r:embed="rId5">
                        <a:lum bright="70000" contrast="-70000"/>
                        <a:grayscl/>
                        <a:extLst>
                          <a:ext uri="{28A0092B-C50C-407E-A947-70E740481C1C}">
                            <a14:useLocalDpi xmlns:a14="http://schemas.microsoft.com/office/drawing/2010/main" val="0"/>
                          </a:ext>
                        </a:extLst>
                      </a:blip>
                      <a:srcRect/>
                      <a:stretch>
                        <a:fillRect/>
                      </a:stretch>
                    </p:blipFill>
                    <p:spPr bwMode="auto">
                      <a:xfrm>
                        <a:off x="990600" y="2367284"/>
                        <a:ext cx="7315200" cy="2708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7" name="Rectangle 2"/>
          <p:cNvSpPr>
            <a:spLocks noGrp="1" noChangeArrowheads="1"/>
          </p:cNvSpPr>
          <p:nvPr>
            <p:ph type="ctrTitle"/>
          </p:nvPr>
        </p:nvSpPr>
        <p:spPr>
          <a:xfrm>
            <a:off x="838200" y="838200"/>
            <a:ext cx="7543800" cy="1828800"/>
          </a:xfrm>
        </p:spPr>
        <p:txBody>
          <a:bodyPr/>
          <a:lstStyle/>
          <a:p>
            <a:r>
              <a:rPr lang="en-US" sz="3600" dirty="0" smtClean="0"/>
              <a:t>Defense Logistics Management </a:t>
            </a:r>
            <a:r>
              <a:rPr lang="en-US" sz="3600" dirty="0"/>
              <a:t>Standards (</a:t>
            </a:r>
            <a:r>
              <a:rPr lang="en-US" sz="3600" dirty="0" smtClean="0"/>
              <a:t>DLMS)</a:t>
            </a:r>
            <a:br>
              <a:rPr lang="en-US" sz="3600" dirty="0" smtClean="0"/>
            </a:br>
            <a:r>
              <a:rPr lang="en-US" sz="3600" dirty="0" smtClean="0"/>
              <a:t>Introductory Training</a:t>
            </a:r>
            <a:endParaRPr lang="en-US" sz="4800" dirty="0" smtClean="0"/>
          </a:p>
        </p:txBody>
      </p:sp>
      <p:sp>
        <p:nvSpPr>
          <p:cNvPr id="1028" name="TextBox 6"/>
          <p:cNvSpPr txBox="1">
            <a:spLocks noChangeArrowheads="1"/>
          </p:cNvSpPr>
          <p:nvPr/>
        </p:nvSpPr>
        <p:spPr bwMode="auto">
          <a:xfrm>
            <a:off x="533400" y="4097338"/>
            <a:ext cx="8229600" cy="954107"/>
          </a:xfrm>
          <a:prstGeom prst="rect">
            <a:avLst/>
          </a:prstGeom>
          <a:noFill/>
          <a:ln w="9525">
            <a:noFill/>
            <a:miter lim="800000"/>
            <a:headEnd/>
            <a:tailEnd/>
          </a:ln>
        </p:spPr>
        <p:txBody>
          <a:bodyPr wrap="square">
            <a:spAutoFit/>
          </a:bodyPr>
          <a:lstStyle/>
          <a:p>
            <a:pPr algn="ctr"/>
            <a:r>
              <a:rPr lang="en-US" sz="2800" b="1" i="1" dirty="0">
                <a:solidFill>
                  <a:srgbClr val="FF0000"/>
                </a:solidFill>
                <a:latin typeface="+mn-lt"/>
              </a:rPr>
              <a:t>Electronic Data Interchange (EDI) Basics and ASC X12 EDI Definitions and Concepts</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685800" y="6248400"/>
            <a:ext cx="1905000" cy="457200"/>
          </a:xfrm>
          <a:prstGeom prst="rect">
            <a:avLst/>
          </a:prstGeom>
          <a:noFill/>
          <a:ln w="12700">
            <a:noFill/>
            <a:miter lim="800000"/>
            <a:headEnd/>
            <a:tailEnd/>
          </a:ln>
        </p:spPr>
        <p:txBody>
          <a:bodyPr wrap="none" anchor="ctr"/>
          <a:lstStyle/>
          <a:p>
            <a:endParaRPr lang="en-US"/>
          </a:p>
        </p:txBody>
      </p:sp>
      <p:sp>
        <p:nvSpPr>
          <p:cNvPr id="9219" name="Rectangle 3"/>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sp>
        <p:nvSpPr>
          <p:cNvPr id="9220" name="Rectangle 4"/>
          <p:cNvSpPr>
            <a:spLocks noGrp="1" noChangeArrowheads="1"/>
          </p:cNvSpPr>
          <p:nvPr>
            <p:ph type="title"/>
          </p:nvPr>
        </p:nvSpPr>
        <p:spPr>
          <a:xfrm>
            <a:off x="0" y="730250"/>
            <a:ext cx="9144000" cy="1098550"/>
          </a:xfrm>
          <a:noFill/>
        </p:spPr>
        <p:txBody>
          <a:bodyPr lIns="90488" tIns="44450" rIns="90488" bIns="44450"/>
          <a:lstStyle/>
          <a:p>
            <a:r>
              <a:rPr lang="en-US" sz="4400" dirty="0" smtClean="0"/>
              <a:t>Transaction Set Detail</a:t>
            </a:r>
            <a:br>
              <a:rPr lang="en-US" sz="4400" dirty="0" smtClean="0"/>
            </a:br>
            <a:r>
              <a:rPr lang="en-US" sz="4400" dirty="0" smtClean="0"/>
              <a:t>Hierarchy of Relationship</a:t>
            </a:r>
          </a:p>
        </p:txBody>
      </p:sp>
      <p:grpSp>
        <p:nvGrpSpPr>
          <p:cNvPr id="18" name="Group 5"/>
          <p:cNvGrpSpPr>
            <a:grpSpLocks/>
          </p:cNvGrpSpPr>
          <p:nvPr/>
        </p:nvGrpSpPr>
        <p:grpSpPr bwMode="auto">
          <a:xfrm>
            <a:off x="2030412" y="2312727"/>
            <a:ext cx="5251450" cy="3581400"/>
            <a:chOff x="1218" y="1455"/>
            <a:chExt cx="3308" cy="2191"/>
          </a:xfrm>
        </p:grpSpPr>
        <p:grpSp>
          <p:nvGrpSpPr>
            <p:cNvPr id="19" name="Group 6"/>
            <p:cNvGrpSpPr>
              <a:grpSpLocks/>
            </p:cNvGrpSpPr>
            <p:nvPr/>
          </p:nvGrpSpPr>
          <p:grpSpPr bwMode="auto">
            <a:xfrm>
              <a:off x="1218" y="1455"/>
              <a:ext cx="3308" cy="984"/>
              <a:chOff x="1218" y="1455"/>
              <a:chExt cx="3308" cy="984"/>
            </a:xfrm>
          </p:grpSpPr>
          <p:sp>
            <p:nvSpPr>
              <p:cNvPr id="29" name="Freeform 7"/>
              <p:cNvSpPr>
                <a:spLocks/>
              </p:cNvSpPr>
              <p:nvPr/>
            </p:nvSpPr>
            <p:spPr bwMode="auto">
              <a:xfrm>
                <a:off x="1272" y="1531"/>
                <a:ext cx="3254" cy="908"/>
              </a:xfrm>
              <a:custGeom>
                <a:avLst/>
                <a:gdLst>
                  <a:gd name="T0" fmla="*/ 3107 w 3254"/>
                  <a:gd name="T1" fmla="*/ 0 h 908"/>
                  <a:gd name="T2" fmla="*/ 3118 w 3254"/>
                  <a:gd name="T3" fmla="*/ 0 h 908"/>
                  <a:gd name="T4" fmla="*/ 3137 w 3254"/>
                  <a:gd name="T5" fmla="*/ 1 h 908"/>
                  <a:gd name="T6" fmla="*/ 3158 w 3254"/>
                  <a:gd name="T7" fmla="*/ 6 h 908"/>
                  <a:gd name="T8" fmla="*/ 3177 w 3254"/>
                  <a:gd name="T9" fmla="*/ 14 h 908"/>
                  <a:gd name="T10" fmla="*/ 3195 w 3254"/>
                  <a:gd name="T11" fmla="*/ 22 h 908"/>
                  <a:gd name="T12" fmla="*/ 3211 w 3254"/>
                  <a:gd name="T13" fmla="*/ 33 h 908"/>
                  <a:gd name="T14" fmla="*/ 3225 w 3254"/>
                  <a:gd name="T15" fmla="*/ 44 h 908"/>
                  <a:gd name="T16" fmla="*/ 3235 w 3254"/>
                  <a:gd name="T17" fmla="*/ 58 h 908"/>
                  <a:gd name="T18" fmla="*/ 3244 w 3254"/>
                  <a:gd name="T19" fmla="*/ 72 h 908"/>
                  <a:gd name="T20" fmla="*/ 3248 w 3254"/>
                  <a:gd name="T21" fmla="*/ 88 h 908"/>
                  <a:gd name="T22" fmla="*/ 3253 w 3254"/>
                  <a:gd name="T23" fmla="*/ 102 h 908"/>
                  <a:gd name="T24" fmla="*/ 3253 w 3254"/>
                  <a:gd name="T25" fmla="*/ 553 h 908"/>
                  <a:gd name="T26" fmla="*/ 3253 w 3254"/>
                  <a:gd name="T27" fmla="*/ 562 h 908"/>
                  <a:gd name="T28" fmla="*/ 3248 w 3254"/>
                  <a:gd name="T29" fmla="*/ 577 h 908"/>
                  <a:gd name="T30" fmla="*/ 3239 w 3254"/>
                  <a:gd name="T31" fmla="*/ 592 h 908"/>
                  <a:gd name="T32" fmla="*/ 3231 w 3254"/>
                  <a:gd name="T33" fmla="*/ 607 h 908"/>
                  <a:gd name="T34" fmla="*/ 3217 w 3254"/>
                  <a:gd name="T35" fmla="*/ 618 h 908"/>
                  <a:gd name="T36" fmla="*/ 3204 w 3254"/>
                  <a:gd name="T37" fmla="*/ 631 h 908"/>
                  <a:gd name="T38" fmla="*/ 3185 w 3254"/>
                  <a:gd name="T39" fmla="*/ 641 h 908"/>
                  <a:gd name="T40" fmla="*/ 3168 w 3254"/>
                  <a:gd name="T41" fmla="*/ 649 h 908"/>
                  <a:gd name="T42" fmla="*/ 3150 w 3254"/>
                  <a:gd name="T43" fmla="*/ 653 h 908"/>
                  <a:gd name="T44" fmla="*/ 3129 w 3254"/>
                  <a:gd name="T45" fmla="*/ 656 h 908"/>
                  <a:gd name="T46" fmla="*/ 3107 w 3254"/>
                  <a:gd name="T47" fmla="*/ 658 h 908"/>
                  <a:gd name="T48" fmla="*/ 1834 w 3254"/>
                  <a:gd name="T49" fmla="*/ 658 h 908"/>
                  <a:gd name="T50" fmla="*/ 1834 w 3254"/>
                  <a:gd name="T51" fmla="*/ 747 h 908"/>
                  <a:gd name="T52" fmla="*/ 2033 w 3254"/>
                  <a:gd name="T53" fmla="*/ 747 h 908"/>
                  <a:gd name="T54" fmla="*/ 1628 w 3254"/>
                  <a:gd name="T55" fmla="*/ 907 h 908"/>
                  <a:gd name="T56" fmla="*/ 1221 w 3254"/>
                  <a:gd name="T57" fmla="*/ 747 h 908"/>
                  <a:gd name="T58" fmla="*/ 1427 w 3254"/>
                  <a:gd name="T59" fmla="*/ 747 h 908"/>
                  <a:gd name="T60" fmla="*/ 1427 w 3254"/>
                  <a:gd name="T61" fmla="*/ 658 h 908"/>
                  <a:gd name="T62" fmla="*/ 145 w 3254"/>
                  <a:gd name="T63" fmla="*/ 658 h 908"/>
                  <a:gd name="T64" fmla="*/ 134 w 3254"/>
                  <a:gd name="T65" fmla="*/ 658 h 908"/>
                  <a:gd name="T66" fmla="*/ 114 w 3254"/>
                  <a:gd name="T67" fmla="*/ 656 h 908"/>
                  <a:gd name="T68" fmla="*/ 93 w 3254"/>
                  <a:gd name="T69" fmla="*/ 650 h 908"/>
                  <a:gd name="T70" fmla="*/ 76 w 3254"/>
                  <a:gd name="T71" fmla="*/ 646 h 908"/>
                  <a:gd name="T72" fmla="*/ 57 w 3254"/>
                  <a:gd name="T73" fmla="*/ 636 h 908"/>
                  <a:gd name="T74" fmla="*/ 41 w 3254"/>
                  <a:gd name="T75" fmla="*/ 625 h 908"/>
                  <a:gd name="T76" fmla="*/ 27 w 3254"/>
                  <a:gd name="T77" fmla="*/ 612 h 908"/>
                  <a:gd name="T78" fmla="*/ 17 w 3254"/>
                  <a:gd name="T79" fmla="*/ 600 h 908"/>
                  <a:gd name="T80" fmla="*/ 10 w 3254"/>
                  <a:gd name="T81" fmla="*/ 583 h 908"/>
                  <a:gd name="T82" fmla="*/ 4 w 3254"/>
                  <a:gd name="T83" fmla="*/ 570 h 908"/>
                  <a:gd name="T84" fmla="*/ 0 w 3254"/>
                  <a:gd name="T85" fmla="*/ 553 h 908"/>
                  <a:gd name="T86" fmla="*/ 0 w 3254"/>
                  <a:gd name="T87" fmla="*/ 102 h 908"/>
                  <a:gd name="T88" fmla="*/ 0 w 3254"/>
                  <a:gd name="T89" fmla="*/ 96 h 908"/>
                  <a:gd name="T90" fmla="*/ 5 w 3254"/>
                  <a:gd name="T91" fmla="*/ 80 h 908"/>
                  <a:gd name="T92" fmla="*/ 14 w 3254"/>
                  <a:gd name="T93" fmla="*/ 64 h 908"/>
                  <a:gd name="T94" fmla="*/ 21 w 3254"/>
                  <a:gd name="T95" fmla="*/ 52 h 908"/>
                  <a:gd name="T96" fmla="*/ 34 w 3254"/>
                  <a:gd name="T97" fmla="*/ 37 h 908"/>
                  <a:gd name="T98" fmla="*/ 50 w 3254"/>
                  <a:gd name="T99" fmla="*/ 27 h 908"/>
                  <a:gd name="T100" fmla="*/ 65 w 3254"/>
                  <a:gd name="T101" fmla="*/ 17 h 908"/>
                  <a:gd name="T102" fmla="*/ 84 w 3254"/>
                  <a:gd name="T103" fmla="*/ 9 h 908"/>
                  <a:gd name="T104" fmla="*/ 106 w 3254"/>
                  <a:gd name="T105" fmla="*/ 3 h 908"/>
                  <a:gd name="T106" fmla="*/ 124 w 3254"/>
                  <a:gd name="T107" fmla="*/ 0 h 908"/>
                  <a:gd name="T108" fmla="*/ 145 w 3254"/>
                  <a:gd name="T109" fmla="*/ 0 h 908"/>
                  <a:gd name="T110" fmla="*/ 3107 w 3254"/>
                  <a:gd name="T111" fmla="*/ 0 h 90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254"/>
                  <a:gd name="T169" fmla="*/ 0 h 908"/>
                  <a:gd name="T170" fmla="*/ 3254 w 3254"/>
                  <a:gd name="T171" fmla="*/ 908 h 90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254" h="908">
                    <a:moveTo>
                      <a:pt x="3107" y="0"/>
                    </a:moveTo>
                    <a:lnTo>
                      <a:pt x="3118" y="0"/>
                    </a:lnTo>
                    <a:lnTo>
                      <a:pt x="3137" y="1"/>
                    </a:lnTo>
                    <a:lnTo>
                      <a:pt x="3158" y="6"/>
                    </a:lnTo>
                    <a:lnTo>
                      <a:pt x="3177" y="14"/>
                    </a:lnTo>
                    <a:lnTo>
                      <a:pt x="3195" y="22"/>
                    </a:lnTo>
                    <a:lnTo>
                      <a:pt x="3211" y="33"/>
                    </a:lnTo>
                    <a:lnTo>
                      <a:pt x="3225" y="44"/>
                    </a:lnTo>
                    <a:lnTo>
                      <a:pt x="3235" y="58"/>
                    </a:lnTo>
                    <a:lnTo>
                      <a:pt x="3244" y="72"/>
                    </a:lnTo>
                    <a:lnTo>
                      <a:pt x="3248" y="88"/>
                    </a:lnTo>
                    <a:lnTo>
                      <a:pt x="3253" y="102"/>
                    </a:lnTo>
                    <a:lnTo>
                      <a:pt x="3253" y="553"/>
                    </a:lnTo>
                    <a:lnTo>
                      <a:pt x="3253" y="562"/>
                    </a:lnTo>
                    <a:lnTo>
                      <a:pt x="3248" y="577"/>
                    </a:lnTo>
                    <a:lnTo>
                      <a:pt x="3239" y="592"/>
                    </a:lnTo>
                    <a:lnTo>
                      <a:pt x="3231" y="607"/>
                    </a:lnTo>
                    <a:lnTo>
                      <a:pt x="3217" y="618"/>
                    </a:lnTo>
                    <a:lnTo>
                      <a:pt x="3204" y="631"/>
                    </a:lnTo>
                    <a:lnTo>
                      <a:pt x="3185" y="641"/>
                    </a:lnTo>
                    <a:lnTo>
                      <a:pt x="3168" y="649"/>
                    </a:lnTo>
                    <a:lnTo>
                      <a:pt x="3150" y="653"/>
                    </a:lnTo>
                    <a:lnTo>
                      <a:pt x="3129" y="656"/>
                    </a:lnTo>
                    <a:lnTo>
                      <a:pt x="3107" y="658"/>
                    </a:lnTo>
                    <a:lnTo>
                      <a:pt x="1834" y="658"/>
                    </a:lnTo>
                    <a:lnTo>
                      <a:pt x="1834" y="747"/>
                    </a:lnTo>
                    <a:lnTo>
                      <a:pt x="2033" y="747"/>
                    </a:lnTo>
                    <a:lnTo>
                      <a:pt x="1628" y="907"/>
                    </a:lnTo>
                    <a:lnTo>
                      <a:pt x="1221" y="747"/>
                    </a:lnTo>
                    <a:lnTo>
                      <a:pt x="1427" y="747"/>
                    </a:lnTo>
                    <a:lnTo>
                      <a:pt x="1427" y="658"/>
                    </a:lnTo>
                    <a:lnTo>
                      <a:pt x="145" y="658"/>
                    </a:lnTo>
                    <a:lnTo>
                      <a:pt x="134" y="658"/>
                    </a:lnTo>
                    <a:lnTo>
                      <a:pt x="114" y="656"/>
                    </a:lnTo>
                    <a:lnTo>
                      <a:pt x="93" y="650"/>
                    </a:lnTo>
                    <a:lnTo>
                      <a:pt x="76" y="646"/>
                    </a:lnTo>
                    <a:lnTo>
                      <a:pt x="57" y="636"/>
                    </a:lnTo>
                    <a:lnTo>
                      <a:pt x="41" y="625"/>
                    </a:lnTo>
                    <a:lnTo>
                      <a:pt x="27" y="612"/>
                    </a:lnTo>
                    <a:lnTo>
                      <a:pt x="17" y="600"/>
                    </a:lnTo>
                    <a:lnTo>
                      <a:pt x="10" y="583"/>
                    </a:lnTo>
                    <a:lnTo>
                      <a:pt x="4" y="570"/>
                    </a:lnTo>
                    <a:lnTo>
                      <a:pt x="0" y="553"/>
                    </a:lnTo>
                    <a:lnTo>
                      <a:pt x="0" y="102"/>
                    </a:lnTo>
                    <a:lnTo>
                      <a:pt x="0" y="96"/>
                    </a:lnTo>
                    <a:lnTo>
                      <a:pt x="5" y="80"/>
                    </a:lnTo>
                    <a:lnTo>
                      <a:pt x="14" y="64"/>
                    </a:lnTo>
                    <a:lnTo>
                      <a:pt x="21" y="52"/>
                    </a:lnTo>
                    <a:lnTo>
                      <a:pt x="34" y="37"/>
                    </a:lnTo>
                    <a:lnTo>
                      <a:pt x="50" y="27"/>
                    </a:lnTo>
                    <a:lnTo>
                      <a:pt x="65" y="17"/>
                    </a:lnTo>
                    <a:lnTo>
                      <a:pt x="84" y="9"/>
                    </a:lnTo>
                    <a:lnTo>
                      <a:pt x="106" y="3"/>
                    </a:lnTo>
                    <a:lnTo>
                      <a:pt x="124" y="0"/>
                    </a:lnTo>
                    <a:lnTo>
                      <a:pt x="145" y="0"/>
                    </a:lnTo>
                    <a:lnTo>
                      <a:pt x="3107" y="0"/>
                    </a:lnTo>
                  </a:path>
                </a:pathLst>
              </a:custGeom>
              <a:solidFill>
                <a:srgbClr val="000000"/>
              </a:solidFill>
              <a:ln w="12700" cap="rnd" cmpd="sng">
                <a:solidFill>
                  <a:srgbClr val="000000"/>
                </a:solidFill>
                <a:prstDash val="solid"/>
                <a:round/>
                <a:headEnd type="none" w="med" len="med"/>
                <a:tailEnd type="none" w="med" len="med"/>
              </a:ln>
            </p:spPr>
            <p:txBody>
              <a:bodyPr/>
              <a:lstStyle/>
              <a:p>
                <a:endParaRPr lang="en-US" dirty="0"/>
              </a:p>
            </p:txBody>
          </p:sp>
          <p:sp>
            <p:nvSpPr>
              <p:cNvPr id="30" name="Freeform 8"/>
              <p:cNvSpPr>
                <a:spLocks/>
              </p:cNvSpPr>
              <p:nvPr/>
            </p:nvSpPr>
            <p:spPr bwMode="auto">
              <a:xfrm>
                <a:off x="1218" y="1455"/>
                <a:ext cx="3251" cy="910"/>
              </a:xfrm>
              <a:custGeom>
                <a:avLst/>
                <a:gdLst>
                  <a:gd name="T0" fmla="*/ 3105 w 3251"/>
                  <a:gd name="T1" fmla="*/ 0 h 910"/>
                  <a:gd name="T2" fmla="*/ 3116 w 3251"/>
                  <a:gd name="T3" fmla="*/ 0 h 910"/>
                  <a:gd name="T4" fmla="*/ 3137 w 3251"/>
                  <a:gd name="T5" fmla="*/ 3 h 910"/>
                  <a:gd name="T6" fmla="*/ 3158 w 3251"/>
                  <a:gd name="T7" fmla="*/ 8 h 910"/>
                  <a:gd name="T8" fmla="*/ 3175 w 3251"/>
                  <a:gd name="T9" fmla="*/ 14 h 910"/>
                  <a:gd name="T10" fmla="*/ 3195 w 3251"/>
                  <a:gd name="T11" fmla="*/ 24 h 910"/>
                  <a:gd name="T12" fmla="*/ 3209 w 3251"/>
                  <a:gd name="T13" fmla="*/ 35 h 910"/>
                  <a:gd name="T14" fmla="*/ 3223 w 3251"/>
                  <a:gd name="T15" fmla="*/ 46 h 910"/>
                  <a:gd name="T16" fmla="*/ 3235 w 3251"/>
                  <a:gd name="T17" fmla="*/ 60 h 910"/>
                  <a:gd name="T18" fmla="*/ 3243 w 3251"/>
                  <a:gd name="T19" fmla="*/ 74 h 910"/>
                  <a:gd name="T20" fmla="*/ 3246 w 3251"/>
                  <a:gd name="T21" fmla="*/ 90 h 910"/>
                  <a:gd name="T22" fmla="*/ 3250 w 3251"/>
                  <a:gd name="T23" fmla="*/ 104 h 910"/>
                  <a:gd name="T24" fmla="*/ 3250 w 3251"/>
                  <a:gd name="T25" fmla="*/ 555 h 910"/>
                  <a:gd name="T26" fmla="*/ 3250 w 3251"/>
                  <a:gd name="T27" fmla="*/ 563 h 910"/>
                  <a:gd name="T28" fmla="*/ 3246 w 3251"/>
                  <a:gd name="T29" fmla="*/ 579 h 910"/>
                  <a:gd name="T30" fmla="*/ 3239 w 3251"/>
                  <a:gd name="T31" fmla="*/ 595 h 910"/>
                  <a:gd name="T32" fmla="*/ 3229 w 3251"/>
                  <a:gd name="T33" fmla="*/ 609 h 910"/>
                  <a:gd name="T34" fmla="*/ 3218 w 3251"/>
                  <a:gd name="T35" fmla="*/ 620 h 910"/>
                  <a:gd name="T36" fmla="*/ 3202 w 3251"/>
                  <a:gd name="T37" fmla="*/ 633 h 910"/>
                  <a:gd name="T38" fmla="*/ 3185 w 3251"/>
                  <a:gd name="T39" fmla="*/ 643 h 910"/>
                  <a:gd name="T40" fmla="*/ 3166 w 3251"/>
                  <a:gd name="T41" fmla="*/ 650 h 910"/>
                  <a:gd name="T42" fmla="*/ 3147 w 3251"/>
                  <a:gd name="T43" fmla="*/ 656 h 910"/>
                  <a:gd name="T44" fmla="*/ 3126 w 3251"/>
                  <a:gd name="T45" fmla="*/ 659 h 910"/>
                  <a:gd name="T46" fmla="*/ 3105 w 3251"/>
                  <a:gd name="T47" fmla="*/ 660 h 910"/>
                  <a:gd name="T48" fmla="*/ 1833 w 3251"/>
                  <a:gd name="T49" fmla="*/ 660 h 910"/>
                  <a:gd name="T50" fmla="*/ 1833 w 3251"/>
                  <a:gd name="T51" fmla="*/ 747 h 910"/>
                  <a:gd name="T52" fmla="*/ 2032 w 3251"/>
                  <a:gd name="T53" fmla="*/ 747 h 910"/>
                  <a:gd name="T54" fmla="*/ 1626 w 3251"/>
                  <a:gd name="T55" fmla="*/ 909 h 910"/>
                  <a:gd name="T56" fmla="*/ 1219 w 3251"/>
                  <a:gd name="T57" fmla="*/ 747 h 910"/>
                  <a:gd name="T58" fmla="*/ 1426 w 3251"/>
                  <a:gd name="T59" fmla="*/ 747 h 910"/>
                  <a:gd name="T60" fmla="*/ 1426 w 3251"/>
                  <a:gd name="T61" fmla="*/ 660 h 910"/>
                  <a:gd name="T62" fmla="*/ 145 w 3251"/>
                  <a:gd name="T63" fmla="*/ 660 h 910"/>
                  <a:gd name="T64" fmla="*/ 135 w 3251"/>
                  <a:gd name="T65" fmla="*/ 660 h 910"/>
                  <a:gd name="T66" fmla="*/ 113 w 3251"/>
                  <a:gd name="T67" fmla="*/ 657 h 910"/>
                  <a:gd name="T68" fmla="*/ 92 w 3251"/>
                  <a:gd name="T69" fmla="*/ 654 h 910"/>
                  <a:gd name="T70" fmla="*/ 75 w 3251"/>
                  <a:gd name="T71" fmla="*/ 648 h 910"/>
                  <a:gd name="T72" fmla="*/ 55 w 3251"/>
                  <a:gd name="T73" fmla="*/ 638 h 910"/>
                  <a:gd name="T74" fmla="*/ 39 w 3251"/>
                  <a:gd name="T75" fmla="*/ 627 h 910"/>
                  <a:gd name="T76" fmla="*/ 26 w 3251"/>
                  <a:gd name="T77" fmla="*/ 616 h 910"/>
                  <a:gd name="T78" fmla="*/ 16 w 3251"/>
                  <a:gd name="T79" fmla="*/ 602 h 910"/>
                  <a:gd name="T80" fmla="*/ 7 w 3251"/>
                  <a:gd name="T81" fmla="*/ 587 h 910"/>
                  <a:gd name="T82" fmla="*/ 2 w 3251"/>
                  <a:gd name="T83" fmla="*/ 571 h 910"/>
                  <a:gd name="T84" fmla="*/ 0 w 3251"/>
                  <a:gd name="T85" fmla="*/ 555 h 910"/>
                  <a:gd name="T86" fmla="*/ 0 w 3251"/>
                  <a:gd name="T87" fmla="*/ 104 h 910"/>
                  <a:gd name="T88" fmla="*/ 0 w 3251"/>
                  <a:gd name="T89" fmla="*/ 98 h 910"/>
                  <a:gd name="T90" fmla="*/ 4 w 3251"/>
                  <a:gd name="T91" fmla="*/ 83 h 910"/>
                  <a:gd name="T92" fmla="*/ 12 w 3251"/>
                  <a:gd name="T93" fmla="*/ 67 h 910"/>
                  <a:gd name="T94" fmla="*/ 21 w 3251"/>
                  <a:gd name="T95" fmla="*/ 53 h 910"/>
                  <a:gd name="T96" fmla="*/ 33 w 3251"/>
                  <a:gd name="T97" fmla="*/ 39 h 910"/>
                  <a:gd name="T98" fmla="*/ 49 w 3251"/>
                  <a:gd name="T99" fmla="*/ 29 h 910"/>
                  <a:gd name="T100" fmla="*/ 65 w 3251"/>
                  <a:gd name="T101" fmla="*/ 17 h 910"/>
                  <a:gd name="T102" fmla="*/ 84 w 3251"/>
                  <a:gd name="T103" fmla="*/ 11 h 910"/>
                  <a:gd name="T104" fmla="*/ 103 w 3251"/>
                  <a:gd name="T105" fmla="*/ 5 h 910"/>
                  <a:gd name="T106" fmla="*/ 123 w 3251"/>
                  <a:gd name="T107" fmla="*/ 1 h 910"/>
                  <a:gd name="T108" fmla="*/ 145 w 3251"/>
                  <a:gd name="T109" fmla="*/ 0 h 910"/>
                  <a:gd name="T110" fmla="*/ 3105 w 3251"/>
                  <a:gd name="T111" fmla="*/ 0 h 9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251"/>
                  <a:gd name="T169" fmla="*/ 0 h 910"/>
                  <a:gd name="T170" fmla="*/ 3251 w 3251"/>
                  <a:gd name="T171" fmla="*/ 910 h 91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251" h="910">
                    <a:moveTo>
                      <a:pt x="3105" y="0"/>
                    </a:moveTo>
                    <a:lnTo>
                      <a:pt x="3116" y="0"/>
                    </a:lnTo>
                    <a:lnTo>
                      <a:pt x="3137" y="3"/>
                    </a:lnTo>
                    <a:lnTo>
                      <a:pt x="3158" y="8"/>
                    </a:lnTo>
                    <a:lnTo>
                      <a:pt x="3175" y="14"/>
                    </a:lnTo>
                    <a:lnTo>
                      <a:pt x="3195" y="24"/>
                    </a:lnTo>
                    <a:lnTo>
                      <a:pt x="3209" y="35"/>
                    </a:lnTo>
                    <a:lnTo>
                      <a:pt x="3223" y="46"/>
                    </a:lnTo>
                    <a:lnTo>
                      <a:pt x="3235" y="60"/>
                    </a:lnTo>
                    <a:lnTo>
                      <a:pt x="3243" y="74"/>
                    </a:lnTo>
                    <a:lnTo>
                      <a:pt x="3246" y="90"/>
                    </a:lnTo>
                    <a:lnTo>
                      <a:pt x="3250" y="104"/>
                    </a:lnTo>
                    <a:lnTo>
                      <a:pt x="3250" y="555"/>
                    </a:lnTo>
                    <a:lnTo>
                      <a:pt x="3250" y="563"/>
                    </a:lnTo>
                    <a:lnTo>
                      <a:pt x="3246" y="579"/>
                    </a:lnTo>
                    <a:lnTo>
                      <a:pt x="3239" y="595"/>
                    </a:lnTo>
                    <a:lnTo>
                      <a:pt x="3229" y="609"/>
                    </a:lnTo>
                    <a:lnTo>
                      <a:pt x="3218" y="620"/>
                    </a:lnTo>
                    <a:lnTo>
                      <a:pt x="3202" y="633"/>
                    </a:lnTo>
                    <a:lnTo>
                      <a:pt x="3185" y="643"/>
                    </a:lnTo>
                    <a:lnTo>
                      <a:pt x="3166" y="650"/>
                    </a:lnTo>
                    <a:lnTo>
                      <a:pt x="3147" y="656"/>
                    </a:lnTo>
                    <a:lnTo>
                      <a:pt x="3126" y="659"/>
                    </a:lnTo>
                    <a:lnTo>
                      <a:pt x="3105" y="660"/>
                    </a:lnTo>
                    <a:lnTo>
                      <a:pt x="1833" y="660"/>
                    </a:lnTo>
                    <a:lnTo>
                      <a:pt x="1833" y="747"/>
                    </a:lnTo>
                    <a:lnTo>
                      <a:pt x="2032" y="747"/>
                    </a:lnTo>
                    <a:lnTo>
                      <a:pt x="1626" y="909"/>
                    </a:lnTo>
                    <a:lnTo>
                      <a:pt x="1219" y="747"/>
                    </a:lnTo>
                    <a:lnTo>
                      <a:pt x="1426" y="747"/>
                    </a:lnTo>
                    <a:lnTo>
                      <a:pt x="1426" y="660"/>
                    </a:lnTo>
                    <a:lnTo>
                      <a:pt x="145" y="660"/>
                    </a:lnTo>
                    <a:lnTo>
                      <a:pt x="135" y="660"/>
                    </a:lnTo>
                    <a:lnTo>
                      <a:pt x="113" y="657"/>
                    </a:lnTo>
                    <a:lnTo>
                      <a:pt x="92" y="654"/>
                    </a:lnTo>
                    <a:lnTo>
                      <a:pt x="75" y="648"/>
                    </a:lnTo>
                    <a:lnTo>
                      <a:pt x="55" y="638"/>
                    </a:lnTo>
                    <a:lnTo>
                      <a:pt x="39" y="627"/>
                    </a:lnTo>
                    <a:lnTo>
                      <a:pt x="26" y="616"/>
                    </a:lnTo>
                    <a:lnTo>
                      <a:pt x="16" y="602"/>
                    </a:lnTo>
                    <a:lnTo>
                      <a:pt x="7" y="587"/>
                    </a:lnTo>
                    <a:lnTo>
                      <a:pt x="2" y="571"/>
                    </a:lnTo>
                    <a:lnTo>
                      <a:pt x="0" y="555"/>
                    </a:lnTo>
                    <a:lnTo>
                      <a:pt x="0" y="104"/>
                    </a:lnTo>
                    <a:lnTo>
                      <a:pt x="0" y="98"/>
                    </a:lnTo>
                    <a:lnTo>
                      <a:pt x="4" y="83"/>
                    </a:lnTo>
                    <a:lnTo>
                      <a:pt x="12" y="67"/>
                    </a:lnTo>
                    <a:lnTo>
                      <a:pt x="21" y="53"/>
                    </a:lnTo>
                    <a:lnTo>
                      <a:pt x="33" y="39"/>
                    </a:lnTo>
                    <a:lnTo>
                      <a:pt x="49" y="29"/>
                    </a:lnTo>
                    <a:lnTo>
                      <a:pt x="65" y="17"/>
                    </a:lnTo>
                    <a:lnTo>
                      <a:pt x="84" y="11"/>
                    </a:lnTo>
                    <a:lnTo>
                      <a:pt x="103" y="5"/>
                    </a:lnTo>
                    <a:lnTo>
                      <a:pt x="123" y="1"/>
                    </a:lnTo>
                    <a:lnTo>
                      <a:pt x="145" y="0"/>
                    </a:lnTo>
                    <a:lnTo>
                      <a:pt x="3105" y="0"/>
                    </a:lnTo>
                  </a:path>
                </a:pathLst>
              </a:custGeom>
              <a:solidFill>
                <a:srgbClr val="00B0F0"/>
              </a:solidFill>
              <a:ln w="12700" cap="rnd" cmpd="sng">
                <a:solidFill>
                  <a:srgbClr val="000000"/>
                </a:solidFill>
                <a:prstDash val="solid"/>
                <a:round/>
                <a:headEnd type="none" w="med" len="med"/>
                <a:tailEnd type="none" w="med" len="med"/>
              </a:ln>
            </p:spPr>
            <p:txBody>
              <a:bodyPr/>
              <a:lstStyle/>
              <a:p>
                <a:endParaRPr lang="en-US" dirty="0"/>
              </a:p>
            </p:txBody>
          </p:sp>
        </p:grpSp>
        <p:grpSp>
          <p:nvGrpSpPr>
            <p:cNvPr id="20" name="Group 9"/>
            <p:cNvGrpSpPr>
              <a:grpSpLocks/>
            </p:cNvGrpSpPr>
            <p:nvPr/>
          </p:nvGrpSpPr>
          <p:grpSpPr bwMode="auto">
            <a:xfrm>
              <a:off x="1463" y="2427"/>
              <a:ext cx="2818" cy="730"/>
              <a:chOff x="1463" y="2427"/>
              <a:chExt cx="2818" cy="730"/>
            </a:xfrm>
          </p:grpSpPr>
          <p:sp>
            <p:nvSpPr>
              <p:cNvPr id="27" name="Freeform 10"/>
              <p:cNvSpPr>
                <a:spLocks/>
              </p:cNvSpPr>
              <p:nvPr/>
            </p:nvSpPr>
            <p:spPr bwMode="auto">
              <a:xfrm>
                <a:off x="1540" y="2476"/>
                <a:ext cx="2741" cy="681"/>
              </a:xfrm>
              <a:custGeom>
                <a:avLst/>
                <a:gdLst>
                  <a:gd name="T0" fmla="*/ 2617 w 2741"/>
                  <a:gd name="T1" fmla="*/ 0 h 681"/>
                  <a:gd name="T2" fmla="*/ 2626 w 2741"/>
                  <a:gd name="T3" fmla="*/ 0 h 681"/>
                  <a:gd name="T4" fmla="*/ 2643 w 2741"/>
                  <a:gd name="T5" fmla="*/ 1 h 681"/>
                  <a:gd name="T6" fmla="*/ 2660 w 2741"/>
                  <a:gd name="T7" fmla="*/ 4 h 681"/>
                  <a:gd name="T8" fmla="*/ 2676 w 2741"/>
                  <a:gd name="T9" fmla="*/ 10 h 681"/>
                  <a:gd name="T10" fmla="*/ 2691 w 2741"/>
                  <a:gd name="T11" fmla="*/ 16 h 681"/>
                  <a:gd name="T12" fmla="*/ 2705 w 2741"/>
                  <a:gd name="T13" fmla="*/ 25 h 681"/>
                  <a:gd name="T14" fmla="*/ 2716 w 2741"/>
                  <a:gd name="T15" fmla="*/ 33 h 681"/>
                  <a:gd name="T16" fmla="*/ 2724 w 2741"/>
                  <a:gd name="T17" fmla="*/ 44 h 681"/>
                  <a:gd name="T18" fmla="*/ 2733 w 2741"/>
                  <a:gd name="T19" fmla="*/ 55 h 681"/>
                  <a:gd name="T20" fmla="*/ 2736 w 2741"/>
                  <a:gd name="T21" fmla="*/ 67 h 681"/>
                  <a:gd name="T22" fmla="*/ 2740 w 2741"/>
                  <a:gd name="T23" fmla="*/ 78 h 681"/>
                  <a:gd name="T24" fmla="*/ 2740 w 2741"/>
                  <a:gd name="T25" fmla="*/ 415 h 681"/>
                  <a:gd name="T26" fmla="*/ 2740 w 2741"/>
                  <a:gd name="T27" fmla="*/ 421 h 681"/>
                  <a:gd name="T28" fmla="*/ 2736 w 2741"/>
                  <a:gd name="T29" fmla="*/ 433 h 681"/>
                  <a:gd name="T30" fmla="*/ 2729 w 2741"/>
                  <a:gd name="T31" fmla="*/ 445 h 681"/>
                  <a:gd name="T32" fmla="*/ 2721 w 2741"/>
                  <a:gd name="T33" fmla="*/ 454 h 681"/>
                  <a:gd name="T34" fmla="*/ 2710 w 2741"/>
                  <a:gd name="T35" fmla="*/ 466 h 681"/>
                  <a:gd name="T36" fmla="*/ 2699 w 2741"/>
                  <a:gd name="T37" fmla="*/ 473 h 681"/>
                  <a:gd name="T38" fmla="*/ 2683 w 2741"/>
                  <a:gd name="T39" fmla="*/ 481 h 681"/>
                  <a:gd name="T40" fmla="*/ 2669 w 2741"/>
                  <a:gd name="T41" fmla="*/ 485 h 681"/>
                  <a:gd name="T42" fmla="*/ 2653 w 2741"/>
                  <a:gd name="T43" fmla="*/ 491 h 681"/>
                  <a:gd name="T44" fmla="*/ 2635 w 2741"/>
                  <a:gd name="T45" fmla="*/ 493 h 681"/>
                  <a:gd name="T46" fmla="*/ 2617 w 2741"/>
                  <a:gd name="T47" fmla="*/ 493 h 681"/>
                  <a:gd name="T48" fmla="*/ 1545 w 2741"/>
                  <a:gd name="T49" fmla="*/ 493 h 681"/>
                  <a:gd name="T50" fmla="*/ 1545 w 2741"/>
                  <a:gd name="T51" fmla="*/ 560 h 681"/>
                  <a:gd name="T52" fmla="*/ 1713 w 2741"/>
                  <a:gd name="T53" fmla="*/ 560 h 681"/>
                  <a:gd name="T54" fmla="*/ 1371 w 2741"/>
                  <a:gd name="T55" fmla="*/ 680 h 681"/>
                  <a:gd name="T56" fmla="*/ 1028 w 2741"/>
                  <a:gd name="T57" fmla="*/ 560 h 681"/>
                  <a:gd name="T58" fmla="*/ 1202 w 2741"/>
                  <a:gd name="T59" fmla="*/ 560 h 681"/>
                  <a:gd name="T60" fmla="*/ 1202 w 2741"/>
                  <a:gd name="T61" fmla="*/ 493 h 681"/>
                  <a:gd name="T62" fmla="*/ 122 w 2741"/>
                  <a:gd name="T63" fmla="*/ 493 h 681"/>
                  <a:gd name="T64" fmla="*/ 113 w 2741"/>
                  <a:gd name="T65" fmla="*/ 493 h 681"/>
                  <a:gd name="T66" fmla="*/ 96 w 2741"/>
                  <a:gd name="T67" fmla="*/ 491 h 681"/>
                  <a:gd name="T68" fmla="*/ 79 w 2741"/>
                  <a:gd name="T69" fmla="*/ 489 h 681"/>
                  <a:gd name="T70" fmla="*/ 64 w 2741"/>
                  <a:gd name="T71" fmla="*/ 483 h 681"/>
                  <a:gd name="T72" fmla="*/ 48 w 2741"/>
                  <a:gd name="T73" fmla="*/ 477 h 681"/>
                  <a:gd name="T74" fmla="*/ 34 w 2741"/>
                  <a:gd name="T75" fmla="*/ 469 h 681"/>
                  <a:gd name="T76" fmla="*/ 23 w 2741"/>
                  <a:gd name="T77" fmla="*/ 460 h 681"/>
                  <a:gd name="T78" fmla="*/ 14 w 2741"/>
                  <a:gd name="T79" fmla="*/ 450 h 681"/>
                  <a:gd name="T80" fmla="*/ 8 w 2741"/>
                  <a:gd name="T81" fmla="*/ 439 h 681"/>
                  <a:gd name="T82" fmla="*/ 3 w 2741"/>
                  <a:gd name="T83" fmla="*/ 427 h 681"/>
                  <a:gd name="T84" fmla="*/ 0 w 2741"/>
                  <a:gd name="T85" fmla="*/ 415 h 681"/>
                  <a:gd name="T86" fmla="*/ 0 w 2741"/>
                  <a:gd name="T87" fmla="*/ 78 h 681"/>
                  <a:gd name="T88" fmla="*/ 0 w 2741"/>
                  <a:gd name="T89" fmla="*/ 71 h 681"/>
                  <a:gd name="T90" fmla="*/ 4 w 2741"/>
                  <a:gd name="T91" fmla="*/ 61 h 681"/>
                  <a:gd name="T92" fmla="*/ 11 w 2741"/>
                  <a:gd name="T93" fmla="*/ 49 h 681"/>
                  <a:gd name="T94" fmla="*/ 18 w 2741"/>
                  <a:gd name="T95" fmla="*/ 39 h 681"/>
                  <a:gd name="T96" fmla="*/ 29 w 2741"/>
                  <a:gd name="T97" fmla="*/ 28 h 681"/>
                  <a:gd name="T98" fmla="*/ 42 w 2741"/>
                  <a:gd name="T99" fmla="*/ 20 h 681"/>
                  <a:gd name="T100" fmla="*/ 55 w 2741"/>
                  <a:gd name="T101" fmla="*/ 13 h 681"/>
                  <a:gd name="T102" fmla="*/ 70 w 2741"/>
                  <a:gd name="T103" fmla="*/ 7 h 681"/>
                  <a:gd name="T104" fmla="*/ 89 w 2741"/>
                  <a:gd name="T105" fmla="*/ 4 h 681"/>
                  <a:gd name="T106" fmla="*/ 105 w 2741"/>
                  <a:gd name="T107" fmla="*/ 1 h 681"/>
                  <a:gd name="T108" fmla="*/ 122 w 2741"/>
                  <a:gd name="T109" fmla="*/ 0 h 681"/>
                  <a:gd name="T110" fmla="*/ 2617 w 2741"/>
                  <a:gd name="T111" fmla="*/ 0 h 68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741"/>
                  <a:gd name="T169" fmla="*/ 0 h 681"/>
                  <a:gd name="T170" fmla="*/ 2741 w 2741"/>
                  <a:gd name="T171" fmla="*/ 681 h 68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741" h="681">
                    <a:moveTo>
                      <a:pt x="2617" y="0"/>
                    </a:moveTo>
                    <a:lnTo>
                      <a:pt x="2626" y="0"/>
                    </a:lnTo>
                    <a:lnTo>
                      <a:pt x="2643" y="1"/>
                    </a:lnTo>
                    <a:lnTo>
                      <a:pt x="2660" y="4"/>
                    </a:lnTo>
                    <a:lnTo>
                      <a:pt x="2676" y="10"/>
                    </a:lnTo>
                    <a:lnTo>
                      <a:pt x="2691" y="16"/>
                    </a:lnTo>
                    <a:lnTo>
                      <a:pt x="2705" y="25"/>
                    </a:lnTo>
                    <a:lnTo>
                      <a:pt x="2716" y="33"/>
                    </a:lnTo>
                    <a:lnTo>
                      <a:pt x="2724" y="44"/>
                    </a:lnTo>
                    <a:lnTo>
                      <a:pt x="2733" y="55"/>
                    </a:lnTo>
                    <a:lnTo>
                      <a:pt x="2736" y="67"/>
                    </a:lnTo>
                    <a:lnTo>
                      <a:pt x="2740" y="78"/>
                    </a:lnTo>
                    <a:lnTo>
                      <a:pt x="2740" y="415"/>
                    </a:lnTo>
                    <a:lnTo>
                      <a:pt x="2740" y="421"/>
                    </a:lnTo>
                    <a:lnTo>
                      <a:pt x="2736" y="433"/>
                    </a:lnTo>
                    <a:lnTo>
                      <a:pt x="2729" y="445"/>
                    </a:lnTo>
                    <a:lnTo>
                      <a:pt x="2721" y="454"/>
                    </a:lnTo>
                    <a:lnTo>
                      <a:pt x="2710" y="466"/>
                    </a:lnTo>
                    <a:lnTo>
                      <a:pt x="2699" y="473"/>
                    </a:lnTo>
                    <a:lnTo>
                      <a:pt x="2683" y="481"/>
                    </a:lnTo>
                    <a:lnTo>
                      <a:pt x="2669" y="485"/>
                    </a:lnTo>
                    <a:lnTo>
                      <a:pt x="2653" y="491"/>
                    </a:lnTo>
                    <a:lnTo>
                      <a:pt x="2635" y="493"/>
                    </a:lnTo>
                    <a:lnTo>
                      <a:pt x="2617" y="493"/>
                    </a:lnTo>
                    <a:lnTo>
                      <a:pt x="1545" y="493"/>
                    </a:lnTo>
                    <a:lnTo>
                      <a:pt x="1545" y="560"/>
                    </a:lnTo>
                    <a:lnTo>
                      <a:pt x="1713" y="560"/>
                    </a:lnTo>
                    <a:lnTo>
                      <a:pt x="1371" y="680"/>
                    </a:lnTo>
                    <a:lnTo>
                      <a:pt x="1028" y="560"/>
                    </a:lnTo>
                    <a:lnTo>
                      <a:pt x="1202" y="560"/>
                    </a:lnTo>
                    <a:lnTo>
                      <a:pt x="1202" y="493"/>
                    </a:lnTo>
                    <a:lnTo>
                      <a:pt x="122" y="493"/>
                    </a:lnTo>
                    <a:lnTo>
                      <a:pt x="113" y="493"/>
                    </a:lnTo>
                    <a:lnTo>
                      <a:pt x="96" y="491"/>
                    </a:lnTo>
                    <a:lnTo>
                      <a:pt x="79" y="489"/>
                    </a:lnTo>
                    <a:lnTo>
                      <a:pt x="64" y="483"/>
                    </a:lnTo>
                    <a:lnTo>
                      <a:pt x="48" y="477"/>
                    </a:lnTo>
                    <a:lnTo>
                      <a:pt x="34" y="469"/>
                    </a:lnTo>
                    <a:lnTo>
                      <a:pt x="23" y="460"/>
                    </a:lnTo>
                    <a:lnTo>
                      <a:pt x="14" y="450"/>
                    </a:lnTo>
                    <a:lnTo>
                      <a:pt x="8" y="439"/>
                    </a:lnTo>
                    <a:lnTo>
                      <a:pt x="3" y="427"/>
                    </a:lnTo>
                    <a:lnTo>
                      <a:pt x="0" y="415"/>
                    </a:lnTo>
                    <a:lnTo>
                      <a:pt x="0" y="78"/>
                    </a:lnTo>
                    <a:lnTo>
                      <a:pt x="0" y="71"/>
                    </a:lnTo>
                    <a:lnTo>
                      <a:pt x="4" y="61"/>
                    </a:lnTo>
                    <a:lnTo>
                      <a:pt x="11" y="49"/>
                    </a:lnTo>
                    <a:lnTo>
                      <a:pt x="18" y="39"/>
                    </a:lnTo>
                    <a:lnTo>
                      <a:pt x="29" y="28"/>
                    </a:lnTo>
                    <a:lnTo>
                      <a:pt x="42" y="20"/>
                    </a:lnTo>
                    <a:lnTo>
                      <a:pt x="55" y="13"/>
                    </a:lnTo>
                    <a:lnTo>
                      <a:pt x="70" y="7"/>
                    </a:lnTo>
                    <a:lnTo>
                      <a:pt x="89" y="4"/>
                    </a:lnTo>
                    <a:lnTo>
                      <a:pt x="105" y="1"/>
                    </a:lnTo>
                    <a:lnTo>
                      <a:pt x="122" y="0"/>
                    </a:lnTo>
                    <a:lnTo>
                      <a:pt x="2617" y="0"/>
                    </a:lnTo>
                  </a:path>
                </a:pathLst>
              </a:custGeom>
              <a:solidFill>
                <a:srgbClr val="000000"/>
              </a:solidFill>
              <a:ln w="12700" cap="rnd" cmpd="sng">
                <a:solidFill>
                  <a:srgbClr val="000000"/>
                </a:solidFill>
                <a:prstDash val="solid"/>
                <a:round/>
                <a:headEnd type="none" w="med" len="med"/>
                <a:tailEnd type="none" w="med" len="med"/>
              </a:ln>
            </p:spPr>
            <p:txBody>
              <a:bodyPr/>
              <a:lstStyle/>
              <a:p>
                <a:endParaRPr lang="en-US" dirty="0"/>
              </a:p>
            </p:txBody>
          </p:sp>
          <p:sp>
            <p:nvSpPr>
              <p:cNvPr id="28" name="Freeform 11"/>
              <p:cNvSpPr>
                <a:spLocks/>
              </p:cNvSpPr>
              <p:nvPr/>
            </p:nvSpPr>
            <p:spPr bwMode="auto">
              <a:xfrm>
                <a:off x="1463" y="2427"/>
                <a:ext cx="2738" cy="681"/>
              </a:xfrm>
              <a:custGeom>
                <a:avLst/>
                <a:gdLst>
                  <a:gd name="T0" fmla="*/ 2615 w 2738"/>
                  <a:gd name="T1" fmla="*/ 0 h 681"/>
                  <a:gd name="T2" fmla="*/ 2624 w 2738"/>
                  <a:gd name="T3" fmla="*/ 0 h 681"/>
                  <a:gd name="T4" fmla="*/ 2642 w 2738"/>
                  <a:gd name="T5" fmla="*/ 1 h 681"/>
                  <a:gd name="T6" fmla="*/ 2659 w 2738"/>
                  <a:gd name="T7" fmla="*/ 4 h 681"/>
                  <a:gd name="T8" fmla="*/ 2674 w 2738"/>
                  <a:gd name="T9" fmla="*/ 11 h 681"/>
                  <a:gd name="T10" fmla="*/ 2690 w 2738"/>
                  <a:gd name="T11" fmla="*/ 16 h 681"/>
                  <a:gd name="T12" fmla="*/ 2703 w 2738"/>
                  <a:gd name="T13" fmla="*/ 25 h 681"/>
                  <a:gd name="T14" fmla="*/ 2714 w 2738"/>
                  <a:gd name="T15" fmla="*/ 33 h 681"/>
                  <a:gd name="T16" fmla="*/ 2725 w 2738"/>
                  <a:gd name="T17" fmla="*/ 44 h 681"/>
                  <a:gd name="T18" fmla="*/ 2731 w 2738"/>
                  <a:gd name="T19" fmla="*/ 54 h 681"/>
                  <a:gd name="T20" fmla="*/ 2734 w 2738"/>
                  <a:gd name="T21" fmla="*/ 67 h 681"/>
                  <a:gd name="T22" fmla="*/ 2737 w 2738"/>
                  <a:gd name="T23" fmla="*/ 79 h 681"/>
                  <a:gd name="T24" fmla="*/ 2737 w 2738"/>
                  <a:gd name="T25" fmla="*/ 415 h 681"/>
                  <a:gd name="T26" fmla="*/ 2737 w 2738"/>
                  <a:gd name="T27" fmla="*/ 421 h 681"/>
                  <a:gd name="T28" fmla="*/ 2734 w 2738"/>
                  <a:gd name="T29" fmla="*/ 433 h 681"/>
                  <a:gd name="T30" fmla="*/ 2728 w 2738"/>
                  <a:gd name="T31" fmla="*/ 444 h 681"/>
                  <a:gd name="T32" fmla="*/ 2719 w 2738"/>
                  <a:gd name="T33" fmla="*/ 456 h 681"/>
                  <a:gd name="T34" fmla="*/ 2710 w 2738"/>
                  <a:gd name="T35" fmla="*/ 464 h 681"/>
                  <a:gd name="T36" fmla="*/ 2697 w 2738"/>
                  <a:gd name="T37" fmla="*/ 474 h 681"/>
                  <a:gd name="T38" fmla="*/ 2682 w 2738"/>
                  <a:gd name="T39" fmla="*/ 481 h 681"/>
                  <a:gd name="T40" fmla="*/ 2667 w 2738"/>
                  <a:gd name="T41" fmla="*/ 487 h 681"/>
                  <a:gd name="T42" fmla="*/ 2650 w 2738"/>
                  <a:gd name="T43" fmla="*/ 490 h 681"/>
                  <a:gd name="T44" fmla="*/ 2632 w 2738"/>
                  <a:gd name="T45" fmla="*/ 494 h 681"/>
                  <a:gd name="T46" fmla="*/ 2615 w 2738"/>
                  <a:gd name="T47" fmla="*/ 494 h 681"/>
                  <a:gd name="T48" fmla="*/ 1543 w 2738"/>
                  <a:gd name="T49" fmla="*/ 494 h 681"/>
                  <a:gd name="T50" fmla="*/ 1543 w 2738"/>
                  <a:gd name="T51" fmla="*/ 560 h 681"/>
                  <a:gd name="T52" fmla="*/ 1711 w 2738"/>
                  <a:gd name="T53" fmla="*/ 560 h 681"/>
                  <a:gd name="T54" fmla="*/ 1370 w 2738"/>
                  <a:gd name="T55" fmla="*/ 680 h 681"/>
                  <a:gd name="T56" fmla="*/ 1027 w 2738"/>
                  <a:gd name="T57" fmla="*/ 560 h 681"/>
                  <a:gd name="T58" fmla="*/ 1201 w 2738"/>
                  <a:gd name="T59" fmla="*/ 560 h 681"/>
                  <a:gd name="T60" fmla="*/ 1201 w 2738"/>
                  <a:gd name="T61" fmla="*/ 494 h 681"/>
                  <a:gd name="T62" fmla="*/ 122 w 2738"/>
                  <a:gd name="T63" fmla="*/ 494 h 681"/>
                  <a:gd name="T64" fmla="*/ 114 w 2738"/>
                  <a:gd name="T65" fmla="*/ 494 h 681"/>
                  <a:gd name="T66" fmla="*/ 95 w 2738"/>
                  <a:gd name="T67" fmla="*/ 493 h 681"/>
                  <a:gd name="T68" fmla="*/ 78 w 2738"/>
                  <a:gd name="T69" fmla="*/ 488 h 681"/>
                  <a:gd name="T70" fmla="*/ 63 w 2738"/>
                  <a:gd name="T71" fmla="*/ 484 h 681"/>
                  <a:gd name="T72" fmla="*/ 47 w 2738"/>
                  <a:gd name="T73" fmla="*/ 477 h 681"/>
                  <a:gd name="T74" fmla="*/ 33 w 2738"/>
                  <a:gd name="T75" fmla="*/ 470 h 681"/>
                  <a:gd name="T76" fmla="*/ 22 w 2738"/>
                  <a:gd name="T77" fmla="*/ 459 h 681"/>
                  <a:gd name="T78" fmla="*/ 13 w 2738"/>
                  <a:gd name="T79" fmla="*/ 450 h 681"/>
                  <a:gd name="T80" fmla="*/ 6 w 2738"/>
                  <a:gd name="T81" fmla="*/ 439 h 681"/>
                  <a:gd name="T82" fmla="*/ 2 w 2738"/>
                  <a:gd name="T83" fmla="*/ 427 h 681"/>
                  <a:gd name="T84" fmla="*/ 0 w 2738"/>
                  <a:gd name="T85" fmla="*/ 415 h 681"/>
                  <a:gd name="T86" fmla="*/ 0 w 2738"/>
                  <a:gd name="T87" fmla="*/ 79 h 681"/>
                  <a:gd name="T88" fmla="*/ 0 w 2738"/>
                  <a:gd name="T89" fmla="*/ 72 h 681"/>
                  <a:gd name="T90" fmla="*/ 3 w 2738"/>
                  <a:gd name="T91" fmla="*/ 61 h 681"/>
                  <a:gd name="T92" fmla="*/ 10 w 2738"/>
                  <a:gd name="T93" fmla="*/ 49 h 681"/>
                  <a:gd name="T94" fmla="*/ 18 w 2738"/>
                  <a:gd name="T95" fmla="*/ 39 h 681"/>
                  <a:gd name="T96" fmla="*/ 28 w 2738"/>
                  <a:gd name="T97" fmla="*/ 29 h 681"/>
                  <a:gd name="T98" fmla="*/ 41 w 2738"/>
                  <a:gd name="T99" fmla="*/ 20 h 681"/>
                  <a:gd name="T100" fmla="*/ 55 w 2738"/>
                  <a:gd name="T101" fmla="*/ 13 h 681"/>
                  <a:gd name="T102" fmla="*/ 70 w 2738"/>
                  <a:gd name="T103" fmla="*/ 7 h 681"/>
                  <a:gd name="T104" fmla="*/ 87 w 2738"/>
                  <a:gd name="T105" fmla="*/ 4 h 681"/>
                  <a:gd name="T106" fmla="*/ 104 w 2738"/>
                  <a:gd name="T107" fmla="*/ 1 h 681"/>
                  <a:gd name="T108" fmla="*/ 122 w 2738"/>
                  <a:gd name="T109" fmla="*/ 0 h 681"/>
                  <a:gd name="T110" fmla="*/ 2615 w 2738"/>
                  <a:gd name="T111" fmla="*/ 0 h 68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738"/>
                  <a:gd name="T169" fmla="*/ 0 h 681"/>
                  <a:gd name="T170" fmla="*/ 2738 w 2738"/>
                  <a:gd name="T171" fmla="*/ 681 h 68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738" h="681">
                    <a:moveTo>
                      <a:pt x="2615" y="0"/>
                    </a:moveTo>
                    <a:lnTo>
                      <a:pt x="2624" y="0"/>
                    </a:lnTo>
                    <a:lnTo>
                      <a:pt x="2642" y="1"/>
                    </a:lnTo>
                    <a:lnTo>
                      <a:pt x="2659" y="4"/>
                    </a:lnTo>
                    <a:lnTo>
                      <a:pt x="2674" y="11"/>
                    </a:lnTo>
                    <a:lnTo>
                      <a:pt x="2690" y="16"/>
                    </a:lnTo>
                    <a:lnTo>
                      <a:pt x="2703" y="25"/>
                    </a:lnTo>
                    <a:lnTo>
                      <a:pt x="2714" y="33"/>
                    </a:lnTo>
                    <a:lnTo>
                      <a:pt x="2725" y="44"/>
                    </a:lnTo>
                    <a:lnTo>
                      <a:pt x="2731" y="54"/>
                    </a:lnTo>
                    <a:lnTo>
                      <a:pt x="2734" y="67"/>
                    </a:lnTo>
                    <a:lnTo>
                      <a:pt x="2737" y="79"/>
                    </a:lnTo>
                    <a:lnTo>
                      <a:pt x="2737" y="415"/>
                    </a:lnTo>
                    <a:lnTo>
                      <a:pt x="2737" y="421"/>
                    </a:lnTo>
                    <a:lnTo>
                      <a:pt x="2734" y="433"/>
                    </a:lnTo>
                    <a:lnTo>
                      <a:pt x="2728" y="444"/>
                    </a:lnTo>
                    <a:lnTo>
                      <a:pt x="2719" y="456"/>
                    </a:lnTo>
                    <a:lnTo>
                      <a:pt x="2710" y="464"/>
                    </a:lnTo>
                    <a:lnTo>
                      <a:pt x="2697" y="474"/>
                    </a:lnTo>
                    <a:lnTo>
                      <a:pt x="2682" y="481"/>
                    </a:lnTo>
                    <a:lnTo>
                      <a:pt x="2667" y="487"/>
                    </a:lnTo>
                    <a:lnTo>
                      <a:pt x="2650" y="490"/>
                    </a:lnTo>
                    <a:lnTo>
                      <a:pt x="2632" y="494"/>
                    </a:lnTo>
                    <a:lnTo>
                      <a:pt x="2615" y="494"/>
                    </a:lnTo>
                    <a:lnTo>
                      <a:pt x="1543" y="494"/>
                    </a:lnTo>
                    <a:lnTo>
                      <a:pt x="1543" y="560"/>
                    </a:lnTo>
                    <a:lnTo>
                      <a:pt x="1711" y="560"/>
                    </a:lnTo>
                    <a:lnTo>
                      <a:pt x="1370" y="680"/>
                    </a:lnTo>
                    <a:lnTo>
                      <a:pt x="1027" y="560"/>
                    </a:lnTo>
                    <a:lnTo>
                      <a:pt x="1201" y="560"/>
                    </a:lnTo>
                    <a:lnTo>
                      <a:pt x="1201" y="494"/>
                    </a:lnTo>
                    <a:lnTo>
                      <a:pt x="122" y="494"/>
                    </a:lnTo>
                    <a:lnTo>
                      <a:pt x="114" y="494"/>
                    </a:lnTo>
                    <a:lnTo>
                      <a:pt x="95" y="493"/>
                    </a:lnTo>
                    <a:lnTo>
                      <a:pt x="78" y="488"/>
                    </a:lnTo>
                    <a:lnTo>
                      <a:pt x="63" y="484"/>
                    </a:lnTo>
                    <a:lnTo>
                      <a:pt x="47" y="477"/>
                    </a:lnTo>
                    <a:lnTo>
                      <a:pt x="33" y="470"/>
                    </a:lnTo>
                    <a:lnTo>
                      <a:pt x="22" y="459"/>
                    </a:lnTo>
                    <a:lnTo>
                      <a:pt x="13" y="450"/>
                    </a:lnTo>
                    <a:lnTo>
                      <a:pt x="6" y="439"/>
                    </a:lnTo>
                    <a:lnTo>
                      <a:pt x="2" y="427"/>
                    </a:lnTo>
                    <a:lnTo>
                      <a:pt x="0" y="415"/>
                    </a:lnTo>
                    <a:lnTo>
                      <a:pt x="0" y="79"/>
                    </a:lnTo>
                    <a:lnTo>
                      <a:pt x="0" y="72"/>
                    </a:lnTo>
                    <a:lnTo>
                      <a:pt x="3" y="61"/>
                    </a:lnTo>
                    <a:lnTo>
                      <a:pt x="10" y="49"/>
                    </a:lnTo>
                    <a:lnTo>
                      <a:pt x="18" y="39"/>
                    </a:lnTo>
                    <a:lnTo>
                      <a:pt x="28" y="29"/>
                    </a:lnTo>
                    <a:lnTo>
                      <a:pt x="41" y="20"/>
                    </a:lnTo>
                    <a:lnTo>
                      <a:pt x="55" y="13"/>
                    </a:lnTo>
                    <a:lnTo>
                      <a:pt x="70" y="7"/>
                    </a:lnTo>
                    <a:lnTo>
                      <a:pt x="87" y="4"/>
                    </a:lnTo>
                    <a:lnTo>
                      <a:pt x="104" y="1"/>
                    </a:lnTo>
                    <a:lnTo>
                      <a:pt x="122" y="0"/>
                    </a:lnTo>
                    <a:lnTo>
                      <a:pt x="2615" y="0"/>
                    </a:lnTo>
                  </a:path>
                </a:pathLst>
              </a:custGeom>
              <a:solidFill>
                <a:srgbClr val="00CCFF"/>
              </a:solidFill>
              <a:ln w="12700" cap="rnd" cmpd="sng">
                <a:solidFill>
                  <a:srgbClr val="000000"/>
                </a:solidFill>
                <a:prstDash val="solid"/>
                <a:round/>
                <a:headEnd type="none" w="med" len="med"/>
                <a:tailEnd type="none" w="med" len="med"/>
              </a:ln>
            </p:spPr>
            <p:txBody>
              <a:bodyPr/>
              <a:lstStyle/>
              <a:p>
                <a:endParaRPr lang="en-US" dirty="0"/>
              </a:p>
            </p:txBody>
          </p:sp>
        </p:grpSp>
        <p:grpSp>
          <p:nvGrpSpPr>
            <p:cNvPr id="21" name="Group 12"/>
            <p:cNvGrpSpPr>
              <a:grpSpLocks/>
            </p:cNvGrpSpPr>
            <p:nvPr/>
          </p:nvGrpSpPr>
          <p:grpSpPr bwMode="auto">
            <a:xfrm>
              <a:off x="1827" y="3168"/>
              <a:ext cx="2089" cy="478"/>
              <a:chOff x="1827" y="3168"/>
              <a:chExt cx="2089" cy="478"/>
            </a:xfrm>
          </p:grpSpPr>
          <p:sp>
            <p:nvSpPr>
              <p:cNvPr id="25" name="Freeform 13"/>
              <p:cNvSpPr>
                <a:spLocks/>
              </p:cNvSpPr>
              <p:nvPr/>
            </p:nvSpPr>
            <p:spPr bwMode="auto">
              <a:xfrm>
                <a:off x="1886" y="3211"/>
                <a:ext cx="2030" cy="435"/>
              </a:xfrm>
              <a:custGeom>
                <a:avLst/>
                <a:gdLst>
                  <a:gd name="T0" fmla="*/ 1938 w 2030"/>
                  <a:gd name="T1" fmla="*/ 0 h 435"/>
                  <a:gd name="T2" fmla="*/ 1945 w 2030"/>
                  <a:gd name="T3" fmla="*/ 0 h 435"/>
                  <a:gd name="T4" fmla="*/ 1957 w 2030"/>
                  <a:gd name="T5" fmla="*/ 2 h 435"/>
                  <a:gd name="T6" fmla="*/ 1970 w 2030"/>
                  <a:gd name="T7" fmla="*/ 5 h 435"/>
                  <a:gd name="T8" fmla="*/ 1981 w 2030"/>
                  <a:gd name="T9" fmla="*/ 9 h 435"/>
                  <a:gd name="T10" fmla="*/ 1993 w 2030"/>
                  <a:gd name="T11" fmla="*/ 16 h 435"/>
                  <a:gd name="T12" fmla="*/ 2003 w 2030"/>
                  <a:gd name="T13" fmla="*/ 22 h 435"/>
                  <a:gd name="T14" fmla="*/ 2011 w 2030"/>
                  <a:gd name="T15" fmla="*/ 30 h 435"/>
                  <a:gd name="T16" fmla="*/ 2017 w 2030"/>
                  <a:gd name="T17" fmla="*/ 38 h 435"/>
                  <a:gd name="T18" fmla="*/ 2024 w 2030"/>
                  <a:gd name="T19" fmla="*/ 49 h 435"/>
                  <a:gd name="T20" fmla="*/ 2026 w 2030"/>
                  <a:gd name="T21" fmla="*/ 59 h 435"/>
                  <a:gd name="T22" fmla="*/ 2029 w 2030"/>
                  <a:gd name="T23" fmla="*/ 69 h 435"/>
                  <a:gd name="T24" fmla="*/ 2029 w 2030"/>
                  <a:gd name="T25" fmla="*/ 366 h 435"/>
                  <a:gd name="T26" fmla="*/ 2029 w 2030"/>
                  <a:gd name="T27" fmla="*/ 371 h 435"/>
                  <a:gd name="T28" fmla="*/ 2026 w 2030"/>
                  <a:gd name="T29" fmla="*/ 380 h 435"/>
                  <a:gd name="T30" fmla="*/ 2021 w 2030"/>
                  <a:gd name="T31" fmla="*/ 391 h 435"/>
                  <a:gd name="T32" fmla="*/ 2015 w 2030"/>
                  <a:gd name="T33" fmla="*/ 400 h 435"/>
                  <a:gd name="T34" fmla="*/ 2007 w 2030"/>
                  <a:gd name="T35" fmla="*/ 408 h 435"/>
                  <a:gd name="T36" fmla="*/ 1998 w 2030"/>
                  <a:gd name="T37" fmla="*/ 415 h 435"/>
                  <a:gd name="T38" fmla="*/ 1987 w 2030"/>
                  <a:gd name="T39" fmla="*/ 423 h 435"/>
                  <a:gd name="T40" fmla="*/ 1976 w 2030"/>
                  <a:gd name="T41" fmla="*/ 427 h 435"/>
                  <a:gd name="T42" fmla="*/ 1965 w 2030"/>
                  <a:gd name="T43" fmla="*/ 431 h 435"/>
                  <a:gd name="T44" fmla="*/ 1952 w 2030"/>
                  <a:gd name="T45" fmla="*/ 433 h 435"/>
                  <a:gd name="T46" fmla="*/ 1938 w 2030"/>
                  <a:gd name="T47" fmla="*/ 434 h 435"/>
                  <a:gd name="T48" fmla="*/ 90 w 2030"/>
                  <a:gd name="T49" fmla="*/ 434 h 435"/>
                  <a:gd name="T50" fmla="*/ 84 w 2030"/>
                  <a:gd name="T51" fmla="*/ 434 h 435"/>
                  <a:gd name="T52" fmla="*/ 71 w 2030"/>
                  <a:gd name="T53" fmla="*/ 432 h 435"/>
                  <a:gd name="T54" fmla="*/ 58 w 2030"/>
                  <a:gd name="T55" fmla="*/ 429 h 435"/>
                  <a:gd name="T56" fmla="*/ 48 w 2030"/>
                  <a:gd name="T57" fmla="*/ 425 h 435"/>
                  <a:gd name="T58" fmla="*/ 35 w 2030"/>
                  <a:gd name="T59" fmla="*/ 418 h 435"/>
                  <a:gd name="T60" fmla="*/ 25 w 2030"/>
                  <a:gd name="T61" fmla="*/ 412 h 435"/>
                  <a:gd name="T62" fmla="*/ 17 w 2030"/>
                  <a:gd name="T63" fmla="*/ 404 h 435"/>
                  <a:gd name="T64" fmla="*/ 11 w 2030"/>
                  <a:gd name="T65" fmla="*/ 395 h 435"/>
                  <a:gd name="T66" fmla="*/ 6 w 2030"/>
                  <a:gd name="T67" fmla="*/ 385 h 435"/>
                  <a:gd name="T68" fmla="*/ 2 w 2030"/>
                  <a:gd name="T69" fmla="*/ 375 h 435"/>
                  <a:gd name="T70" fmla="*/ 0 w 2030"/>
                  <a:gd name="T71" fmla="*/ 366 h 435"/>
                  <a:gd name="T72" fmla="*/ 0 w 2030"/>
                  <a:gd name="T73" fmla="*/ 69 h 435"/>
                  <a:gd name="T74" fmla="*/ 0 w 2030"/>
                  <a:gd name="T75" fmla="*/ 64 h 435"/>
                  <a:gd name="T76" fmla="*/ 3 w 2030"/>
                  <a:gd name="T77" fmla="*/ 54 h 435"/>
                  <a:gd name="T78" fmla="*/ 8 w 2030"/>
                  <a:gd name="T79" fmla="*/ 43 h 435"/>
                  <a:gd name="T80" fmla="*/ 13 w 2030"/>
                  <a:gd name="T81" fmla="*/ 34 h 435"/>
                  <a:gd name="T82" fmla="*/ 21 w 2030"/>
                  <a:gd name="T83" fmla="*/ 26 h 435"/>
                  <a:gd name="T84" fmla="*/ 31 w 2030"/>
                  <a:gd name="T85" fmla="*/ 18 h 435"/>
                  <a:gd name="T86" fmla="*/ 41 w 2030"/>
                  <a:gd name="T87" fmla="*/ 11 h 435"/>
                  <a:gd name="T88" fmla="*/ 52 w 2030"/>
                  <a:gd name="T89" fmla="*/ 7 h 435"/>
                  <a:gd name="T90" fmla="*/ 66 w 2030"/>
                  <a:gd name="T91" fmla="*/ 3 h 435"/>
                  <a:gd name="T92" fmla="*/ 77 w 2030"/>
                  <a:gd name="T93" fmla="*/ 1 h 435"/>
                  <a:gd name="T94" fmla="*/ 90 w 2030"/>
                  <a:gd name="T95" fmla="*/ 0 h 435"/>
                  <a:gd name="T96" fmla="*/ 1938 w 2030"/>
                  <a:gd name="T97" fmla="*/ 0 h 43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030"/>
                  <a:gd name="T148" fmla="*/ 0 h 435"/>
                  <a:gd name="T149" fmla="*/ 2030 w 2030"/>
                  <a:gd name="T150" fmla="*/ 435 h 43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030" h="435">
                    <a:moveTo>
                      <a:pt x="1938" y="0"/>
                    </a:moveTo>
                    <a:lnTo>
                      <a:pt x="1945" y="0"/>
                    </a:lnTo>
                    <a:lnTo>
                      <a:pt x="1957" y="2"/>
                    </a:lnTo>
                    <a:lnTo>
                      <a:pt x="1970" y="5"/>
                    </a:lnTo>
                    <a:lnTo>
                      <a:pt x="1981" y="9"/>
                    </a:lnTo>
                    <a:lnTo>
                      <a:pt x="1993" y="16"/>
                    </a:lnTo>
                    <a:lnTo>
                      <a:pt x="2003" y="22"/>
                    </a:lnTo>
                    <a:lnTo>
                      <a:pt x="2011" y="30"/>
                    </a:lnTo>
                    <a:lnTo>
                      <a:pt x="2017" y="38"/>
                    </a:lnTo>
                    <a:lnTo>
                      <a:pt x="2024" y="49"/>
                    </a:lnTo>
                    <a:lnTo>
                      <a:pt x="2026" y="59"/>
                    </a:lnTo>
                    <a:lnTo>
                      <a:pt x="2029" y="69"/>
                    </a:lnTo>
                    <a:lnTo>
                      <a:pt x="2029" y="366"/>
                    </a:lnTo>
                    <a:lnTo>
                      <a:pt x="2029" y="371"/>
                    </a:lnTo>
                    <a:lnTo>
                      <a:pt x="2026" y="380"/>
                    </a:lnTo>
                    <a:lnTo>
                      <a:pt x="2021" y="391"/>
                    </a:lnTo>
                    <a:lnTo>
                      <a:pt x="2015" y="400"/>
                    </a:lnTo>
                    <a:lnTo>
                      <a:pt x="2007" y="408"/>
                    </a:lnTo>
                    <a:lnTo>
                      <a:pt x="1998" y="415"/>
                    </a:lnTo>
                    <a:lnTo>
                      <a:pt x="1987" y="423"/>
                    </a:lnTo>
                    <a:lnTo>
                      <a:pt x="1976" y="427"/>
                    </a:lnTo>
                    <a:lnTo>
                      <a:pt x="1965" y="431"/>
                    </a:lnTo>
                    <a:lnTo>
                      <a:pt x="1952" y="433"/>
                    </a:lnTo>
                    <a:lnTo>
                      <a:pt x="1938" y="434"/>
                    </a:lnTo>
                    <a:lnTo>
                      <a:pt x="90" y="434"/>
                    </a:lnTo>
                    <a:lnTo>
                      <a:pt x="84" y="434"/>
                    </a:lnTo>
                    <a:lnTo>
                      <a:pt x="71" y="432"/>
                    </a:lnTo>
                    <a:lnTo>
                      <a:pt x="58" y="429"/>
                    </a:lnTo>
                    <a:lnTo>
                      <a:pt x="48" y="425"/>
                    </a:lnTo>
                    <a:lnTo>
                      <a:pt x="35" y="418"/>
                    </a:lnTo>
                    <a:lnTo>
                      <a:pt x="25" y="412"/>
                    </a:lnTo>
                    <a:lnTo>
                      <a:pt x="17" y="404"/>
                    </a:lnTo>
                    <a:lnTo>
                      <a:pt x="11" y="395"/>
                    </a:lnTo>
                    <a:lnTo>
                      <a:pt x="6" y="385"/>
                    </a:lnTo>
                    <a:lnTo>
                      <a:pt x="2" y="375"/>
                    </a:lnTo>
                    <a:lnTo>
                      <a:pt x="0" y="366"/>
                    </a:lnTo>
                    <a:lnTo>
                      <a:pt x="0" y="69"/>
                    </a:lnTo>
                    <a:lnTo>
                      <a:pt x="0" y="64"/>
                    </a:lnTo>
                    <a:lnTo>
                      <a:pt x="3" y="54"/>
                    </a:lnTo>
                    <a:lnTo>
                      <a:pt x="8" y="43"/>
                    </a:lnTo>
                    <a:lnTo>
                      <a:pt x="13" y="34"/>
                    </a:lnTo>
                    <a:lnTo>
                      <a:pt x="21" y="26"/>
                    </a:lnTo>
                    <a:lnTo>
                      <a:pt x="31" y="18"/>
                    </a:lnTo>
                    <a:lnTo>
                      <a:pt x="41" y="11"/>
                    </a:lnTo>
                    <a:lnTo>
                      <a:pt x="52" y="7"/>
                    </a:lnTo>
                    <a:lnTo>
                      <a:pt x="66" y="3"/>
                    </a:lnTo>
                    <a:lnTo>
                      <a:pt x="77" y="1"/>
                    </a:lnTo>
                    <a:lnTo>
                      <a:pt x="90" y="0"/>
                    </a:lnTo>
                    <a:lnTo>
                      <a:pt x="1938" y="0"/>
                    </a:lnTo>
                  </a:path>
                </a:pathLst>
              </a:custGeom>
              <a:solidFill>
                <a:srgbClr val="000000"/>
              </a:solidFill>
              <a:ln w="12700" cap="rnd" cmpd="sng">
                <a:solidFill>
                  <a:srgbClr val="000000"/>
                </a:solidFill>
                <a:prstDash val="solid"/>
                <a:round/>
                <a:headEnd type="none" w="med" len="med"/>
                <a:tailEnd type="none" w="med" len="med"/>
              </a:ln>
            </p:spPr>
            <p:txBody>
              <a:bodyPr/>
              <a:lstStyle/>
              <a:p>
                <a:endParaRPr lang="en-US" dirty="0"/>
              </a:p>
            </p:txBody>
          </p:sp>
          <p:sp>
            <p:nvSpPr>
              <p:cNvPr id="26" name="Freeform 14"/>
              <p:cNvSpPr>
                <a:spLocks/>
              </p:cNvSpPr>
              <p:nvPr/>
            </p:nvSpPr>
            <p:spPr bwMode="auto">
              <a:xfrm>
                <a:off x="1827" y="3168"/>
                <a:ext cx="2029" cy="435"/>
              </a:xfrm>
              <a:custGeom>
                <a:avLst/>
                <a:gdLst>
                  <a:gd name="T0" fmla="*/ 1937 w 2029"/>
                  <a:gd name="T1" fmla="*/ 0 h 435"/>
                  <a:gd name="T2" fmla="*/ 1944 w 2029"/>
                  <a:gd name="T3" fmla="*/ 0 h 435"/>
                  <a:gd name="T4" fmla="*/ 1957 w 2029"/>
                  <a:gd name="T5" fmla="*/ 1 h 435"/>
                  <a:gd name="T6" fmla="*/ 1970 w 2029"/>
                  <a:gd name="T7" fmla="*/ 5 h 435"/>
                  <a:gd name="T8" fmla="*/ 1981 w 2029"/>
                  <a:gd name="T9" fmla="*/ 10 h 435"/>
                  <a:gd name="T10" fmla="*/ 1993 w 2029"/>
                  <a:gd name="T11" fmla="*/ 15 h 435"/>
                  <a:gd name="T12" fmla="*/ 2003 w 2029"/>
                  <a:gd name="T13" fmla="*/ 22 h 435"/>
                  <a:gd name="T14" fmla="*/ 2011 w 2029"/>
                  <a:gd name="T15" fmla="*/ 30 h 435"/>
                  <a:gd name="T16" fmla="*/ 2019 w 2029"/>
                  <a:gd name="T17" fmla="*/ 40 h 435"/>
                  <a:gd name="T18" fmla="*/ 2023 w 2029"/>
                  <a:gd name="T19" fmla="*/ 49 h 435"/>
                  <a:gd name="T20" fmla="*/ 2026 w 2029"/>
                  <a:gd name="T21" fmla="*/ 59 h 435"/>
                  <a:gd name="T22" fmla="*/ 2028 w 2029"/>
                  <a:gd name="T23" fmla="*/ 69 h 435"/>
                  <a:gd name="T24" fmla="*/ 2028 w 2029"/>
                  <a:gd name="T25" fmla="*/ 366 h 435"/>
                  <a:gd name="T26" fmla="*/ 2028 w 2029"/>
                  <a:gd name="T27" fmla="*/ 371 h 435"/>
                  <a:gd name="T28" fmla="*/ 2026 w 2029"/>
                  <a:gd name="T29" fmla="*/ 381 h 435"/>
                  <a:gd name="T30" fmla="*/ 2021 w 2029"/>
                  <a:gd name="T31" fmla="*/ 391 h 435"/>
                  <a:gd name="T32" fmla="*/ 2015 w 2029"/>
                  <a:gd name="T33" fmla="*/ 400 h 435"/>
                  <a:gd name="T34" fmla="*/ 2008 w 2029"/>
                  <a:gd name="T35" fmla="*/ 409 h 435"/>
                  <a:gd name="T36" fmla="*/ 1998 w 2029"/>
                  <a:gd name="T37" fmla="*/ 416 h 435"/>
                  <a:gd name="T38" fmla="*/ 1987 w 2029"/>
                  <a:gd name="T39" fmla="*/ 422 h 435"/>
                  <a:gd name="T40" fmla="*/ 1976 w 2029"/>
                  <a:gd name="T41" fmla="*/ 427 h 435"/>
                  <a:gd name="T42" fmla="*/ 1964 w 2029"/>
                  <a:gd name="T43" fmla="*/ 431 h 435"/>
                  <a:gd name="T44" fmla="*/ 1951 w 2029"/>
                  <a:gd name="T45" fmla="*/ 434 h 435"/>
                  <a:gd name="T46" fmla="*/ 1937 w 2029"/>
                  <a:gd name="T47" fmla="*/ 434 h 435"/>
                  <a:gd name="T48" fmla="*/ 91 w 2029"/>
                  <a:gd name="T49" fmla="*/ 434 h 435"/>
                  <a:gd name="T50" fmla="*/ 84 w 2029"/>
                  <a:gd name="T51" fmla="*/ 434 h 435"/>
                  <a:gd name="T52" fmla="*/ 71 w 2029"/>
                  <a:gd name="T53" fmla="*/ 433 h 435"/>
                  <a:gd name="T54" fmla="*/ 58 w 2029"/>
                  <a:gd name="T55" fmla="*/ 429 h 435"/>
                  <a:gd name="T56" fmla="*/ 47 w 2029"/>
                  <a:gd name="T57" fmla="*/ 425 h 435"/>
                  <a:gd name="T58" fmla="*/ 35 w 2029"/>
                  <a:gd name="T59" fmla="*/ 420 h 435"/>
                  <a:gd name="T60" fmla="*/ 25 w 2029"/>
                  <a:gd name="T61" fmla="*/ 413 h 435"/>
                  <a:gd name="T62" fmla="*/ 16 w 2029"/>
                  <a:gd name="T63" fmla="*/ 404 h 435"/>
                  <a:gd name="T64" fmla="*/ 10 w 2029"/>
                  <a:gd name="T65" fmla="*/ 395 h 435"/>
                  <a:gd name="T66" fmla="*/ 5 w 2029"/>
                  <a:gd name="T67" fmla="*/ 386 h 435"/>
                  <a:gd name="T68" fmla="*/ 2 w 2029"/>
                  <a:gd name="T69" fmla="*/ 376 h 435"/>
                  <a:gd name="T70" fmla="*/ 0 w 2029"/>
                  <a:gd name="T71" fmla="*/ 366 h 435"/>
                  <a:gd name="T72" fmla="*/ 0 w 2029"/>
                  <a:gd name="T73" fmla="*/ 69 h 435"/>
                  <a:gd name="T74" fmla="*/ 0 w 2029"/>
                  <a:gd name="T75" fmla="*/ 63 h 435"/>
                  <a:gd name="T76" fmla="*/ 2 w 2029"/>
                  <a:gd name="T77" fmla="*/ 54 h 435"/>
                  <a:gd name="T78" fmla="*/ 8 w 2029"/>
                  <a:gd name="T79" fmla="*/ 43 h 435"/>
                  <a:gd name="T80" fmla="*/ 13 w 2029"/>
                  <a:gd name="T81" fmla="*/ 35 h 435"/>
                  <a:gd name="T82" fmla="*/ 21 w 2029"/>
                  <a:gd name="T83" fmla="*/ 26 h 435"/>
                  <a:gd name="T84" fmla="*/ 31 w 2029"/>
                  <a:gd name="T85" fmla="*/ 18 h 435"/>
                  <a:gd name="T86" fmla="*/ 41 w 2029"/>
                  <a:gd name="T87" fmla="*/ 11 h 435"/>
                  <a:gd name="T88" fmla="*/ 52 w 2029"/>
                  <a:gd name="T89" fmla="*/ 6 h 435"/>
                  <a:gd name="T90" fmla="*/ 64 w 2029"/>
                  <a:gd name="T91" fmla="*/ 3 h 435"/>
                  <a:gd name="T92" fmla="*/ 77 w 2029"/>
                  <a:gd name="T93" fmla="*/ 1 h 435"/>
                  <a:gd name="T94" fmla="*/ 91 w 2029"/>
                  <a:gd name="T95" fmla="*/ 0 h 435"/>
                  <a:gd name="T96" fmla="*/ 1937 w 2029"/>
                  <a:gd name="T97" fmla="*/ 0 h 43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029"/>
                  <a:gd name="T148" fmla="*/ 0 h 435"/>
                  <a:gd name="T149" fmla="*/ 2029 w 2029"/>
                  <a:gd name="T150" fmla="*/ 435 h 43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029" h="435">
                    <a:moveTo>
                      <a:pt x="1937" y="0"/>
                    </a:moveTo>
                    <a:lnTo>
                      <a:pt x="1944" y="0"/>
                    </a:lnTo>
                    <a:lnTo>
                      <a:pt x="1957" y="1"/>
                    </a:lnTo>
                    <a:lnTo>
                      <a:pt x="1970" y="5"/>
                    </a:lnTo>
                    <a:lnTo>
                      <a:pt x="1981" y="10"/>
                    </a:lnTo>
                    <a:lnTo>
                      <a:pt x="1993" y="15"/>
                    </a:lnTo>
                    <a:lnTo>
                      <a:pt x="2003" y="22"/>
                    </a:lnTo>
                    <a:lnTo>
                      <a:pt x="2011" y="30"/>
                    </a:lnTo>
                    <a:lnTo>
                      <a:pt x="2019" y="40"/>
                    </a:lnTo>
                    <a:lnTo>
                      <a:pt x="2023" y="49"/>
                    </a:lnTo>
                    <a:lnTo>
                      <a:pt x="2026" y="59"/>
                    </a:lnTo>
                    <a:lnTo>
                      <a:pt x="2028" y="69"/>
                    </a:lnTo>
                    <a:lnTo>
                      <a:pt x="2028" y="366"/>
                    </a:lnTo>
                    <a:lnTo>
                      <a:pt x="2028" y="371"/>
                    </a:lnTo>
                    <a:lnTo>
                      <a:pt x="2026" y="381"/>
                    </a:lnTo>
                    <a:lnTo>
                      <a:pt x="2021" y="391"/>
                    </a:lnTo>
                    <a:lnTo>
                      <a:pt x="2015" y="400"/>
                    </a:lnTo>
                    <a:lnTo>
                      <a:pt x="2008" y="409"/>
                    </a:lnTo>
                    <a:lnTo>
                      <a:pt x="1998" y="416"/>
                    </a:lnTo>
                    <a:lnTo>
                      <a:pt x="1987" y="422"/>
                    </a:lnTo>
                    <a:lnTo>
                      <a:pt x="1976" y="427"/>
                    </a:lnTo>
                    <a:lnTo>
                      <a:pt x="1964" y="431"/>
                    </a:lnTo>
                    <a:lnTo>
                      <a:pt x="1951" y="434"/>
                    </a:lnTo>
                    <a:lnTo>
                      <a:pt x="1937" y="434"/>
                    </a:lnTo>
                    <a:lnTo>
                      <a:pt x="91" y="434"/>
                    </a:lnTo>
                    <a:lnTo>
                      <a:pt x="84" y="434"/>
                    </a:lnTo>
                    <a:lnTo>
                      <a:pt x="71" y="433"/>
                    </a:lnTo>
                    <a:lnTo>
                      <a:pt x="58" y="429"/>
                    </a:lnTo>
                    <a:lnTo>
                      <a:pt x="47" y="425"/>
                    </a:lnTo>
                    <a:lnTo>
                      <a:pt x="35" y="420"/>
                    </a:lnTo>
                    <a:lnTo>
                      <a:pt x="25" y="413"/>
                    </a:lnTo>
                    <a:lnTo>
                      <a:pt x="16" y="404"/>
                    </a:lnTo>
                    <a:lnTo>
                      <a:pt x="10" y="395"/>
                    </a:lnTo>
                    <a:lnTo>
                      <a:pt x="5" y="386"/>
                    </a:lnTo>
                    <a:lnTo>
                      <a:pt x="2" y="376"/>
                    </a:lnTo>
                    <a:lnTo>
                      <a:pt x="0" y="366"/>
                    </a:lnTo>
                    <a:lnTo>
                      <a:pt x="0" y="69"/>
                    </a:lnTo>
                    <a:lnTo>
                      <a:pt x="0" y="63"/>
                    </a:lnTo>
                    <a:lnTo>
                      <a:pt x="2" y="54"/>
                    </a:lnTo>
                    <a:lnTo>
                      <a:pt x="8" y="43"/>
                    </a:lnTo>
                    <a:lnTo>
                      <a:pt x="13" y="35"/>
                    </a:lnTo>
                    <a:lnTo>
                      <a:pt x="21" y="26"/>
                    </a:lnTo>
                    <a:lnTo>
                      <a:pt x="31" y="18"/>
                    </a:lnTo>
                    <a:lnTo>
                      <a:pt x="41" y="11"/>
                    </a:lnTo>
                    <a:lnTo>
                      <a:pt x="52" y="6"/>
                    </a:lnTo>
                    <a:lnTo>
                      <a:pt x="64" y="3"/>
                    </a:lnTo>
                    <a:lnTo>
                      <a:pt x="77" y="1"/>
                    </a:lnTo>
                    <a:lnTo>
                      <a:pt x="91" y="0"/>
                    </a:lnTo>
                    <a:lnTo>
                      <a:pt x="1937" y="0"/>
                    </a:lnTo>
                  </a:path>
                </a:pathLst>
              </a:custGeom>
              <a:solidFill>
                <a:srgbClr val="66FFFF"/>
              </a:solidFill>
              <a:ln w="12700" cap="rnd" cmpd="sng">
                <a:solidFill>
                  <a:srgbClr val="000000"/>
                </a:solidFill>
                <a:prstDash val="solid"/>
                <a:round/>
                <a:headEnd type="none" w="med" len="med"/>
                <a:tailEnd type="none" w="med" len="med"/>
              </a:ln>
            </p:spPr>
            <p:txBody>
              <a:bodyPr/>
              <a:lstStyle/>
              <a:p>
                <a:endParaRPr lang="en-US" dirty="0"/>
              </a:p>
            </p:txBody>
          </p:sp>
        </p:grpSp>
        <p:sp>
          <p:nvSpPr>
            <p:cNvPr id="22" name="Rectangle 15"/>
            <p:cNvSpPr>
              <a:spLocks noChangeArrowheads="1"/>
            </p:cNvSpPr>
            <p:nvPr/>
          </p:nvSpPr>
          <p:spPr bwMode="auto">
            <a:xfrm>
              <a:off x="1744" y="1600"/>
              <a:ext cx="2256" cy="356"/>
            </a:xfrm>
            <a:prstGeom prst="rect">
              <a:avLst/>
            </a:prstGeom>
            <a:noFill/>
            <a:ln w="12700">
              <a:noFill/>
              <a:miter lim="800000"/>
              <a:headEnd/>
              <a:tailEnd/>
            </a:ln>
          </p:spPr>
          <p:txBody>
            <a:bodyPr lIns="90488" tIns="44450" rIns="90488" bIns="44450">
              <a:spAutoFit/>
            </a:bodyPr>
            <a:lstStyle/>
            <a:p>
              <a:pPr algn="ctr">
                <a:spcBef>
                  <a:spcPct val="50000"/>
                </a:spcBef>
              </a:pPr>
              <a:r>
                <a:rPr lang="en-US" sz="3200" dirty="0">
                  <a:solidFill>
                    <a:srgbClr val="000000"/>
                  </a:solidFill>
                  <a:latin typeface="+mn-lt"/>
                </a:rPr>
                <a:t>Transaction Set</a:t>
              </a:r>
            </a:p>
          </p:txBody>
        </p:sp>
        <p:sp>
          <p:nvSpPr>
            <p:cNvPr id="23" name="Rectangle 16"/>
            <p:cNvSpPr>
              <a:spLocks noChangeArrowheads="1"/>
            </p:cNvSpPr>
            <p:nvPr/>
          </p:nvSpPr>
          <p:spPr bwMode="auto">
            <a:xfrm>
              <a:off x="1744" y="2514"/>
              <a:ext cx="2256" cy="356"/>
            </a:xfrm>
            <a:prstGeom prst="rect">
              <a:avLst/>
            </a:prstGeom>
            <a:noFill/>
            <a:ln w="12700">
              <a:noFill/>
              <a:miter lim="800000"/>
              <a:headEnd/>
              <a:tailEnd/>
            </a:ln>
          </p:spPr>
          <p:txBody>
            <a:bodyPr lIns="90488" tIns="44450" rIns="90488" bIns="44450">
              <a:spAutoFit/>
            </a:bodyPr>
            <a:lstStyle/>
            <a:p>
              <a:pPr algn="ctr">
                <a:spcBef>
                  <a:spcPct val="50000"/>
                </a:spcBef>
              </a:pPr>
              <a:r>
                <a:rPr lang="en-US" sz="3200" dirty="0">
                  <a:solidFill>
                    <a:srgbClr val="000000"/>
                  </a:solidFill>
                  <a:latin typeface="+mn-lt"/>
                </a:rPr>
                <a:t>Data Segment</a:t>
              </a:r>
              <a:endParaRPr lang="en-US" sz="3200" dirty="0">
                <a:solidFill>
                  <a:schemeClr val="bg2"/>
                </a:solidFill>
                <a:latin typeface="+mn-lt"/>
              </a:endParaRPr>
            </a:p>
          </p:txBody>
        </p:sp>
        <p:sp>
          <p:nvSpPr>
            <p:cNvPr id="24" name="Rectangle 17"/>
            <p:cNvSpPr>
              <a:spLocks noChangeArrowheads="1"/>
            </p:cNvSpPr>
            <p:nvPr/>
          </p:nvSpPr>
          <p:spPr bwMode="auto">
            <a:xfrm>
              <a:off x="1744" y="3198"/>
              <a:ext cx="2256" cy="353"/>
            </a:xfrm>
            <a:prstGeom prst="rect">
              <a:avLst/>
            </a:prstGeom>
            <a:noFill/>
            <a:ln w="12700">
              <a:noFill/>
              <a:miter lim="800000"/>
              <a:headEnd/>
              <a:tailEnd/>
            </a:ln>
          </p:spPr>
          <p:txBody>
            <a:bodyPr lIns="90488" tIns="44450" rIns="90488" bIns="44450">
              <a:spAutoFit/>
            </a:bodyPr>
            <a:lstStyle/>
            <a:p>
              <a:pPr algn="ctr">
                <a:spcBef>
                  <a:spcPct val="50000"/>
                </a:spcBef>
              </a:pPr>
              <a:r>
                <a:rPr lang="en-US" sz="3200" dirty="0">
                  <a:solidFill>
                    <a:srgbClr val="000000"/>
                  </a:solidFill>
                  <a:latin typeface="+mn-lt"/>
                </a:rPr>
                <a:t>Data Elements</a:t>
              </a:r>
              <a:endParaRPr lang="en-US" sz="3200" dirty="0">
                <a:solidFill>
                  <a:schemeClr val="bg2"/>
                </a:solidFill>
                <a:latin typeface="+mn-lt"/>
              </a:endParaRPr>
            </a:p>
          </p:txBody>
        </p:sp>
      </p:gr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sp>
        <p:nvSpPr>
          <p:cNvPr id="10243" name="Rectangle 3"/>
          <p:cNvSpPr>
            <a:spLocks noGrp="1" noChangeArrowheads="1"/>
          </p:cNvSpPr>
          <p:nvPr>
            <p:ph type="title"/>
          </p:nvPr>
        </p:nvSpPr>
        <p:spPr>
          <a:xfrm>
            <a:off x="304800" y="533400"/>
            <a:ext cx="8610600" cy="658813"/>
          </a:xfrm>
          <a:noFill/>
        </p:spPr>
        <p:txBody>
          <a:bodyPr lIns="90488" tIns="44450" rIns="90488" bIns="44450"/>
          <a:lstStyle/>
          <a:p>
            <a:r>
              <a:rPr lang="en-US" sz="4400" dirty="0" smtClean="0"/>
              <a:t>Standard File Structure</a:t>
            </a:r>
            <a:endParaRPr lang="en-US" dirty="0" smtClean="0"/>
          </a:p>
        </p:txBody>
      </p:sp>
      <p:sp>
        <p:nvSpPr>
          <p:cNvPr id="10244" name="Rectangle 4"/>
          <p:cNvSpPr>
            <a:spLocks noChangeArrowheads="1"/>
          </p:cNvSpPr>
          <p:nvPr/>
        </p:nvSpPr>
        <p:spPr bwMode="auto">
          <a:xfrm>
            <a:off x="5638800" y="2355850"/>
            <a:ext cx="2351088" cy="363538"/>
          </a:xfrm>
          <a:prstGeom prst="rect">
            <a:avLst/>
          </a:prstGeom>
          <a:noFill/>
          <a:ln w="12700">
            <a:noFill/>
            <a:miter lim="800000"/>
            <a:headEnd/>
            <a:tailEnd/>
          </a:ln>
        </p:spPr>
        <p:txBody>
          <a:bodyPr lIns="90488" tIns="44450" rIns="90488" bIns="44450">
            <a:spAutoFit/>
          </a:bodyPr>
          <a:lstStyle/>
          <a:p>
            <a:pPr>
              <a:spcBef>
                <a:spcPct val="0"/>
              </a:spcBef>
            </a:pPr>
            <a:r>
              <a:rPr lang="en-US" sz="1800" dirty="0">
                <a:latin typeface="+mn-lt"/>
              </a:rPr>
              <a:t>Written</a:t>
            </a:r>
            <a:r>
              <a:rPr lang="en-US" sz="1800" dirty="0">
                <a:solidFill>
                  <a:srgbClr val="C1CEFF"/>
                </a:solidFill>
                <a:latin typeface="+mn-lt"/>
              </a:rPr>
              <a:t> </a:t>
            </a:r>
            <a:r>
              <a:rPr lang="en-US" sz="1800" dirty="0">
                <a:latin typeface="+mn-lt"/>
              </a:rPr>
              <a:t>Document</a:t>
            </a:r>
            <a:endParaRPr lang="en-US" sz="1600" dirty="0">
              <a:solidFill>
                <a:srgbClr val="C1CEFF"/>
              </a:solidFill>
              <a:latin typeface="+mn-lt"/>
            </a:endParaRPr>
          </a:p>
        </p:txBody>
      </p:sp>
      <p:sp>
        <p:nvSpPr>
          <p:cNvPr id="10245" name="Rectangle 5"/>
          <p:cNvSpPr>
            <a:spLocks noChangeArrowheads="1"/>
          </p:cNvSpPr>
          <p:nvPr/>
        </p:nvSpPr>
        <p:spPr bwMode="auto">
          <a:xfrm>
            <a:off x="5983288" y="3352800"/>
            <a:ext cx="1208665" cy="366767"/>
          </a:xfrm>
          <a:prstGeom prst="rect">
            <a:avLst/>
          </a:prstGeom>
          <a:noFill/>
          <a:ln w="12700">
            <a:noFill/>
            <a:miter lim="800000"/>
            <a:headEnd/>
            <a:tailEnd/>
          </a:ln>
        </p:spPr>
        <p:txBody>
          <a:bodyPr wrap="none" lIns="90488" tIns="44450" rIns="90488" bIns="44450">
            <a:spAutoFit/>
          </a:bodyPr>
          <a:lstStyle/>
          <a:p>
            <a:pPr>
              <a:spcBef>
                <a:spcPct val="0"/>
              </a:spcBef>
            </a:pPr>
            <a:r>
              <a:rPr lang="en-US" sz="1800" dirty="0">
                <a:latin typeface="+mn-lt"/>
              </a:rPr>
              <a:t>Sentence</a:t>
            </a:r>
          </a:p>
        </p:txBody>
      </p:sp>
      <p:sp>
        <p:nvSpPr>
          <p:cNvPr id="10246" name="Rectangle 6"/>
          <p:cNvSpPr>
            <a:spLocks noChangeArrowheads="1"/>
          </p:cNvSpPr>
          <p:nvPr/>
        </p:nvSpPr>
        <p:spPr bwMode="auto">
          <a:xfrm>
            <a:off x="6019800" y="3962400"/>
            <a:ext cx="1143000" cy="459100"/>
          </a:xfrm>
          <a:prstGeom prst="rect">
            <a:avLst/>
          </a:prstGeom>
          <a:noFill/>
          <a:ln w="12700">
            <a:noFill/>
            <a:miter lim="800000"/>
            <a:headEnd/>
            <a:tailEnd/>
          </a:ln>
        </p:spPr>
        <p:txBody>
          <a:bodyPr lIns="90488" tIns="44450" rIns="90488" bIns="44450">
            <a:spAutoFit/>
          </a:bodyPr>
          <a:lstStyle/>
          <a:p>
            <a:pPr>
              <a:spcBef>
                <a:spcPct val="0"/>
              </a:spcBef>
            </a:pPr>
            <a:r>
              <a:rPr lang="en-US" sz="2400" dirty="0">
                <a:solidFill>
                  <a:srgbClr val="2D2DB9"/>
                </a:solidFill>
                <a:latin typeface="+mn-lt"/>
              </a:rPr>
              <a:t>Word</a:t>
            </a:r>
          </a:p>
        </p:txBody>
      </p:sp>
      <p:sp>
        <p:nvSpPr>
          <p:cNvPr id="10247" name="Rectangle 7"/>
          <p:cNvSpPr>
            <a:spLocks noChangeArrowheads="1"/>
          </p:cNvSpPr>
          <p:nvPr/>
        </p:nvSpPr>
        <p:spPr bwMode="auto">
          <a:xfrm>
            <a:off x="5943600" y="3810000"/>
            <a:ext cx="1143000" cy="685800"/>
          </a:xfrm>
          <a:prstGeom prst="rect">
            <a:avLst/>
          </a:prstGeom>
          <a:noFill/>
          <a:ln w="12700">
            <a:solidFill>
              <a:schemeClr val="tx1"/>
            </a:solidFill>
            <a:miter lim="800000"/>
            <a:headEnd/>
            <a:tailEnd/>
          </a:ln>
        </p:spPr>
        <p:txBody>
          <a:bodyPr wrap="none" anchor="ctr"/>
          <a:lstStyle/>
          <a:p>
            <a:endParaRPr lang="en-US"/>
          </a:p>
        </p:txBody>
      </p:sp>
      <p:sp>
        <p:nvSpPr>
          <p:cNvPr id="10248" name="Rectangle 8"/>
          <p:cNvSpPr>
            <a:spLocks noChangeArrowheads="1"/>
          </p:cNvSpPr>
          <p:nvPr/>
        </p:nvSpPr>
        <p:spPr bwMode="auto">
          <a:xfrm>
            <a:off x="5562600" y="3276600"/>
            <a:ext cx="1663700" cy="1435100"/>
          </a:xfrm>
          <a:prstGeom prst="rect">
            <a:avLst/>
          </a:prstGeom>
          <a:noFill/>
          <a:ln w="12700">
            <a:solidFill>
              <a:schemeClr val="tx1"/>
            </a:solidFill>
            <a:miter lim="800000"/>
            <a:headEnd/>
            <a:tailEnd/>
          </a:ln>
        </p:spPr>
        <p:txBody>
          <a:bodyPr wrap="none" anchor="ctr"/>
          <a:lstStyle/>
          <a:p>
            <a:endParaRPr lang="en-US"/>
          </a:p>
        </p:txBody>
      </p:sp>
      <p:sp>
        <p:nvSpPr>
          <p:cNvPr id="10249" name="Rectangle 9"/>
          <p:cNvSpPr>
            <a:spLocks noChangeArrowheads="1"/>
          </p:cNvSpPr>
          <p:nvPr/>
        </p:nvSpPr>
        <p:spPr bwMode="auto">
          <a:xfrm>
            <a:off x="4953000" y="1905000"/>
            <a:ext cx="3048000" cy="4114800"/>
          </a:xfrm>
          <a:prstGeom prst="rect">
            <a:avLst/>
          </a:prstGeom>
          <a:noFill/>
          <a:ln w="12700">
            <a:solidFill>
              <a:schemeClr val="tx1"/>
            </a:solidFill>
            <a:miter lim="800000"/>
            <a:headEnd/>
            <a:tailEnd/>
          </a:ln>
        </p:spPr>
        <p:txBody>
          <a:bodyPr wrap="none" anchor="ctr"/>
          <a:lstStyle/>
          <a:p>
            <a:endParaRPr lang="en-US"/>
          </a:p>
        </p:txBody>
      </p:sp>
      <p:sp>
        <p:nvSpPr>
          <p:cNvPr id="10250" name="Rectangle 10"/>
          <p:cNvSpPr>
            <a:spLocks noChangeArrowheads="1"/>
          </p:cNvSpPr>
          <p:nvPr/>
        </p:nvSpPr>
        <p:spPr bwMode="auto">
          <a:xfrm>
            <a:off x="6019800" y="1981200"/>
            <a:ext cx="914400" cy="363538"/>
          </a:xfrm>
          <a:prstGeom prst="rect">
            <a:avLst/>
          </a:prstGeom>
          <a:noFill/>
          <a:ln w="12700">
            <a:noFill/>
            <a:miter lim="800000"/>
            <a:headEnd/>
            <a:tailEnd/>
          </a:ln>
        </p:spPr>
        <p:txBody>
          <a:bodyPr lIns="90488" tIns="44450" rIns="90488" bIns="44450">
            <a:spAutoFit/>
          </a:bodyPr>
          <a:lstStyle/>
          <a:p>
            <a:pPr algn="ctr">
              <a:spcBef>
                <a:spcPct val="0"/>
              </a:spcBef>
            </a:pPr>
            <a:r>
              <a:rPr lang="en-US" sz="1800" dirty="0">
                <a:latin typeface="+mn-lt"/>
              </a:rPr>
              <a:t>Folder</a:t>
            </a:r>
            <a:endParaRPr lang="en-US" sz="1600" dirty="0">
              <a:latin typeface="+mn-lt"/>
            </a:endParaRPr>
          </a:p>
        </p:txBody>
      </p:sp>
      <p:sp>
        <p:nvSpPr>
          <p:cNvPr id="10251" name="Rectangle 11"/>
          <p:cNvSpPr>
            <a:spLocks noChangeArrowheads="1"/>
          </p:cNvSpPr>
          <p:nvPr/>
        </p:nvSpPr>
        <p:spPr bwMode="auto">
          <a:xfrm>
            <a:off x="5705869" y="1524000"/>
            <a:ext cx="1888338" cy="366767"/>
          </a:xfrm>
          <a:prstGeom prst="rect">
            <a:avLst/>
          </a:prstGeom>
          <a:noFill/>
          <a:ln w="12700">
            <a:noFill/>
            <a:miter lim="800000"/>
            <a:headEnd/>
            <a:tailEnd/>
          </a:ln>
        </p:spPr>
        <p:txBody>
          <a:bodyPr wrap="none" lIns="90488" tIns="44450" rIns="90488" bIns="44450">
            <a:spAutoFit/>
          </a:bodyPr>
          <a:lstStyle/>
          <a:p>
            <a:pPr algn="ctr">
              <a:spcBef>
                <a:spcPct val="0"/>
              </a:spcBef>
            </a:pPr>
            <a:r>
              <a:rPr lang="en-US" sz="1800" dirty="0">
                <a:latin typeface="+mn-lt"/>
              </a:rPr>
              <a:t>Outer Envelope</a:t>
            </a:r>
            <a:endParaRPr lang="en-US" sz="1600" dirty="0">
              <a:latin typeface="+mn-lt"/>
            </a:endParaRPr>
          </a:p>
        </p:txBody>
      </p:sp>
      <p:sp>
        <p:nvSpPr>
          <p:cNvPr id="10252" name="Rectangle 12"/>
          <p:cNvSpPr>
            <a:spLocks noChangeArrowheads="1"/>
          </p:cNvSpPr>
          <p:nvPr/>
        </p:nvSpPr>
        <p:spPr bwMode="auto">
          <a:xfrm>
            <a:off x="4648200" y="1524000"/>
            <a:ext cx="3657600" cy="4724400"/>
          </a:xfrm>
          <a:prstGeom prst="rect">
            <a:avLst/>
          </a:prstGeom>
          <a:noFill/>
          <a:ln w="12700">
            <a:solidFill>
              <a:schemeClr val="tx1"/>
            </a:solidFill>
            <a:miter lim="800000"/>
            <a:headEnd/>
            <a:tailEnd/>
          </a:ln>
        </p:spPr>
        <p:txBody>
          <a:bodyPr wrap="none" anchor="ctr"/>
          <a:lstStyle/>
          <a:p>
            <a:endParaRPr lang="en-US"/>
          </a:p>
        </p:txBody>
      </p:sp>
      <p:sp>
        <p:nvSpPr>
          <p:cNvPr id="10253" name="Rectangle 13"/>
          <p:cNvSpPr>
            <a:spLocks noChangeArrowheads="1"/>
          </p:cNvSpPr>
          <p:nvPr/>
        </p:nvSpPr>
        <p:spPr bwMode="auto">
          <a:xfrm>
            <a:off x="1600200" y="2355850"/>
            <a:ext cx="1981200" cy="363538"/>
          </a:xfrm>
          <a:prstGeom prst="rect">
            <a:avLst/>
          </a:prstGeom>
          <a:noFill/>
          <a:ln w="12700">
            <a:noFill/>
            <a:miter lim="800000"/>
            <a:headEnd/>
            <a:tailEnd/>
          </a:ln>
        </p:spPr>
        <p:txBody>
          <a:bodyPr lIns="90488" tIns="44450" rIns="90488" bIns="44450">
            <a:spAutoFit/>
          </a:bodyPr>
          <a:lstStyle/>
          <a:p>
            <a:pPr>
              <a:spcBef>
                <a:spcPct val="0"/>
              </a:spcBef>
            </a:pPr>
            <a:r>
              <a:rPr lang="en-US" sz="1800" dirty="0">
                <a:latin typeface="+mn-lt"/>
              </a:rPr>
              <a:t>Transaction Set</a:t>
            </a:r>
            <a:endParaRPr lang="en-US" sz="1600" dirty="0">
              <a:latin typeface="+mn-lt"/>
            </a:endParaRPr>
          </a:p>
        </p:txBody>
      </p:sp>
      <p:sp>
        <p:nvSpPr>
          <p:cNvPr id="10254" name="Rectangle 14"/>
          <p:cNvSpPr>
            <a:spLocks noChangeArrowheads="1"/>
          </p:cNvSpPr>
          <p:nvPr/>
        </p:nvSpPr>
        <p:spPr bwMode="auto">
          <a:xfrm>
            <a:off x="1733992" y="3359150"/>
            <a:ext cx="1550105" cy="335989"/>
          </a:xfrm>
          <a:prstGeom prst="rect">
            <a:avLst/>
          </a:prstGeom>
          <a:noFill/>
          <a:ln w="12700">
            <a:noFill/>
            <a:miter lim="800000"/>
            <a:headEnd/>
            <a:tailEnd/>
          </a:ln>
        </p:spPr>
        <p:txBody>
          <a:bodyPr wrap="none" lIns="90488" tIns="44450" rIns="90488" bIns="44450">
            <a:spAutoFit/>
          </a:bodyPr>
          <a:lstStyle/>
          <a:p>
            <a:pPr algn="ctr">
              <a:spcBef>
                <a:spcPct val="0"/>
              </a:spcBef>
            </a:pPr>
            <a:r>
              <a:rPr lang="en-US" sz="1600" dirty="0">
                <a:latin typeface="+mn-lt"/>
              </a:rPr>
              <a:t>Data Segment</a:t>
            </a:r>
          </a:p>
        </p:txBody>
      </p:sp>
      <p:sp>
        <p:nvSpPr>
          <p:cNvPr id="10255" name="Rectangle 15"/>
          <p:cNvSpPr>
            <a:spLocks noChangeArrowheads="1"/>
          </p:cNvSpPr>
          <p:nvPr/>
        </p:nvSpPr>
        <p:spPr bwMode="auto">
          <a:xfrm>
            <a:off x="1828800" y="3810000"/>
            <a:ext cx="1447800" cy="831850"/>
          </a:xfrm>
          <a:prstGeom prst="rect">
            <a:avLst/>
          </a:prstGeom>
          <a:noFill/>
          <a:ln w="12700">
            <a:solidFill>
              <a:schemeClr val="tx1"/>
            </a:solidFill>
            <a:miter lim="800000"/>
            <a:headEnd/>
            <a:tailEnd/>
          </a:ln>
        </p:spPr>
        <p:txBody>
          <a:bodyPr lIns="90488" tIns="44450" rIns="90488" bIns="44450">
            <a:spAutoFit/>
          </a:bodyPr>
          <a:lstStyle/>
          <a:p>
            <a:pPr algn="ctr">
              <a:spcBef>
                <a:spcPct val="0"/>
              </a:spcBef>
            </a:pPr>
            <a:r>
              <a:rPr lang="en-US" sz="2400" dirty="0">
                <a:solidFill>
                  <a:srgbClr val="2D2DB9"/>
                </a:solidFill>
                <a:latin typeface="+mn-lt"/>
              </a:rPr>
              <a:t>Data</a:t>
            </a:r>
          </a:p>
          <a:p>
            <a:pPr algn="ctr">
              <a:spcBef>
                <a:spcPct val="0"/>
              </a:spcBef>
            </a:pPr>
            <a:r>
              <a:rPr lang="en-US" sz="2400" dirty="0">
                <a:solidFill>
                  <a:srgbClr val="2D2DB9"/>
                </a:solidFill>
                <a:latin typeface="+mn-lt"/>
              </a:rPr>
              <a:t>Element</a:t>
            </a:r>
          </a:p>
        </p:txBody>
      </p:sp>
      <p:sp>
        <p:nvSpPr>
          <p:cNvPr id="10256" name="Rectangle 16"/>
          <p:cNvSpPr>
            <a:spLocks noChangeArrowheads="1"/>
          </p:cNvSpPr>
          <p:nvPr/>
        </p:nvSpPr>
        <p:spPr bwMode="auto">
          <a:xfrm>
            <a:off x="2133600" y="4191000"/>
            <a:ext cx="1066800" cy="762000"/>
          </a:xfrm>
          <a:prstGeom prst="rect">
            <a:avLst/>
          </a:prstGeom>
          <a:noFill/>
          <a:ln w="12700">
            <a:noFill/>
            <a:miter lim="800000"/>
            <a:headEnd/>
            <a:tailEnd/>
          </a:ln>
        </p:spPr>
        <p:txBody>
          <a:bodyPr wrap="none" anchor="ctr"/>
          <a:lstStyle/>
          <a:p>
            <a:endParaRPr lang="en-US"/>
          </a:p>
        </p:txBody>
      </p:sp>
      <p:sp>
        <p:nvSpPr>
          <p:cNvPr id="10257" name="Rectangle 17"/>
          <p:cNvSpPr>
            <a:spLocks noChangeArrowheads="1"/>
          </p:cNvSpPr>
          <p:nvPr/>
        </p:nvSpPr>
        <p:spPr bwMode="auto">
          <a:xfrm>
            <a:off x="1752600" y="3276600"/>
            <a:ext cx="1663700" cy="1435100"/>
          </a:xfrm>
          <a:prstGeom prst="rect">
            <a:avLst/>
          </a:prstGeom>
          <a:noFill/>
          <a:ln w="12700">
            <a:solidFill>
              <a:schemeClr val="tx1"/>
            </a:solidFill>
            <a:miter lim="800000"/>
            <a:headEnd/>
            <a:tailEnd/>
          </a:ln>
        </p:spPr>
        <p:txBody>
          <a:bodyPr wrap="none" anchor="ctr"/>
          <a:lstStyle/>
          <a:p>
            <a:endParaRPr lang="en-US"/>
          </a:p>
        </p:txBody>
      </p:sp>
      <p:sp>
        <p:nvSpPr>
          <p:cNvPr id="10258" name="Rectangle 18"/>
          <p:cNvSpPr>
            <a:spLocks noChangeArrowheads="1"/>
          </p:cNvSpPr>
          <p:nvPr/>
        </p:nvSpPr>
        <p:spPr bwMode="auto">
          <a:xfrm>
            <a:off x="1371600" y="2362200"/>
            <a:ext cx="2514600" cy="3352800"/>
          </a:xfrm>
          <a:prstGeom prst="rect">
            <a:avLst/>
          </a:prstGeom>
          <a:noFill/>
          <a:ln w="12700">
            <a:solidFill>
              <a:schemeClr val="tx1"/>
            </a:solidFill>
            <a:miter lim="800000"/>
            <a:headEnd/>
            <a:tailEnd/>
          </a:ln>
        </p:spPr>
        <p:txBody>
          <a:bodyPr wrap="none" anchor="ctr"/>
          <a:lstStyle/>
          <a:p>
            <a:endParaRPr lang="en-US"/>
          </a:p>
        </p:txBody>
      </p:sp>
      <p:sp>
        <p:nvSpPr>
          <p:cNvPr id="10259" name="Rectangle 19"/>
          <p:cNvSpPr>
            <a:spLocks noChangeArrowheads="1"/>
          </p:cNvSpPr>
          <p:nvPr/>
        </p:nvSpPr>
        <p:spPr bwMode="auto">
          <a:xfrm>
            <a:off x="1143000" y="1905000"/>
            <a:ext cx="2971800" cy="4114800"/>
          </a:xfrm>
          <a:prstGeom prst="rect">
            <a:avLst/>
          </a:prstGeom>
          <a:noFill/>
          <a:ln w="12700">
            <a:solidFill>
              <a:schemeClr val="tx1"/>
            </a:solidFill>
            <a:miter lim="800000"/>
            <a:headEnd/>
            <a:tailEnd/>
          </a:ln>
        </p:spPr>
        <p:txBody>
          <a:bodyPr wrap="none" anchor="ctr"/>
          <a:lstStyle/>
          <a:p>
            <a:endParaRPr lang="en-US"/>
          </a:p>
        </p:txBody>
      </p:sp>
      <p:sp>
        <p:nvSpPr>
          <p:cNvPr id="10260" name="Rectangle 20"/>
          <p:cNvSpPr>
            <a:spLocks noChangeArrowheads="1"/>
          </p:cNvSpPr>
          <p:nvPr/>
        </p:nvSpPr>
        <p:spPr bwMode="auto">
          <a:xfrm>
            <a:off x="1745391" y="1524000"/>
            <a:ext cx="1490794" cy="366767"/>
          </a:xfrm>
          <a:prstGeom prst="rect">
            <a:avLst/>
          </a:prstGeom>
          <a:noFill/>
          <a:ln w="12700">
            <a:noFill/>
            <a:miter lim="800000"/>
            <a:headEnd/>
            <a:tailEnd/>
          </a:ln>
        </p:spPr>
        <p:txBody>
          <a:bodyPr wrap="none" lIns="90488" tIns="44450" rIns="90488" bIns="44450">
            <a:spAutoFit/>
          </a:bodyPr>
          <a:lstStyle/>
          <a:p>
            <a:pPr algn="ctr">
              <a:spcBef>
                <a:spcPct val="0"/>
              </a:spcBef>
            </a:pPr>
            <a:r>
              <a:rPr lang="en-US" sz="1800" dirty="0">
                <a:latin typeface="+mn-lt"/>
              </a:rPr>
              <a:t>Interchange</a:t>
            </a:r>
            <a:endParaRPr lang="en-US" sz="1600" dirty="0">
              <a:latin typeface="+mn-lt"/>
            </a:endParaRPr>
          </a:p>
        </p:txBody>
      </p:sp>
      <p:sp>
        <p:nvSpPr>
          <p:cNvPr id="10261" name="Rectangle 21"/>
          <p:cNvSpPr>
            <a:spLocks noChangeArrowheads="1"/>
          </p:cNvSpPr>
          <p:nvPr/>
        </p:nvSpPr>
        <p:spPr bwMode="auto">
          <a:xfrm>
            <a:off x="914400" y="1524000"/>
            <a:ext cx="3352800" cy="4724400"/>
          </a:xfrm>
          <a:prstGeom prst="rect">
            <a:avLst/>
          </a:prstGeom>
          <a:noFill/>
          <a:ln w="12700">
            <a:solidFill>
              <a:schemeClr val="tx1"/>
            </a:solidFill>
            <a:miter lim="800000"/>
            <a:headEnd/>
            <a:tailEnd/>
          </a:ln>
        </p:spPr>
        <p:txBody>
          <a:bodyPr wrap="none" anchor="ctr"/>
          <a:lstStyle/>
          <a:p>
            <a:endParaRPr lang="en-US"/>
          </a:p>
        </p:txBody>
      </p:sp>
      <p:sp>
        <p:nvSpPr>
          <p:cNvPr id="10262" name="Rectangle 22"/>
          <p:cNvSpPr>
            <a:spLocks noChangeArrowheads="1"/>
          </p:cNvSpPr>
          <p:nvPr/>
        </p:nvSpPr>
        <p:spPr bwMode="auto">
          <a:xfrm>
            <a:off x="1409039" y="1974850"/>
            <a:ext cx="2106347" cy="366767"/>
          </a:xfrm>
          <a:prstGeom prst="rect">
            <a:avLst/>
          </a:prstGeom>
          <a:noFill/>
          <a:ln w="12700">
            <a:noFill/>
            <a:miter lim="800000"/>
            <a:headEnd/>
            <a:tailEnd/>
          </a:ln>
        </p:spPr>
        <p:txBody>
          <a:bodyPr wrap="none" lIns="90488" tIns="44450" rIns="90488" bIns="44450">
            <a:spAutoFit/>
          </a:bodyPr>
          <a:lstStyle/>
          <a:p>
            <a:pPr algn="ctr">
              <a:spcBef>
                <a:spcPct val="0"/>
              </a:spcBef>
            </a:pPr>
            <a:r>
              <a:rPr lang="en-US" sz="1800" dirty="0">
                <a:latin typeface="+mn-lt"/>
              </a:rPr>
              <a:t>Functional Group</a:t>
            </a:r>
            <a:endParaRPr lang="en-US" sz="1600" dirty="0">
              <a:latin typeface="+mn-lt"/>
            </a:endParaRPr>
          </a:p>
        </p:txBody>
      </p:sp>
      <p:sp>
        <p:nvSpPr>
          <p:cNvPr id="10263" name="Rectangle 23"/>
          <p:cNvSpPr>
            <a:spLocks noChangeArrowheads="1"/>
          </p:cNvSpPr>
          <p:nvPr/>
        </p:nvSpPr>
        <p:spPr bwMode="auto">
          <a:xfrm>
            <a:off x="5181600" y="2362200"/>
            <a:ext cx="2667000" cy="3352800"/>
          </a:xfrm>
          <a:prstGeom prst="rect">
            <a:avLst/>
          </a:prstGeom>
          <a:noFill/>
          <a:ln w="12700">
            <a:solidFill>
              <a:schemeClr val="tx1"/>
            </a:solidFill>
            <a:miter lim="800000"/>
            <a:headEnd/>
            <a:tailEnd/>
          </a:ln>
        </p:spPr>
        <p:txBody>
          <a:bodyPr wrap="none" anchor="ctr"/>
          <a:lstStyle/>
          <a:p>
            <a:endParaRPr lang="en-US"/>
          </a:p>
        </p:txBody>
      </p:sp>
      <p:sp>
        <p:nvSpPr>
          <p:cNvPr id="10264" name="Line 24"/>
          <p:cNvSpPr>
            <a:spLocks noChangeShapeType="1"/>
          </p:cNvSpPr>
          <p:nvPr/>
        </p:nvSpPr>
        <p:spPr bwMode="auto">
          <a:xfrm>
            <a:off x="3276600" y="1752600"/>
            <a:ext cx="2425700" cy="0"/>
          </a:xfrm>
          <a:prstGeom prst="line">
            <a:avLst/>
          </a:prstGeom>
          <a:noFill/>
          <a:ln w="19050">
            <a:solidFill>
              <a:schemeClr val="tx1"/>
            </a:solidFill>
            <a:prstDash val="dash"/>
            <a:round/>
            <a:headEnd type="triangle" w="med" len="med"/>
            <a:tailEnd type="triangle" w="med" len="med"/>
          </a:ln>
        </p:spPr>
        <p:txBody>
          <a:bodyPr wrap="none" anchor="ctr"/>
          <a:lstStyle/>
          <a:p>
            <a:endParaRPr lang="en-US"/>
          </a:p>
        </p:txBody>
      </p:sp>
      <p:sp>
        <p:nvSpPr>
          <p:cNvPr id="10265" name="Line 25"/>
          <p:cNvSpPr>
            <a:spLocks noChangeShapeType="1"/>
          </p:cNvSpPr>
          <p:nvPr/>
        </p:nvSpPr>
        <p:spPr bwMode="auto">
          <a:xfrm>
            <a:off x="3581400" y="2133600"/>
            <a:ext cx="2501900" cy="0"/>
          </a:xfrm>
          <a:prstGeom prst="line">
            <a:avLst/>
          </a:prstGeom>
          <a:noFill/>
          <a:ln w="19050">
            <a:solidFill>
              <a:schemeClr val="tx1"/>
            </a:solidFill>
            <a:prstDash val="dash"/>
            <a:round/>
            <a:headEnd type="triangle" w="med" len="med"/>
            <a:tailEnd type="triangle" w="med" len="med"/>
          </a:ln>
        </p:spPr>
        <p:txBody>
          <a:bodyPr wrap="none" anchor="ctr"/>
          <a:lstStyle/>
          <a:p>
            <a:endParaRPr lang="en-US"/>
          </a:p>
        </p:txBody>
      </p:sp>
      <p:sp>
        <p:nvSpPr>
          <p:cNvPr id="10266" name="Line 26"/>
          <p:cNvSpPr>
            <a:spLocks noChangeShapeType="1"/>
          </p:cNvSpPr>
          <p:nvPr/>
        </p:nvSpPr>
        <p:spPr bwMode="auto">
          <a:xfrm>
            <a:off x="3594100" y="2514600"/>
            <a:ext cx="2120900" cy="0"/>
          </a:xfrm>
          <a:prstGeom prst="line">
            <a:avLst/>
          </a:prstGeom>
          <a:noFill/>
          <a:ln w="19050">
            <a:solidFill>
              <a:schemeClr val="tx1"/>
            </a:solidFill>
            <a:prstDash val="dash"/>
            <a:round/>
            <a:headEnd type="triangle" w="med" len="med"/>
            <a:tailEnd type="triangle" w="med" len="med"/>
          </a:ln>
        </p:spPr>
        <p:txBody>
          <a:bodyPr wrap="none" anchor="ctr"/>
          <a:lstStyle/>
          <a:p>
            <a:endParaRPr lang="en-US"/>
          </a:p>
        </p:txBody>
      </p:sp>
      <p:sp>
        <p:nvSpPr>
          <p:cNvPr id="10267" name="Line 27"/>
          <p:cNvSpPr>
            <a:spLocks noChangeShapeType="1"/>
          </p:cNvSpPr>
          <p:nvPr/>
        </p:nvSpPr>
        <p:spPr bwMode="auto">
          <a:xfrm>
            <a:off x="3276600" y="3505200"/>
            <a:ext cx="2654300" cy="0"/>
          </a:xfrm>
          <a:prstGeom prst="line">
            <a:avLst/>
          </a:prstGeom>
          <a:noFill/>
          <a:ln w="19050">
            <a:solidFill>
              <a:schemeClr val="tx1"/>
            </a:solidFill>
            <a:prstDash val="dash"/>
            <a:round/>
            <a:headEnd type="triangle" w="med" len="med"/>
            <a:tailEnd type="triangle" w="med" len="med"/>
          </a:ln>
        </p:spPr>
        <p:txBody>
          <a:bodyPr wrap="none" anchor="ctr"/>
          <a:lstStyle/>
          <a:p>
            <a:endParaRPr lang="en-US"/>
          </a:p>
        </p:txBody>
      </p:sp>
      <p:sp>
        <p:nvSpPr>
          <p:cNvPr id="10268" name="Line 28"/>
          <p:cNvSpPr>
            <a:spLocks noChangeShapeType="1"/>
          </p:cNvSpPr>
          <p:nvPr/>
        </p:nvSpPr>
        <p:spPr bwMode="auto">
          <a:xfrm>
            <a:off x="3276600" y="4191000"/>
            <a:ext cx="2590800" cy="0"/>
          </a:xfrm>
          <a:prstGeom prst="line">
            <a:avLst/>
          </a:prstGeom>
          <a:noFill/>
          <a:ln w="28575">
            <a:solidFill>
              <a:schemeClr val="tx2"/>
            </a:solidFill>
            <a:prstDash val="dash"/>
            <a:round/>
            <a:headEnd type="triangle" w="med" len="med"/>
            <a:tailEnd type="triangle" w="med" len="med"/>
          </a:ln>
        </p:spPr>
        <p:txBody>
          <a:bodyPr wrap="none" anchor="ctr"/>
          <a:lstStyle/>
          <a:p>
            <a:endParaRPr lang="en-US"/>
          </a:p>
        </p:txBody>
      </p:sp>
      <p:sp>
        <p:nvSpPr>
          <p:cNvPr id="10269" name="Rectangle 29"/>
          <p:cNvSpPr>
            <a:spLocks noChangeArrowheads="1"/>
          </p:cNvSpPr>
          <p:nvPr/>
        </p:nvSpPr>
        <p:spPr bwMode="auto">
          <a:xfrm>
            <a:off x="1524000" y="2743200"/>
            <a:ext cx="2133600" cy="2438400"/>
          </a:xfrm>
          <a:prstGeom prst="rect">
            <a:avLst/>
          </a:prstGeom>
          <a:noFill/>
          <a:ln w="12700">
            <a:solidFill>
              <a:schemeClr val="tx1"/>
            </a:solidFill>
            <a:miter lim="800000"/>
            <a:headEnd type="none" w="sm" len="sm"/>
            <a:tailEnd type="none" w="sm" len="sm"/>
          </a:ln>
        </p:spPr>
        <p:txBody>
          <a:bodyPr wrap="none" anchor="ctr"/>
          <a:lstStyle/>
          <a:p>
            <a:endParaRPr lang="en-US"/>
          </a:p>
        </p:txBody>
      </p:sp>
      <p:sp>
        <p:nvSpPr>
          <p:cNvPr id="10270" name="Rectangle 30"/>
          <p:cNvSpPr>
            <a:spLocks noChangeArrowheads="1"/>
          </p:cNvSpPr>
          <p:nvPr/>
        </p:nvSpPr>
        <p:spPr bwMode="auto">
          <a:xfrm>
            <a:off x="5334000" y="2743200"/>
            <a:ext cx="2209800" cy="2514600"/>
          </a:xfrm>
          <a:prstGeom prst="rect">
            <a:avLst/>
          </a:prstGeom>
          <a:noFill/>
          <a:ln w="12700">
            <a:solidFill>
              <a:schemeClr val="tx1"/>
            </a:solidFill>
            <a:miter lim="800000"/>
            <a:headEnd type="none" w="sm" len="sm"/>
            <a:tailEnd type="none" w="sm" len="sm"/>
          </a:ln>
        </p:spPr>
        <p:txBody>
          <a:bodyPr wrap="none" anchor="ctr"/>
          <a:lstStyle/>
          <a:p>
            <a:endParaRPr lang="en-US"/>
          </a:p>
        </p:txBody>
      </p:sp>
      <p:sp>
        <p:nvSpPr>
          <p:cNvPr id="10271" name="Text Box 31"/>
          <p:cNvSpPr txBox="1">
            <a:spLocks noChangeArrowheads="1"/>
          </p:cNvSpPr>
          <p:nvPr/>
        </p:nvSpPr>
        <p:spPr bwMode="auto">
          <a:xfrm>
            <a:off x="1504950" y="2794000"/>
            <a:ext cx="1771650" cy="366713"/>
          </a:xfrm>
          <a:prstGeom prst="rect">
            <a:avLst/>
          </a:prstGeom>
          <a:noFill/>
          <a:ln w="12700">
            <a:noFill/>
            <a:miter lim="800000"/>
            <a:headEnd type="none" w="sm" len="sm"/>
            <a:tailEnd type="none" w="sm" len="sm"/>
          </a:ln>
        </p:spPr>
        <p:txBody>
          <a:bodyPr wrap="none">
            <a:spAutoFit/>
          </a:bodyPr>
          <a:lstStyle/>
          <a:p>
            <a:pPr algn="r">
              <a:spcBef>
                <a:spcPct val="0"/>
              </a:spcBef>
            </a:pPr>
            <a:r>
              <a:rPr lang="en-US" sz="1800" dirty="0">
                <a:latin typeface="+mn-lt"/>
              </a:rPr>
              <a:t>Segment Loop</a:t>
            </a:r>
            <a:endParaRPr lang="en-US" sz="1600" dirty="0">
              <a:latin typeface="+mn-lt"/>
            </a:endParaRPr>
          </a:p>
        </p:txBody>
      </p:sp>
      <p:sp>
        <p:nvSpPr>
          <p:cNvPr id="10272" name="Text Box 32"/>
          <p:cNvSpPr txBox="1">
            <a:spLocks noChangeArrowheads="1"/>
          </p:cNvSpPr>
          <p:nvPr/>
        </p:nvSpPr>
        <p:spPr bwMode="auto">
          <a:xfrm>
            <a:off x="6384925" y="2484438"/>
            <a:ext cx="184150" cy="823912"/>
          </a:xfrm>
          <a:prstGeom prst="rect">
            <a:avLst/>
          </a:prstGeom>
          <a:noFill/>
          <a:ln w="12700">
            <a:noFill/>
            <a:miter lim="800000"/>
            <a:headEnd type="none" w="sm" len="sm"/>
            <a:tailEnd type="none" w="sm" len="sm"/>
          </a:ln>
        </p:spPr>
        <p:txBody>
          <a:bodyPr wrap="none">
            <a:spAutoFit/>
          </a:bodyPr>
          <a:lstStyle/>
          <a:p>
            <a:pPr algn="r">
              <a:spcBef>
                <a:spcPct val="0"/>
              </a:spcBef>
            </a:pPr>
            <a:endParaRPr lang="en-US" sz="4800"/>
          </a:p>
        </p:txBody>
      </p:sp>
      <p:sp>
        <p:nvSpPr>
          <p:cNvPr id="10273" name="Text Box 33"/>
          <p:cNvSpPr txBox="1">
            <a:spLocks noChangeArrowheads="1"/>
          </p:cNvSpPr>
          <p:nvPr/>
        </p:nvSpPr>
        <p:spPr bwMode="auto">
          <a:xfrm>
            <a:off x="5772150" y="2819400"/>
            <a:ext cx="1314450" cy="366713"/>
          </a:xfrm>
          <a:prstGeom prst="rect">
            <a:avLst/>
          </a:prstGeom>
          <a:noFill/>
          <a:ln w="12700">
            <a:noFill/>
            <a:miter lim="800000"/>
            <a:headEnd type="none" w="sm" len="sm"/>
            <a:tailEnd type="none" w="sm" len="sm"/>
          </a:ln>
        </p:spPr>
        <p:txBody>
          <a:bodyPr wrap="none">
            <a:spAutoFit/>
          </a:bodyPr>
          <a:lstStyle/>
          <a:p>
            <a:pPr algn="r">
              <a:spcBef>
                <a:spcPct val="0"/>
              </a:spcBef>
            </a:pPr>
            <a:r>
              <a:rPr lang="en-US" sz="1800" dirty="0">
                <a:latin typeface="+mn-lt"/>
              </a:rPr>
              <a:t>Paragraph</a:t>
            </a:r>
            <a:endParaRPr lang="en-US" sz="1600" dirty="0">
              <a:latin typeface="+mn-lt"/>
            </a:endParaRPr>
          </a:p>
        </p:txBody>
      </p:sp>
      <p:sp>
        <p:nvSpPr>
          <p:cNvPr id="10274" name="Line 34"/>
          <p:cNvSpPr>
            <a:spLocks noChangeShapeType="1"/>
          </p:cNvSpPr>
          <p:nvPr/>
        </p:nvSpPr>
        <p:spPr bwMode="auto">
          <a:xfrm>
            <a:off x="3352800" y="2971800"/>
            <a:ext cx="2362200" cy="0"/>
          </a:xfrm>
          <a:prstGeom prst="line">
            <a:avLst/>
          </a:prstGeom>
          <a:noFill/>
          <a:ln w="19050">
            <a:solidFill>
              <a:schemeClr val="tx1"/>
            </a:solidFill>
            <a:prstDash val="dash"/>
            <a:round/>
            <a:headEnd type="triangle" w="med" len="med"/>
            <a:tailEnd type="triangle" w="med" len="med"/>
          </a:ln>
        </p:spPr>
        <p:txBody>
          <a:bodyPr wrap="none" anchor="ctr"/>
          <a:lstStyle/>
          <a:p>
            <a:endParaRPr lang="en-US"/>
          </a:p>
        </p:txBody>
      </p:sp>
      <p:sp>
        <p:nvSpPr>
          <p:cNvPr id="10275" name="Line 35"/>
          <p:cNvSpPr>
            <a:spLocks noChangeShapeType="1"/>
          </p:cNvSpPr>
          <p:nvPr/>
        </p:nvSpPr>
        <p:spPr bwMode="auto">
          <a:xfrm>
            <a:off x="3352800" y="3276600"/>
            <a:ext cx="0" cy="0"/>
          </a:xfrm>
          <a:prstGeom prst="line">
            <a:avLst/>
          </a:prstGeom>
          <a:noFill/>
          <a:ln w="12700">
            <a:solidFill>
              <a:schemeClr val="tx1"/>
            </a:solidFill>
            <a:round/>
            <a:headEnd type="none" w="sm" len="sm"/>
            <a:tailEnd type="triangle" w="sm" len="sm"/>
          </a:ln>
        </p:spPr>
        <p:txBody>
          <a:bodyPr wrap="none" anchor="ctr"/>
          <a:lstStyle/>
          <a:p>
            <a:endParaRPr lang="en-US"/>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sp>
        <p:nvSpPr>
          <p:cNvPr id="11267" name="Rectangle 3"/>
          <p:cNvSpPr>
            <a:spLocks noGrp="1" noChangeArrowheads="1"/>
          </p:cNvSpPr>
          <p:nvPr>
            <p:ph type="title"/>
          </p:nvPr>
        </p:nvSpPr>
        <p:spPr>
          <a:xfrm>
            <a:off x="381000" y="381000"/>
            <a:ext cx="8359775" cy="769938"/>
          </a:xfrm>
          <a:noFill/>
        </p:spPr>
        <p:txBody>
          <a:bodyPr lIns="90488" tIns="44450" rIns="90488" bIns="44450"/>
          <a:lstStyle/>
          <a:p>
            <a:r>
              <a:rPr lang="en-US" sz="4400" dirty="0" smtClean="0"/>
              <a:t>Data Elements</a:t>
            </a:r>
          </a:p>
        </p:txBody>
      </p:sp>
      <p:sp>
        <p:nvSpPr>
          <p:cNvPr id="847876" name="Rectangle 4"/>
          <p:cNvSpPr>
            <a:spLocks noChangeArrowheads="1"/>
          </p:cNvSpPr>
          <p:nvPr/>
        </p:nvSpPr>
        <p:spPr bwMode="auto">
          <a:xfrm>
            <a:off x="533400" y="1371600"/>
            <a:ext cx="8077200" cy="4872616"/>
          </a:xfrm>
          <a:prstGeom prst="rect">
            <a:avLst/>
          </a:prstGeom>
          <a:noFill/>
          <a:ln w="12700">
            <a:noFill/>
            <a:miter lim="800000"/>
            <a:headEnd/>
            <a:tailEnd/>
          </a:ln>
          <a:effectLst/>
        </p:spPr>
        <p:txBody>
          <a:bodyPr lIns="90488" tIns="44450" rIns="90488" bIns="44450">
            <a:spAutoFit/>
          </a:bodyPr>
          <a:lstStyle/>
          <a:p>
            <a:pPr marL="465138" indent="-465138">
              <a:lnSpc>
                <a:spcPct val="90000"/>
              </a:lnSpc>
              <a:spcBef>
                <a:spcPct val="50000"/>
              </a:spcBef>
              <a:buClr>
                <a:schemeClr val="tx2"/>
              </a:buClr>
              <a:buSzPct val="70000"/>
              <a:buFont typeface="Wingdings" pitchFamily="2" charset="2"/>
              <a:buChar char="l"/>
              <a:defRPr/>
            </a:pPr>
            <a:r>
              <a:rPr lang="en-US" sz="2800" dirty="0" smtClean="0">
                <a:latin typeface="+mn-lt"/>
              </a:rPr>
              <a:t>The </a:t>
            </a:r>
            <a:r>
              <a:rPr lang="en-US" sz="2800" dirty="0">
                <a:latin typeface="+mn-lt"/>
              </a:rPr>
              <a:t>data element is the smallest </a:t>
            </a:r>
            <a:r>
              <a:rPr lang="en-US" sz="2800" dirty="0" smtClean="0">
                <a:latin typeface="+mn-lt"/>
              </a:rPr>
              <a:t>named unit of </a:t>
            </a:r>
            <a:r>
              <a:rPr lang="en-US" sz="2800" dirty="0">
                <a:latin typeface="+mn-lt"/>
              </a:rPr>
              <a:t>information in the standard</a:t>
            </a:r>
          </a:p>
          <a:p>
            <a:pPr marL="465138" indent="-465138">
              <a:lnSpc>
                <a:spcPct val="90000"/>
              </a:lnSpc>
              <a:spcBef>
                <a:spcPct val="75000"/>
              </a:spcBef>
              <a:buClr>
                <a:schemeClr val="tx2"/>
              </a:buClr>
              <a:buSzPct val="70000"/>
              <a:buFont typeface="Wingdings" pitchFamily="2" charset="2"/>
              <a:buChar char="l"/>
              <a:defRPr/>
            </a:pPr>
            <a:r>
              <a:rPr lang="en-US" sz="2800" dirty="0" smtClean="0">
                <a:latin typeface="+mn-lt"/>
              </a:rPr>
              <a:t>Each </a:t>
            </a:r>
            <a:r>
              <a:rPr lang="en-US" sz="2800" dirty="0">
                <a:latin typeface="+mn-lt"/>
              </a:rPr>
              <a:t>data element is identified by a number</a:t>
            </a:r>
          </a:p>
          <a:p>
            <a:pPr marL="465138" indent="-465138">
              <a:lnSpc>
                <a:spcPct val="90000"/>
              </a:lnSpc>
              <a:spcBef>
                <a:spcPct val="75000"/>
              </a:spcBef>
              <a:buClr>
                <a:schemeClr val="tx2"/>
              </a:buClr>
              <a:buSzPct val="70000"/>
              <a:buFont typeface="Wingdings" pitchFamily="2" charset="2"/>
              <a:buChar char="l"/>
              <a:defRPr/>
            </a:pPr>
            <a:r>
              <a:rPr lang="en-US" sz="2800" dirty="0" smtClean="0">
                <a:latin typeface="+mn-lt"/>
              </a:rPr>
              <a:t>Data </a:t>
            </a:r>
            <a:r>
              <a:rPr lang="en-US" sz="2800" dirty="0">
                <a:latin typeface="+mn-lt"/>
              </a:rPr>
              <a:t>elements can represent a code, </a:t>
            </a:r>
            <a:r>
              <a:rPr lang="en-US" sz="2800" dirty="0" smtClean="0">
                <a:latin typeface="+mn-lt"/>
              </a:rPr>
              <a:t>a value</a:t>
            </a:r>
            <a:r>
              <a:rPr lang="en-US" sz="2800" dirty="0">
                <a:latin typeface="+mn-lt"/>
              </a:rPr>
              <a:t>, or text (such as a description)</a:t>
            </a:r>
          </a:p>
          <a:p>
            <a:pPr marL="465138" indent="-465138">
              <a:lnSpc>
                <a:spcPct val="90000"/>
              </a:lnSpc>
              <a:spcBef>
                <a:spcPct val="75000"/>
              </a:spcBef>
              <a:buClr>
                <a:schemeClr val="tx2"/>
              </a:buClr>
              <a:buSzPct val="70000"/>
              <a:buFont typeface="Wingdings" pitchFamily="2" charset="2"/>
              <a:buChar char="l"/>
              <a:defRPr/>
            </a:pPr>
            <a:r>
              <a:rPr lang="en-US" sz="2800" dirty="0" smtClean="0">
                <a:latin typeface="+mn-lt"/>
              </a:rPr>
              <a:t>Each </a:t>
            </a:r>
            <a:r>
              <a:rPr lang="en-US" sz="2800" dirty="0">
                <a:latin typeface="+mn-lt"/>
              </a:rPr>
              <a:t>data element has both a minimum </a:t>
            </a:r>
            <a:r>
              <a:rPr lang="en-US" sz="2800" dirty="0" smtClean="0">
                <a:latin typeface="+mn-lt"/>
              </a:rPr>
              <a:t>and maximum </a:t>
            </a:r>
            <a:r>
              <a:rPr lang="en-US" sz="2800" dirty="0">
                <a:latin typeface="+mn-lt"/>
              </a:rPr>
              <a:t>length</a:t>
            </a:r>
          </a:p>
          <a:p>
            <a:pPr marL="465138" indent="-465138">
              <a:lnSpc>
                <a:spcPct val="90000"/>
              </a:lnSpc>
              <a:spcBef>
                <a:spcPct val="75000"/>
              </a:spcBef>
              <a:buClr>
                <a:schemeClr val="tx2"/>
              </a:buClr>
              <a:buSzPct val="70000"/>
              <a:buFont typeface="Wingdings" pitchFamily="2" charset="2"/>
              <a:buChar char="l"/>
              <a:defRPr/>
            </a:pPr>
            <a:r>
              <a:rPr lang="en-US" sz="2800" dirty="0" smtClean="0">
                <a:latin typeface="+mn-lt"/>
              </a:rPr>
              <a:t>Data </a:t>
            </a:r>
            <a:r>
              <a:rPr lang="en-US" sz="2800" dirty="0">
                <a:latin typeface="+mn-lt"/>
              </a:rPr>
              <a:t>elements can be mandatory, </a:t>
            </a:r>
            <a:r>
              <a:rPr lang="en-US" sz="2800" dirty="0" smtClean="0">
                <a:latin typeface="+mn-lt"/>
              </a:rPr>
              <a:t>optional, or </a:t>
            </a:r>
            <a:r>
              <a:rPr lang="en-US" sz="2800" dirty="0">
                <a:latin typeface="+mn-lt"/>
              </a:rPr>
              <a:t>relational</a:t>
            </a:r>
          </a:p>
        </p:txBody>
      </p:sp>
      <p:grpSp>
        <p:nvGrpSpPr>
          <p:cNvPr id="4" name="Group 3"/>
          <p:cNvGrpSpPr/>
          <p:nvPr/>
        </p:nvGrpSpPr>
        <p:grpSpPr>
          <a:xfrm>
            <a:off x="6324600" y="6445190"/>
            <a:ext cx="2794000" cy="400110"/>
            <a:chOff x="6324600" y="6445190"/>
            <a:chExt cx="2794000" cy="400110"/>
          </a:xfrm>
        </p:grpSpPr>
        <p:sp>
          <p:nvSpPr>
            <p:cNvPr id="2" name="TextBox 1"/>
            <p:cNvSpPr txBox="1"/>
            <p:nvPr/>
          </p:nvSpPr>
          <p:spPr bwMode="auto">
            <a:xfrm>
              <a:off x="6324600" y="6445190"/>
              <a:ext cx="27940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Data Element             Word</a:t>
              </a:r>
              <a:endParaRPr lang="en-US" sz="2000" dirty="0">
                <a:solidFill>
                  <a:srgbClr val="FF0000"/>
                </a:solidFill>
                <a:latin typeface="Arial Narrow" pitchFamily="34" charset="0"/>
                <a:cs typeface="Arial" charset="0"/>
              </a:endParaRPr>
            </a:p>
          </p:txBody>
        </p:sp>
        <p:sp>
          <p:nvSpPr>
            <p:cNvPr id="3" name="Left-Right Arrow 2"/>
            <p:cNvSpPr/>
            <p:nvPr/>
          </p:nvSpPr>
          <p:spPr bwMode="auto">
            <a:xfrm>
              <a:off x="7848600"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2" name="Rectangle 8"/>
          <p:cNvSpPr>
            <a:spLocks noGrp="1" noChangeArrowheads="1"/>
          </p:cNvSpPr>
          <p:nvPr>
            <p:ph type="title"/>
          </p:nvPr>
        </p:nvSpPr>
        <p:spPr>
          <a:xfrm>
            <a:off x="428625" y="457200"/>
            <a:ext cx="8382000" cy="685800"/>
          </a:xfrm>
          <a:noFill/>
        </p:spPr>
        <p:txBody>
          <a:bodyPr lIns="90488" tIns="44450" rIns="90488" bIns="44450"/>
          <a:lstStyle/>
          <a:p>
            <a:r>
              <a:rPr lang="en-US" sz="4400" dirty="0" smtClean="0"/>
              <a:t>Data Element Types</a:t>
            </a:r>
            <a:endParaRPr lang="en-US" dirty="0" smtClean="0"/>
          </a:p>
        </p:txBody>
      </p:sp>
      <p:sp>
        <p:nvSpPr>
          <p:cNvPr id="1028" name="Rectangle 4"/>
          <p:cNvSpPr>
            <a:spLocks noGrp="1" noChangeArrowheads="1"/>
          </p:cNvSpPr>
          <p:nvPr>
            <p:ph idx="1"/>
          </p:nvPr>
        </p:nvSpPr>
        <p:spPr>
          <a:xfrm>
            <a:off x="152400" y="1295400"/>
            <a:ext cx="8991600" cy="457200"/>
          </a:xfrm>
          <a:noFill/>
        </p:spPr>
        <p:txBody>
          <a:bodyPr lIns="90488" tIns="44450" rIns="90488" bIns="44450"/>
          <a:lstStyle/>
          <a:p>
            <a:pPr defTabSz="882650">
              <a:lnSpc>
                <a:spcPct val="90000"/>
              </a:lnSpc>
              <a:buFont typeface="Wingdings" pitchFamily="2" charset="2"/>
              <a:buNone/>
              <a:tabLst>
                <a:tab pos="1600200" algn="l"/>
                <a:tab pos="2000250" algn="l"/>
              </a:tabLst>
            </a:pPr>
            <a:r>
              <a:rPr lang="en-US" sz="2800" dirty="0" smtClean="0">
                <a:solidFill>
                  <a:schemeClr val="tx1"/>
                </a:solidFill>
              </a:rPr>
              <a:t>There are seven types of data elements:</a:t>
            </a:r>
          </a:p>
        </p:txBody>
      </p:sp>
      <p:sp>
        <p:nvSpPr>
          <p:cNvPr id="1029" name="Rectangle 5"/>
          <p:cNvSpPr>
            <a:spLocks noChangeArrowheads="1"/>
          </p:cNvSpPr>
          <p:nvPr/>
        </p:nvSpPr>
        <p:spPr bwMode="auto">
          <a:xfrm rot="19316945">
            <a:off x="7711860" y="2955384"/>
            <a:ext cx="1362554" cy="520655"/>
          </a:xfrm>
          <a:prstGeom prst="rect">
            <a:avLst/>
          </a:prstGeom>
          <a:noFill/>
          <a:ln w="12700">
            <a:noFill/>
            <a:miter lim="800000"/>
            <a:headEnd/>
            <a:tailEnd/>
          </a:ln>
        </p:spPr>
        <p:txBody>
          <a:bodyPr wrap="none" lIns="90488" tIns="44450" rIns="90488" bIns="44450">
            <a:spAutoFit/>
          </a:bodyPr>
          <a:lstStyle/>
          <a:p>
            <a:pPr>
              <a:spcBef>
                <a:spcPct val="0"/>
              </a:spcBef>
            </a:pPr>
            <a:r>
              <a:rPr lang="en-US" sz="2800" dirty="0"/>
              <a:t>A6B7C</a:t>
            </a:r>
          </a:p>
        </p:txBody>
      </p:sp>
      <p:sp>
        <p:nvSpPr>
          <p:cNvPr id="1030" name="Rectangle 6"/>
          <p:cNvSpPr>
            <a:spLocks noChangeArrowheads="1"/>
          </p:cNvSpPr>
          <p:nvPr/>
        </p:nvSpPr>
        <p:spPr bwMode="auto">
          <a:xfrm rot="1263758">
            <a:off x="7510594" y="2007201"/>
            <a:ext cx="1513645" cy="520655"/>
          </a:xfrm>
          <a:prstGeom prst="rect">
            <a:avLst/>
          </a:prstGeom>
          <a:noFill/>
          <a:ln w="12700">
            <a:noFill/>
            <a:miter lim="800000"/>
            <a:headEnd/>
            <a:tailEnd/>
          </a:ln>
        </p:spPr>
        <p:txBody>
          <a:bodyPr wrap="square" lIns="90488" tIns="44450" rIns="90488" bIns="44450">
            <a:spAutoFit/>
          </a:bodyPr>
          <a:lstStyle/>
          <a:p>
            <a:pPr>
              <a:spcBef>
                <a:spcPct val="0"/>
              </a:spcBef>
            </a:pPr>
            <a:r>
              <a:rPr lang="en-US" sz="2800" dirty="0">
                <a:solidFill>
                  <a:srgbClr val="00B050"/>
                </a:solidFill>
              </a:rPr>
              <a:t>1.5627</a:t>
            </a:r>
            <a:endParaRPr lang="en-US" sz="5400" dirty="0">
              <a:solidFill>
                <a:srgbClr val="00B050"/>
              </a:solidFill>
            </a:endParaRPr>
          </a:p>
        </p:txBody>
      </p:sp>
      <p:sp>
        <p:nvSpPr>
          <p:cNvPr id="1034" name="Rectangle 10"/>
          <p:cNvSpPr>
            <a:spLocks noChangeArrowheads="1"/>
          </p:cNvSpPr>
          <p:nvPr/>
        </p:nvSpPr>
        <p:spPr bwMode="auto">
          <a:xfrm rot="1263758">
            <a:off x="7427888" y="3897947"/>
            <a:ext cx="1434325" cy="520655"/>
          </a:xfrm>
          <a:prstGeom prst="rect">
            <a:avLst/>
          </a:prstGeom>
          <a:noFill/>
          <a:ln w="12700">
            <a:noFill/>
            <a:miter lim="800000"/>
            <a:headEnd/>
            <a:tailEnd/>
          </a:ln>
        </p:spPr>
        <p:txBody>
          <a:bodyPr wrap="square" lIns="90488" tIns="44450" rIns="90488" bIns="44450">
            <a:spAutoFit/>
          </a:bodyPr>
          <a:lstStyle/>
          <a:p>
            <a:pPr>
              <a:spcBef>
                <a:spcPct val="0"/>
              </a:spcBef>
            </a:pPr>
            <a:r>
              <a:rPr lang="en-US" sz="2800" dirty="0">
                <a:solidFill>
                  <a:srgbClr val="FF0000"/>
                </a:solidFill>
              </a:rPr>
              <a:t>15627</a:t>
            </a:r>
            <a:endParaRPr lang="en-US" sz="5400" dirty="0">
              <a:solidFill>
                <a:srgbClr val="FF0000"/>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148893852"/>
              </p:ext>
            </p:extLst>
          </p:nvPr>
        </p:nvGraphicFramePr>
        <p:xfrm>
          <a:off x="304800" y="1904998"/>
          <a:ext cx="6934200" cy="4373882"/>
        </p:xfrm>
        <a:graphic>
          <a:graphicData uri="http://schemas.openxmlformats.org/drawingml/2006/table">
            <a:tbl>
              <a:tblPr firstRow="1" bandRow="1">
                <a:tableStyleId>{5940675A-B579-460E-94D1-54222C63F5DA}</a:tableStyleId>
              </a:tblPr>
              <a:tblGrid>
                <a:gridCol w="679291">
                  <a:extLst>
                    <a:ext uri="{9D8B030D-6E8A-4147-A177-3AD203B41FA5}">
                      <a16:colId xmlns:a16="http://schemas.microsoft.com/office/drawing/2014/main" val="20000"/>
                    </a:ext>
                  </a:extLst>
                </a:gridCol>
                <a:gridCol w="6254909">
                  <a:extLst>
                    <a:ext uri="{9D8B030D-6E8A-4147-A177-3AD203B41FA5}">
                      <a16:colId xmlns:a16="http://schemas.microsoft.com/office/drawing/2014/main" val="20001"/>
                    </a:ext>
                  </a:extLst>
                </a:gridCol>
              </a:tblGrid>
              <a:tr h="485987">
                <a:tc>
                  <a:txBody>
                    <a:bodyPr/>
                    <a:lstStyle/>
                    <a:p>
                      <a:pPr algn="l"/>
                      <a:r>
                        <a:rPr lang="en-US" sz="2400" b="1" dirty="0" smtClean="0">
                          <a:solidFill>
                            <a:srgbClr val="2D2DB9"/>
                          </a:solidFill>
                        </a:rPr>
                        <a:t>AN</a:t>
                      </a:r>
                      <a:endParaRPr lang="en-US" sz="2400" b="1" dirty="0">
                        <a:solidFill>
                          <a:srgbClr val="2D2DB9"/>
                        </a:solidFill>
                      </a:endParaRPr>
                    </a:p>
                  </a:txBody>
                  <a:tcPr anchor="ctr"/>
                </a:tc>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schemeClr val="tx1"/>
                          </a:solidFill>
                        </a:rPr>
                        <a:t>Alphanumeric string including special characters</a:t>
                      </a:r>
                    </a:p>
                  </a:txBody>
                  <a:tcPr anchor="ctr"/>
                </a:tc>
                <a:extLst>
                  <a:ext uri="{0D108BD9-81ED-4DB2-BD59-A6C34878D82A}">
                    <a16:rowId xmlns:a16="http://schemas.microsoft.com/office/drawing/2014/main" val="10000"/>
                  </a:ext>
                </a:extLst>
              </a:tr>
              <a:tr h="485987">
                <a:tc>
                  <a:txBody>
                    <a:bodyPr/>
                    <a:lstStyle/>
                    <a:p>
                      <a:pPr algn="l"/>
                      <a:r>
                        <a:rPr lang="en-US" sz="2400" b="1" dirty="0" smtClean="0">
                          <a:solidFill>
                            <a:srgbClr val="2D2DB9"/>
                          </a:solidFill>
                        </a:rPr>
                        <a:t>B</a:t>
                      </a:r>
                      <a:endParaRPr lang="en-US" sz="2400" b="1" dirty="0">
                        <a:solidFill>
                          <a:srgbClr val="2D2DB9"/>
                        </a:solidFill>
                      </a:endParaRPr>
                    </a:p>
                  </a:txBody>
                  <a:tcPr anchor="ctr"/>
                </a:tc>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schemeClr val="tx1"/>
                          </a:solidFill>
                        </a:rPr>
                        <a:t>Binary (example: 010101101)</a:t>
                      </a:r>
                    </a:p>
                  </a:txBody>
                  <a:tcPr anchor="ctr"/>
                </a:tc>
                <a:extLst>
                  <a:ext uri="{0D108BD9-81ED-4DB2-BD59-A6C34878D82A}">
                    <a16:rowId xmlns:a16="http://schemas.microsoft.com/office/drawing/2014/main" val="10001"/>
                  </a:ext>
                </a:extLst>
              </a:tr>
              <a:tr h="680381">
                <a:tc>
                  <a:txBody>
                    <a:bodyPr/>
                    <a:lstStyle/>
                    <a:p>
                      <a:pPr algn="l"/>
                      <a:r>
                        <a:rPr lang="en-US" sz="2400" b="1" dirty="0" smtClean="0">
                          <a:solidFill>
                            <a:srgbClr val="2D2DB9"/>
                          </a:solidFill>
                        </a:rPr>
                        <a:t>DT</a:t>
                      </a:r>
                      <a:endParaRPr lang="en-US" sz="2400" b="1" dirty="0">
                        <a:solidFill>
                          <a:srgbClr val="2D2DB9"/>
                        </a:solidFill>
                      </a:endParaRPr>
                    </a:p>
                  </a:txBody>
                  <a:tcPr anchor="ctr"/>
                </a:tc>
                <a:tc>
                  <a:txBody>
                    <a:bodyPr/>
                    <a:lstStyle/>
                    <a:p>
                      <a:pPr lvl="0" algn="l" defTabSz="882650">
                        <a:lnSpc>
                          <a:spcPct val="90000"/>
                        </a:lnSpc>
                        <a:buClr>
                          <a:schemeClr val="accent1"/>
                        </a:buClr>
                        <a:buFont typeface="Wingdings" pitchFamily="2" charset="2"/>
                        <a:buNone/>
                        <a:tabLst>
                          <a:tab pos="1600200" algn="l"/>
                          <a:tab pos="2000250" algn="l"/>
                        </a:tabLst>
                      </a:pPr>
                      <a:r>
                        <a:rPr lang="en-US" sz="2000" dirty="0" smtClean="0">
                          <a:solidFill>
                            <a:schemeClr val="tx1"/>
                          </a:solidFill>
                        </a:rPr>
                        <a:t>Date in YYMMDD or CCYYMMDD format based on</a:t>
                      </a:r>
                      <a:r>
                        <a:rPr lang="en-US" sz="2000" baseline="0" dirty="0" smtClean="0">
                          <a:solidFill>
                            <a:schemeClr val="tx1"/>
                          </a:solidFill>
                        </a:rPr>
                        <a:t> </a:t>
                      </a:r>
                      <a:r>
                        <a:rPr lang="en-US" sz="2000" dirty="0" smtClean="0">
                          <a:solidFill>
                            <a:schemeClr val="tx1"/>
                          </a:solidFill>
                        </a:rPr>
                        <a:t>EDI version being used (DLMS Baseline is 004010)</a:t>
                      </a:r>
                    </a:p>
                  </a:txBody>
                  <a:tcPr anchor="ctr"/>
                </a:tc>
                <a:extLst>
                  <a:ext uri="{0D108BD9-81ED-4DB2-BD59-A6C34878D82A}">
                    <a16:rowId xmlns:a16="http://schemas.microsoft.com/office/drawing/2014/main" val="10002"/>
                  </a:ext>
                </a:extLst>
              </a:tr>
              <a:tr h="745180">
                <a:tc>
                  <a:txBody>
                    <a:bodyPr/>
                    <a:lstStyle/>
                    <a:p>
                      <a:pPr algn="l"/>
                      <a:r>
                        <a:rPr lang="en-US" sz="2400" b="1" dirty="0" smtClean="0">
                          <a:solidFill>
                            <a:srgbClr val="2D2DB9"/>
                          </a:solidFill>
                        </a:rPr>
                        <a:t>ID</a:t>
                      </a:r>
                      <a:endParaRPr lang="en-US" sz="2400" b="1" dirty="0">
                        <a:solidFill>
                          <a:srgbClr val="2D2DB9"/>
                        </a:solidFill>
                      </a:endParaRPr>
                    </a:p>
                  </a:txBody>
                  <a:tcPr anchor="ctr"/>
                </a:tc>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schemeClr val="tx1"/>
                          </a:solidFill>
                        </a:rPr>
                        <a:t>Identifier (works with a code list specified by the dictionary)</a:t>
                      </a:r>
                    </a:p>
                  </a:txBody>
                  <a:tcPr anchor="ctr"/>
                </a:tc>
                <a:extLst>
                  <a:ext uri="{0D108BD9-81ED-4DB2-BD59-A6C34878D82A}">
                    <a16:rowId xmlns:a16="http://schemas.microsoft.com/office/drawing/2014/main" val="10003"/>
                  </a:ext>
                </a:extLst>
              </a:tr>
              <a:tr h="745180">
                <a:tc>
                  <a:txBody>
                    <a:bodyPr/>
                    <a:lstStyle/>
                    <a:p>
                      <a:pPr algn="l"/>
                      <a:r>
                        <a:rPr lang="en-US" sz="2400" b="1" dirty="0" err="1" smtClean="0">
                          <a:solidFill>
                            <a:srgbClr val="2D2DB9"/>
                          </a:solidFill>
                        </a:rPr>
                        <a:t>Nn</a:t>
                      </a:r>
                      <a:endParaRPr lang="en-US" sz="2400" b="1" dirty="0">
                        <a:solidFill>
                          <a:srgbClr val="2D2DB9"/>
                        </a:solidFill>
                      </a:endParaRPr>
                    </a:p>
                  </a:txBody>
                  <a:tcPr anchor="ctr"/>
                </a:tc>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schemeClr val="tx1"/>
                          </a:solidFill>
                        </a:rPr>
                        <a:t>Numeric (implies the number of decimal</a:t>
                      </a:r>
                      <a:r>
                        <a:rPr lang="en-US" sz="2000" baseline="0" dirty="0" smtClean="0">
                          <a:solidFill>
                            <a:schemeClr val="tx1"/>
                          </a:solidFill>
                        </a:rPr>
                        <a:t> </a:t>
                      </a:r>
                      <a:r>
                        <a:rPr lang="en-US" sz="2000" dirty="0" smtClean="0">
                          <a:solidFill>
                            <a:schemeClr val="tx1"/>
                          </a:solidFill>
                        </a:rPr>
                        <a:t>points, e.g., N2 would be two decimal positions)</a:t>
                      </a:r>
                    </a:p>
                  </a:txBody>
                  <a:tcPr anchor="ctr"/>
                </a:tc>
                <a:extLst>
                  <a:ext uri="{0D108BD9-81ED-4DB2-BD59-A6C34878D82A}">
                    <a16:rowId xmlns:a16="http://schemas.microsoft.com/office/drawing/2014/main" val="10004"/>
                  </a:ext>
                </a:extLst>
              </a:tr>
              <a:tr h="745180">
                <a:tc>
                  <a:txBody>
                    <a:bodyPr/>
                    <a:lstStyle/>
                    <a:p>
                      <a:pPr algn="l"/>
                      <a:r>
                        <a:rPr lang="en-US" sz="2400" b="1" dirty="0" smtClean="0">
                          <a:solidFill>
                            <a:srgbClr val="2D2DB9"/>
                          </a:solidFill>
                        </a:rPr>
                        <a:t>R</a:t>
                      </a:r>
                      <a:endParaRPr lang="en-US" sz="2400" b="1" dirty="0">
                        <a:solidFill>
                          <a:srgbClr val="2D2DB9"/>
                        </a:solidFill>
                      </a:endParaRPr>
                    </a:p>
                  </a:txBody>
                  <a:tcPr anchor="ctr"/>
                </a:tc>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schemeClr val="tx1"/>
                          </a:solidFill>
                        </a:rPr>
                        <a:t>Decimal Numeric (decimal points must be</a:t>
                      </a:r>
                      <a:r>
                        <a:rPr lang="en-US" sz="2000" baseline="0" dirty="0" smtClean="0">
                          <a:solidFill>
                            <a:schemeClr val="tx1"/>
                          </a:solidFill>
                        </a:rPr>
                        <a:t> </a:t>
                      </a:r>
                      <a:r>
                        <a:rPr lang="en-US" sz="2000" dirty="0" smtClean="0">
                          <a:solidFill>
                            <a:schemeClr val="tx1"/>
                          </a:solidFill>
                        </a:rPr>
                        <a:t>transmitted if used)</a:t>
                      </a:r>
                    </a:p>
                  </a:txBody>
                  <a:tcPr anchor="ctr"/>
                </a:tc>
                <a:extLst>
                  <a:ext uri="{0D108BD9-81ED-4DB2-BD59-A6C34878D82A}">
                    <a16:rowId xmlns:a16="http://schemas.microsoft.com/office/drawing/2014/main" val="10005"/>
                  </a:ext>
                </a:extLst>
              </a:tr>
              <a:tr h="485987">
                <a:tc>
                  <a:txBody>
                    <a:bodyPr/>
                    <a:lstStyle/>
                    <a:p>
                      <a:pPr algn="l"/>
                      <a:r>
                        <a:rPr lang="en-US" sz="2400" b="1" dirty="0" smtClean="0">
                          <a:solidFill>
                            <a:srgbClr val="2D2DB9"/>
                          </a:solidFill>
                        </a:rPr>
                        <a:t>TM</a:t>
                      </a:r>
                      <a:endParaRPr lang="en-US" sz="2400" b="1" dirty="0">
                        <a:solidFill>
                          <a:srgbClr val="2D2DB9"/>
                        </a:solidFill>
                      </a:endParaRPr>
                    </a:p>
                  </a:txBody>
                  <a:tcPr anchor="ctr"/>
                </a:tc>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schemeClr val="tx1"/>
                          </a:solidFill>
                        </a:rPr>
                        <a:t>Time in HHMMSSDD format</a:t>
                      </a:r>
                    </a:p>
                  </a:txBody>
                  <a:tcPr anchor="ctr"/>
                </a:tc>
                <a:extLst>
                  <a:ext uri="{0D108BD9-81ED-4DB2-BD59-A6C34878D82A}">
                    <a16:rowId xmlns:a16="http://schemas.microsoft.com/office/drawing/2014/main" val="10006"/>
                  </a:ext>
                </a:extLst>
              </a:tr>
            </a:tbl>
          </a:graphicData>
        </a:graphic>
      </p:graphicFrame>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62800" y="5081876"/>
            <a:ext cx="1471324" cy="1471324"/>
          </a:xfrm>
          <a:prstGeom prst="rect">
            <a:avLst/>
          </a:prstGeom>
        </p:spPr>
      </p:pic>
      <p:graphicFrame>
        <p:nvGraphicFramePr>
          <p:cNvPr id="1027" name="Object 3">
            <a:hlinkClick r:id="" action="ppaction://ole?verb=0"/>
          </p:cNvPr>
          <p:cNvGraphicFramePr>
            <a:graphicFrameLocks/>
          </p:cNvGraphicFramePr>
          <p:nvPr>
            <p:extLst>
              <p:ext uri="{D42A27DB-BD31-4B8C-83A1-F6EECF244321}">
                <p14:modId xmlns:p14="http://schemas.microsoft.com/office/powerpoint/2010/main" val="1119083096"/>
              </p:ext>
            </p:extLst>
          </p:nvPr>
        </p:nvGraphicFramePr>
        <p:xfrm>
          <a:off x="8145050" y="4586576"/>
          <a:ext cx="914400" cy="990600"/>
        </p:xfrm>
        <a:graphic>
          <a:graphicData uri="http://schemas.openxmlformats.org/presentationml/2006/ole">
            <mc:AlternateContent xmlns:mc="http://schemas.openxmlformats.org/markup-compatibility/2006">
              <mc:Choice xmlns:v="urn:schemas-microsoft-com:vml" Requires="v">
                <p:oleObj spid="_x0000_s1223" name="GALLERY" r:id="rId5" imgW="6824167" imgH="7448702" progId="">
                  <p:embed/>
                </p:oleObj>
              </mc:Choice>
              <mc:Fallback>
                <p:oleObj name="GALLERY" r:id="rId5" imgW="6824167" imgH="7448702" progId="">
                  <p:embed/>
                  <p:pic>
                    <p:nvPicPr>
                      <p:cNvPr id="0" name="Picture 89"/>
                      <p:cNvPicPr>
                        <a:picLocks noChangeArrowheads="1"/>
                      </p:cNvPicPr>
                      <p:nvPr/>
                    </p:nvPicPr>
                    <p:blipFill>
                      <a:blip r:embed="rId6">
                        <a:grayscl/>
                        <a:extLst>
                          <a:ext uri="{28A0092B-C50C-407E-A947-70E740481C1C}">
                            <a14:useLocalDpi xmlns:a14="http://schemas.microsoft.com/office/drawing/2010/main" val="0"/>
                          </a:ext>
                        </a:extLst>
                      </a:blip>
                      <a:srcRect/>
                      <a:stretch>
                        <a:fillRect/>
                      </a:stretch>
                    </p:blipFill>
                    <p:spPr bwMode="auto">
                      <a:xfrm>
                        <a:off x="8145050" y="4586576"/>
                        <a:ext cx="914400" cy="990600"/>
                      </a:xfrm>
                      <a:prstGeom prst="rect">
                        <a:avLst/>
                      </a:prstGeom>
                      <a:noFill/>
                      <a:ln>
                        <a:noFill/>
                      </a:ln>
                      <a:effectLst/>
                      <a:extLst>
                        <a:ext uri="{909E8E84-426E-40DD-AFC4-6F175D3DCCD1}">
                          <a14:hiddenFill xmlns:a14="http://schemas.microsoft.com/office/drawing/2010/main">
                            <a:solidFill>
                              <a:schemeClr val="accent1">
                                <a:alpha val="50195"/>
                              </a:schemeClr>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9" name="Group 18"/>
          <p:cNvGrpSpPr/>
          <p:nvPr/>
        </p:nvGrpSpPr>
        <p:grpSpPr>
          <a:xfrm>
            <a:off x="6324600" y="6445190"/>
            <a:ext cx="2794000" cy="400110"/>
            <a:chOff x="6324600" y="6445190"/>
            <a:chExt cx="2794000" cy="400110"/>
          </a:xfrm>
        </p:grpSpPr>
        <p:sp>
          <p:nvSpPr>
            <p:cNvPr id="20" name="TextBox 19"/>
            <p:cNvSpPr txBox="1"/>
            <p:nvPr/>
          </p:nvSpPr>
          <p:spPr bwMode="auto">
            <a:xfrm>
              <a:off x="6324600" y="6445190"/>
              <a:ext cx="27940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Data Element             Word</a:t>
              </a:r>
              <a:endParaRPr lang="en-US" sz="2000" dirty="0">
                <a:solidFill>
                  <a:srgbClr val="FF0000"/>
                </a:solidFill>
                <a:latin typeface="Arial Narrow" pitchFamily="34" charset="0"/>
                <a:cs typeface="Arial" charset="0"/>
              </a:endParaRPr>
            </a:p>
          </p:txBody>
        </p:sp>
        <p:sp>
          <p:nvSpPr>
            <p:cNvPr id="21" name="Left-Right Arrow 20"/>
            <p:cNvSpPr/>
            <p:nvPr/>
          </p:nvSpPr>
          <p:spPr bwMode="auto">
            <a:xfrm>
              <a:off x="7848600"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317" name="Group 4"/>
          <p:cNvGrpSpPr>
            <a:grpSpLocks/>
          </p:cNvGrpSpPr>
          <p:nvPr/>
        </p:nvGrpSpPr>
        <p:grpSpPr bwMode="auto">
          <a:xfrm>
            <a:off x="1905000" y="1828800"/>
            <a:ext cx="4724400" cy="3962400"/>
            <a:chOff x="3267" y="1492"/>
            <a:chExt cx="2037" cy="1448"/>
          </a:xfrm>
        </p:grpSpPr>
        <p:grpSp>
          <p:nvGrpSpPr>
            <p:cNvPr id="12318" name="Group 5"/>
            <p:cNvGrpSpPr>
              <a:grpSpLocks/>
            </p:cNvGrpSpPr>
            <p:nvPr/>
          </p:nvGrpSpPr>
          <p:grpSpPr bwMode="auto">
            <a:xfrm>
              <a:off x="3267" y="1492"/>
              <a:ext cx="2037" cy="1448"/>
              <a:chOff x="3267" y="1492"/>
              <a:chExt cx="2037" cy="1448"/>
            </a:xfrm>
          </p:grpSpPr>
          <p:sp>
            <p:nvSpPr>
              <p:cNvPr id="12397" name="Freeform 6"/>
              <p:cNvSpPr>
                <a:spLocks/>
              </p:cNvSpPr>
              <p:nvPr/>
            </p:nvSpPr>
            <p:spPr bwMode="auto">
              <a:xfrm>
                <a:off x="3267" y="1492"/>
                <a:ext cx="1903" cy="1242"/>
              </a:xfrm>
              <a:custGeom>
                <a:avLst/>
                <a:gdLst>
                  <a:gd name="T0" fmla="*/ 0 w 1903"/>
                  <a:gd name="T1" fmla="*/ 1234 h 1242"/>
                  <a:gd name="T2" fmla="*/ 1897 w 1903"/>
                  <a:gd name="T3" fmla="*/ 0 h 1242"/>
                  <a:gd name="T4" fmla="*/ 1902 w 1903"/>
                  <a:gd name="T5" fmla="*/ 7 h 1242"/>
                  <a:gd name="T6" fmla="*/ 5 w 1903"/>
                  <a:gd name="T7" fmla="*/ 1241 h 1242"/>
                  <a:gd name="T8" fmla="*/ 0 w 1903"/>
                  <a:gd name="T9" fmla="*/ 1234 h 1242"/>
                  <a:gd name="T10" fmla="*/ 0 60000 65536"/>
                  <a:gd name="T11" fmla="*/ 0 60000 65536"/>
                  <a:gd name="T12" fmla="*/ 0 60000 65536"/>
                  <a:gd name="T13" fmla="*/ 0 60000 65536"/>
                  <a:gd name="T14" fmla="*/ 0 60000 65536"/>
                  <a:gd name="T15" fmla="*/ 0 w 1903"/>
                  <a:gd name="T16" fmla="*/ 0 h 1242"/>
                  <a:gd name="T17" fmla="*/ 1903 w 1903"/>
                  <a:gd name="T18" fmla="*/ 1242 h 1242"/>
                </a:gdLst>
                <a:ahLst/>
                <a:cxnLst>
                  <a:cxn ang="T10">
                    <a:pos x="T0" y="T1"/>
                  </a:cxn>
                  <a:cxn ang="T11">
                    <a:pos x="T2" y="T3"/>
                  </a:cxn>
                  <a:cxn ang="T12">
                    <a:pos x="T4" y="T5"/>
                  </a:cxn>
                  <a:cxn ang="T13">
                    <a:pos x="T6" y="T7"/>
                  </a:cxn>
                  <a:cxn ang="T14">
                    <a:pos x="T8" y="T9"/>
                  </a:cxn>
                </a:cxnLst>
                <a:rect l="T15" t="T16" r="T17" b="T18"/>
                <a:pathLst>
                  <a:path w="1903" h="1242">
                    <a:moveTo>
                      <a:pt x="0" y="1234"/>
                    </a:moveTo>
                    <a:lnTo>
                      <a:pt x="1897" y="0"/>
                    </a:lnTo>
                    <a:lnTo>
                      <a:pt x="1902" y="7"/>
                    </a:lnTo>
                    <a:lnTo>
                      <a:pt x="5" y="1241"/>
                    </a:lnTo>
                    <a:lnTo>
                      <a:pt x="0" y="1234"/>
                    </a:lnTo>
                  </a:path>
                </a:pathLst>
              </a:custGeom>
              <a:solidFill>
                <a:srgbClr val="A0A0A0">
                  <a:alpha val="50195"/>
                </a:srgbClr>
              </a:solidFill>
              <a:ln w="12700" cap="rnd" cmpd="sng">
                <a:solidFill>
                  <a:srgbClr val="606060"/>
                </a:solidFill>
                <a:prstDash val="solid"/>
                <a:round/>
                <a:headEnd type="none" w="med" len="med"/>
                <a:tailEnd type="none" w="med" len="med"/>
              </a:ln>
            </p:spPr>
            <p:txBody>
              <a:bodyPr/>
              <a:lstStyle/>
              <a:p>
                <a:endParaRPr lang="en-US"/>
              </a:p>
            </p:txBody>
          </p:sp>
          <p:sp>
            <p:nvSpPr>
              <p:cNvPr id="12398" name="Freeform 7"/>
              <p:cNvSpPr>
                <a:spLocks/>
              </p:cNvSpPr>
              <p:nvPr/>
            </p:nvSpPr>
            <p:spPr bwMode="auto">
              <a:xfrm>
                <a:off x="3271" y="1499"/>
                <a:ext cx="2033" cy="1440"/>
              </a:xfrm>
              <a:custGeom>
                <a:avLst/>
                <a:gdLst>
                  <a:gd name="T0" fmla="*/ 0 w 2033"/>
                  <a:gd name="T1" fmla="*/ 1233 h 1440"/>
                  <a:gd name="T2" fmla="*/ 1899 w 2033"/>
                  <a:gd name="T3" fmla="*/ 0 h 1440"/>
                  <a:gd name="T4" fmla="*/ 2032 w 2033"/>
                  <a:gd name="T5" fmla="*/ 206 h 1440"/>
                  <a:gd name="T6" fmla="*/ 133 w 2033"/>
                  <a:gd name="T7" fmla="*/ 1439 h 1440"/>
                  <a:gd name="T8" fmla="*/ 0 w 2033"/>
                  <a:gd name="T9" fmla="*/ 1233 h 1440"/>
                  <a:gd name="T10" fmla="*/ 0 60000 65536"/>
                  <a:gd name="T11" fmla="*/ 0 60000 65536"/>
                  <a:gd name="T12" fmla="*/ 0 60000 65536"/>
                  <a:gd name="T13" fmla="*/ 0 60000 65536"/>
                  <a:gd name="T14" fmla="*/ 0 60000 65536"/>
                  <a:gd name="T15" fmla="*/ 0 w 2033"/>
                  <a:gd name="T16" fmla="*/ 0 h 1440"/>
                  <a:gd name="T17" fmla="*/ 2033 w 2033"/>
                  <a:gd name="T18" fmla="*/ 1440 h 1440"/>
                </a:gdLst>
                <a:ahLst/>
                <a:cxnLst>
                  <a:cxn ang="T10">
                    <a:pos x="T0" y="T1"/>
                  </a:cxn>
                  <a:cxn ang="T11">
                    <a:pos x="T2" y="T3"/>
                  </a:cxn>
                  <a:cxn ang="T12">
                    <a:pos x="T4" y="T5"/>
                  </a:cxn>
                  <a:cxn ang="T13">
                    <a:pos x="T6" y="T7"/>
                  </a:cxn>
                  <a:cxn ang="T14">
                    <a:pos x="T8" y="T9"/>
                  </a:cxn>
                </a:cxnLst>
                <a:rect l="T15" t="T16" r="T17" b="T18"/>
                <a:pathLst>
                  <a:path w="2033" h="1440">
                    <a:moveTo>
                      <a:pt x="0" y="1233"/>
                    </a:moveTo>
                    <a:lnTo>
                      <a:pt x="1899" y="0"/>
                    </a:lnTo>
                    <a:lnTo>
                      <a:pt x="2032" y="206"/>
                    </a:lnTo>
                    <a:lnTo>
                      <a:pt x="133" y="1439"/>
                    </a:lnTo>
                    <a:lnTo>
                      <a:pt x="0" y="1233"/>
                    </a:lnTo>
                  </a:path>
                </a:pathLst>
              </a:custGeom>
              <a:solidFill>
                <a:srgbClr val="FFA040">
                  <a:alpha val="50195"/>
                </a:srgbClr>
              </a:solidFill>
              <a:ln w="12700" cap="rnd" cmpd="sng">
                <a:solidFill>
                  <a:srgbClr val="FFA040"/>
                </a:solidFill>
                <a:prstDash val="solid"/>
                <a:round/>
                <a:headEnd type="none" w="med" len="med"/>
                <a:tailEnd type="none" w="med" len="med"/>
              </a:ln>
            </p:spPr>
            <p:txBody>
              <a:bodyPr/>
              <a:lstStyle/>
              <a:p>
                <a:endParaRPr lang="en-US"/>
              </a:p>
            </p:txBody>
          </p:sp>
          <p:sp>
            <p:nvSpPr>
              <p:cNvPr id="12399" name="Freeform 8"/>
              <p:cNvSpPr>
                <a:spLocks/>
              </p:cNvSpPr>
              <p:nvPr/>
            </p:nvSpPr>
            <p:spPr bwMode="auto">
              <a:xfrm>
                <a:off x="3355" y="1627"/>
                <a:ext cx="1949" cy="1313"/>
              </a:xfrm>
              <a:custGeom>
                <a:avLst/>
                <a:gdLst>
                  <a:gd name="T0" fmla="*/ 0 w 1949"/>
                  <a:gd name="T1" fmla="*/ 1234 h 1313"/>
                  <a:gd name="T2" fmla="*/ 1898 w 1949"/>
                  <a:gd name="T3" fmla="*/ 0 h 1313"/>
                  <a:gd name="T4" fmla="*/ 1948 w 1949"/>
                  <a:gd name="T5" fmla="*/ 78 h 1313"/>
                  <a:gd name="T6" fmla="*/ 50 w 1949"/>
                  <a:gd name="T7" fmla="*/ 1312 h 1313"/>
                  <a:gd name="T8" fmla="*/ 0 w 1949"/>
                  <a:gd name="T9" fmla="*/ 1234 h 1313"/>
                  <a:gd name="T10" fmla="*/ 0 60000 65536"/>
                  <a:gd name="T11" fmla="*/ 0 60000 65536"/>
                  <a:gd name="T12" fmla="*/ 0 60000 65536"/>
                  <a:gd name="T13" fmla="*/ 0 60000 65536"/>
                  <a:gd name="T14" fmla="*/ 0 60000 65536"/>
                  <a:gd name="T15" fmla="*/ 0 w 1949"/>
                  <a:gd name="T16" fmla="*/ 0 h 1313"/>
                  <a:gd name="T17" fmla="*/ 1949 w 1949"/>
                  <a:gd name="T18" fmla="*/ 1313 h 1313"/>
                </a:gdLst>
                <a:ahLst/>
                <a:cxnLst>
                  <a:cxn ang="T10">
                    <a:pos x="T0" y="T1"/>
                  </a:cxn>
                  <a:cxn ang="T11">
                    <a:pos x="T2" y="T3"/>
                  </a:cxn>
                  <a:cxn ang="T12">
                    <a:pos x="T4" y="T5"/>
                  </a:cxn>
                  <a:cxn ang="T13">
                    <a:pos x="T6" y="T7"/>
                  </a:cxn>
                  <a:cxn ang="T14">
                    <a:pos x="T8" y="T9"/>
                  </a:cxn>
                </a:cxnLst>
                <a:rect l="T15" t="T16" r="T17" b="T18"/>
                <a:pathLst>
                  <a:path w="1949" h="1313">
                    <a:moveTo>
                      <a:pt x="0" y="1234"/>
                    </a:moveTo>
                    <a:lnTo>
                      <a:pt x="1898" y="0"/>
                    </a:lnTo>
                    <a:lnTo>
                      <a:pt x="1948" y="78"/>
                    </a:lnTo>
                    <a:lnTo>
                      <a:pt x="50" y="1312"/>
                    </a:lnTo>
                    <a:lnTo>
                      <a:pt x="0" y="1234"/>
                    </a:lnTo>
                  </a:path>
                </a:pathLst>
              </a:custGeom>
              <a:solidFill>
                <a:srgbClr val="C06000">
                  <a:alpha val="50195"/>
                </a:srgbClr>
              </a:solidFill>
              <a:ln w="12700" cap="rnd" cmpd="sng">
                <a:solidFill>
                  <a:srgbClr val="FFA040"/>
                </a:solidFill>
                <a:prstDash val="solid"/>
                <a:round/>
                <a:headEnd type="none" w="med" len="med"/>
                <a:tailEnd type="none" w="med" len="med"/>
              </a:ln>
            </p:spPr>
            <p:txBody>
              <a:bodyPr/>
              <a:lstStyle/>
              <a:p>
                <a:endParaRPr lang="en-US"/>
              </a:p>
            </p:txBody>
          </p:sp>
        </p:grpSp>
        <p:grpSp>
          <p:nvGrpSpPr>
            <p:cNvPr id="12319" name="Group 9"/>
            <p:cNvGrpSpPr>
              <a:grpSpLocks/>
            </p:cNvGrpSpPr>
            <p:nvPr/>
          </p:nvGrpSpPr>
          <p:grpSpPr bwMode="auto">
            <a:xfrm>
              <a:off x="3347" y="1547"/>
              <a:ext cx="1816" cy="1233"/>
              <a:chOff x="3347" y="1547"/>
              <a:chExt cx="1816" cy="1233"/>
            </a:xfrm>
          </p:grpSpPr>
          <p:sp>
            <p:nvSpPr>
              <p:cNvPr id="12336" name="Line 10"/>
              <p:cNvSpPr>
                <a:spLocks noChangeShapeType="1"/>
              </p:cNvSpPr>
              <p:nvPr/>
            </p:nvSpPr>
            <p:spPr bwMode="auto">
              <a:xfrm>
                <a:off x="3639" y="2500"/>
                <a:ext cx="56" cy="90"/>
              </a:xfrm>
              <a:prstGeom prst="line">
                <a:avLst/>
              </a:prstGeom>
              <a:noFill/>
              <a:ln w="12700">
                <a:solidFill>
                  <a:srgbClr val="000000"/>
                </a:solidFill>
                <a:round/>
                <a:headEnd/>
                <a:tailEnd/>
              </a:ln>
            </p:spPr>
            <p:txBody>
              <a:bodyPr wrap="none" anchor="ctr"/>
              <a:lstStyle/>
              <a:p>
                <a:endParaRPr lang="en-US"/>
              </a:p>
            </p:txBody>
          </p:sp>
          <p:sp>
            <p:nvSpPr>
              <p:cNvPr id="12337" name="Line 11"/>
              <p:cNvSpPr>
                <a:spLocks noChangeShapeType="1"/>
              </p:cNvSpPr>
              <p:nvPr/>
            </p:nvSpPr>
            <p:spPr bwMode="auto">
              <a:xfrm>
                <a:off x="3347" y="2690"/>
                <a:ext cx="54" cy="90"/>
              </a:xfrm>
              <a:prstGeom prst="line">
                <a:avLst/>
              </a:prstGeom>
              <a:noFill/>
              <a:ln w="12700">
                <a:solidFill>
                  <a:srgbClr val="000000"/>
                </a:solidFill>
                <a:round/>
                <a:headEnd/>
                <a:tailEnd/>
              </a:ln>
            </p:spPr>
            <p:txBody>
              <a:bodyPr wrap="none" anchor="ctr"/>
              <a:lstStyle/>
              <a:p>
                <a:endParaRPr lang="en-US"/>
              </a:p>
            </p:txBody>
          </p:sp>
          <p:sp>
            <p:nvSpPr>
              <p:cNvPr id="12338" name="Line 12"/>
              <p:cNvSpPr>
                <a:spLocks noChangeShapeType="1"/>
              </p:cNvSpPr>
              <p:nvPr/>
            </p:nvSpPr>
            <p:spPr bwMode="auto">
              <a:xfrm flipH="1" flipV="1">
                <a:off x="3411" y="2635"/>
                <a:ext cx="46" cy="68"/>
              </a:xfrm>
              <a:prstGeom prst="line">
                <a:avLst/>
              </a:prstGeom>
              <a:noFill/>
              <a:ln w="12700">
                <a:solidFill>
                  <a:srgbClr val="000000"/>
                </a:solidFill>
                <a:round/>
                <a:headEnd/>
                <a:tailEnd/>
              </a:ln>
            </p:spPr>
            <p:txBody>
              <a:bodyPr wrap="none" anchor="ctr"/>
              <a:lstStyle/>
              <a:p>
                <a:endParaRPr lang="en-US"/>
              </a:p>
            </p:txBody>
          </p:sp>
          <p:sp>
            <p:nvSpPr>
              <p:cNvPr id="12339" name="Line 13"/>
              <p:cNvSpPr>
                <a:spLocks noChangeShapeType="1"/>
              </p:cNvSpPr>
              <p:nvPr/>
            </p:nvSpPr>
            <p:spPr bwMode="auto">
              <a:xfrm>
                <a:off x="3492" y="2595"/>
                <a:ext cx="55" cy="90"/>
              </a:xfrm>
              <a:prstGeom prst="line">
                <a:avLst/>
              </a:prstGeom>
              <a:noFill/>
              <a:ln w="12700">
                <a:solidFill>
                  <a:srgbClr val="000000"/>
                </a:solidFill>
                <a:round/>
                <a:headEnd/>
                <a:tailEnd/>
              </a:ln>
            </p:spPr>
            <p:txBody>
              <a:bodyPr wrap="none" anchor="ctr"/>
              <a:lstStyle/>
              <a:p>
                <a:endParaRPr lang="en-US"/>
              </a:p>
            </p:txBody>
          </p:sp>
          <p:sp>
            <p:nvSpPr>
              <p:cNvPr id="12340" name="Line 14"/>
              <p:cNvSpPr>
                <a:spLocks noChangeShapeType="1"/>
              </p:cNvSpPr>
              <p:nvPr/>
            </p:nvSpPr>
            <p:spPr bwMode="auto">
              <a:xfrm flipH="1" flipV="1">
                <a:off x="3559" y="2540"/>
                <a:ext cx="45" cy="68"/>
              </a:xfrm>
              <a:prstGeom prst="line">
                <a:avLst/>
              </a:prstGeom>
              <a:noFill/>
              <a:ln w="12700">
                <a:solidFill>
                  <a:srgbClr val="000000"/>
                </a:solidFill>
                <a:round/>
                <a:headEnd/>
                <a:tailEnd/>
              </a:ln>
            </p:spPr>
            <p:txBody>
              <a:bodyPr wrap="none" anchor="ctr"/>
              <a:lstStyle/>
              <a:p>
                <a:endParaRPr lang="en-US"/>
              </a:p>
            </p:txBody>
          </p:sp>
          <p:sp>
            <p:nvSpPr>
              <p:cNvPr id="12341" name="Line 15"/>
              <p:cNvSpPr>
                <a:spLocks noChangeShapeType="1"/>
              </p:cNvSpPr>
              <p:nvPr/>
            </p:nvSpPr>
            <p:spPr bwMode="auto">
              <a:xfrm flipH="1" flipV="1">
                <a:off x="3704" y="2445"/>
                <a:ext cx="47" cy="67"/>
              </a:xfrm>
              <a:prstGeom prst="line">
                <a:avLst/>
              </a:prstGeom>
              <a:noFill/>
              <a:ln w="12700">
                <a:solidFill>
                  <a:srgbClr val="000000"/>
                </a:solidFill>
                <a:round/>
                <a:headEnd/>
                <a:tailEnd/>
              </a:ln>
            </p:spPr>
            <p:txBody>
              <a:bodyPr wrap="none" anchor="ctr"/>
              <a:lstStyle/>
              <a:p>
                <a:endParaRPr lang="en-US"/>
              </a:p>
            </p:txBody>
          </p:sp>
          <p:sp>
            <p:nvSpPr>
              <p:cNvPr id="12342" name="Line 16"/>
              <p:cNvSpPr>
                <a:spLocks noChangeShapeType="1"/>
              </p:cNvSpPr>
              <p:nvPr/>
            </p:nvSpPr>
            <p:spPr bwMode="auto">
              <a:xfrm>
                <a:off x="3787" y="2404"/>
                <a:ext cx="54" cy="90"/>
              </a:xfrm>
              <a:prstGeom prst="line">
                <a:avLst/>
              </a:prstGeom>
              <a:noFill/>
              <a:ln w="12700">
                <a:solidFill>
                  <a:srgbClr val="000000"/>
                </a:solidFill>
                <a:round/>
                <a:headEnd/>
                <a:tailEnd/>
              </a:ln>
            </p:spPr>
            <p:txBody>
              <a:bodyPr wrap="none" anchor="ctr"/>
              <a:lstStyle/>
              <a:p>
                <a:endParaRPr lang="en-US"/>
              </a:p>
            </p:txBody>
          </p:sp>
          <p:sp>
            <p:nvSpPr>
              <p:cNvPr id="12343" name="Line 17"/>
              <p:cNvSpPr>
                <a:spLocks noChangeShapeType="1"/>
              </p:cNvSpPr>
              <p:nvPr/>
            </p:nvSpPr>
            <p:spPr bwMode="auto">
              <a:xfrm flipH="1" flipV="1">
                <a:off x="3851" y="2349"/>
                <a:ext cx="46" cy="68"/>
              </a:xfrm>
              <a:prstGeom prst="line">
                <a:avLst/>
              </a:prstGeom>
              <a:noFill/>
              <a:ln w="12700">
                <a:solidFill>
                  <a:srgbClr val="000000"/>
                </a:solidFill>
                <a:round/>
                <a:headEnd/>
                <a:tailEnd/>
              </a:ln>
            </p:spPr>
            <p:txBody>
              <a:bodyPr wrap="none" anchor="ctr"/>
              <a:lstStyle/>
              <a:p>
                <a:endParaRPr lang="en-US"/>
              </a:p>
            </p:txBody>
          </p:sp>
          <p:sp>
            <p:nvSpPr>
              <p:cNvPr id="12344" name="Line 18"/>
              <p:cNvSpPr>
                <a:spLocks noChangeShapeType="1"/>
              </p:cNvSpPr>
              <p:nvPr/>
            </p:nvSpPr>
            <p:spPr bwMode="auto">
              <a:xfrm>
                <a:off x="3933" y="2309"/>
                <a:ext cx="55" cy="90"/>
              </a:xfrm>
              <a:prstGeom prst="line">
                <a:avLst/>
              </a:prstGeom>
              <a:noFill/>
              <a:ln w="12700">
                <a:solidFill>
                  <a:srgbClr val="000000"/>
                </a:solidFill>
                <a:round/>
                <a:headEnd/>
                <a:tailEnd/>
              </a:ln>
            </p:spPr>
            <p:txBody>
              <a:bodyPr wrap="none" anchor="ctr"/>
              <a:lstStyle/>
              <a:p>
                <a:endParaRPr lang="en-US"/>
              </a:p>
            </p:txBody>
          </p:sp>
          <p:sp>
            <p:nvSpPr>
              <p:cNvPr id="12345" name="Line 19"/>
              <p:cNvSpPr>
                <a:spLocks noChangeShapeType="1"/>
              </p:cNvSpPr>
              <p:nvPr/>
            </p:nvSpPr>
            <p:spPr bwMode="auto">
              <a:xfrm flipH="1" flipV="1">
                <a:off x="3995" y="2255"/>
                <a:ext cx="46" cy="68"/>
              </a:xfrm>
              <a:prstGeom prst="line">
                <a:avLst/>
              </a:prstGeom>
              <a:noFill/>
              <a:ln w="12700">
                <a:solidFill>
                  <a:srgbClr val="000000"/>
                </a:solidFill>
                <a:round/>
                <a:headEnd/>
                <a:tailEnd/>
              </a:ln>
            </p:spPr>
            <p:txBody>
              <a:bodyPr wrap="none" anchor="ctr"/>
              <a:lstStyle/>
              <a:p>
                <a:endParaRPr lang="en-US"/>
              </a:p>
            </p:txBody>
          </p:sp>
          <p:sp>
            <p:nvSpPr>
              <p:cNvPr id="12346" name="Line 20"/>
              <p:cNvSpPr>
                <a:spLocks noChangeShapeType="1"/>
              </p:cNvSpPr>
              <p:nvPr/>
            </p:nvSpPr>
            <p:spPr bwMode="auto">
              <a:xfrm>
                <a:off x="4372" y="2024"/>
                <a:ext cx="55" cy="88"/>
              </a:xfrm>
              <a:prstGeom prst="line">
                <a:avLst/>
              </a:prstGeom>
              <a:noFill/>
              <a:ln w="12700">
                <a:solidFill>
                  <a:srgbClr val="000000"/>
                </a:solidFill>
                <a:round/>
                <a:headEnd/>
                <a:tailEnd/>
              </a:ln>
            </p:spPr>
            <p:txBody>
              <a:bodyPr wrap="none" anchor="ctr"/>
              <a:lstStyle/>
              <a:p>
                <a:endParaRPr lang="en-US"/>
              </a:p>
            </p:txBody>
          </p:sp>
          <p:sp>
            <p:nvSpPr>
              <p:cNvPr id="12347" name="Line 21"/>
              <p:cNvSpPr>
                <a:spLocks noChangeShapeType="1"/>
              </p:cNvSpPr>
              <p:nvPr/>
            </p:nvSpPr>
            <p:spPr bwMode="auto">
              <a:xfrm>
                <a:off x="4519" y="1928"/>
                <a:ext cx="54" cy="88"/>
              </a:xfrm>
              <a:prstGeom prst="line">
                <a:avLst/>
              </a:prstGeom>
              <a:noFill/>
              <a:ln w="12700">
                <a:solidFill>
                  <a:srgbClr val="000000"/>
                </a:solidFill>
                <a:round/>
                <a:headEnd/>
                <a:tailEnd/>
              </a:ln>
            </p:spPr>
            <p:txBody>
              <a:bodyPr wrap="none" anchor="ctr"/>
              <a:lstStyle/>
              <a:p>
                <a:endParaRPr lang="en-US"/>
              </a:p>
            </p:txBody>
          </p:sp>
          <p:sp>
            <p:nvSpPr>
              <p:cNvPr id="12348" name="Line 22"/>
              <p:cNvSpPr>
                <a:spLocks noChangeShapeType="1"/>
              </p:cNvSpPr>
              <p:nvPr/>
            </p:nvSpPr>
            <p:spPr bwMode="auto">
              <a:xfrm flipH="1" flipV="1">
                <a:off x="4439" y="1968"/>
                <a:ext cx="45" cy="68"/>
              </a:xfrm>
              <a:prstGeom prst="line">
                <a:avLst/>
              </a:prstGeom>
              <a:noFill/>
              <a:ln w="12700">
                <a:solidFill>
                  <a:srgbClr val="000000"/>
                </a:solidFill>
                <a:round/>
                <a:headEnd/>
                <a:tailEnd/>
              </a:ln>
            </p:spPr>
            <p:txBody>
              <a:bodyPr wrap="none" anchor="ctr"/>
              <a:lstStyle/>
              <a:p>
                <a:endParaRPr lang="en-US"/>
              </a:p>
            </p:txBody>
          </p:sp>
          <p:sp>
            <p:nvSpPr>
              <p:cNvPr id="12349" name="Line 23"/>
              <p:cNvSpPr>
                <a:spLocks noChangeShapeType="1"/>
              </p:cNvSpPr>
              <p:nvPr/>
            </p:nvSpPr>
            <p:spPr bwMode="auto">
              <a:xfrm flipH="1" flipV="1">
                <a:off x="4291" y="2063"/>
                <a:ext cx="46" cy="68"/>
              </a:xfrm>
              <a:prstGeom prst="line">
                <a:avLst/>
              </a:prstGeom>
              <a:noFill/>
              <a:ln w="12700">
                <a:solidFill>
                  <a:srgbClr val="000000"/>
                </a:solidFill>
                <a:round/>
                <a:headEnd/>
                <a:tailEnd/>
              </a:ln>
            </p:spPr>
            <p:txBody>
              <a:bodyPr wrap="none" anchor="ctr"/>
              <a:lstStyle/>
              <a:p>
                <a:endParaRPr lang="en-US"/>
              </a:p>
            </p:txBody>
          </p:sp>
          <p:sp>
            <p:nvSpPr>
              <p:cNvPr id="12350" name="Line 24"/>
              <p:cNvSpPr>
                <a:spLocks noChangeShapeType="1"/>
              </p:cNvSpPr>
              <p:nvPr/>
            </p:nvSpPr>
            <p:spPr bwMode="auto">
              <a:xfrm>
                <a:off x="4227" y="2118"/>
                <a:ext cx="54" cy="88"/>
              </a:xfrm>
              <a:prstGeom prst="line">
                <a:avLst/>
              </a:prstGeom>
              <a:noFill/>
              <a:ln w="12700">
                <a:solidFill>
                  <a:srgbClr val="000000"/>
                </a:solidFill>
                <a:round/>
                <a:headEnd/>
                <a:tailEnd/>
              </a:ln>
            </p:spPr>
            <p:txBody>
              <a:bodyPr wrap="none" anchor="ctr"/>
              <a:lstStyle/>
              <a:p>
                <a:endParaRPr lang="en-US"/>
              </a:p>
            </p:txBody>
          </p:sp>
          <p:sp>
            <p:nvSpPr>
              <p:cNvPr id="12351" name="Line 25"/>
              <p:cNvSpPr>
                <a:spLocks noChangeShapeType="1"/>
              </p:cNvSpPr>
              <p:nvPr/>
            </p:nvSpPr>
            <p:spPr bwMode="auto">
              <a:xfrm flipH="1" flipV="1">
                <a:off x="4145" y="2158"/>
                <a:ext cx="46" cy="68"/>
              </a:xfrm>
              <a:prstGeom prst="line">
                <a:avLst/>
              </a:prstGeom>
              <a:noFill/>
              <a:ln w="12700">
                <a:solidFill>
                  <a:srgbClr val="000000"/>
                </a:solidFill>
                <a:round/>
                <a:headEnd/>
                <a:tailEnd/>
              </a:ln>
            </p:spPr>
            <p:txBody>
              <a:bodyPr wrap="none" anchor="ctr"/>
              <a:lstStyle/>
              <a:p>
                <a:endParaRPr lang="en-US"/>
              </a:p>
            </p:txBody>
          </p:sp>
          <p:sp>
            <p:nvSpPr>
              <p:cNvPr id="12352" name="Line 26"/>
              <p:cNvSpPr>
                <a:spLocks noChangeShapeType="1"/>
              </p:cNvSpPr>
              <p:nvPr/>
            </p:nvSpPr>
            <p:spPr bwMode="auto">
              <a:xfrm>
                <a:off x="4079" y="2214"/>
                <a:ext cx="54" cy="88"/>
              </a:xfrm>
              <a:prstGeom prst="line">
                <a:avLst/>
              </a:prstGeom>
              <a:noFill/>
              <a:ln w="12700">
                <a:solidFill>
                  <a:srgbClr val="000000"/>
                </a:solidFill>
                <a:round/>
                <a:headEnd/>
                <a:tailEnd/>
              </a:ln>
            </p:spPr>
            <p:txBody>
              <a:bodyPr wrap="none" anchor="ctr"/>
              <a:lstStyle/>
              <a:p>
                <a:endParaRPr lang="en-US"/>
              </a:p>
            </p:txBody>
          </p:sp>
          <p:grpSp>
            <p:nvGrpSpPr>
              <p:cNvPr id="12353" name="Group 27"/>
              <p:cNvGrpSpPr>
                <a:grpSpLocks/>
              </p:cNvGrpSpPr>
              <p:nvPr/>
            </p:nvGrpSpPr>
            <p:grpSpPr bwMode="auto">
              <a:xfrm>
                <a:off x="3384" y="2618"/>
                <a:ext cx="83" cy="66"/>
                <a:chOff x="3384" y="2618"/>
                <a:chExt cx="83" cy="66"/>
              </a:xfrm>
            </p:grpSpPr>
            <p:sp>
              <p:nvSpPr>
                <p:cNvPr id="12395" name="Line 28"/>
                <p:cNvSpPr>
                  <a:spLocks noChangeShapeType="1"/>
                </p:cNvSpPr>
                <p:nvPr/>
              </p:nvSpPr>
              <p:spPr bwMode="auto">
                <a:xfrm>
                  <a:off x="3384" y="2666"/>
                  <a:ext cx="9" cy="18"/>
                </a:xfrm>
                <a:prstGeom prst="line">
                  <a:avLst/>
                </a:prstGeom>
                <a:noFill/>
                <a:ln w="12700">
                  <a:solidFill>
                    <a:srgbClr val="000000"/>
                  </a:solidFill>
                  <a:round/>
                  <a:headEnd/>
                  <a:tailEnd/>
                </a:ln>
              </p:spPr>
              <p:txBody>
                <a:bodyPr wrap="none" anchor="ctr"/>
                <a:lstStyle/>
                <a:p>
                  <a:endParaRPr lang="en-US"/>
                </a:p>
              </p:txBody>
            </p:sp>
            <p:sp>
              <p:nvSpPr>
                <p:cNvPr id="12396" name="Line 29"/>
                <p:cNvSpPr>
                  <a:spLocks noChangeShapeType="1"/>
                </p:cNvSpPr>
                <p:nvPr/>
              </p:nvSpPr>
              <p:spPr bwMode="auto">
                <a:xfrm>
                  <a:off x="3457" y="2618"/>
                  <a:ext cx="10" cy="18"/>
                </a:xfrm>
                <a:prstGeom prst="line">
                  <a:avLst/>
                </a:prstGeom>
                <a:noFill/>
                <a:ln w="12700">
                  <a:solidFill>
                    <a:srgbClr val="000000"/>
                  </a:solidFill>
                  <a:round/>
                  <a:headEnd/>
                  <a:tailEnd/>
                </a:ln>
              </p:spPr>
              <p:txBody>
                <a:bodyPr wrap="none" anchor="ctr"/>
                <a:lstStyle/>
                <a:p>
                  <a:endParaRPr lang="en-US"/>
                </a:p>
              </p:txBody>
            </p:sp>
          </p:grpSp>
          <p:grpSp>
            <p:nvGrpSpPr>
              <p:cNvPr id="12354" name="Group 30"/>
              <p:cNvGrpSpPr>
                <a:grpSpLocks/>
              </p:cNvGrpSpPr>
              <p:nvPr/>
            </p:nvGrpSpPr>
            <p:grpSpPr bwMode="auto">
              <a:xfrm>
                <a:off x="3531" y="2522"/>
                <a:ext cx="84" cy="68"/>
                <a:chOff x="3531" y="2522"/>
                <a:chExt cx="84" cy="68"/>
              </a:xfrm>
            </p:grpSpPr>
            <p:sp>
              <p:nvSpPr>
                <p:cNvPr id="12393" name="Line 31"/>
                <p:cNvSpPr>
                  <a:spLocks noChangeShapeType="1"/>
                </p:cNvSpPr>
                <p:nvPr/>
              </p:nvSpPr>
              <p:spPr bwMode="auto">
                <a:xfrm>
                  <a:off x="3531" y="2570"/>
                  <a:ext cx="10" cy="20"/>
                </a:xfrm>
                <a:prstGeom prst="line">
                  <a:avLst/>
                </a:prstGeom>
                <a:noFill/>
                <a:ln w="12700">
                  <a:solidFill>
                    <a:srgbClr val="000000"/>
                  </a:solidFill>
                  <a:round/>
                  <a:headEnd/>
                  <a:tailEnd/>
                </a:ln>
              </p:spPr>
              <p:txBody>
                <a:bodyPr wrap="none" anchor="ctr"/>
                <a:lstStyle/>
                <a:p>
                  <a:endParaRPr lang="en-US"/>
                </a:p>
              </p:txBody>
            </p:sp>
            <p:sp>
              <p:nvSpPr>
                <p:cNvPr id="12394" name="Line 32"/>
                <p:cNvSpPr>
                  <a:spLocks noChangeShapeType="1"/>
                </p:cNvSpPr>
                <p:nvPr/>
              </p:nvSpPr>
              <p:spPr bwMode="auto">
                <a:xfrm>
                  <a:off x="3604" y="2522"/>
                  <a:ext cx="11" cy="20"/>
                </a:xfrm>
                <a:prstGeom prst="line">
                  <a:avLst/>
                </a:prstGeom>
                <a:noFill/>
                <a:ln w="12700">
                  <a:solidFill>
                    <a:srgbClr val="000000"/>
                  </a:solidFill>
                  <a:round/>
                  <a:headEnd/>
                  <a:tailEnd/>
                </a:ln>
              </p:spPr>
              <p:txBody>
                <a:bodyPr wrap="none" anchor="ctr"/>
                <a:lstStyle/>
                <a:p>
                  <a:endParaRPr lang="en-US"/>
                </a:p>
              </p:txBody>
            </p:sp>
          </p:grpSp>
          <p:grpSp>
            <p:nvGrpSpPr>
              <p:cNvPr id="12355" name="Group 33"/>
              <p:cNvGrpSpPr>
                <a:grpSpLocks/>
              </p:cNvGrpSpPr>
              <p:nvPr/>
            </p:nvGrpSpPr>
            <p:grpSpPr bwMode="auto">
              <a:xfrm>
                <a:off x="3675" y="2430"/>
                <a:ext cx="81" cy="67"/>
                <a:chOff x="3675" y="2430"/>
                <a:chExt cx="81" cy="67"/>
              </a:xfrm>
            </p:grpSpPr>
            <p:sp>
              <p:nvSpPr>
                <p:cNvPr id="12391" name="Line 34"/>
                <p:cNvSpPr>
                  <a:spLocks noChangeShapeType="1"/>
                </p:cNvSpPr>
                <p:nvPr/>
              </p:nvSpPr>
              <p:spPr bwMode="auto">
                <a:xfrm>
                  <a:off x="3675" y="2477"/>
                  <a:ext cx="9" cy="20"/>
                </a:xfrm>
                <a:prstGeom prst="line">
                  <a:avLst/>
                </a:prstGeom>
                <a:noFill/>
                <a:ln w="12700">
                  <a:solidFill>
                    <a:srgbClr val="000000"/>
                  </a:solidFill>
                  <a:round/>
                  <a:headEnd/>
                  <a:tailEnd/>
                </a:ln>
              </p:spPr>
              <p:txBody>
                <a:bodyPr wrap="none" anchor="ctr"/>
                <a:lstStyle/>
                <a:p>
                  <a:endParaRPr lang="en-US"/>
                </a:p>
              </p:txBody>
            </p:sp>
            <p:sp>
              <p:nvSpPr>
                <p:cNvPr id="12392" name="Line 35"/>
                <p:cNvSpPr>
                  <a:spLocks noChangeShapeType="1"/>
                </p:cNvSpPr>
                <p:nvPr/>
              </p:nvSpPr>
              <p:spPr bwMode="auto">
                <a:xfrm>
                  <a:off x="3747" y="2430"/>
                  <a:ext cx="9" cy="20"/>
                </a:xfrm>
                <a:prstGeom prst="line">
                  <a:avLst/>
                </a:prstGeom>
                <a:noFill/>
                <a:ln w="12700">
                  <a:solidFill>
                    <a:srgbClr val="000000"/>
                  </a:solidFill>
                  <a:round/>
                  <a:headEnd/>
                  <a:tailEnd/>
                </a:ln>
              </p:spPr>
              <p:txBody>
                <a:bodyPr wrap="none" anchor="ctr"/>
                <a:lstStyle/>
                <a:p>
                  <a:endParaRPr lang="en-US"/>
                </a:p>
              </p:txBody>
            </p:sp>
          </p:grpSp>
          <p:grpSp>
            <p:nvGrpSpPr>
              <p:cNvPr id="12356" name="Group 36"/>
              <p:cNvGrpSpPr>
                <a:grpSpLocks/>
              </p:cNvGrpSpPr>
              <p:nvPr/>
            </p:nvGrpSpPr>
            <p:grpSpPr bwMode="auto">
              <a:xfrm>
                <a:off x="3824" y="2332"/>
                <a:ext cx="83" cy="68"/>
                <a:chOff x="3824" y="2332"/>
                <a:chExt cx="83" cy="68"/>
              </a:xfrm>
            </p:grpSpPr>
            <p:sp>
              <p:nvSpPr>
                <p:cNvPr id="12389" name="Line 37"/>
                <p:cNvSpPr>
                  <a:spLocks noChangeShapeType="1"/>
                </p:cNvSpPr>
                <p:nvPr/>
              </p:nvSpPr>
              <p:spPr bwMode="auto">
                <a:xfrm>
                  <a:off x="3824" y="2380"/>
                  <a:ext cx="11" cy="20"/>
                </a:xfrm>
                <a:prstGeom prst="line">
                  <a:avLst/>
                </a:prstGeom>
                <a:noFill/>
                <a:ln w="12700">
                  <a:solidFill>
                    <a:srgbClr val="000000"/>
                  </a:solidFill>
                  <a:round/>
                  <a:headEnd/>
                  <a:tailEnd/>
                </a:ln>
              </p:spPr>
              <p:txBody>
                <a:bodyPr wrap="none" anchor="ctr"/>
                <a:lstStyle/>
                <a:p>
                  <a:endParaRPr lang="en-US"/>
                </a:p>
              </p:txBody>
            </p:sp>
            <p:sp>
              <p:nvSpPr>
                <p:cNvPr id="12390" name="Line 38"/>
                <p:cNvSpPr>
                  <a:spLocks noChangeShapeType="1"/>
                </p:cNvSpPr>
                <p:nvPr/>
              </p:nvSpPr>
              <p:spPr bwMode="auto">
                <a:xfrm>
                  <a:off x="3897" y="2332"/>
                  <a:ext cx="10" cy="20"/>
                </a:xfrm>
                <a:prstGeom prst="line">
                  <a:avLst/>
                </a:prstGeom>
                <a:noFill/>
                <a:ln w="12700">
                  <a:solidFill>
                    <a:srgbClr val="000000"/>
                  </a:solidFill>
                  <a:round/>
                  <a:headEnd/>
                  <a:tailEnd/>
                </a:ln>
              </p:spPr>
              <p:txBody>
                <a:bodyPr wrap="none" anchor="ctr"/>
                <a:lstStyle/>
                <a:p>
                  <a:endParaRPr lang="en-US"/>
                </a:p>
              </p:txBody>
            </p:sp>
          </p:grpSp>
          <p:grpSp>
            <p:nvGrpSpPr>
              <p:cNvPr id="12357" name="Group 39"/>
              <p:cNvGrpSpPr>
                <a:grpSpLocks/>
              </p:cNvGrpSpPr>
              <p:nvPr/>
            </p:nvGrpSpPr>
            <p:grpSpPr bwMode="auto">
              <a:xfrm>
                <a:off x="3968" y="2241"/>
                <a:ext cx="83" cy="67"/>
                <a:chOff x="3968" y="2241"/>
                <a:chExt cx="83" cy="67"/>
              </a:xfrm>
            </p:grpSpPr>
            <p:sp>
              <p:nvSpPr>
                <p:cNvPr id="12387" name="Line 40"/>
                <p:cNvSpPr>
                  <a:spLocks noChangeShapeType="1"/>
                </p:cNvSpPr>
                <p:nvPr/>
              </p:nvSpPr>
              <p:spPr bwMode="auto">
                <a:xfrm>
                  <a:off x="3968" y="2289"/>
                  <a:ext cx="11" cy="19"/>
                </a:xfrm>
                <a:prstGeom prst="line">
                  <a:avLst/>
                </a:prstGeom>
                <a:noFill/>
                <a:ln w="12700">
                  <a:solidFill>
                    <a:srgbClr val="000000"/>
                  </a:solidFill>
                  <a:round/>
                  <a:headEnd/>
                  <a:tailEnd/>
                </a:ln>
              </p:spPr>
              <p:txBody>
                <a:bodyPr wrap="none" anchor="ctr"/>
                <a:lstStyle/>
                <a:p>
                  <a:endParaRPr lang="en-US"/>
                </a:p>
              </p:txBody>
            </p:sp>
            <p:sp>
              <p:nvSpPr>
                <p:cNvPr id="12388" name="Line 41"/>
                <p:cNvSpPr>
                  <a:spLocks noChangeShapeType="1"/>
                </p:cNvSpPr>
                <p:nvPr/>
              </p:nvSpPr>
              <p:spPr bwMode="auto">
                <a:xfrm>
                  <a:off x="4041" y="2241"/>
                  <a:ext cx="10" cy="19"/>
                </a:xfrm>
                <a:prstGeom prst="line">
                  <a:avLst/>
                </a:prstGeom>
                <a:noFill/>
                <a:ln w="12700">
                  <a:solidFill>
                    <a:srgbClr val="000000"/>
                  </a:solidFill>
                  <a:round/>
                  <a:headEnd/>
                  <a:tailEnd/>
                </a:ln>
              </p:spPr>
              <p:txBody>
                <a:bodyPr wrap="none" anchor="ctr"/>
                <a:lstStyle/>
                <a:p>
                  <a:endParaRPr lang="en-US"/>
                </a:p>
              </p:txBody>
            </p:sp>
          </p:grpSp>
          <p:grpSp>
            <p:nvGrpSpPr>
              <p:cNvPr id="12358" name="Group 42"/>
              <p:cNvGrpSpPr>
                <a:grpSpLocks/>
              </p:cNvGrpSpPr>
              <p:nvPr/>
            </p:nvGrpSpPr>
            <p:grpSpPr bwMode="auto">
              <a:xfrm>
                <a:off x="4117" y="2142"/>
                <a:ext cx="83" cy="68"/>
                <a:chOff x="4117" y="2142"/>
                <a:chExt cx="83" cy="68"/>
              </a:xfrm>
            </p:grpSpPr>
            <p:sp>
              <p:nvSpPr>
                <p:cNvPr id="12385" name="Line 43"/>
                <p:cNvSpPr>
                  <a:spLocks noChangeShapeType="1"/>
                </p:cNvSpPr>
                <p:nvPr/>
              </p:nvSpPr>
              <p:spPr bwMode="auto">
                <a:xfrm>
                  <a:off x="4117" y="2190"/>
                  <a:ext cx="10" cy="20"/>
                </a:xfrm>
                <a:prstGeom prst="line">
                  <a:avLst/>
                </a:prstGeom>
                <a:noFill/>
                <a:ln w="12700">
                  <a:solidFill>
                    <a:srgbClr val="000000"/>
                  </a:solidFill>
                  <a:round/>
                  <a:headEnd/>
                  <a:tailEnd/>
                </a:ln>
              </p:spPr>
              <p:txBody>
                <a:bodyPr wrap="none" anchor="ctr"/>
                <a:lstStyle/>
                <a:p>
                  <a:endParaRPr lang="en-US"/>
                </a:p>
              </p:txBody>
            </p:sp>
            <p:sp>
              <p:nvSpPr>
                <p:cNvPr id="12386" name="Line 44"/>
                <p:cNvSpPr>
                  <a:spLocks noChangeShapeType="1"/>
                </p:cNvSpPr>
                <p:nvPr/>
              </p:nvSpPr>
              <p:spPr bwMode="auto">
                <a:xfrm>
                  <a:off x="4191" y="2142"/>
                  <a:ext cx="9" cy="20"/>
                </a:xfrm>
                <a:prstGeom prst="line">
                  <a:avLst/>
                </a:prstGeom>
                <a:noFill/>
                <a:ln w="12700">
                  <a:solidFill>
                    <a:srgbClr val="000000"/>
                  </a:solidFill>
                  <a:round/>
                  <a:headEnd/>
                  <a:tailEnd/>
                </a:ln>
              </p:spPr>
              <p:txBody>
                <a:bodyPr wrap="none" anchor="ctr"/>
                <a:lstStyle/>
                <a:p>
                  <a:endParaRPr lang="en-US"/>
                </a:p>
              </p:txBody>
            </p:sp>
          </p:grpSp>
          <p:grpSp>
            <p:nvGrpSpPr>
              <p:cNvPr id="12359" name="Group 45"/>
              <p:cNvGrpSpPr>
                <a:grpSpLocks/>
              </p:cNvGrpSpPr>
              <p:nvPr/>
            </p:nvGrpSpPr>
            <p:grpSpPr bwMode="auto">
              <a:xfrm>
                <a:off x="4264" y="2047"/>
                <a:ext cx="83" cy="67"/>
                <a:chOff x="4264" y="2047"/>
                <a:chExt cx="83" cy="67"/>
              </a:xfrm>
            </p:grpSpPr>
            <p:sp>
              <p:nvSpPr>
                <p:cNvPr id="12383" name="Line 46"/>
                <p:cNvSpPr>
                  <a:spLocks noChangeShapeType="1"/>
                </p:cNvSpPr>
                <p:nvPr/>
              </p:nvSpPr>
              <p:spPr bwMode="auto">
                <a:xfrm>
                  <a:off x="4264" y="2094"/>
                  <a:ext cx="11" cy="20"/>
                </a:xfrm>
                <a:prstGeom prst="line">
                  <a:avLst/>
                </a:prstGeom>
                <a:noFill/>
                <a:ln w="12700">
                  <a:solidFill>
                    <a:srgbClr val="000000"/>
                  </a:solidFill>
                  <a:round/>
                  <a:headEnd/>
                  <a:tailEnd/>
                </a:ln>
              </p:spPr>
              <p:txBody>
                <a:bodyPr wrap="none" anchor="ctr"/>
                <a:lstStyle/>
                <a:p>
                  <a:endParaRPr lang="en-US"/>
                </a:p>
              </p:txBody>
            </p:sp>
            <p:sp>
              <p:nvSpPr>
                <p:cNvPr id="12384" name="Line 47"/>
                <p:cNvSpPr>
                  <a:spLocks noChangeShapeType="1"/>
                </p:cNvSpPr>
                <p:nvPr/>
              </p:nvSpPr>
              <p:spPr bwMode="auto">
                <a:xfrm>
                  <a:off x="4336" y="2047"/>
                  <a:ext cx="11" cy="20"/>
                </a:xfrm>
                <a:prstGeom prst="line">
                  <a:avLst/>
                </a:prstGeom>
                <a:noFill/>
                <a:ln w="12700">
                  <a:solidFill>
                    <a:srgbClr val="000000"/>
                  </a:solidFill>
                  <a:round/>
                  <a:headEnd/>
                  <a:tailEnd/>
                </a:ln>
              </p:spPr>
              <p:txBody>
                <a:bodyPr wrap="none" anchor="ctr"/>
                <a:lstStyle/>
                <a:p>
                  <a:endParaRPr lang="en-US"/>
                </a:p>
              </p:txBody>
            </p:sp>
          </p:grpSp>
          <p:grpSp>
            <p:nvGrpSpPr>
              <p:cNvPr id="12360" name="Group 48"/>
              <p:cNvGrpSpPr>
                <a:grpSpLocks/>
              </p:cNvGrpSpPr>
              <p:nvPr/>
            </p:nvGrpSpPr>
            <p:grpSpPr bwMode="auto">
              <a:xfrm>
                <a:off x="4412" y="1951"/>
                <a:ext cx="83" cy="67"/>
                <a:chOff x="4412" y="1951"/>
                <a:chExt cx="83" cy="67"/>
              </a:xfrm>
            </p:grpSpPr>
            <p:sp>
              <p:nvSpPr>
                <p:cNvPr id="12381" name="Line 49"/>
                <p:cNvSpPr>
                  <a:spLocks noChangeShapeType="1"/>
                </p:cNvSpPr>
                <p:nvPr/>
              </p:nvSpPr>
              <p:spPr bwMode="auto">
                <a:xfrm>
                  <a:off x="4412" y="1998"/>
                  <a:ext cx="11" cy="20"/>
                </a:xfrm>
                <a:prstGeom prst="line">
                  <a:avLst/>
                </a:prstGeom>
                <a:noFill/>
                <a:ln w="12700">
                  <a:solidFill>
                    <a:srgbClr val="000000"/>
                  </a:solidFill>
                  <a:round/>
                  <a:headEnd/>
                  <a:tailEnd/>
                </a:ln>
              </p:spPr>
              <p:txBody>
                <a:bodyPr wrap="none" anchor="ctr"/>
                <a:lstStyle/>
                <a:p>
                  <a:endParaRPr lang="en-US"/>
                </a:p>
              </p:txBody>
            </p:sp>
            <p:sp>
              <p:nvSpPr>
                <p:cNvPr id="12382" name="Line 50"/>
                <p:cNvSpPr>
                  <a:spLocks noChangeShapeType="1"/>
                </p:cNvSpPr>
                <p:nvPr/>
              </p:nvSpPr>
              <p:spPr bwMode="auto">
                <a:xfrm>
                  <a:off x="4485" y="1951"/>
                  <a:ext cx="10" cy="20"/>
                </a:xfrm>
                <a:prstGeom prst="line">
                  <a:avLst/>
                </a:prstGeom>
                <a:noFill/>
                <a:ln w="12700">
                  <a:solidFill>
                    <a:srgbClr val="000000"/>
                  </a:solidFill>
                  <a:round/>
                  <a:headEnd/>
                  <a:tailEnd/>
                </a:ln>
              </p:spPr>
              <p:txBody>
                <a:bodyPr wrap="none" anchor="ctr"/>
                <a:lstStyle/>
                <a:p>
                  <a:endParaRPr lang="en-US"/>
                </a:p>
              </p:txBody>
            </p:sp>
          </p:grpSp>
          <p:sp>
            <p:nvSpPr>
              <p:cNvPr id="12361" name="Line 51"/>
              <p:cNvSpPr>
                <a:spLocks noChangeShapeType="1"/>
              </p:cNvSpPr>
              <p:nvPr/>
            </p:nvSpPr>
            <p:spPr bwMode="auto">
              <a:xfrm>
                <a:off x="4815" y="1740"/>
                <a:ext cx="54" cy="89"/>
              </a:xfrm>
              <a:prstGeom prst="line">
                <a:avLst/>
              </a:prstGeom>
              <a:noFill/>
              <a:ln w="12700">
                <a:solidFill>
                  <a:srgbClr val="000000"/>
                </a:solidFill>
                <a:round/>
                <a:headEnd/>
                <a:tailEnd/>
              </a:ln>
            </p:spPr>
            <p:txBody>
              <a:bodyPr wrap="none" anchor="ctr"/>
              <a:lstStyle/>
              <a:p>
                <a:endParaRPr lang="en-US"/>
              </a:p>
            </p:txBody>
          </p:sp>
          <p:sp>
            <p:nvSpPr>
              <p:cNvPr id="12362" name="Line 52"/>
              <p:cNvSpPr>
                <a:spLocks noChangeShapeType="1"/>
              </p:cNvSpPr>
              <p:nvPr/>
            </p:nvSpPr>
            <p:spPr bwMode="auto">
              <a:xfrm flipH="1" flipV="1">
                <a:off x="4585" y="1875"/>
                <a:ext cx="46" cy="66"/>
              </a:xfrm>
              <a:prstGeom prst="line">
                <a:avLst/>
              </a:prstGeom>
              <a:noFill/>
              <a:ln w="12700">
                <a:solidFill>
                  <a:srgbClr val="000000"/>
                </a:solidFill>
                <a:round/>
                <a:headEnd/>
                <a:tailEnd/>
              </a:ln>
            </p:spPr>
            <p:txBody>
              <a:bodyPr wrap="none" anchor="ctr"/>
              <a:lstStyle/>
              <a:p>
                <a:endParaRPr lang="en-US"/>
              </a:p>
            </p:txBody>
          </p:sp>
          <p:sp>
            <p:nvSpPr>
              <p:cNvPr id="12363" name="Line 53"/>
              <p:cNvSpPr>
                <a:spLocks noChangeShapeType="1"/>
              </p:cNvSpPr>
              <p:nvPr/>
            </p:nvSpPr>
            <p:spPr bwMode="auto">
              <a:xfrm>
                <a:off x="4667" y="1835"/>
                <a:ext cx="56" cy="89"/>
              </a:xfrm>
              <a:prstGeom prst="line">
                <a:avLst/>
              </a:prstGeom>
              <a:noFill/>
              <a:ln w="12700">
                <a:solidFill>
                  <a:srgbClr val="000000"/>
                </a:solidFill>
                <a:round/>
                <a:headEnd/>
                <a:tailEnd/>
              </a:ln>
            </p:spPr>
            <p:txBody>
              <a:bodyPr wrap="none" anchor="ctr"/>
              <a:lstStyle/>
              <a:p>
                <a:endParaRPr lang="en-US"/>
              </a:p>
            </p:txBody>
          </p:sp>
          <p:sp>
            <p:nvSpPr>
              <p:cNvPr id="12364" name="Line 54"/>
              <p:cNvSpPr>
                <a:spLocks noChangeShapeType="1"/>
              </p:cNvSpPr>
              <p:nvPr/>
            </p:nvSpPr>
            <p:spPr bwMode="auto">
              <a:xfrm flipH="1" flipV="1">
                <a:off x="4732" y="1780"/>
                <a:ext cx="45" cy="66"/>
              </a:xfrm>
              <a:prstGeom prst="line">
                <a:avLst/>
              </a:prstGeom>
              <a:noFill/>
              <a:ln w="12700">
                <a:solidFill>
                  <a:srgbClr val="000000"/>
                </a:solidFill>
                <a:round/>
                <a:headEnd/>
                <a:tailEnd/>
              </a:ln>
            </p:spPr>
            <p:txBody>
              <a:bodyPr wrap="none" anchor="ctr"/>
              <a:lstStyle/>
              <a:p>
                <a:endParaRPr lang="en-US"/>
              </a:p>
            </p:txBody>
          </p:sp>
          <p:sp>
            <p:nvSpPr>
              <p:cNvPr id="12365" name="Line 55"/>
              <p:cNvSpPr>
                <a:spLocks noChangeShapeType="1"/>
              </p:cNvSpPr>
              <p:nvPr/>
            </p:nvSpPr>
            <p:spPr bwMode="auto">
              <a:xfrm flipH="1" flipV="1">
                <a:off x="4879" y="1683"/>
                <a:ext cx="45" cy="67"/>
              </a:xfrm>
              <a:prstGeom prst="line">
                <a:avLst/>
              </a:prstGeom>
              <a:noFill/>
              <a:ln w="12700">
                <a:solidFill>
                  <a:srgbClr val="000000"/>
                </a:solidFill>
                <a:round/>
                <a:headEnd/>
                <a:tailEnd/>
              </a:ln>
            </p:spPr>
            <p:txBody>
              <a:bodyPr wrap="none" anchor="ctr"/>
              <a:lstStyle/>
              <a:p>
                <a:endParaRPr lang="en-US"/>
              </a:p>
            </p:txBody>
          </p:sp>
          <p:sp>
            <p:nvSpPr>
              <p:cNvPr id="12366" name="Line 56"/>
              <p:cNvSpPr>
                <a:spLocks noChangeShapeType="1"/>
              </p:cNvSpPr>
              <p:nvPr/>
            </p:nvSpPr>
            <p:spPr bwMode="auto">
              <a:xfrm>
                <a:off x="4960" y="1644"/>
                <a:ext cx="55" cy="89"/>
              </a:xfrm>
              <a:prstGeom prst="line">
                <a:avLst/>
              </a:prstGeom>
              <a:noFill/>
              <a:ln w="12700">
                <a:solidFill>
                  <a:srgbClr val="000000"/>
                </a:solidFill>
                <a:round/>
                <a:headEnd/>
                <a:tailEnd/>
              </a:ln>
            </p:spPr>
            <p:txBody>
              <a:bodyPr wrap="none" anchor="ctr"/>
              <a:lstStyle/>
              <a:p>
                <a:endParaRPr lang="en-US"/>
              </a:p>
            </p:txBody>
          </p:sp>
          <p:sp>
            <p:nvSpPr>
              <p:cNvPr id="12367" name="Line 57"/>
              <p:cNvSpPr>
                <a:spLocks noChangeShapeType="1"/>
              </p:cNvSpPr>
              <p:nvPr/>
            </p:nvSpPr>
            <p:spPr bwMode="auto">
              <a:xfrm flipH="1" flipV="1">
                <a:off x="5025" y="1586"/>
                <a:ext cx="46" cy="68"/>
              </a:xfrm>
              <a:prstGeom prst="line">
                <a:avLst/>
              </a:prstGeom>
              <a:noFill/>
              <a:ln w="12700">
                <a:solidFill>
                  <a:srgbClr val="000000"/>
                </a:solidFill>
                <a:round/>
                <a:headEnd/>
                <a:tailEnd/>
              </a:ln>
            </p:spPr>
            <p:txBody>
              <a:bodyPr wrap="none" anchor="ctr"/>
              <a:lstStyle/>
              <a:p>
                <a:endParaRPr lang="en-US"/>
              </a:p>
            </p:txBody>
          </p:sp>
          <p:sp>
            <p:nvSpPr>
              <p:cNvPr id="12368" name="Line 58"/>
              <p:cNvSpPr>
                <a:spLocks noChangeShapeType="1"/>
              </p:cNvSpPr>
              <p:nvPr/>
            </p:nvSpPr>
            <p:spPr bwMode="auto">
              <a:xfrm>
                <a:off x="5107" y="1547"/>
                <a:ext cx="56" cy="90"/>
              </a:xfrm>
              <a:prstGeom prst="line">
                <a:avLst/>
              </a:prstGeom>
              <a:noFill/>
              <a:ln w="12700">
                <a:solidFill>
                  <a:srgbClr val="000000"/>
                </a:solidFill>
                <a:round/>
                <a:headEnd/>
                <a:tailEnd/>
              </a:ln>
            </p:spPr>
            <p:txBody>
              <a:bodyPr wrap="none" anchor="ctr"/>
              <a:lstStyle/>
              <a:p>
                <a:endParaRPr lang="en-US"/>
              </a:p>
            </p:txBody>
          </p:sp>
          <p:grpSp>
            <p:nvGrpSpPr>
              <p:cNvPr id="12369" name="Group 59"/>
              <p:cNvGrpSpPr>
                <a:grpSpLocks/>
              </p:cNvGrpSpPr>
              <p:nvPr/>
            </p:nvGrpSpPr>
            <p:grpSpPr bwMode="auto">
              <a:xfrm>
                <a:off x="4559" y="1857"/>
                <a:ext cx="81" cy="66"/>
                <a:chOff x="4559" y="1857"/>
                <a:chExt cx="81" cy="66"/>
              </a:xfrm>
            </p:grpSpPr>
            <p:sp>
              <p:nvSpPr>
                <p:cNvPr id="12379" name="Line 60"/>
                <p:cNvSpPr>
                  <a:spLocks noChangeShapeType="1"/>
                </p:cNvSpPr>
                <p:nvPr/>
              </p:nvSpPr>
              <p:spPr bwMode="auto">
                <a:xfrm>
                  <a:off x="4559" y="1904"/>
                  <a:ext cx="9" cy="19"/>
                </a:xfrm>
                <a:prstGeom prst="line">
                  <a:avLst/>
                </a:prstGeom>
                <a:noFill/>
                <a:ln w="12700">
                  <a:solidFill>
                    <a:srgbClr val="000000"/>
                  </a:solidFill>
                  <a:round/>
                  <a:headEnd/>
                  <a:tailEnd/>
                </a:ln>
              </p:spPr>
              <p:txBody>
                <a:bodyPr wrap="none" anchor="ctr"/>
                <a:lstStyle/>
                <a:p>
                  <a:endParaRPr lang="en-US"/>
                </a:p>
              </p:txBody>
            </p:sp>
            <p:sp>
              <p:nvSpPr>
                <p:cNvPr id="12380" name="Line 61"/>
                <p:cNvSpPr>
                  <a:spLocks noChangeShapeType="1"/>
                </p:cNvSpPr>
                <p:nvPr/>
              </p:nvSpPr>
              <p:spPr bwMode="auto">
                <a:xfrm>
                  <a:off x="4631" y="1857"/>
                  <a:ext cx="9" cy="19"/>
                </a:xfrm>
                <a:prstGeom prst="line">
                  <a:avLst/>
                </a:prstGeom>
                <a:noFill/>
                <a:ln w="12700">
                  <a:solidFill>
                    <a:srgbClr val="000000"/>
                  </a:solidFill>
                  <a:round/>
                  <a:headEnd/>
                  <a:tailEnd/>
                </a:ln>
              </p:spPr>
              <p:txBody>
                <a:bodyPr wrap="none" anchor="ctr"/>
                <a:lstStyle/>
                <a:p>
                  <a:endParaRPr lang="en-US"/>
                </a:p>
              </p:txBody>
            </p:sp>
          </p:grpSp>
          <p:grpSp>
            <p:nvGrpSpPr>
              <p:cNvPr id="12370" name="Group 62"/>
              <p:cNvGrpSpPr>
                <a:grpSpLocks/>
              </p:cNvGrpSpPr>
              <p:nvPr/>
            </p:nvGrpSpPr>
            <p:grpSpPr bwMode="auto">
              <a:xfrm>
                <a:off x="4707" y="1763"/>
                <a:ext cx="81" cy="64"/>
                <a:chOff x="4707" y="1763"/>
                <a:chExt cx="81" cy="64"/>
              </a:xfrm>
            </p:grpSpPr>
            <p:sp>
              <p:nvSpPr>
                <p:cNvPr id="12377" name="Line 63"/>
                <p:cNvSpPr>
                  <a:spLocks noChangeShapeType="1"/>
                </p:cNvSpPr>
                <p:nvPr/>
              </p:nvSpPr>
              <p:spPr bwMode="auto">
                <a:xfrm>
                  <a:off x="4707" y="1809"/>
                  <a:ext cx="8" cy="18"/>
                </a:xfrm>
                <a:prstGeom prst="line">
                  <a:avLst/>
                </a:prstGeom>
                <a:noFill/>
                <a:ln w="12700">
                  <a:solidFill>
                    <a:srgbClr val="000000"/>
                  </a:solidFill>
                  <a:round/>
                  <a:headEnd/>
                  <a:tailEnd/>
                </a:ln>
              </p:spPr>
              <p:txBody>
                <a:bodyPr wrap="none" anchor="ctr"/>
                <a:lstStyle/>
                <a:p>
                  <a:endParaRPr lang="en-US"/>
                </a:p>
              </p:txBody>
            </p:sp>
            <p:sp>
              <p:nvSpPr>
                <p:cNvPr id="12378" name="Line 64"/>
                <p:cNvSpPr>
                  <a:spLocks noChangeShapeType="1"/>
                </p:cNvSpPr>
                <p:nvPr/>
              </p:nvSpPr>
              <p:spPr bwMode="auto">
                <a:xfrm>
                  <a:off x="4779" y="1763"/>
                  <a:ext cx="9" cy="18"/>
                </a:xfrm>
                <a:prstGeom prst="line">
                  <a:avLst/>
                </a:prstGeom>
                <a:noFill/>
                <a:ln w="12700">
                  <a:solidFill>
                    <a:srgbClr val="000000"/>
                  </a:solidFill>
                  <a:round/>
                  <a:headEnd/>
                  <a:tailEnd/>
                </a:ln>
              </p:spPr>
              <p:txBody>
                <a:bodyPr wrap="none" anchor="ctr"/>
                <a:lstStyle/>
                <a:p>
                  <a:endParaRPr lang="en-US"/>
                </a:p>
              </p:txBody>
            </p:sp>
          </p:grpSp>
          <p:grpSp>
            <p:nvGrpSpPr>
              <p:cNvPr id="12371" name="Group 65"/>
              <p:cNvGrpSpPr>
                <a:grpSpLocks/>
              </p:cNvGrpSpPr>
              <p:nvPr/>
            </p:nvGrpSpPr>
            <p:grpSpPr bwMode="auto">
              <a:xfrm>
                <a:off x="4848" y="1670"/>
                <a:ext cx="83" cy="65"/>
                <a:chOff x="4848" y="1670"/>
                <a:chExt cx="83" cy="65"/>
              </a:xfrm>
            </p:grpSpPr>
            <p:sp>
              <p:nvSpPr>
                <p:cNvPr id="12375" name="Line 66"/>
                <p:cNvSpPr>
                  <a:spLocks noChangeShapeType="1"/>
                </p:cNvSpPr>
                <p:nvPr/>
              </p:nvSpPr>
              <p:spPr bwMode="auto">
                <a:xfrm>
                  <a:off x="4848" y="1717"/>
                  <a:ext cx="9" cy="18"/>
                </a:xfrm>
                <a:prstGeom prst="line">
                  <a:avLst/>
                </a:prstGeom>
                <a:noFill/>
                <a:ln w="12700">
                  <a:solidFill>
                    <a:srgbClr val="000000"/>
                  </a:solidFill>
                  <a:round/>
                  <a:headEnd/>
                  <a:tailEnd/>
                </a:ln>
              </p:spPr>
              <p:txBody>
                <a:bodyPr wrap="none" anchor="ctr"/>
                <a:lstStyle/>
                <a:p>
                  <a:endParaRPr lang="en-US"/>
                </a:p>
              </p:txBody>
            </p:sp>
            <p:sp>
              <p:nvSpPr>
                <p:cNvPr id="12376" name="Line 67"/>
                <p:cNvSpPr>
                  <a:spLocks noChangeShapeType="1"/>
                </p:cNvSpPr>
                <p:nvPr/>
              </p:nvSpPr>
              <p:spPr bwMode="auto">
                <a:xfrm>
                  <a:off x="4921" y="1670"/>
                  <a:ext cx="10" cy="18"/>
                </a:xfrm>
                <a:prstGeom prst="line">
                  <a:avLst/>
                </a:prstGeom>
                <a:noFill/>
                <a:ln w="12700">
                  <a:solidFill>
                    <a:srgbClr val="000000"/>
                  </a:solidFill>
                  <a:round/>
                  <a:headEnd/>
                  <a:tailEnd/>
                </a:ln>
              </p:spPr>
              <p:txBody>
                <a:bodyPr wrap="none" anchor="ctr"/>
                <a:lstStyle/>
                <a:p>
                  <a:endParaRPr lang="en-US"/>
                </a:p>
              </p:txBody>
            </p:sp>
          </p:grpSp>
          <p:grpSp>
            <p:nvGrpSpPr>
              <p:cNvPr id="12372" name="Group 68"/>
              <p:cNvGrpSpPr>
                <a:grpSpLocks/>
              </p:cNvGrpSpPr>
              <p:nvPr/>
            </p:nvGrpSpPr>
            <p:grpSpPr bwMode="auto">
              <a:xfrm>
                <a:off x="4999" y="1572"/>
                <a:ext cx="81" cy="65"/>
                <a:chOff x="4999" y="1572"/>
                <a:chExt cx="81" cy="65"/>
              </a:xfrm>
            </p:grpSpPr>
            <p:sp>
              <p:nvSpPr>
                <p:cNvPr id="12373" name="Line 69"/>
                <p:cNvSpPr>
                  <a:spLocks noChangeShapeType="1"/>
                </p:cNvSpPr>
                <p:nvPr/>
              </p:nvSpPr>
              <p:spPr bwMode="auto">
                <a:xfrm>
                  <a:off x="4999" y="1619"/>
                  <a:ext cx="9" cy="18"/>
                </a:xfrm>
                <a:prstGeom prst="line">
                  <a:avLst/>
                </a:prstGeom>
                <a:noFill/>
                <a:ln w="12700">
                  <a:solidFill>
                    <a:srgbClr val="000000"/>
                  </a:solidFill>
                  <a:round/>
                  <a:headEnd/>
                  <a:tailEnd/>
                </a:ln>
              </p:spPr>
              <p:txBody>
                <a:bodyPr wrap="none" anchor="ctr"/>
                <a:lstStyle/>
                <a:p>
                  <a:endParaRPr lang="en-US"/>
                </a:p>
              </p:txBody>
            </p:sp>
            <p:sp>
              <p:nvSpPr>
                <p:cNvPr id="12374" name="Line 70"/>
                <p:cNvSpPr>
                  <a:spLocks noChangeShapeType="1"/>
                </p:cNvSpPr>
                <p:nvPr/>
              </p:nvSpPr>
              <p:spPr bwMode="auto">
                <a:xfrm>
                  <a:off x="5071" y="1572"/>
                  <a:ext cx="9" cy="18"/>
                </a:xfrm>
                <a:prstGeom prst="line">
                  <a:avLst/>
                </a:prstGeom>
                <a:noFill/>
                <a:ln w="12700">
                  <a:solidFill>
                    <a:srgbClr val="000000"/>
                  </a:solidFill>
                  <a:round/>
                  <a:headEnd/>
                  <a:tailEnd/>
                </a:ln>
              </p:spPr>
              <p:txBody>
                <a:bodyPr wrap="none" anchor="ctr"/>
                <a:lstStyle/>
                <a:p>
                  <a:endParaRPr lang="en-US"/>
                </a:p>
              </p:txBody>
            </p:sp>
          </p:grpSp>
        </p:grpSp>
        <p:grpSp>
          <p:nvGrpSpPr>
            <p:cNvPr id="12320" name="Group 71"/>
            <p:cNvGrpSpPr>
              <a:grpSpLocks/>
            </p:cNvGrpSpPr>
            <p:nvPr/>
          </p:nvGrpSpPr>
          <p:grpSpPr bwMode="auto">
            <a:xfrm>
              <a:off x="3511" y="1635"/>
              <a:ext cx="1661" cy="1096"/>
              <a:chOff x="3511" y="1635"/>
              <a:chExt cx="1661" cy="1096"/>
            </a:xfrm>
          </p:grpSpPr>
          <p:sp>
            <p:nvSpPr>
              <p:cNvPr id="12321" name="Freeform 72"/>
              <p:cNvSpPr>
                <a:spLocks/>
              </p:cNvSpPr>
              <p:nvPr/>
            </p:nvSpPr>
            <p:spPr bwMode="auto">
              <a:xfrm>
                <a:off x="3959" y="2398"/>
                <a:ext cx="33" cy="45"/>
              </a:xfrm>
              <a:custGeom>
                <a:avLst/>
                <a:gdLst>
                  <a:gd name="T0" fmla="*/ 0 w 33"/>
                  <a:gd name="T1" fmla="*/ 5 h 45"/>
                  <a:gd name="T2" fmla="*/ 7 w 33"/>
                  <a:gd name="T3" fmla="*/ 0 h 45"/>
                  <a:gd name="T4" fmla="*/ 22 w 33"/>
                  <a:gd name="T5" fmla="*/ 23 h 45"/>
                  <a:gd name="T6" fmla="*/ 25 w 33"/>
                  <a:gd name="T7" fmla="*/ 21 h 45"/>
                  <a:gd name="T8" fmla="*/ 30 w 33"/>
                  <a:gd name="T9" fmla="*/ 29 h 45"/>
                  <a:gd name="T10" fmla="*/ 27 w 33"/>
                  <a:gd name="T11" fmla="*/ 31 h 45"/>
                  <a:gd name="T12" fmla="*/ 32 w 33"/>
                  <a:gd name="T13" fmla="*/ 38 h 45"/>
                  <a:gd name="T14" fmla="*/ 25 w 33"/>
                  <a:gd name="T15" fmla="*/ 43 h 45"/>
                  <a:gd name="T16" fmla="*/ 20 w 33"/>
                  <a:gd name="T17" fmla="*/ 36 h 45"/>
                  <a:gd name="T18" fmla="*/ 15 w 33"/>
                  <a:gd name="T19" fmla="*/ 28 h 45"/>
                  <a:gd name="T20" fmla="*/ 10 w 33"/>
                  <a:gd name="T21" fmla="*/ 31 h 45"/>
                  <a:gd name="T22" fmla="*/ 9 w 33"/>
                  <a:gd name="T23" fmla="*/ 19 h 45"/>
                  <a:gd name="T24" fmla="*/ 15 w 33"/>
                  <a:gd name="T25" fmla="*/ 28 h 45"/>
                  <a:gd name="T26" fmla="*/ 20 w 33"/>
                  <a:gd name="T27" fmla="*/ 36 h 45"/>
                  <a:gd name="T28" fmla="*/ 7 w 33"/>
                  <a:gd name="T29" fmla="*/ 44 h 45"/>
                  <a:gd name="T30" fmla="*/ 2 w 33"/>
                  <a:gd name="T31" fmla="*/ 36 h 45"/>
                  <a:gd name="T32" fmla="*/ 0 w 33"/>
                  <a:gd name="T33" fmla="*/ 5 h 4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3"/>
                  <a:gd name="T52" fmla="*/ 0 h 45"/>
                  <a:gd name="T53" fmla="*/ 33 w 33"/>
                  <a:gd name="T54" fmla="*/ 45 h 4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3" h="45">
                    <a:moveTo>
                      <a:pt x="0" y="5"/>
                    </a:moveTo>
                    <a:lnTo>
                      <a:pt x="7" y="0"/>
                    </a:lnTo>
                    <a:lnTo>
                      <a:pt x="22" y="23"/>
                    </a:lnTo>
                    <a:lnTo>
                      <a:pt x="25" y="21"/>
                    </a:lnTo>
                    <a:lnTo>
                      <a:pt x="30" y="29"/>
                    </a:lnTo>
                    <a:lnTo>
                      <a:pt x="27" y="31"/>
                    </a:lnTo>
                    <a:lnTo>
                      <a:pt x="32" y="38"/>
                    </a:lnTo>
                    <a:lnTo>
                      <a:pt x="25" y="43"/>
                    </a:lnTo>
                    <a:lnTo>
                      <a:pt x="20" y="36"/>
                    </a:lnTo>
                    <a:lnTo>
                      <a:pt x="15" y="28"/>
                    </a:lnTo>
                    <a:lnTo>
                      <a:pt x="10" y="31"/>
                    </a:lnTo>
                    <a:lnTo>
                      <a:pt x="9" y="19"/>
                    </a:lnTo>
                    <a:lnTo>
                      <a:pt x="15" y="28"/>
                    </a:lnTo>
                    <a:lnTo>
                      <a:pt x="20" y="36"/>
                    </a:lnTo>
                    <a:lnTo>
                      <a:pt x="7" y="44"/>
                    </a:lnTo>
                    <a:lnTo>
                      <a:pt x="2" y="36"/>
                    </a:lnTo>
                    <a:lnTo>
                      <a:pt x="0" y="5"/>
                    </a:lnTo>
                  </a:path>
                </a:pathLst>
              </a:custGeom>
              <a:solidFill>
                <a:srgbClr val="000000">
                  <a:alpha val="50195"/>
                </a:srgbClr>
              </a:solidFill>
              <a:ln w="12700" cap="rnd" cmpd="sng">
                <a:noFill/>
                <a:prstDash val="solid"/>
                <a:round/>
                <a:headEnd type="none" w="med" len="med"/>
                <a:tailEnd type="none" w="med" len="med"/>
              </a:ln>
            </p:spPr>
            <p:txBody>
              <a:bodyPr/>
              <a:lstStyle/>
              <a:p>
                <a:endParaRPr lang="en-US"/>
              </a:p>
            </p:txBody>
          </p:sp>
          <p:sp>
            <p:nvSpPr>
              <p:cNvPr id="12322" name="Freeform 73"/>
              <p:cNvSpPr>
                <a:spLocks/>
              </p:cNvSpPr>
              <p:nvPr/>
            </p:nvSpPr>
            <p:spPr bwMode="auto">
              <a:xfrm>
                <a:off x="4243" y="2211"/>
                <a:ext cx="39" cy="44"/>
              </a:xfrm>
              <a:custGeom>
                <a:avLst/>
                <a:gdLst>
                  <a:gd name="T0" fmla="*/ 3 w 39"/>
                  <a:gd name="T1" fmla="*/ 5 h 44"/>
                  <a:gd name="T2" fmla="*/ 12 w 39"/>
                  <a:gd name="T3" fmla="*/ 0 h 44"/>
                  <a:gd name="T4" fmla="*/ 20 w 39"/>
                  <a:gd name="T5" fmla="*/ 1 h 44"/>
                  <a:gd name="T6" fmla="*/ 24 w 39"/>
                  <a:gd name="T7" fmla="*/ 7 h 44"/>
                  <a:gd name="T8" fmla="*/ 17 w 39"/>
                  <a:gd name="T9" fmla="*/ 12 h 44"/>
                  <a:gd name="T10" fmla="*/ 16 w 39"/>
                  <a:gd name="T11" fmla="*/ 10 h 44"/>
                  <a:gd name="T12" fmla="*/ 11 w 39"/>
                  <a:gd name="T13" fmla="*/ 13 h 44"/>
                  <a:gd name="T14" fmla="*/ 14 w 39"/>
                  <a:gd name="T15" fmla="*/ 18 h 44"/>
                  <a:gd name="T16" fmla="*/ 19 w 39"/>
                  <a:gd name="T17" fmla="*/ 26 h 44"/>
                  <a:gd name="T18" fmla="*/ 23 w 39"/>
                  <a:gd name="T19" fmla="*/ 23 h 44"/>
                  <a:gd name="T20" fmla="*/ 29 w 39"/>
                  <a:gd name="T21" fmla="*/ 32 h 44"/>
                  <a:gd name="T22" fmla="*/ 24 w 39"/>
                  <a:gd name="T23" fmla="*/ 35 h 44"/>
                  <a:gd name="T24" fmla="*/ 19 w 39"/>
                  <a:gd name="T25" fmla="*/ 26 h 44"/>
                  <a:gd name="T26" fmla="*/ 14 w 39"/>
                  <a:gd name="T27" fmla="*/ 18 h 44"/>
                  <a:gd name="T28" fmla="*/ 20 w 39"/>
                  <a:gd name="T29" fmla="*/ 14 h 44"/>
                  <a:gd name="T30" fmla="*/ 29 w 39"/>
                  <a:gd name="T31" fmla="*/ 15 h 44"/>
                  <a:gd name="T32" fmla="*/ 38 w 39"/>
                  <a:gd name="T33" fmla="*/ 29 h 44"/>
                  <a:gd name="T34" fmla="*/ 36 w 39"/>
                  <a:gd name="T35" fmla="*/ 38 h 44"/>
                  <a:gd name="T36" fmla="*/ 27 w 39"/>
                  <a:gd name="T37" fmla="*/ 43 h 44"/>
                  <a:gd name="T38" fmla="*/ 18 w 39"/>
                  <a:gd name="T39" fmla="*/ 42 h 44"/>
                  <a:gd name="T40" fmla="*/ 0 w 39"/>
                  <a:gd name="T41" fmla="*/ 14 h 44"/>
                  <a:gd name="T42" fmla="*/ 3 w 39"/>
                  <a:gd name="T43" fmla="*/ 5 h 4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9"/>
                  <a:gd name="T67" fmla="*/ 0 h 44"/>
                  <a:gd name="T68" fmla="*/ 39 w 39"/>
                  <a:gd name="T69" fmla="*/ 44 h 4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9" h="44">
                    <a:moveTo>
                      <a:pt x="3" y="5"/>
                    </a:moveTo>
                    <a:lnTo>
                      <a:pt x="12" y="0"/>
                    </a:lnTo>
                    <a:lnTo>
                      <a:pt x="20" y="1"/>
                    </a:lnTo>
                    <a:lnTo>
                      <a:pt x="24" y="7"/>
                    </a:lnTo>
                    <a:lnTo>
                      <a:pt x="17" y="12"/>
                    </a:lnTo>
                    <a:lnTo>
                      <a:pt x="16" y="10"/>
                    </a:lnTo>
                    <a:lnTo>
                      <a:pt x="11" y="13"/>
                    </a:lnTo>
                    <a:lnTo>
                      <a:pt x="14" y="18"/>
                    </a:lnTo>
                    <a:lnTo>
                      <a:pt x="19" y="26"/>
                    </a:lnTo>
                    <a:lnTo>
                      <a:pt x="23" y="23"/>
                    </a:lnTo>
                    <a:lnTo>
                      <a:pt x="29" y="32"/>
                    </a:lnTo>
                    <a:lnTo>
                      <a:pt x="24" y="35"/>
                    </a:lnTo>
                    <a:lnTo>
                      <a:pt x="19" y="26"/>
                    </a:lnTo>
                    <a:lnTo>
                      <a:pt x="14" y="18"/>
                    </a:lnTo>
                    <a:lnTo>
                      <a:pt x="20" y="14"/>
                    </a:lnTo>
                    <a:lnTo>
                      <a:pt x="29" y="15"/>
                    </a:lnTo>
                    <a:lnTo>
                      <a:pt x="38" y="29"/>
                    </a:lnTo>
                    <a:lnTo>
                      <a:pt x="36" y="38"/>
                    </a:lnTo>
                    <a:lnTo>
                      <a:pt x="27" y="43"/>
                    </a:lnTo>
                    <a:lnTo>
                      <a:pt x="18" y="42"/>
                    </a:lnTo>
                    <a:lnTo>
                      <a:pt x="0" y="14"/>
                    </a:lnTo>
                    <a:lnTo>
                      <a:pt x="3" y="5"/>
                    </a:lnTo>
                  </a:path>
                </a:pathLst>
              </a:custGeom>
              <a:solidFill>
                <a:srgbClr val="000000">
                  <a:alpha val="50195"/>
                </a:srgbClr>
              </a:solidFill>
              <a:ln w="12700" cap="rnd" cmpd="sng">
                <a:noFill/>
                <a:prstDash val="solid"/>
                <a:round/>
                <a:headEnd type="none" w="med" len="med"/>
                <a:tailEnd type="none" w="med" len="med"/>
              </a:ln>
            </p:spPr>
            <p:txBody>
              <a:bodyPr/>
              <a:lstStyle/>
              <a:p>
                <a:endParaRPr lang="en-US"/>
              </a:p>
            </p:txBody>
          </p:sp>
          <p:sp>
            <p:nvSpPr>
              <p:cNvPr id="12323" name="Freeform 74"/>
              <p:cNvSpPr>
                <a:spLocks/>
              </p:cNvSpPr>
              <p:nvPr/>
            </p:nvSpPr>
            <p:spPr bwMode="auto">
              <a:xfrm>
                <a:off x="4539" y="2018"/>
                <a:ext cx="38" cy="46"/>
              </a:xfrm>
              <a:custGeom>
                <a:avLst/>
                <a:gdLst>
                  <a:gd name="T0" fmla="*/ 2 w 38"/>
                  <a:gd name="T1" fmla="*/ 7 h 46"/>
                  <a:gd name="T2" fmla="*/ 12 w 38"/>
                  <a:gd name="T3" fmla="*/ 0 h 46"/>
                  <a:gd name="T4" fmla="*/ 19 w 38"/>
                  <a:gd name="T5" fmla="*/ 2 h 46"/>
                  <a:gd name="T6" fmla="*/ 25 w 38"/>
                  <a:gd name="T7" fmla="*/ 11 h 46"/>
                  <a:gd name="T8" fmla="*/ 24 w 38"/>
                  <a:gd name="T9" fmla="*/ 18 h 46"/>
                  <a:gd name="T10" fmla="*/ 31 w 38"/>
                  <a:gd name="T11" fmla="*/ 20 h 46"/>
                  <a:gd name="T12" fmla="*/ 31 w 38"/>
                  <a:gd name="T13" fmla="*/ 21 h 46"/>
                  <a:gd name="T14" fmla="*/ 23 w 38"/>
                  <a:gd name="T15" fmla="*/ 26 h 46"/>
                  <a:gd name="T16" fmla="*/ 17 w 38"/>
                  <a:gd name="T17" fmla="*/ 15 h 46"/>
                  <a:gd name="T18" fmla="*/ 13 w 38"/>
                  <a:gd name="T19" fmla="*/ 8 h 46"/>
                  <a:gd name="T20" fmla="*/ 8 w 38"/>
                  <a:gd name="T21" fmla="*/ 11 h 46"/>
                  <a:gd name="T22" fmla="*/ 12 w 38"/>
                  <a:gd name="T23" fmla="*/ 18 h 46"/>
                  <a:gd name="T24" fmla="*/ 17 w 38"/>
                  <a:gd name="T25" fmla="*/ 15 h 46"/>
                  <a:gd name="T26" fmla="*/ 28 w 38"/>
                  <a:gd name="T27" fmla="*/ 33 h 46"/>
                  <a:gd name="T28" fmla="*/ 23 w 38"/>
                  <a:gd name="T29" fmla="*/ 36 h 46"/>
                  <a:gd name="T30" fmla="*/ 19 w 38"/>
                  <a:gd name="T31" fmla="*/ 29 h 46"/>
                  <a:gd name="T32" fmla="*/ 23 w 38"/>
                  <a:gd name="T33" fmla="*/ 26 h 46"/>
                  <a:gd name="T34" fmla="*/ 31 w 38"/>
                  <a:gd name="T35" fmla="*/ 21 h 46"/>
                  <a:gd name="T36" fmla="*/ 37 w 38"/>
                  <a:gd name="T37" fmla="*/ 30 h 46"/>
                  <a:gd name="T38" fmla="*/ 36 w 38"/>
                  <a:gd name="T39" fmla="*/ 38 h 46"/>
                  <a:gd name="T40" fmla="*/ 26 w 38"/>
                  <a:gd name="T41" fmla="*/ 45 h 46"/>
                  <a:gd name="T42" fmla="*/ 18 w 38"/>
                  <a:gd name="T43" fmla="*/ 43 h 46"/>
                  <a:gd name="T44" fmla="*/ 12 w 38"/>
                  <a:gd name="T45" fmla="*/ 33 h 46"/>
                  <a:gd name="T46" fmla="*/ 12 w 38"/>
                  <a:gd name="T47" fmla="*/ 27 h 46"/>
                  <a:gd name="T48" fmla="*/ 6 w 38"/>
                  <a:gd name="T49" fmla="*/ 24 h 46"/>
                  <a:gd name="T50" fmla="*/ 0 w 38"/>
                  <a:gd name="T51" fmla="*/ 15 h 46"/>
                  <a:gd name="T52" fmla="*/ 2 w 38"/>
                  <a:gd name="T53" fmla="*/ 7 h 4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8"/>
                  <a:gd name="T82" fmla="*/ 0 h 46"/>
                  <a:gd name="T83" fmla="*/ 38 w 38"/>
                  <a:gd name="T84" fmla="*/ 46 h 4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8" h="46">
                    <a:moveTo>
                      <a:pt x="2" y="7"/>
                    </a:moveTo>
                    <a:lnTo>
                      <a:pt x="12" y="0"/>
                    </a:lnTo>
                    <a:lnTo>
                      <a:pt x="19" y="2"/>
                    </a:lnTo>
                    <a:lnTo>
                      <a:pt x="25" y="11"/>
                    </a:lnTo>
                    <a:lnTo>
                      <a:pt x="24" y="18"/>
                    </a:lnTo>
                    <a:lnTo>
                      <a:pt x="31" y="20"/>
                    </a:lnTo>
                    <a:lnTo>
                      <a:pt x="31" y="21"/>
                    </a:lnTo>
                    <a:lnTo>
                      <a:pt x="23" y="26"/>
                    </a:lnTo>
                    <a:lnTo>
                      <a:pt x="17" y="15"/>
                    </a:lnTo>
                    <a:lnTo>
                      <a:pt x="13" y="8"/>
                    </a:lnTo>
                    <a:lnTo>
                      <a:pt x="8" y="11"/>
                    </a:lnTo>
                    <a:lnTo>
                      <a:pt x="12" y="18"/>
                    </a:lnTo>
                    <a:lnTo>
                      <a:pt x="17" y="15"/>
                    </a:lnTo>
                    <a:lnTo>
                      <a:pt x="28" y="33"/>
                    </a:lnTo>
                    <a:lnTo>
                      <a:pt x="23" y="36"/>
                    </a:lnTo>
                    <a:lnTo>
                      <a:pt x="19" y="29"/>
                    </a:lnTo>
                    <a:lnTo>
                      <a:pt x="23" y="26"/>
                    </a:lnTo>
                    <a:lnTo>
                      <a:pt x="31" y="21"/>
                    </a:lnTo>
                    <a:lnTo>
                      <a:pt x="37" y="30"/>
                    </a:lnTo>
                    <a:lnTo>
                      <a:pt x="36" y="38"/>
                    </a:lnTo>
                    <a:lnTo>
                      <a:pt x="26" y="45"/>
                    </a:lnTo>
                    <a:lnTo>
                      <a:pt x="18" y="43"/>
                    </a:lnTo>
                    <a:lnTo>
                      <a:pt x="12" y="33"/>
                    </a:lnTo>
                    <a:lnTo>
                      <a:pt x="12" y="27"/>
                    </a:lnTo>
                    <a:lnTo>
                      <a:pt x="6" y="24"/>
                    </a:lnTo>
                    <a:lnTo>
                      <a:pt x="0" y="15"/>
                    </a:lnTo>
                    <a:lnTo>
                      <a:pt x="2" y="7"/>
                    </a:lnTo>
                  </a:path>
                </a:pathLst>
              </a:custGeom>
              <a:solidFill>
                <a:srgbClr val="000000">
                  <a:alpha val="50195"/>
                </a:srgbClr>
              </a:solidFill>
              <a:ln w="12700" cap="rnd" cmpd="sng">
                <a:noFill/>
                <a:prstDash val="solid"/>
                <a:round/>
                <a:headEnd type="none" w="med" len="med"/>
                <a:tailEnd type="none" w="med" len="med"/>
              </a:ln>
            </p:spPr>
            <p:txBody>
              <a:bodyPr/>
              <a:lstStyle/>
              <a:p>
                <a:endParaRPr lang="en-US"/>
              </a:p>
            </p:txBody>
          </p:sp>
          <p:sp>
            <p:nvSpPr>
              <p:cNvPr id="12324" name="Freeform 75"/>
              <p:cNvSpPr>
                <a:spLocks/>
              </p:cNvSpPr>
              <p:nvPr/>
            </p:nvSpPr>
            <p:spPr bwMode="auto">
              <a:xfrm>
                <a:off x="4683" y="1925"/>
                <a:ext cx="38" cy="44"/>
              </a:xfrm>
              <a:custGeom>
                <a:avLst/>
                <a:gdLst>
                  <a:gd name="T0" fmla="*/ 11 w 38"/>
                  <a:gd name="T1" fmla="*/ 0 h 44"/>
                  <a:gd name="T2" fmla="*/ 19 w 38"/>
                  <a:gd name="T3" fmla="*/ 1 h 44"/>
                  <a:gd name="T4" fmla="*/ 37 w 38"/>
                  <a:gd name="T5" fmla="*/ 29 h 44"/>
                  <a:gd name="T6" fmla="*/ 36 w 38"/>
                  <a:gd name="T7" fmla="*/ 38 h 44"/>
                  <a:gd name="T8" fmla="*/ 28 w 38"/>
                  <a:gd name="T9" fmla="*/ 43 h 44"/>
                  <a:gd name="T10" fmla="*/ 18 w 38"/>
                  <a:gd name="T11" fmla="*/ 42 h 44"/>
                  <a:gd name="T12" fmla="*/ 15 w 38"/>
                  <a:gd name="T13" fmla="*/ 36 h 44"/>
                  <a:gd name="T14" fmla="*/ 22 w 38"/>
                  <a:gd name="T15" fmla="*/ 31 h 44"/>
                  <a:gd name="T16" fmla="*/ 23 w 38"/>
                  <a:gd name="T17" fmla="*/ 34 h 44"/>
                  <a:gd name="T18" fmla="*/ 28 w 38"/>
                  <a:gd name="T19" fmla="*/ 31 h 44"/>
                  <a:gd name="T20" fmla="*/ 24 w 38"/>
                  <a:gd name="T21" fmla="*/ 25 h 44"/>
                  <a:gd name="T22" fmla="*/ 19 w 38"/>
                  <a:gd name="T23" fmla="*/ 17 h 44"/>
                  <a:gd name="T24" fmla="*/ 14 w 38"/>
                  <a:gd name="T25" fmla="*/ 20 h 44"/>
                  <a:gd name="T26" fmla="*/ 8 w 38"/>
                  <a:gd name="T27" fmla="*/ 11 h 44"/>
                  <a:gd name="T28" fmla="*/ 13 w 38"/>
                  <a:gd name="T29" fmla="*/ 8 h 44"/>
                  <a:gd name="T30" fmla="*/ 19 w 38"/>
                  <a:gd name="T31" fmla="*/ 17 h 44"/>
                  <a:gd name="T32" fmla="*/ 24 w 38"/>
                  <a:gd name="T33" fmla="*/ 25 h 44"/>
                  <a:gd name="T34" fmla="*/ 18 w 38"/>
                  <a:gd name="T35" fmla="*/ 29 h 44"/>
                  <a:gd name="T36" fmla="*/ 9 w 38"/>
                  <a:gd name="T37" fmla="*/ 28 h 44"/>
                  <a:gd name="T38" fmla="*/ 0 w 38"/>
                  <a:gd name="T39" fmla="*/ 14 h 44"/>
                  <a:gd name="T40" fmla="*/ 3 w 38"/>
                  <a:gd name="T41" fmla="*/ 5 h 44"/>
                  <a:gd name="T42" fmla="*/ 11 w 38"/>
                  <a:gd name="T43" fmla="*/ 0 h 4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8"/>
                  <a:gd name="T67" fmla="*/ 0 h 44"/>
                  <a:gd name="T68" fmla="*/ 38 w 38"/>
                  <a:gd name="T69" fmla="*/ 44 h 4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8" h="44">
                    <a:moveTo>
                      <a:pt x="11" y="0"/>
                    </a:moveTo>
                    <a:lnTo>
                      <a:pt x="19" y="1"/>
                    </a:lnTo>
                    <a:lnTo>
                      <a:pt x="37" y="29"/>
                    </a:lnTo>
                    <a:lnTo>
                      <a:pt x="36" y="38"/>
                    </a:lnTo>
                    <a:lnTo>
                      <a:pt x="28" y="43"/>
                    </a:lnTo>
                    <a:lnTo>
                      <a:pt x="18" y="42"/>
                    </a:lnTo>
                    <a:lnTo>
                      <a:pt x="15" y="36"/>
                    </a:lnTo>
                    <a:lnTo>
                      <a:pt x="22" y="31"/>
                    </a:lnTo>
                    <a:lnTo>
                      <a:pt x="23" y="34"/>
                    </a:lnTo>
                    <a:lnTo>
                      <a:pt x="28" y="31"/>
                    </a:lnTo>
                    <a:lnTo>
                      <a:pt x="24" y="25"/>
                    </a:lnTo>
                    <a:lnTo>
                      <a:pt x="19" y="17"/>
                    </a:lnTo>
                    <a:lnTo>
                      <a:pt x="14" y="20"/>
                    </a:lnTo>
                    <a:lnTo>
                      <a:pt x="8" y="11"/>
                    </a:lnTo>
                    <a:lnTo>
                      <a:pt x="13" y="8"/>
                    </a:lnTo>
                    <a:lnTo>
                      <a:pt x="19" y="17"/>
                    </a:lnTo>
                    <a:lnTo>
                      <a:pt x="24" y="25"/>
                    </a:lnTo>
                    <a:lnTo>
                      <a:pt x="18" y="29"/>
                    </a:lnTo>
                    <a:lnTo>
                      <a:pt x="9" y="28"/>
                    </a:lnTo>
                    <a:lnTo>
                      <a:pt x="0" y="14"/>
                    </a:lnTo>
                    <a:lnTo>
                      <a:pt x="3" y="5"/>
                    </a:lnTo>
                    <a:lnTo>
                      <a:pt x="11" y="0"/>
                    </a:lnTo>
                  </a:path>
                </a:pathLst>
              </a:custGeom>
              <a:solidFill>
                <a:srgbClr val="000000">
                  <a:alpha val="50195"/>
                </a:srgbClr>
              </a:solidFill>
              <a:ln w="12700" cap="rnd" cmpd="sng">
                <a:noFill/>
                <a:prstDash val="solid"/>
                <a:round/>
                <a:headEnd type="none" w="med" len="med"/>
                <a:tailEnd type="none" w="med" len="med"/>
              </a:ln>
            </p:spPr>
            <p:txBody>
              <a:bodyPr/>
              <a:lstStyle/>
              <a:p>
                <a:endParaRPr lang="en-US"/>
              </a:p>
            </p:txBody>
          </p:sp>
          <p:sp>
            <p:nvSpPr>
              <p:cNvPr id="12325" name="Freeform 76"/>
              <p:cNvSpPr>
                <a:spLocks/>
              </p:cNvSpPr>
              <p:nvPr/>
            </p:nvSpPr>
            <p:spPr bwMode="auto">
              <a:xfrm>
                <a:off x="4835" y="1827"/>
                <a:ext cx="37" cy="44"/>
              </a:xfrm>
              <a:custGeom>
                <a:avLst/>
                <a:gdLst>
                  <a:gd name="T0" fmla="*/ 2 w 37"/>
                  <a:gd name="T1" fmla="*/ 5 h 44"/>
                  <a:gd name="T2" fmla="*/ 9 w 37"/>
                  <a:gd name="T3" fmla="*/ 0 h 44"/>
                  <a:gd name="T4" fmla="*/ 19 w 37"/>
                  <a:gd name="T5" fmla="*/ 2 h 44"/>
                  <a:gd name="T6" fmla="*/ 36 w 37"/>
                  <a:gd name="T7" fmla="*/ 28 h 44"/>
                  <a:gd name="T8" fmla="*/ 34 w 37"/>
                  <a:gd name="T9" fmla="*/ 38 h 44"/>
                  <a:gd name="T10" fmla="*/ 27 w 37"/>
                  <a:gd name="T11" fmla="*/ 43 h 44"/>
                  <a:gd name="T12" fmla="*/ 17 w 37"/>
                  <a:gd name="T13" fmla="*/ 41 h 44"/>
                  <a:gd name="T14" fmla="*/ 15 w 37"/>
                  <a:gd name="T15" fmla="*/ 39 h 44"/>
                  <a:gd name="T16" fmla="*/ 22 w 37"/>
                  <a:gd name="T17" fmla="*/ 34 h 44"/>
                  <a:gd name="T18" fmla="*/ 9 w 37"/>
                  <a:gd name="T19" fmla="*/ 13 h 44"/>
                  <a:gd name="T20" fmla="*/ 13 w 37"/>
                  <a:gd name="T21" fmla="*/ 10 h 44"/>
                  <a:gd name="T22" fmla="*/ 26 w 37"/>
                  <a:gd name="T23" fmla="*/ 31 h 44"/>
                  <a:gd name="T24" fmla="*/ 22 w 37"/>
                  <a:gd name="T25" fmla="*/ 34 h 44"/>
                  <a:gd name="T26" fmla="*/ 15 w 37"/>
                  <a:gd name="T27" fmla="*/ 39 h 44"/>
                  <a:gd name="T28" fmla="*/ 0 w 37"/>
                  <a:gd name="T29" fmla="*/ 15 h 44"/>
                  <a:gd name="T30" fmla="*/ 2 w 37"/>
                  <a:gd name="T31" fmla="*/ 5 h 4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7"/>
                  <a:gd name="T49" fmla="*/ 0 h 44"/>
                  <a:gd name="T50" fmla="*/ 37 w 37"/>
                  <a:gd name="T51" fmla="*/ 44 h 4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7" h="44">
                    <a:moveTo>
                      <a:pt x="2" y="5"/>
                    </a:moveTo>
                    <a:lnTo>
                      <a:pt x="9" y="0"/>
                    </a:lnTo>
                    <a:lnTo>
                      <a:pt x="19" y="2"/>
                    </a:lnTo>
                    <a:lnTo>
                      <a:pt x="36" y="28"/>
                    </a:lnTo>
                    <a:lnTo>
                      <a:pt x="34" y="38"/>
                    </a:lnTo>
                    <a:lnTo>
                      <a:pt x="27" y="43"/>
                    </a:lnTo>
                    <a:lnTo>
                      <a:pt x="17" y="41"/>
                    </a:lnTo>
                    <a:lnTo>
                      <a:pt x="15" y="39"/>
                    </a:lnTo>
                    <a:lnTo>
                      <a:pt x="22" y="34"/>
                    </a:lnTo>
                    <a:lnTo>
                      <a:pt x="9" y="13"/>
                    </a:lnTo>
                    <a:lnTo>
                      <a:pt x="13" y="10"/>
                    </a:lnTo>
                    <a:lnTo>
                      <a:pt x="26" y="31"/>
                    </a:lnTo>
                    <a:lnTo>
                      <a:pt x="22" y="34"/>
                    </a:lnTo>
                    <a:lnTo>
                      <a:pt x="15" y="39"/>
                    </a:lnTo>
                    <a:lnTo>
                      <a:pt x="0" y="15"/>
                    </a:lnTo>
                    <a:lnTo>
                      <a:pt x="2" y="5"/>
                    </a:lnTo>
                  </a:path>
                </a:pathLst>
              </a:custGeom>
              <a:solidFill>
                <a:srgbClr val="000000">
                  <a:alpha val="50195"/>
                </a:srgbClr>
              </a:solidFill>
              <a:ln w="12700" cap="rnd" cmpd="sng">
                <a:noFill/>
                <a:prstDash val="solid"/>
                <a:round/>
                <a:headEnd type="none" w="med" len="med"/>
                <a:tailEnd type="none" w="med" len="med"/>
              </a:ln>
            </p:spPr>
            <p:txBody>
              <a:bodyPr/>
              <a:lstStyle/>
              <a:p>
                <a:endParaRPr lang="en-US"/>
              </a:p>
            </p:txBody>
          </p:sp>
          <p:sp>
            <p:nvSpPr>
              <p:cNvPr id="12326" name="Freeform 77"/>
              <p:cNvSpPr>
                <a:spLocks/>
              </p:cNvSpPr>
              <p:nvPr/>
            </p:nvSpPr>
            <p:spPr bwMode="auto">
              <a:xfrm>
                <a:off x="3511" y="2688"/>
                <a:ext cx="34" cy="43"/>
              </a:xfrm>
              <a:custGeom>
                <a:avLst/>
                <a:gdLst>
                  <a:gd name="T0" fmla="*/ 26 w 34"/>
                  <a:gd name="T1" fmla="*/ 42 h 43"/>
                  <a:gd name="T2" fmla="*/ 33 w 34"/>
                  <a:gd name="T3" fmla="*/ 38 h 43"/>
                  <a:gd name="T4" fmla="*/ 8 w 34"/>
                  <a:gd name="T5" fmla="*/ 0 h 43"/>
                  <a:gd name="T6" fmla="*/ 0 w 34"/>
                  <a:gd name="T7" fmla="*/ 5 h 43"/>
                  <a:gd name="T8" fmla="*/ 3 w 34"/>
                  <a:gd name="T9" fmla="*/ 14 h 43"/>
                  <a:gd name="T10" fmla="*/ 6 w 34"/>
                  <a:gd name="T11" fmla="*/ 12 h 43"/>
                  <a:gd name="T12" fmla="*/ 26 w 34"/>
                  <a:gd name="T13" fmla="*/ 42 h 43"/>
                  <a:gd name="T14" fmla="*/ 0 60000 65536"/>
                  <a:gd name="T15" fmla="*/ 0 60000 65536"/>
                  <a:gd name="T16" fmla="*/ 0 60000 65536"/>
                  <a:gd name="T17" fmla="*/ 0 60000 65536"/>
                  <a:gd name="T18" fmla="*/ 0 60000 65536"/>
                  <a:gd name="T19" fmla="*/ 0 60000 65536"/>
                  <a:gd name="T20" fmla="*/ 0 60000 65536"/>
                  <a:gd name="T21" fmla="*/ 0 w 34"/>
                  <a:gd name="T22" fmla="*/ 0 h 43"/>
                  <a:gd name="T23" fmla="*/ 34 w 34"/>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43">
                    <a:moveTo>
                      <a:pt x="26" y="42"/>
                    </a:moveTo>
                    <a:lnTo>
                      <a:pt x="33" y="38"/>
                    </a:lnTo>
                    <a:lnTo>
                      <a:pt x="8" y="0"/>
                    </a:lnTo>
                    <a:lnTo>
                      <a:pt x="0" y="5"/>
                    </a:lnTo>
                    <a:lnTo>
                      <a:pt x="3" y="14"/>
                    </a:lnTo>
                    <a:lnTo>
                      <a:pt x="6" y="12"/>
                    </a:lnTo>
                    <a:lnTo>
                      <a:pt x="26" y="42"/>
                    </a:lnTo>
                  </a:path>
                </a:pathLst>
              </a:custGeom>
              <a:solidFill>
                <a:srgbClr val="000000">
                  <a:alpha val="50195"/>
                </a:srgbClr>
              </a:solidFill>
              <a:ln w="12700" cap="rnd" cmpd="sng">
                <a:noFill/>
                <a:prstDash val="solid"/>
                <a:round/>
                <a:headEnd type="none" w="med" len="med"/>
                <a:tailEnd type="none" w="med" len="med"/>
              </a:ln>
            </p:spPr>
            <p:txBody>
              <a:bodyPr/>
              <a:lstStyle/>
              <a:p>
                <a:endParaRPr lang="en-US"/>
              </a:p>
            </p:txBody>
          </p:sp>
          <p:sp>
            <p:nvSpPr>
              <p:cNvPr id="12327" name="Freeform 78"/>
              <p:cNvSpPr>
                <a:spLocks/>
              </p:cNvSpPr>
              <p:nvPr/>
            </p:nvSpPr>
            <p:spPr bwMode="auto">
              <a:xfrm>
                <a:off x="3656" y="2592"/>
                <a:ext cx="44" cy="47"/>
              </a:xfrm>
              <a:custGeom>
                <a:avLst/>
                <a:gdLst>
                  <a:gd name="T0" fmla="*/ 4 w 44"/>
                  <a:gd name="T1" fmla="*/ 19 h 47"/>
                  <a:gd name="T2" fmla="*/ 12 w 44"/>
                  <a:gd name="T3" fmla="*/ 15 h 47"/>
                  <a:gd name="T4" fmla="*/ 11 w 44"/>
                  <a:gd name="T5" fmla="*/ 13 h 47"/>
                  <a:gd name="T6" fmla="*/ 16 w 44"/>
                  <a:gd name="T7" fmla="*/ 9 h 47"/>
                  <a:gd name="T8" fmla="*/ 18 w 44"/>
                  <a:gd name="T9" fmla="*/ 13 h 47"/>
                  <a:gd name="T10" fmla="*/ 17 w 44"/>
                  <a:gd name="T11" fmla="*/ 39 h 47"/>
                  <a:gd name="T12" fmla="*/ 23 w 44"/>
                  <a:gd name="T13" fmla="*/ 46 h 47"/>
                  <a:gd name="T14" fmla="*/ 43 w 44"/>
                  <a:gd name="T15" fmla="*/ 34 h 47"/>
                  <a:gd name="T16" fmla="*/ 38 w 44"/>
                  <a:gd name="T17" fmla="*/ 27 h 47"/>
                  <a:gd name="T18" fmla="*/ 27 w 44"/>
                  <a:gd name="T19" fmla="*/ 34 h 47"/>
                  <a:gd name="T20" fmla="*/ 27 w 44"/>
                  <a:gd name="T21" fmla="*/ 10 h 47"/>
                  <a:gd name="T22" fmla="*/ 20 w 44"/>
                  <a:gd name="T23" fmla="*/ 1 h 47"/>
                  <a:gd name="T24" fmla="*/ 11 w 44"/>
                  <a:gd name="T25" fmla="*/ 0 h 47"/>
                  <a:gd name="T26" fmla="*/ 3 w 44"/>
                  <a:gd name="T27" fmla="*/ 5 h 47"/>
                  <a:gd name="T28" fmla="*/ 0 w 44"/>
                  <a:gd name="T29" fmla="*/ 13 h 47"/>
                  <a:gd name="T30" fmla="*/ 4 w 44"/>
                  <a:gd name="T31" fmla="*/ 19 h 4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
                  <a:gd name="T49" fmla="*/ 0 h 47"/>
                  <a:gd name="T50" fmla="*/ 44 w 44"/>
                  <a:gd name="T51" fmla="*/ 47 h 4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 h="47">
                    <a:moveTo>
                      <a:pt x="4" y="19"/>
                    </a:moveTo>
                    <a:lnTo>
                      <a:pt x="12" y="15"/>
                    </a:lnTo>
                    <a:lnTo>
                      <a:pt x="11" y="13"/>
                    </a:lnTo>
                    <a:lnTo>
                      <a:pt x="16" y="9"/>
                    </a:lnTo>
                    <a:lnTo>
                      <a:pt x="18" y="13"/>
                    </a:lnTo>
                    <a:lnTo>
                      <a:pt x="17" y="39"/>
                    </a:lnTo>
                    <a:lnTo>
                      <a:pt x="23" y="46"/>
                    </a:lnTo>
                    <a:lnTo>
                      <a:pt x="43" y="34"/>
                    </a:lnTo>
                    <a:lnTo>
                      <a:pt x="38" y="27"/>
                    </a:lnTo>
                    <a:lnTo>
                      <a:pt x="27" y="34"/>
                    </a:lnTo>
                    <a:lnTo>
                      <a:pt x="27" y="10"/>
                    </a:lnTo>
                    <a:lnTo>
                      <a:pt x="20" y="1"/>
                    </a:lnTo>
                    <a:lnTo>
                      <a:pt x="11" y="0"/>
                    </a:lnTo>
                    <a:lnTo>
                      <a:pt x="3" y="5"/>
                    </a:lnTo>
                    <a:lnTo>
                      <a:pt x="0" y="13"/>
                    </a:lnTo>
                    <a:lnTo>
                      <a:pt x="4" y="19"/>
                    </a:lnTo>
                  </a:path>
                </a:pathLst>
              </a:custGeom>
              <a:solidFill>
                <a:srgbClr val="000000">
                  <a:alpha val="50195"/>
                </a:srgbClr>
              </a:solidFill>
              <a:ln w="12700" cap="rnd" cmpd="sng">
                <a:noFill/>
                <a:prstDash val="solid"/>
                <a:round/>
                <a:headEnd type="none" w="med" len="med"/>
                <a:tailEnd type="none" w="med" len="med"/>
              </a:ln>
            </p:spPr>
            <p:txBody>
              <a:bodyPr/>
              <a:lstStyle/>
              <a:p>
                <a:endParaRPr lang="en-US"/>
              </a:p>
            </p:txBody>
          </p:sp>
          <p:sp>
            <p:nvSpPr>
              <p:cNvPr id="12328" name="Freeform 79"/>
              <p:cNvSpPr>
                <a:spLocks/>
              </p:cNvSpPr>
              <p:nvPr/>
            </p:nvSpPr>
            <p:spPr bwMode="auto">
              <a:xfrm>
                <a:off x="3803" y="2495"/>
                <a:ext cx="41" cy="45"/>
              </a:xfrm>
              <a:custGeom>
                <a:avLst/>
                <a:gdLst>
                  <a:gd name="T0" fmla="*/ 3 w 41"/>
                  <a:gd name="T1" fmla="*/ 6 h 45"/>
                  <a:gd name="T2" fmla="*/ 12 w 41"/>
                  <a:gd name="T3" fmla="*/ 0 h 45"/>
                  <a:gd name="T4" fmla="*/ 22 w 41"/>
                  <a:gd name="T5" fmla="*/ 2 h 45"/>
                  <a:gd name="T6" fmla="*/ 28 w 41"/>
                  <a:gd name="T7" fmla="*/ 11 h 45"/>
                  <a:gd name="T8" fmla="*/ 28 w 41"/>
                  <a:gd name="T9" fmla="*/ 18 h 45"/>
                  <a:gd name="T10" fmla="*/ 34 w 41"/>
                  <a:gd name="T11" fmla="*/ 20 h 45"/>
                  <a:gd name="T12" fmla="*/ 40 w 41"/>
                  <a:gd name="T13" fmla="*/ 30 h 45"/>
                  <a:gd name="T14" fmla="*/ 38 w 41"/>
                  <a:gd name="T15" fmla="*/ 38 h 45"/>
                  <a:gd name="T16" fmla="*/ 29 w 41"/>
                  <a:gd name="T17" fmla="*/ 44 h 45"/>
                  <a:gd name="T18" fmla="*/ 18 w 41"/>
                  <a:gd name="T19" fmla="*/ 43 h 45"/>
                  <a:gd name="T20" fmla="*/ 15 w 41"/>
                  <a:gd name="T21" fmla="*/ 38 h 45"/>
                  <a:gd name="T22" fmla="*/ 24 w 41"/>
                  <a:gd name="T23" fmla="*/ 33 h 45"/>
                  <a:gd name="T24" fmla="*/ 26 w 41"/>
                  <a:gd name="T25" fmla="*/ 36 h 45"/>
                  <a:gd name="T26" fmla="*/ 31 w 41"/>
                  <a:gd name="T27" fmla="*/ 32 h 45"/>
                  <a:gd name="T28" fmla="*/ 26 w 41"/>
                  <a:gd name="T29" fmla="*/ 24 h 45"/>
                  <a:gd name="T30" fmla="*/ 21 w 41"/>
                  <a:gd name="T31" fmla="*/ 28 h 45"/>
                  <a:gd name="T32" fmla="*/ 14 w 41"/>
                  <a:gd name="T33" fmla="*/ 19 h 45"/>
                  <a:gd name="T34" fmla="*/ 19 w 41"/>
                  <a:gd name="T35" fmla="*/ 15 h 45"/>
                  <a:gd name="T36" fmla="*/ 14 w 41"/>
                  <a:gd name="T37" fmla="*/ 8 h 45"/>
                  <a:gd name="T38" fmla="*/ 9 w 41"/>
                  <a:gd name="T39" fmla="*/ 12 h 45"/>
                  <a:gd name="T40" fmla="*/ 12 w 41"/>
                  <a:gd name="T41" fmla="*/ 15 h 45"/>
                  <a:gd name="T42" fmla="*/ 4 w 41"/>
                  <a:gd name="T43" fmla="*/ 20 h 45"/>
                  <a:gd name="T44" fmla="*/ 0 w 41"/>
                  <a:gd name="T45" fmla="*/ 15 h 45"/>
                  <a:gd name="T46" fmla="*/ 3 w 41"/>
                  <a:gd name="T47" fmla="*/ 6 h 4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1"/>
                  <a:gd name="T73" fmla="*/ 0 h 45"/>
                  <a:gd name="T74" fmla="*/ 41 w 41"/>
                  <a:gd name="T75" fmla="*/ 45 h 4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1" h="45">
                    <a:moveTo>
                      <a:pt x="3" y="6"/>
                    </a:moveTo>
                    <a:lnTo>
                      <a:pt x="12" y="0"/>
                    </a:lnTo>
                    <a:lnTo>
                      <a:pt x="22" y="2"/>
                    </a:lnTo>
                    <a:lnTo>
                      <a:pt x="28" y="11"/>
                    </a:lnTo>
                    <a:lnTo>
                      <a:pt x="28" y="18"/>
                    </a:lnTo>
                    <a:lnTo>
                      <a:pt x="34" y="20"/>
                    </a:lnTo>
                    <a:lnTo>
                      <a:pt x="40" y="30"/>
                    </a:lnTo>
                    <a:lnTo>
                      <a:pt x="38" y="38"/>
                    </a:lnTo>
                    <a:lnTo>
                      <a:pt x="29" y="44"/>
                    </a:lnTo>
                    <a:lnTo>
                      <a:pt x="18" y="43"/>
                    </a:lnTo>
                    <a:lnTo>
                      <a:pt x="15" y="38"/>
                    </a:lnTo>
                    <a:lnTo>
                      <a:pt x="24" y="33"/>
                    </a:lnTo>
                    <a:lnTo>
                      <a:pt x="26" y="36"/>
                    </a:lnTo>
                    <a:lnTo>
                      <a:pt x="31" y="32"/>
                    </a:lnTo>
                    <a:lnTo>
                      <a:pt x="26" y="24"/>
                    </a:lnTo>
                    <a:lnTo>
                      <a:pt x="21" y="28"/>
                    </a:lnTo>
                    <a:lnTo>
                      <a:pt x="14" y="19"/>
                    </a:lnTo>
                    <a:lnTo>
                      <a:pt x="19" y="15"/>
                    </a:lnTo>
                    <a:lnTo>
                      <a:pt x="14" y="8"/>
                    </a:lnTo>
                    <a:lnTo>
                      <a:pt x="9" y="12"/>
                    </a:lnTo>
                    <a:lnTo>
                      <a:pt x="12" y="15"/>
                    </a:lnTo>
                    <a:lnTo>
                      <a:pt x="4" y="20"/>
                    </a:lnTo>
                    <a:lnTo>
                      <a:pt x="0" y="15"/>
                    </a:lnTo>
                    <a:lnTo>
                      <a:pt x="3" y="6"/>
                    </a:lnTo>
                  </a:path>
                </a:pathLst>
              </a:custGeom>
              <a:solidFill>
                <a:srgbClr val="000000">
                  <a:alpha val="50195"/>
                </a:srgbClr>
              </a:solidFill>
              <a:ln w="12700" cap="rnd" cmpd="sng">
                <a:noFill/>
                <a:prstDash val="solid"/>
                <a:round/>
                <a:headEnd type="none" w="med" len="med"/>
                <a:tailEnd type="none" w="med" len="med"/>
              </a:ln>
            </p:spPr>
            <p:txBody>
              <a:bodyPr/>
              <a:lstStyle/>
              <a:p>
                <a:endParaRPr lang="en-US"/>
              </a:p>
            </p:txBody>
          </p:sp>
          <p:sp>
            <p:nvSpPr>
              <p:cNvPr id="12329" name="Freeform 80"/>
              <p:cNvSpPr>
                <a:spLocks/>
              </p:cNvSpPr>
              <p:nvPr/>
            </p:nvSpPr>
            <p:spPr bwMode="auto">
              <a:xfrm>
                <a:off x="4095" y="2300"/>
                <a:ext cx="43" cy="49"/>
              </a:xfrm>
              <a:custGeom>
                <a:avLst/>
                <a:gdLst>
                  <a:gd name="T0" fmla="*/ 0 w 43"/>
                  <a:gd name="T1" fmla="*/ 13 h 49"/>
                  <a:gd name="T2" fmla="*/ 20 w 43"/>
                  <a:gd name="T3" fmla="*/ 0 h 49"/>
                  <a:gd name="T4" fmla="*/ 26 w 43"/>
                  <a:gd name="T5" fmla="*/ 9 h 49"/>
                  <a:gd name="T6" fmla="*/ 14 w 43"/>
                  <a:gd name="T7" fmla="*/ 18 h 49"/>
                  <a:gd name="T8" fmla="*/ 16 w 43"/>
                  <a:gd name="T9" fmla="*/ 22 h 49"/>
                  <a:gd name="T10" fmla="*/ 23 w 43"/>
                  <a:gd name="T11" fmla="*/ 17 h 49"/>
                  <a:gd name="T12" fmla="*/ 33 w 43"/>
                  <a:gd name="T13" fmla="*/ 19 h 49"/>
                  <a:gd name="T14" fmla="*/ 42 w 43"/>
                  <a:gd name="T15" fmla="*/ 32 h 49"/>
                  <a:gd name="T16" fmla="*/ 40 w 43"/>
                  <a:gd name="T17" fmla="*/ 42 h 49"/>
                  <a:gd name="T18" fmla="*/ 30 w 43"/>
                  <a:gd name="T19" fmla="*/ 48 h 49"/>
                  <a:gd name="T20" fmla="*/ 21 w 43"/>
                  <a:gd name="T21" fmla="*/ 45 h 49"/>
                  <a:gd name="T22" fmla="*/ 16 w 43"/>
                  <a:gd name="T23" fmla="*/ 38 h 49"/>
                  <a:gd name="T24" fmla="*/ 24 w 43"/>
                  <a:gd name="T25" fmla="*/ 34 h 49"/>
                  <a:gd name="T26" fmla="*/ 28 w 43"/>
                  <a:gd name="T27" fmla="*/ 40 h 49"/>
                  <a:gd name="T28" fmla="*/ 33 w 43"/>
                  <a:gd name="T29" fmla="*/ 36 h 49"/>
                  <a:gd name="T30" fmla="*/ 26 w 43"/>
                  <a:gd name="T31" fmla="*/ 25 h 49"/>
                  <a:gd name="T32" fmla="*/ 18 w 43"/>
                  <a:gd name="T33" fmla="*/ 30 h 49"/>
                  <a:gd name="T34" fmla="*/ 9 w 43"/>
                  <a:gd name="T35" fmla="*/ 27 h 49"/>
                  <a:gd name="T36" fmla="*/ 0 w 43"/>
                  <a:gd name="T37" fmla="*/ 13 h 4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3"/>
                  <a:gd name="T58" fmla="*/ 0 h 49"/>
                  <a:gd name="T59" fmla="*/ 43 w 43"/>
                  <a:gd name="T60" fmla="*/ 49 h 4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3" h="49">
                    <a:moveTo>
                      <a:pt x="0" y="13"/>
                    </a:moveTo>
                    <a:lnTo>
                      <a:pt x="20" y="0"/>
                    </a:lnTo>
                    <a:lnTo>
                      <a:pt x="26" y="9"/>
                    </a:lnTo>
                    <a:lnTo>
                      <a:pt x="14" y="18"/>
                    </a:lnTo>
                    <a:lnTo>
                      <a:pt x="16" y="22"/>
                    </a:lnTo>
                    <a:lnTo>
                      <a:pt x="23" y="17"/>
                    </a:lnTo>
                    <a:lnTo>
                      <a:pt x="33" y="19"/>
                    </a:lnTo>
                    <a:lnTo>
                      <a:pt x="42" y="32"/>
                    </a:lnTo>
                    <a:lnTo>
                      <a:pt x="40" y="42"/>
                    </a:lnTo>
                    <a:lnTo>
                      <a:pt x="30" y="48"/>
                    </a:lnTo>
                    <a:lnTo>
                      <a:pt x="21" y="45"/>
                    </a:lnTo>
                    <a:lnTo>
                      <a:pt x="16" y="38"/>
                    </a:lnTo>
                    <a:lnTo>
                      <a:pt x="24" y="34"/>
                    </a:lnTo>
                    <a:lnTo>
                      <a:pt x="28" y="40"/>
                    </a:lnTo>
                    <a:lnTo>
                      <a:pt x="33" y="36"/>
                    </a:lnTo>
                    <a:lnTo>
                      <a:pt x="26" y="25"/>
                    </a:lnTo>
                    <a:lnTo>
                      <a:pt x="18" y="30"/>
                    </a:lnTo>
                    <a:lnTo>
                      <a:pt x="9" y="27"/>
                    </a:lnTo>
                    <a:lnTo>
                      <a:pt x="0" y="13"/>
                    </a:lnTo>
                  </a:path>
                </a:pathLst>
              </a:custGeom>
              <a:solidFill>
                <a:srgbClr val="000000">
                  <a:alpha val="50195"/>
                </a:srgbClr>
              </a:solidFill>
              <a:ln w="12700" cap="rnd" cmpd="sng">
                <a:noFill/>
                <a:prstDash val="solid"/>
                <a:round/>
                <a:headEnd type="none" w="med" len="med"/>
                <a:tailEnd type="none" w="med" len="med"/>
              </a:ln>
            </p:spPr>
            <p:txBody>
              <a:bodyPr/>
              <a:lstStyle/>
              <a:p>
                <a:endParaRPr lang="en-US"/>
              </a:p>
            </p:txBody>
          </p:sp>
          <p:sp>
            <p:nvSpPr>
              <p:cNvPr id="12330" name="Freeform 81"/>
              <p:cNvSpPr>
                <a:spLocks/>
              </p:cNvSpPr>
              <p:nvPr/>
            </p:nvSpPr>
            <p:spPr bwMode="auto">
              <a:xfrm>
                <a:off x="4385" y="2112"/>
                <a:ext cx="35" cy="52"/>
              </a:xfrm>
              <a:custGeom>
                <a:avLst/>
                <a:gdLst>
                  <a:gd name="T0" fmla="*/ 0 w 35"/>
                  <a:gd name="T1" fmla="*/ 13 h 52"/>
                  <a:gd name="T2" fmla="*/ 21 w 35"/>
                  <a:gd name="T3" fmla="*/ 0 h 52"/>
                  <a:gd name="T4" fmla="*/ 27 w 35"/>
                  <a:gd name="T5" fmla="*/ 9 h 52"/>
                  <a:gd name="T6" fmla="*/ 34 w 35"/>
                  <a:gd name="T7" fmla="*/ 46 h 52"/>
                  <a:gd name="T8" fmla="*/ 25 w 35"/>
                  <a:gd name="T9" fmla="*/ 51 h 52"/>
                  <a:gd name="T10" fmla="*/ 18 w 35"/>
                  <a:gd name="T11" fmla="*/ 14 h 52"/>
                  <a:gd name="T12" fmla="*/ 6 w 35"/>
                  <a:gd name="T13" fmla="*/ 22 h 52"/>
                  <a:gd name="T14" fmla="*/ 0 w 35"/>
                  <a:gd name="T15" fmla="*/ 13 h 52"/>
                  <a:gd name="T16" fmla="*/ 0 60000 65536"/>
                  <a:gd name="T17" fmla="*/ 0 60000 65536"/>
                  <a:gd name="T18" fmla="*/ 0 60000 65536"/>
                  <a:gd name="T19" fmla="*/ 0 60000 65536"/>
                  <a:gd name="T20" fmla="*/ 0 60000 65536"/>
                  <a:gd name="T21" fmla="*/ 0 60000 65536"/>
                  <a:gd name="T22" fmla="*/ 0 60000 65536"/>
                  <a:gd name="T23" fmla="*/ 0 60000 65536"/>
                  <a:gd name="T24" fmla="*/ 0 w 35"/>
                  <a:gd name="T25" fmla="*/ 0 h 52"/>
                  <a:gd name="T26" fmla="*/ 35 w 35"/>
                  <a:gd name="T27" fmla="*/ 52 h 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5" h="52">
                    <a:moveTo>
                      <a:pt x="0" y="13"/>
                    </a:moveTo>
                    <a:lnTo>
                      <a:pt x="21" y="0"/>
                    </a:lnTo>
                    <a:lnTo>
                      <a:pt x="27" y="9"/>
                    </a:lnTo>
                    <a:lnTo>
                      <a:pt x="34" y="46"/>
                    </a:lnTo>
                    <a:lnTo>
                      <a:pt x="25" y="51"/>
                    </a:lnTo>
                    <a:lnTo>
                      <a:pt x="18" y="14"/>
                    </a:lnTo>
                    <a:lnTo>
                      <a:pt x="6" y="22"/>
                    </a:lnTo>
                    <a:lnTo>
                      <a:pt x="0" y="13"/>
                    </a:lnTo>
                  </a:path>
                </a:pathLst>
              </a:custGeom>
              <a:solidFill>
                <a:srgbClr val="000000">
                  <a:alpha val="50195"/>
                </a:srgbClr>
              </a:solidFill>
              <a:ln w="12700" cap="rnd" cmpd="sng">
                <a:noFill/>
                <a:prstDash val="solid"/>
                <a:round/>
                <a:headEnd type="none" w="med" len="med"/>
                <a:tailEnd type="none" w="med" len="med"/>
              </a:ln>
            </p:spPr>
            <p:txBody>
              <a:bodyPr/>
              <a:lstStyle/>
              <a:p>
                <a:endParaRPr lang="en-US"/>
              </a:p>
            </p:txBody>
          </p:sp>
          <p:sp>
            <p:nvSpPr>
              <p:cNvPr id="12331" name="Freeform 82"/>
              <p:cNvSpPr>
                <a:spLocks/>
              </p:cNvSpPr>
              <p:nvPr/>
            </p:nvSpPr>
            <p:spPr bwMode="auto">
              <a:xfrm>
                <a:off x="5128" y="1635"/>
                <a:ext cx="44" cy="49"/>
              </a:xfrm>
              <a:custGeom>
                <a:avLst/>
                <a:gdLst>
                  <a:gd name="T0" fmla="*/ 4 w 44"/>
                  <a:gd name="T1" fmla="*/ 21 h 49"/>
                  <a:gd name="T2" fmla="*/ 12 w 44"/>
                  <a:gd name="T3" fmla="*/ 15 h 49"/>
                  <a:gd name="T4" fmla="*/ 11 w 44"/>
                  <a:gd name="T5" fmla="*/ 13 h 49"/>
                  <a:gd name="T6" fmla="*/ 16 w 44"/>
                  <a:gd name="T7" fmla="*/ 10 h 49"/>
                  <a:gd name="T8" fmla="*/ 18 w 44"/>
                  <a:gd name="T9" fmla="*/ 14 h 49"/>
                  <a:gd name="T10" fmla="*/ 17 w 44"/>
                  <a:gd name="T11" fmla="*/ 41 h 49"/>
                  <a:gd name="T12" fmla="*/ 23 w 44"/>
                  <a:gd name="T13" fmla="*/ 48 h 49"/>
                  <a:gd name="T14" fmla="*/ 43 w 44"/>
                  <a:gd name="T15" fmla="*/ 35 h 49"/>
                  <a:gd name="T16" fmla="*/ 38 w 44"/>
                  <a:gd name="T17" fmla="*/ 28 h 49"/>
                  <a:gd name="T18" fmla="*/ 26 w 44"/>
                  <a:gd name="T19" fmla="*/ 35 h 49"/>
                  <a:gd name="T20" fmla="*/ 27 w 44"/>
                  <a:gd name="T21" fmla="*/ 11 h 49"/>
                  <a:gd name="T22" fmla="*/ 20 w 44"/>
                  <a:gd name="T23" fmla="*/ 2 h 49"/>
                  <a:gd name="T24" fmla="*/ 11 w 44"/>
                  <a:gd name="T25" fmla="*/ 0 h 49"/>
                  <a:gd name="T26" fmla="*/ 3 w 44"/>
                  <a:gd name="T27" fmla="*/ 6 h 49"/>
                  <a:gd name="T28" fmla="*/ 0 w 44"/>
                  <a:gd name="T29" fmla="*/ 15 h 49"/>
                  <a:gd name="T30" fmla="*/ 4 w 44"/>
                  <a:gd name="T31" fmla="*/ 21 h 4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
                  <a:gd name="T49" fmla="*/ 0 h 49"/>
                  <a:gd name="T50" fmla="*/ 44 w 44"/>
                  <a:gd name="T51" fmla="*/ 49 h 4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 h="49">
                    <a:moveTo>
                      <a:pt x="4" y="21"/>
                    </a:moveTo>
                    <a:lnTo>
                      <a:pt x="12" y="15"/>
                    </a:lnTo>
                    <a:lnTo>
                      <a:pt x="11" y="13"/>
                    </a:lnTo>
                    <a:lnTo>
                      <a:pt x="16" y="10"/>
                    </a:lnTo>
                    <a:lnTo>
                      <a:pt x="18" y="14"/>
                    </a:lnTo>
                    <a:lnTo>
                      <a:pt x="17" y="41"/>
                    </a:lnTo>
                    <a:lnTo>
                      <a:pt x="23" y="48"/>
                    </a:lnTo>
                    <a:lnTo>
                      <a:pt x="43" y="35"/>
                    </a:lnTo>
                    <a:lnTo>
                      <a:pt x="38" y="28"/>
                    </a:lnTo>
                    <a:lnTo>
                      <a:pt x="26" y="35"/>
                    </a:lnTo>
                    <a:lnTo>
                      <a:pt x="27" y="11"/>
                    </a:lnTo>
                    <a:lnTo>
                      <a:pt x="20" y="2"/>
                    </a:lnTo>
                    <a:lnTo>
                      <a:pt x="11" y="0"/>
                    </a:lnTo>
                    <a:lnTo>
                      <a:pt x="3" y="6"/>
                    </a:lnTo>
                    <a:lnTo>
                      <a:pt x="0" y="15"/>
                    </a:lnTo>
                    <a:lnTo>
                      <a:pt x="4" y="21"/>
                    </a:lnTo>
                  </a:path>
                </a:pathLst>
              </a:custGeom>
              <a:solidFill>
                <a:srgbClr val="000000">
                  <a:alpha val="50195"/>
                </a:srgbClr>
              </a:solidFill>
              <a:ln w="12700" cap="rnd" cmpd="sng">
                <a:noFill/>
                <a:prstDash val="solid"/>
                <a:round/>
                <a:headEnd type="none" w="med" len="med"/>
                <a:tailEnd type="none" w="med" len="med"/>
              </a:ln>
            </p:spPr>
            <p:txBody>
              <a:bodyPr/>
              <a:lstStyle/>
              <a:p>
                <a:endParaRPr lang="en-US"/>
              </a:p>
            </p:txBody>
          </p:sp>
          <p:sp>
            <p:nvSpPr>
              <p:cNvPr id="12332" name="Freeform 83"/>
              <p:cNvSpPr>
                <a:spLocks/>
              </p:cNvSpPr>
              <p:nvPr/>
            </p:nvSpPr>
            <p:spPr bwMode="auto">
              <a:xfrm>
                <a:off x="4811" y="1843"/>
                <a:ext cx="35" cy="43"/>
              </a:xfrm>
              <a:custGeom>
                <a:avLst/>
                <a:gdLst>
                  <a:gd name="T0" fmla="*/ 27 w 35"/>
                  <a:gd name="T1" fmla="*/ 42 h 43"/>
                  <a:gd name="T2" fmla="*/ 34 w 35"/>
                  <a:gd name="T3" fmla="*/ 38 h 43"/>
                  <a:gd name="T4" fmla="*/ 9 w 35"/>
                  <a:gd name="T5" fmla="*/ 0 h 43"/>
                  <a:gd name="T6" fmla="*/ 0 w 35"/>
                  <a:gd name="T7" fmla="*/ 5 h 43"/>
                  <a:gd name="T8" fmla="*/ 5 w 35"/>
                  <a:gd name="T9" fmla="*/ 15 h 43"/>
                  <a:gd name="T10" fmla="*/ 8 w 35"/>
                  <a:gd name="T11" fmla="*/ 13 h 43"/>
                  <a:gd name="T12" fmla="*/ 27 w 35"/>
                  <a:gd name="T13" fmla="*/ 42 h 43"/>
                  <a:gd name="T14" fmla="*/ 0 60000 65536"/>
                  <a:gd name="T15" fmla="*/ 0 60000 65536"/>
                  <a:gd name="T16" fmla="*/ 0 60000 65536"/>
                  <a:gd name="T17" fmla="*/ 0 60000 65536"/>
                  <a:gd name="T18" fmla="*/ 0 60000 65536"/>
                  <a:gd name="T19" fmla="*/ 0 60000 65536"/>
                  <a:gd name="T20" fmla="*/ 0 60000 65536"/>
                  <a:gd name="T21" fmla="*/ 0 w 35"/>
                  <a:gd name="T22" fmla="*/ 0 h 43"/>
                  <a:gd name="T23" fmla="*/ 35 w 35"/>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43">
                    <a:moveTo>
                      <a:pt x="27" y="42"/>
                    </a:moveTo>
                    <a:lnTo>
                      <a:pt x="34" y="38"/>
                    </a:lnTo>
                    <a:lnTo>
                      <a:pt x="9" y="0"/>
                    </a:lnTo>
                    <a:lnTo>
                      <a:pt x="0" y="5"/>
                    </a:lnTo>
                    <a:lnTo>
                      <a:pt x="5" y="15"/>
                    </a:lnTo>
                    <a:lnTo>
                      <a:pt x="8" y="13"/>
                    </a:lnTo>
                    <a:lnTo>
                      <a:pt x="27" y="42"/>
                    </a:lnTo>
                  </a:path>
                </a:pathLst>
              </a:custGeom>
              <a:solidFill>
                <a:srgbClr val="000000">
                  <a:alpha val="50195"/>
                </a:srgbClr>
              </a:solidFill>
              <a:ln w="12700" cap="rnd" cmpd="sng">
                <a:noFill/>
                <a:prstDash val="solid"/>
                <a:round/>
                <a:headEnd type="none" w="med" len="med"/>
                <a:tailEnd type="none" w="med" len="med"/>
              </a:ln>
            </p:spPr>
            <p:txBody>
              <a:bodyPr/>
              <a:lstStyle/>
              <a:p>
                <a:endParaRPr lang="en-US"/>
              </a:p>
            </p:txBody>
          </p:sp>
          <p:sp>
            <p:nvSpPr>
              <p:cNvPr id="12333" name="Freeform 84"/>
              <p:cNvSpPr>
                <a:spLocks/>
              </p:cNvSpPr>
              <p:nvPr/>
            </p:nvSpPr>
            <p:spPr bwMode="auto">
              <a:xfrm>
                <a:off x="4988" y="1728"/>
                <a:ext cx="36" cy="43"/>
              </a:xfrm>
              <a:custGeom>
                <a:avLst/>
                <a:gdLst>
                  <a:gd name="T0" fmla="*/ 28 w 36"/>
                  <a:gd name="T1" fmla="*/ 42 h 43"/>
                  <a:gd name="T2" fmla="*/ 35 w 36"/>
                  <a:gd name="T3" fmla="*/ 38 h 43"/>
                  <a:gd name="T4" fmla="*/ 9 w 36"/>
                  <a:gd name="T5" fmla="*/ 0 h 43"/>
                  <a:gd name="T6" fmla="*/ 0 w 36"/>
                  <a:gd name="T7" fmla="*/ 5 h 43"/>
                  <a:gd name="T8" fmla="*/ 5 w 36"/>
                  <a:gd name="T9" fmla="*/ 16 h 43"/>
                  <a:gd name="T10" fmla="*/ 8 w 36"/>
                  <a:gd name="T11" fmla="*/ 13 h 43"/>
                  <a:gd name="T12" fmla="*/ 28 w 36"/>
                  <a:gd name="T13" fmla="*/ 42 h 43"/>
                  <a:gd name="T14" fmla="*/ 0 60000 65536"/>
                  <a:gd name="T15" fmla="*/ 0 60000 65536"/>
                  <a:gd name="T16" fmla="*/ 0 60000 65536"/>
                  <a:gd name="T17" fmla="*/ 0 60000 65536"/>
                  <a:gd name="T18" fmla="*/ 0 60000 65536"/>
                  <a:gd name="T19" fmla="*/ 0 60000 65536"/>
                  <a:gd name="T20" fmla="*/ 0 60000 65536"/>
                  <a:gd name="T21" fmla="*/ 0 w 36"/>
                  <a:gd name="T22" fmla="*/ 0 h 43"/>
                  <a:gd name="T23" fmla="*/ 36 w 36"/>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43">
                    <a:moveTo>
                      <a:pt x="28" y="42"/>
                    </a:moveTo>
                    <a:lnTo>
                      <a:pt x="35" y="38"/>
                    </a:lnTo>
                    <a:lnTo>
                      <a:pt x="9" y="0"/>
                    </a:lnTo>
                    <a:lnTo>
                      <a:pt x="0" y="5"/>
                    </a:lnTo>
                    <a:lnTo>
                      <a:pt x="5" y="16"/>
                    </a:lnTo>
                    <a:lnTo>
                      <a:pt x="8" y="13"/>
                    </a:lnTo>
                    <a:lnTo>
                      <a:pt x="28" y="42"/>
                    </a:lnTo>
                  </a:path>
                </a:pathLst>
              </a:custGeom>
              <a:solidFill>
                <a:srgbClr val="000000">
                  <a:alpha val="50195"/>
                </a:srgbClr>
              </a:solidFill>
              <a:ln w="12700" cap="rnd" cmpd="sng">
                <a:noFill/>
                <a:prstDash val="solid"/>
                <a:round/>
                <a:headEnd type="none" w="med" len="med"/>
                <a:tailEnd type="none" w="med" len="med"/>
              </a:ln>
            </p:spPr>
            <p:txBody>
              <a:bodyPr/>
              <a:lstStyle/>
              <a:p>
                <a:endParaRPr lang="en-US"/>
              </a:p>
            </p:txBody>
          </p:sp>
          <p:sp>
            <p:nvSpPr>
              <p:cNvPr id="12334" name="Freeform 85"/>
              <p:cNvSpPr>
                <a:spLocks/>
              </p:cNvSpPr>
              <p:nvPr/>
            </p:nvSpPr>
            <p:spPr bwMode="auto">
              <a:xfrm>
                <a:off x="5104" y="1653"/>
                <a:ext cx="34" cy="43"/>
              </a:xfrm>
              <a:custGeom>
                <a:avLst/>
                <a:gdLst>
                  <a:gd name="T0" fmla="*/ 27 w 34"/>
                  <a:gd name="T1" fmla="*/ 42 h 43"/>
                  <a:gd name="T2" fmla="*/ 33 w 34"/>
                  <a:gd name="T3" fmla="*/ 38 h 43"/>
                  <a:gd name="T4" fmla="*/ 8 w 34"/>
                  <a:gd name="T5" fmla="*/ 0 h 43"/>
                  <a:gd name="T6" fmla="*/ 0 w 34"/>
                  <a:gd name="T7" fmla="*/ 5 h 43"/>
                  <a:gd name="T8" fmla="*/ 4 w 34"/>
                  <a:gd name="T9" fmla="*/ 15 h 43"/>
                  <a:gd name="T10" fmla="*/ 8 w 34"/>
                  <a:gd name="T11" fmla="*/ 13 h 43"/>
                  <a:gd name="T12" fmla="*/ 27 w 34"/>
                  <a:gd name="T13" fmla="*/ 42 h 43"/>
                  <a:gd name="T14" fmla="*/ 0 60000 65536"/>
                  <a:gd name="T15" fmla="*/ 0 60000 65536"/>
                  <a:gd name="T16" fmla="*/ 0 60000 65536"/>
                  <a:gd name="T17" fmla="*/ 0 60000 65536"/>
                  <a:gd name="T18" fmla="*/ 0 60000 65536"/>
                  <a:gd name="T19" fmla="*/ 0 60000 65536"/>
                  <a:gd name="T20" fmla="*/ 0 60000 65536"/>
                  <a:gd name="T21" fmla="*/ 0 w 34"/>
                  <a:gd name="T22" fmla="*/ 0 h 43"/>
                  <a:gd name="T23" fmla="*/ 34 w 34"/>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43">
                    <a:moveTo>
                      <a:pt x="27" y="42"/>
                    </a:moveTo>
                    <a:lnTo>
                      <a:pt x="33" y="38"/>
                    </a:lnTo>
                    <a:lnTo>
                      <a:pt x="8" y="0"/>
                    </a:lnTo>
                    <a:lnTo>
                      <a:pt x="0" y="5"/>
                    </a:lnTo>
                    <a:lnTo>
                      <a:pt x="4" y="15"/>
                    </a:lnTo>
                    <a:lnTo>
                      <a:pt x="8" y="13"/>
                    </a:lnTo>
                    <a:lnTo>
                      <a:pt x="27" y="42"/>
                    </a:lnTo>
                  </a:path>
                </a:pathLst>
              </a:custGeom>
              <a:solidFill>
                <a:srgbClr val="000000">
                  <a:alpha val="50195"/>
                </a:srgbClr>
              </a:solidFill>
              <a:ln w="12700" cap="rnd" cmpd="sng">
                <a:noFill/>
                <a:prstDash val="solid"/>
                <a:round/>
                <a:headEnd type="none" w="med" len="med"/>
                <a:tailEnd type="none" w="med" len="med"/>
              </a:ln>
            </p:spPr>
            <p:txBody>
              <a:bodyPr/>
              <a:lstStyle/>
              <a:p>
                <a:endParaRPr lang="en-US"/>
              </a:p>
            </p:txBody>
          </p:sp>
          <p:sp>
            <p:nvSpPr>
              <p:cNvPr id="12335" name="Freeform 86"/>
              <p:cNvSpPr>
                <a:spLocks/>
              </p:cNvSpPr>
              <p:nvPr/>
            </p:nvSpPr>
            <p:spPr bwMode="auto">
              <a:xfrm>
                <a:off x="4965" y="1743"/>
                <a:ext cx="35" cy="44"/>
              </a:xfrm>
              <a:custGeom>
                <a:avLst/>
                <a:gdLst>
                  <a:gd name="T0" fmla="*/ 28 w 35"/>
                  <a:gd name="T1" fmla="*/ 43 h 44"/>
                  <a:gd name="T2" fmla="*/ 34 w 35"/>
                  <a:gd name="T3" fmla="*/ 38 h 44"/>
                  <a:gd name="T4" fmla="*/ 8 w 35"/>
                  <a:gd name="T5" fmla="*/ 0 h 44"/>
                  <a:gd name="T6" fmla="*/ 0 w 35"/>
                  <a:gd name="T7" fmla="*/ 6 h 44"/>
                  <a:gd name="T8" fmla="*/ 4 w 35"/>
                  <a:gd name="T9" fmla="*/ 16 h 44"/>
                  <a:gd name="T10" fmla="*/ 8 w 35"/>
                  <a:gd name="T11" fmla="*/ 14 h 44"/>
                  <a:gd name="T12" fmla="*/ 28 w 35"/>
                  <a:gd name="T13" fmla="*/ 43 h 44"/>
                  <a:gd name="T14" fmla="*/ 0 60000 65536"/>
                  <a:gd name="T15" fmla="*/ 0 60000 65536"/>
                  <a:gd name="T16" fmla="*/ 0 60000 65536"/>
                  <a:gd name="T17" fmla="*/ 0 60000 65536"/>
                  <a:gd name="T18" fmla="*/ 0 60000 65536"/>
                  <a:gd name="T19" fmla="*/ 0 60000 65536"/>
                  <a:gd name="T20" fmla="*/ 0 60000 65536"/>
                  <a:gd name="T21" fmla="*/ 0 w 35"/>
                  <a:gd name="T22" fmla="*/ 0 h 44"/>
                  <a:gd name="T23" fmla="*/ 35 w 35"/>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44">
                    <a:moveTo>
                      <a:pt x="28" y="43"/>
                    </a:moveTo>
                    <a:lnTo>
                      <a:pt x="34" y="38"/>
                    </a:lnTo>
                    <a:lnTo>
                      <a:pt x="8" y="0"/>
                    </a:lnTo>
                    <a:lnTo>
                      <a:pt x="0" y="6"/>
                    </a:lnTo>
                    <a:lnTo>
                      <a:pt x="4" y="16"/>
                    </a:lnTo>
                    <a:lnTo>
                      <a:pt x="8" y="14"/>
                    </a:lnTo>
                    <a:lnTo>
                      <a:pt x="28" y="43"/>
                    </a:lnTo>
                  </a:path>
                </a:pathLst>
              </a:custGeom>
              <a:solidFill>
                <a:srgbClr val="000000">
                  <a:alpha val="50195"/>
                </a:srgbClr>
              </a:solidFill>
              <a:ln w="12700" cap="rnd" cmpd="sng">
                <a:noFill/>
                <a:prstDash val="solid"/>
                <a:round/>
                <a:headEnd type="none" w="med" len="med"/>
                <a:tailEnd type="none" w="med" len="med"/>
              </a:ln>
            </p:spPr>
            <p:txBody>
              <a:bodyPr/>
              <a:lstStyle/>
              <a:p>
                <a:endParaRPr lang="en-US"/>
              </a:p>
            </p:txBody>
          </p:sp>
        </p:grpSp>
      </p:grpSp>
      <p:sp>
        <p:nvSpPr>
          <p:cNvPr id="12291" name="Rectangle 87"/>
          <p:cNvSpPr>
            <a:spLocks noGrp="1" noChangeArrowheads="1"/>
          </p:cNvSpPr>
          <p:nvPr>
            <p:ph type="title"/>
          </p:nvPr>
        </p:nvSpPr>
        <p:spPr>
          <a:xfrm>
            <a:off x="457200" y="381000"/>
            <a:ext cx="8077200" cy="1143000"/>
          </a:xfrm>
          <a:noFill/>
        </p:spPr>
        <p:txBody>
          <a:bodyPr lIns="90488" tIns="44450" rIns="90488" bIns="44450" anchor="b"/>
          <a:lstStyle/>
          <a:p>
            <a:r>
              <a:rPr lang="en-US" sz="4400" dirty="0" smtClean="0"/>
              <a:t>Data Element Size</a:t>
            </a:r>
            <a:br>
              <a:rPr lang="en-US" sz="4400" dirty="0" smtClean="0"/>
            </a:br>
            <a:r>
              <a:rPr lang="en-US" sz="3200" dirty="0" smtClean="0"/>
              <a:t>How Does It Work?</a:t>
            </a:r>
            <a:endParaRPr lang="en-US" dirty="0" smtClean="0"/>
          </a:p>
        </p:txBody>
      </p:sp>
      <p:grpSp>
        <p:nvGrpSpPr>
          <p:cNvPr id="12292" name="Group 88"/>
          <p:cNvGrpSpPr>
            <a:grpSpLocks/>
          </p:cNvGrpSpPr>
          <p:nvPr/>
        </p:nvGrpSpPr>
        <p:grpSpPr bwMode="auto">
          <a:xfrm>
            <a:off x="685800" y="2133600"/>
            <a:ext cx="2590800" cy="2626174"/>
            <a:chOff x="432" y="1008"/>
            <a:chExt cx="1632" cy="1512"/>
          </a:xfrm>
        </p:grpSpPr>
        <p:sp>
          <p:nvSpPr>
            <p:cNvPr id="12312" name="Rectangle 89"/>
            <p:cNvSpPr>
              <a:spLocks noChangeArrowheads="1"/>
            </p:cNvSpPr>
            <p:nvPr/>
          </p:nvSpPr>
          <p:spPr bwMode="auto">
            <a:xfrm>
              <a:off x="432" y="1008"/>
              <a:ext cx="1632" cy="543"/>
            </a:xfrm>
            <a:prstGeom prst="rect">
              <a:avLst/>
            </a:prstGeom>
            <a:noFill/>
            <a:ln w="12700">
              <a:noFill/>
              <a:miter lim="800000"/>
              <a:headEnd/>
              <a:tailEnd/>
            </a:ln>
          </p:spPr>
          <p:txBody>
            <a:bodyPr lIns="90488" tIns="44450" rIns="90488" bIns="44450">
              <a:spAutoFit/>
            </a:bodyPr>
            <a:lstStyle/>
            <a:p>
              <a:pPr algn="ctr">
                <a:spcBef>
                  <a:spcPct val="0"/>
                </a:spcBef>
              </a:pPr>
              <a:r>
                <a:rPr lang="en-US" sz="3600" dirty="0">
                  <a:latin typeface="+mn-lt"/>
                </a:rPr>
                <a:t>6/6 </a:t>
              </a:r>
            </a:p>
            <a:p>
              <a:pPr algn="ctr">
                <a:spcBef>
                  <a:spcPct val="0"/>
                </a:spcBef>
              </a:pPr>
              <a:r>
                <a:rPr lang="en-US" sz="2000" dirty="0">
                  <a:latin typeface="+mn-lt"/>
                </a:rPr>
                <a:t>must be</a:t>
              </a:r>
            </a:p>
          </p:txBody>
        </p:sp>
        <p:sp>
          <p:nvSpPr>
            <p:cNvPr id="12313" name="Rectangle 90"/>
            <p:cNvSpPr>
              <a:spLocks noChangeArrowheads="1"/>
            </p:cNvSpPr>
            <p:nvPr/>
          </p:nvSpPr>
          <p:spPr bwMode="auto">
            <a:xfrm>
              <a:off x="816" y="1632"/>
              <a:ext cx="864" cy="262"/>
            </a:xfrm>
            <a:prstGeom prst="rect">
              <a:avLst/>
            </a:prstGeom>
            <a:noFill/>
            <a:ln w="12700">
              <a:noFill/>
              <a:miter lim="800000"/>
              <a:headEnd/>
              <a:tailEnd/>
            </a:ln>
          </p:spPr>
          <p:txBody>
            <a:bodyPr wrap="square" lIns="90488" tIns="44450" rIns="90488" bIns="44450">
              <a:spAutoFit/>
            </a:bodyPr>
            <a:lstStyle/>
            <a:p>
              <a:pPr algn="ctr">
                <a:spcBef>
                  <a:spcPct val="0"/>
                </a:spcBef>
              </a:pPr>
              <a:r>
                <a:rPr lang="en-US" sz="2400" dirty="0">
                  <a:latin typeface="+mn-lt"/>
                </a:rPr>
                <a:t>123456</a:t>
              </a:r>
              <a:endParaRPr lang="en-US" sz="2400" dirty="0">
                <a:solidFill>
                  <a:schemeClr val="accent1"/>
                </a:solidFill>
                <a:latin typeface="+mn-lt"/>
              </a:endParaRPr>
            </a:p>
          </p:txBody>
        </p:sp>
        <p:sp>
          <p:nvSpPr>
            <p:cNvPr id="12314" name="Rectangle 91"/>
            <p:cNvSpPr>
              <a:spLocks noChangeArrowheads="1"/>
            </p:cNvSpPr>
            <p:nvPr/>
          </p:nvSpPr>
          <p:spPr bwMode="auto">
            <a:xfrm rot="-5340000">
              <a:off x="963" y="1675"/>
              <a:ext cx="433" cy="824"/>
            </a:xfrm>
            <a:prstGeom prst="rect">
              <a:avLst/>
            </a:prstGeom>
            <a:noFill/>
            <a:ln w="12700">
              <a:noFill/>
              <a:miter lim="800000"/>
              <a:headEnd/>
              <a:tailEnd/>
            </a:ln>
          </p:spPr>
          <p:txBody>
            <a:bodyPr lIns="90488" tIns="44450" rIns="90488" bIns="44450">
              <a:spAutoFit/>
            </a:bodyPr>
            <a:lstStyle/>
            <a:p>
              <a:pPr algn="ctr">
                <a:spcBef>
                  <a:spcPct val="0"/>
                </a:spcBef>
              </a:pPr>
              <a:r>
                <a:rPr lang="en-US" sz="8000"/>
                <a:t>{</a:t>
              </a:r>
              <a:endParaRPr lang="en-US" sz="6600"/>
            </a:p>
          </p:txBody>
        </p:sp>
        <p:sp>
          <p:nvSpPr>
            <p:cNvPr id="12315" name="Rectangle 92"/>
            <p:cNvSpPr>
              <a:spLocks noChangeArrowheads="1"/>
            </p:cNvSpPr>
            <p:nvPr/>
          </p:nvSpPr>
          <p:spPr bwMode="auto">
            <a:xfrm>
              <a:off x="715" y="2256"/>
              <a:ext cx="1137" cy="264"/>
            </a:xfrm>
            <a:prstGeom prst="rect">
              <a:avLst/>
            </a:prstGeom>
            <a:noFill/>
            <a:ln w="12700">
              <a:noFill/>
              <a:miter lim="800000"/>
              <a:headEnd/>
              <a:tailEnd/>
            </a:ln>
          </p:spPr>
          <p:txBody>
            <a:bodyPr wrap="none" lIns="90488" tIns="44450" rIns="90488" bIns="44450">
              <a:spAutoFit/>
            </a:bodyPr>
            <a:lstStyle/>
            <a:p>
              <a:pPr algn="ctr">
                <a:spcBef>
                  <a:spcPct val="0"/>
                </a:spcBef>
              </a:pPr>
              <a:r>
                <a:rPr lang="en-US" sz="2400" dirty="0">
                  <a:latin typeface="+mn-lt"/>
                </a:rPr>
                <a:t>6 positions</a:t>
              </a:r>
            </a:p>
          </p:txBody>
        </p:sp>
      </p:grpSp>
      <p:sp>
        <p:nvSpPr>
          <p:cNvPr id="852061" name="Text Box 93"/>
          <p:cNvSpPr txBox="1">
            <a:spLocks noChangeArrowheads="1"/>
          </p:cNvSpPr>
          <p:nvPr/>
        </p:nvSpPr>
        <p:spPr bwMode="auto">
          <a:xfrm>
            <a:off x="273050" y="1676400"/>
            <a:ext cx="4298950" cy="476250"/>
          </a:xfrm>
          <a:prstGeom prst="rect">
            <a:avLst/>
          </a:prstGeom>
          <a:noFill/>
          <a:ln w="9525">
            <a:noFill/>
            <a:miter lim="800000"/>
            <a:headEnd/>
            <a:tailEnd/>
          </a:ln>
          <a:effectLst/>
        </p:spPr>
        <p:txBody>
          <a:bodyPr>
            <a:spAutoFit/>
          </a:bodyPr>
          <a:lstStyle/>
          <a:p>
            <a:pPr>
              <a:lnSpc>
                <a:spcPct val="90000"/>
              </a:lnSpc>
              <a:spcBef>
                <a:spcPct val="0"/>
              </a:spcBef>
              <a:defRPr/>
            </a:pPr>
            <a:r>
              <a:rPr lang="en-US" sz="2800" dirty="0">
                <a:latin typeface="+mn-lt"/>
              </a:rPr>
              <a:t>Indicating Min: 6  Max: 6</a:t>
            </a:r>
            <a:endParaRPr lang="en-US" sz="2800" dirty="0">
              <a:effectLst>
                <a:outerShdw blurRad="38100" dist="38100" dir="2700000" algn="tl">
                  <a:srgbClr val="000000"/>
                </a:outerShdw>
              </a:effectLst>
              <a:latin typeface="+mn-lt"/>
            </a:endParaRPr>
          </a:p>
        </p:txBody>
      </p:sp>
      <p:grpSp>
        <p:nvGrpSpPr>
          <p:cNvPr id="12294" name="Group 94"/>
          <p:cNvGrpSpPr>
            <a:grpSpLocks/>
          </p:cNvGrpSpPr>
          <p:nvPr/>
        </p:nvGrpSpPr>
        <p:grpSpPr bwMode="auto">
          <a:xfrm>
            <a:off x="3733800" y="2971800"/>
            <a:ext cx="4729163" cy="2707081"/>
            <a:chOff x="2160" y="2160"/>
            <a:chExt cx="2979" cy="1575"/>
          </a:xfrm>
        </p:grpSpPr>
        <p:grpSp>
          <p:nvGrpSpPr>
            <p:cNvPr id="12296" name="Group 95"/>
            <p:cNvGrpSpPr>
              <a:grpSpLocks/>
            </p:cNvGrpSpPr>
            <p:nvPr/>
          </p:nvGrpSpPr>
          <p:grpSpPr bwMode="auto">
            <a:xfrm>
              <a:off x="2713" y="2688"/>
              <a:ext cx="2426" cy="1047"/>
              <a:chOff x="2713" y="2688"/>
              <a:chExt cx="2426" cy="1047"/>
            </a:xfrm>
          </p:grpSpPr>
          <p:sp>
            <p:nvSpPr>
              <p:cNvPr id="12299" name="Rectangle 96"/>
              <p:cNvSpPr>
                <a:spLocks noChangeArrowheads="1"/>
              </p:cNvSpPr>
              <p:nvPr/>
            </p:nvSpPr>
            <p:spPr bwMode="auto">
              <a:xfrm>
                <a:off x="2973" y="2688"/>
                <a:ext cx="519" cy="375"/>
              </a:xfrm>
              <a:prstGeom prst="rect">
                <a:avLst/>
              </a:prstGeom>
              <a:noFill/>
              <a:ln w="12700">
                <a:noFill/>
                <a:miter lim="800000"/>
                <a:headEnd/>
                <a:tailEnd/>
              </a:ln>
            </p:spPr>
            <p:txBody>
              <a:bodyPr wrap="none" lIns="90488" tIns="44450" rIns="90488" bIns="44450">
                <a:spAutoFit/>
              </a:bodyPr>
              <a:lstStyle/>
              <a:p>
                <a:pPr algn="ctr">
                  <a:spcBef>
                    <a:spcPct val="0"/>
                  </a:spcBef>
                </a:pPr>
                <a:r>
                  <a:rPr lang="en-US" sz="3600" dirty="0">
                    <a:latin typeface="+mn-lt"/>
                  </a:rPr>
                  <a:t>4/6</a:t>
                </a:r>
                <a:endParaRPr lang="en-US" sz="3600" dirty="0">
                  <a:solidFill>
                    <a:schemeClr val="accent1"/>
                  </a:solidFill>
                  <a:latin typeface="+mn-lt"/>
                </a:endParaRPr>
              </a:p>
            </p:txBody>
          </p:sp>
          <p:sp>
            <p:nvSpPr>
              <p:cNvPr id="12300" name="Rectangle 97"/>
              <p:cNvSpPr>
                <a:spLocks noChangeArrowheads="1"/>
              </p:cNvSpPr>
              <p:nvPr/>
            </p:nvSpPr>
            <p:spPr bwMode="auto">
              <a:xfrm>
                <a:off x="2713" y="3053"/>
                <a:ext cx="867" cy="231"/>
              </a:xfrm>
              <a:prstGeom prst="rect">
                <a:avLst/>
              </a:prstGeom>
              <a:noFill/>
              <a:ln w="12700">
                <a:noFill/>
                <a:miter lim="800000"/>
                <a:headEnd/>
                <a:tailEnd/>
              </a:ln>
            </p:spPr>
            <p:txBody>
              <a:bodyPr wrap="none" lIns="90488" tIns="44450" rIns="90488" bIns="44450">
                <a:spAutoFit/>
              </a:bodyPr>
              <a:lstStyle/>
              <a:p>
                <a:pPr algn="ctr">
                  <a:spcBef>
                    <a:spcPct val="0"/>
                  </a:spcBef>
                </a:pPr>
                <a:r>
                  <a:rPr lang="en-US" sz="2000" dirty="0">
                    <a:latin typeface="+mn-lt"/>
                  </a:rPr>
                  <a:t>   must be</a:t>
                </a:r>
                <a:endParaRPr lang="en-US" sz="2000" dirty="0">
                  <a:solidFill>
                    <a:schemeClr val="accent1"/>
                  </a:solidFill>
                  <a:latin typeface="+mn-lt"/>
                </a:endParaRPr>
              </a:p>
            </p:txBody>
          </p:sp>
          <p:sp>
            <p:nvSpPr>
              <p:cNvPr id="12301" name="Line 98"/>
              <p:cNvSpPr>
                <a:spLocks noChangeShapeType="1"/>
              </p:cNvSpPr>
              <p:nvPr/>
            </p:nvSpPr>
            <p:spPr bwMode="auto">
              <a:xfrm flipH="1">
                <a:off x="3165" y="3337"/>
                <a:ext cx="44" cy="129"/>
              </a:xfrm>
              <a:prstGeom prst="line">
                <a:avLst/>
              </a:prstGeom>
              <a:noFill/>
              <a:ln w="12700">
                <a:solidFill>
                  <a:schemeClr val="tx1"/>
                </a:solidFill>
                <a:round/>
                <a:headEnd/>
                <a:tailEnd/>
              </a:ln>
            </p:spPr>
            <p:txBody>
              <a:bodyPr wrap="none" anchor="ctr"/>
              <a:lstStyle/>
              <a:p>
                <a:endParaRPr lang="en-US"/>
              </a:p>
            </p:txBody>
          </p:sp>
          <p:sp>
            <p:nvSpPr>
              <p:cNvPr id="12302" name="Rectangle 99"/>
              <p:cNvSpPr>
                <a:spLocks noChangeArrowheads="1"/>
              </p:cNvSpPr>
              <p:nvPr/>
            </p:nvSpPr>
            <p:spPr bwMode="auto">
              <a:xfrm>
                <a:off x="2840" y="3468"/>
                <a:ext cx="601" cy="267"/>
              </a:xfrm>
              <a:prstGeom prst="rect">
                <a:avLst/>
              </a:prstGeom>
              <a:noFill/>
              <a:ln w="12700">
                <a:noFill/>
                <a:miter lim="800000"/>
                <a:headEnd/>
                <a:tailEnd/>
              </a:ln>
            </p:spPr>
            <p:txBody>
              <a:bodyPr wrap="none" lIns="90488" tIns="44450" rIns="90488" bIns="44450">
                <a:spAutoFit/>
              </a:bodyPr>
              <a:lstStyle/>
              <a:p>
                <a:pPr algn="ctr">
                  <a:spcBef>
                    <a:spcPct val="0"/>
                  </a:spcBef>
                </a:pPr>
                <a:r>
                  <a:rPr lang="en-US" sz="2400" dirty="0">
                    <a:latin typeface="+mn-lt"/>
                  </a:rPr>
                  <a:t> 1234</a:t>
                </a:r>
                <a:endParaRPr lang="en-US" sz="2400" dirty="0">
                  <a:solidFill>
                    <a:schemeClr val="accent1"/>
                  </a:solidFill>
                  <a:latin typeface="+mn-lt"/>
                </a:endParaRPr>
              </a:p>
            </p:txBody>
          </p:sp>
          <p:sp>
            <p:nvSpPr>
              <p:cNvPr id="12303" name="Rectangle 100"/>
              <p:cNvSpPr>
                <a:spLocks noChangeArrowheads="1"/>
              </p:cNvSpPr>
              <p:nvPr/>
            </p:nvSpPr>
            <p:spPr bwMode="auto">
              <a:xfrm>
                <a:off x="3716" y="3468"/>
                <a:ext cx="655" cy="267"/>
              </a:xfrm>
              <a:prstGeom prst="rect">
                <a:avLst/>
              </a:prstGeom>
              <a:noFill/>
              <a:ln w="12700">
                <a:noFill/>
                <a:miter lim="800000"/>
                <a:headEnd/>
                <a:tailEnd/>
              </a:ln>
            </p:spPr>
            <p:txBody>
              <a:bodyPr wrap="none" lIns="90488" tIns="44450" rIns="90488" bIns="44450">
                <a:spAutoFit/>
              </a:bodyPr>
              <a:lstStyle/>
              <a:p>
                <a:pPr algn="ctr">
                  <a:spcBef>
                    <a:spcPct val="0"/>
                  </a:spcBef>
                </a:pPr>
                <a:r>
                  <a:rPr lang="en-US" sz="2400" dirty="0">
                    <a:latin typeface="+mn-lt"/>
                  </a:rPr>
                  <a:t>12345</a:t>
                </a:r>
                <a:endParaRPr lang="en-US" sz="2400" dirty="0">
                  <a:solidFill>
                    <a:schemeClr val="accent1"/>
                  </a:solidFill>
                  <a:latin typeface="+mn-lt"/>
                </a:endParaRPr>
              </a:p>
            </p:txBody>
          </p:sp>
          <p:sp>
            <p:nvSpPr>
              <p:cNvPr id="12304" name="Rectangle 101"/>
              <p:cNvSpPr>
                <a:spLocks noChangeArrowheads="1"/>
              </p:cNvSpPr>
              <p:nvPr/>
            </p:nvSpPr>
            <p:spPr bwMode="auto">
              <a:xfrm>
                <a:off x="4218" y="3053"/>
                <a:ext cx="410" cy="231"/>
              </a:xfrm>
              <a:prstGeom prst="rect">
                <a:avLst/>
              </a:prstGeom>
              <a:noFill/>
              <a:ln w="12700">
                <a:noFill/>
                <a:miter lim="800000"/>
                <a:headEnd/>
                <a:tailEnd/>
              </a:ln>
            </p:spPr>
            <p:txBody>
              <a:bodyPr wrap="none" lIns="90488" tIns="44450" rIns="90488" bIns="44450">
                <a:spAutoFit/>
              </a:bodyPr>
              <a:lstStyle/>
              <a:p>
                <a:pPr algn="ctr">
                  <a:spcBef>
                    <a:spcPct val="0"/>
                  </a:spcBef>
                </a:pPr>
                <a:r>
                  <a:rPr lang="en-US" sz="2000" dirty="0">
                    <a:latin typeface="+mn-lt"/>
                  </a:rPr>
                  <a:t>   or</a:t>
                </a:r>
                <a:endParaRPr lang="en-US" sz="2000" dirty="0">
                  <a:solidFill>
                    <a:schemeClr val="accent1"/>
                  </a:solidFill>
                  <a:latin typeface="+mn-lt"/>
                </a:endParaRPr>
              </a:p>
            </p:txBody>
          </p:sp>
          <p:sp>
            <p:nvSpPr>
              <p:cNvPr id="12305" name="Rectangle 102"/>
              <p:cNvSpPr>
                <a:spLocks noChangeArrowheads="1"/>
              </p:cNvSpPr>
              <p:nvPr/>
            </p:nvSpPr>
            <p:spPr bwMode="auto">
              <a:xfrm>
                <a:off x="3600" y="3053"/>
                <a:ext cx="364" cy="231"/>
              </a:xfrm>
              <a:prstGeom prst="rect">
                <a:avLst/>
              </a:prstGeom>
              <a:noFill/>
              <a:ln w="12700">
                <a:noFill/>
                <a:miter lim="800000"/>
                <a:headEnd/>
                <a:tailEnd/>
              </a:ln>
            </p:spPr>
            <p:txBody>
              <a:bodyPr wrap="square" lIns="90488" tIns="44450" rIns="90488" bIns="44450">
                <a:spAutoFit/>
              </a:bodyPr>
              <a:lstStyle/>
              <a:p>
                <a:pPr algn="ctr">
                  <a:spcBef>
                    <a:spcPct val="0"/>
                  </a:spcBef>
                </a:pPr>
                <a:r>
                  <a:rPr lang="en-US" sz="2000" dirty="0">
                    <a:latin typeface="+mn-lt"/>
                  </a:rPr>
                  <a:t>or</a:t>
                </a:r>
                <a:endParaRPr lang="en-US" sz="2000" dirty="0">
                  <a:solidFill>
                    <a:schemeClr val="accent1"/>
                  </a:solidFill>
                  <a:latin typeface="+mn-lt"/>
                </a:endParaRPr>
              </a:p>
            </p:txBody>
          </p:sp>
          <p:sp>
            <p:nvSpPr>
              <p:cNvPr id="12306" name="AutoShape 103"/>
              <p:cNvSpPr>
                <a:spLocks noChangeArrowheads="1"/>
              </p:cNvSpPr>
              <p:nvPr/>
            </p:nvSpPr>
            <p:spPr bwMode="auto">
              <a:xfrm rot="16200000" flipH="1">
                <a:off x="4397" y="2980"/>
                <a:ext cx="674" cy="180"/>
              </a:xfrm>
              <a:prstGeom prst="rightArrow">
                <a:avLst>
                  <a:gd name="adj1" fmla="val 50000"/>
                  <a:gd name="adj2" fmla="val 187240"/>
                </a:avLst>
              </a:prstGeom>
              <a:solidFill>
                <a:srgbClr val="FF9900"/>
              </a:solidFill>
              <a:ln w="12700">
                <a:solidFill>
                  <a:srgbClr val="FF9900"/>
                </a:solidFill>
                <a:miter lim="800000"/>
                <a:headEnd/>
                <a:tailEnd/>
              </a:ln>
            </p:spPr>
            <p:txBody>
              <a:bodyPr wrap="none" anchor="ctr"/>
              <a:lstStyle/>
              <a:p>
                <a:endParaRPr lang="en-US"/>
              </a:p>
            </p:txBody>
          </p:sp>
          <p:sp>
            <p:nvSpPr>
              <p:cNvPr id="12307" name="Rectangle 104"/>
              <p:cNvSpPr>
                <a:spLocks noChangeArrowheads="1"/>
              </p:cNvSpPr>
              <p:nvPr/>
            </p:nvSpPr>
            <p:spPr bwMode="auto">
              <a:xfrm>
                <a:off x="3722" y="2733"/>
                <a:ext cx="1030" cy="99"/>
              </a:xfrm>
              <a:prstGeom prst="rect">
                <a:avLst/>
              </a:prstGeom>
              <a:solidFill>
                <a:srgbClr val="FF9900"/>
              </a:solidFill>
              <a:ln w="12700">
                <a:solidFill>
                  <a:srgbClr val="FF9900"/>
                </a:solidFill>
                <a:miter lim="800000"/>
                <a:headEnd/>
                <a:tailEnd/>
              </a:ln>
            </p:spPr>
            <p:txBody>
              <a:bodyPr wrap="none" anchor="ctr"/>
              <a:lstStyle/>
              <a:p>
                <a:endParaRPr lang="en-US"/>
              </a:p>
            </p:txBody>
          </p:sp>
          <p:grpSp>
            <p:nvGrpSpPr>
              <p:cNvPr id="12308" name="Group 105"/>
              <p:cNvGrpSpPr>
                <a:grpSpLocks/>
              </p:cNvGrpSpPr>
              <p:nvPr/>
            </p:nvGrpSpPr>
            <p:grpSpPr bwMode="auto">
              <a:xfrm>
                <a:off x="3780" y="2908"/>
                <a:ext cx="350" cy="495"/>
                <a:chOff x="3173" y="2376"/>
                <a:chExt cx="350" cy="495"/>
              </a:xfrm>
            </p:grpSpPr>
            <p:sp>
              <p:nvSpPr>
                <p:cNvPr id="12310" name="AutoShape 106"/>
                <p:cNvSpPr>
                  <a:spLocks noChangeArrowheads="1"/>
                </p:cNvSpPr>
                <p:nvPr/>
              </p:nvSpPr>
              <p:spPr bwMode="auto">
                <a:xfrm rot="16200000" flipH="1">
                  <a:off x="3198" y="2546"/>
                  <a:ext cx="494" cy="156"/>
                </a:xfrm>
                <a:prstGeom prst="rightArrow">
                  <a:avLst>
                    <a:gd name="adj1" fmla="val 50000"/>
                    <a:gd name="adj2" fmla="val 158348"/>
                  </a:avLst>
                </a:prstGeom>
                <a:solidFill>
                  <a:srgbClr val="FF9900"/>
                </a:solidFill>
                <a:ln w="12700">
                  <a:solidFill>
                    <a:srgbClr val="FF9900"/>
                  </a:solidFill>
                  <a:miter lim="800000"/>
                  <a:headEnd/>
                  <a:tailEnd/>
                </a:ln>
              </p:spPr>
              <p:txBody>
                <a:bodyPr wrap="none" anchor="ctr"/>
                <a:lstStyle/>
                <a:p>
                  <a:endParaRPr lang="en-US"/>
                </a:p>
              </p:txBody>
            </p:sp>
            <p:sp>
              <p:nvSpPr>
                <p:cNvPr id="12311" name="Rectangle 107"/>
                <p:cNvSpPr>
                  <a:spLocks noChangeArrowheads="1"/>
                </p:cNvSpPr>
                <p:nvPr/>
              </p:nvSpPr>
              <p:spPr bwMode="auto">
                <a:xfrm>
                  <a:off x="3173" y="2376"/>
                  <a:ext cx="295" cy="84"/>
                </a:xfrm>
                <a:prstGeom prst="rect">
                  <a:avLst/>
                </a:prstGeom>
                <a:solidFill>
                  <a:srgbClr val="FF9900"/>
                </a:solidFill>
                <a:ln w="12700">
                  <a:solidFill>
                    <a:srgbClr val="FF9900"/>
                  </a:solidFill>
                  <a:miter lim="800000"/>
                  <a:headEnd/>
                  <a:tailEnd/>
                </a:ln>
              </p:spPr>
              <p:txBody>
                <a:bodyPr wrap="none" anchor="ctr"/>
                <a:lstStyle/>
                <a:p>
                  <a:endParaRPr lang="en-US"/>
                </a:p>
              </p:txBody>
            </p:sp>
          </p:grpSp>
          <p:sp>
            <p:nvSpPr>
              <p:cNvPr id="12309" name="Rectangle 108"/>
              <p:cNvSpPr>
                <a:spLocks noChangeArrowheads="1"/>
              </p:cNvSpPr>
              <p:nvPr/>
            </p:nvSpPr>
            <p:spPr bwMode="auto">
              <a:xfrm>
                <a:off x="4376" y="3468"/>
                <a:ext cx="763" cy="267"/>
              </a:xfrm>
              <a:prstGeom prst="rect">
                <a:avLst/>
              </a:prstGeom>
              <a:noFill/>
              <a:ln w="12700">
                <a:noFill/>
                <a:miter lim="800000"/>
                <a:headEnd/>
                <a:tailEnd/>
              </a:ln>
            </p:spPr>
            <p:txBody>
              <a:bodyPr wrap="none" lIns="90488" tIns="44450" rIns="90488" bIns="44450">
                <a:spAutoFit/>
              </a:bodyPr>
              <a:lstStyle/>
              <a:p>
                <a:pPr algn="ctr">
                  <a:spcBef>
                    <a:spcPct val="0"/>
                  </a:spcBef>
                </a:pPr>
                <a:r>
                  <a:rPr lang="en-US" sz="2400" dirty="0">
                    <a:latin typeface="+mn-lt"/>
                  </a:rPr>
                  <a:t>123456</a:t>
                </a:r>
                <a:endParaRPr lang="en-US" sz="2400" dirty="0">
                  <a:solidFill>
                    <a:schemeClr val="accent1"/>
                  </a:solidFill>
                  <a:latin typeface="+mn-lt"/>
                </a:endParaRPr>
              </a:p>
            </p:txBody>
          </p:sp>
        </p:grpSp>
        <p:sp>
          <p:nvSpPr>
            <p:cNvPr id="852077" name="Text Box 109"/>
            <p:cNvSpPr txBox="1">
              <a:spLocks noChangeArrowheads="1"/>
            </p:cNvSpPr>
            <p:nvPr/>
          </p:nvSpPr>
          <p:spPr bwMode="auto">
            <a:xfrm>
              <a:off x="2160" y="2160"/>
              <a:ext cx="1282" cy="508"/>
            </a:xfrm>
            <a:prstGeom prst="rect">
              <a:avLst/>
            </a:prstGeom>
            <a:noFill/>
            <a:ln w="9525">
              <a:noFill/>
              <a:miter lim="800000"/>
              <a:headEnd/>
              <a:tailEnd/>
            </a:ln>
            <a:effectLst/>
          </p:spPr>
          <p:txBody>
            <a:bodyPr>
              <a:spAutoFit/>
            </a:bodyPr>
            <a:lstStyle/>
            <a:p>
              <a:pPr algn="ctr">
                <a:lnSpc>
                  <a:spcPct val="90000"/>
                </a:lnSpc>
                <a:spcBef>
                  <a:spcPct val="50000"/>
                </a:spcBef>
                <a:defRPr/>
              </a:pPr>
              <a:r>
                <a:rPr lang="en-US" sz="3200" dirty="0">
                  <a:solidFill>
                    <a:srgbClr val="2D2DB9"/>
                  </a:solidFill>
                  <a:latin typeface="+mn-lt"/>
                </a:rPr>
                <a:t>Or Where</a:t>
              </a:r>
              <a:r>
                <a:rPr lang="en-US" sz="2800" dirty="0">
                  <a:solidFill>
                    <a:srgbClr val="2D2DB9"/>
                  </a:solidFill>
                  <a:latin typeface="+mn-lt"/>
                </a:rPr>
                <a:t>     </a:t>
              </a:r>
            </a:p>
            <a:p>
              <a:pPr algn="ctr">
                <a:lnSpc>
                  <a:spcPct val="90000"/>
                </a:lnSpc>
                <a:spcBef>
                  <a:spcPct val="50000"/>
                </a:spcBef>
                <a:defRPr/>
              </a:pPr>
              <a:endParaRPr lang="en-US" sz="1600" dirty="0">
                <a:solidFill>
                  <a:srgbClr val="2D2DB9"/>
                </a:solidFill>
                <a:effectLst>
                  <a:outerShdw blurRad="38100" dist="38100" dir="2700000" algn="tl">
                    <a:srgbClr val="000000"/>
                  </a:outerShdw>
                </a:effectLst>
              </a:endParaRPr>
            </a:p>
          </p:txBody>
        </p:sp>
        <p:sp>
          <p:nvSpPr>
            <p:cNvPr id="12298" name="Text Box 110"/>
            <p:cNvSpPr txBox="1">
              <a:spLocks noChangeArrowheads="1"/>
            </p:cNvSpPr>
            <p:nvPr/>
          </p:nvSpPr>
          <p:spPr bwMode="auto">
            <a:xfrm>
              <a:off x="2928" y="2400"/>
              <a:ext cx="1835" cy="277"/>
            </a:xfrm>
            <a:prstGeom prst="rect">
              <a:avLst/>
            </a:prstGeom>
            <a:noFill/>
            <a:ln w="9525">
              <a:noFill/>
              <a:miter lim="800000"/>
              <a:headEnd/>
              <a:tailEnd/>
            </a:ln>
          </p:spPr>
          <p:txBody>
            <a:bodyPr wrap="none">
              <a:spAutoFit/>
            </a:bodyPr>
            <a:lstStyle/>
            <a:p>
              <a:pPr>
                <a:lnSpc>
                  <a:spcPct val="90000"/>
                </a:lnSpc>
                <a:spcBef>
                  <a:spcPct val="0"/>
                </a:spcBef>
              </a:pPr>
              <a:r>
                <a:rPr lang="en-US" sz="2800" dirty="0">
                  <a:solidFill>
                    <a:schemeClr val="tx2"/>
                  </a:solidFill>
                  <a:latin typeface="+mn-lt"/>
                </a:rPr>
                <a:t>    </a:t>
              </a:r>
              <a:r>
                <a:rPr lang="en-US" sz="2800" dirty="0">
                  <a:latin typeface="+mn-lt"/>
                </a:rPr>
                <a:t>Min: 4  Max: 6</a:t>
              </a:r>
            </a:p>
          </p:txBody>
        </p:sp>
      </p:grpSp>
      <p:sp>
        <p:nvSpPr>
          <p:cNvPr id="111" name="Rectangle 3"/>
          <p:cNvSpPr>
            <a:spLocks noChangeArrowheads="1"/>
          </p:cNvSpPr>
          <p:nvPr/>
        </p:nvSpPr>
        <p:spPr bwMode="auto">
          <a:xfrm>
            <a:off x="2819400" y="5410200"/>
            <a:ext cx="1460500" cy="950913"/>
          </a:xfrm>
          <a:prstGeom prst="rect">
            <a:avLst/>
          </a:prstGeom>
          <a:noFill/>
          <a:ln w="12700">
            <a:noFill/>
            <a:miter lim="800000"/>
            <a:headEnd/>
            <a:tailEnd/>
          </a:ln>
        </p:spPr>
        <p:txBody>
          <a:bodyPr wrap="none" lIns="90488" tIns="44450" rIns="90488" bIns="44450">
            <a:spAutoFit/>
          </a:bodyPr>
          <a:lstStyle/>
          <a:p>
            <a:pPr>
              <a:spcBef>
                <a:spcPct val="0"/>
              </a:spcBef>
            </a:pPr>
            <a:r>
              <a:rPr lang="en-US" sz="2800" dirty="0">
                <a:solidFill>
                  <a:srgbClr val="2D2DB9"/>
                </a:solidFill>
                <a:latin typeface="+mn-lt"/>
              </a:rPr>
              <a:t>Length</a:t>
            </a:r>
          </a:p>
          <a:p>
            <a:pPr>
              <a:spcBef>
                <a:spcPct val="0"/>
              </a:spcBef>
            </a:pPr>
            <a:r>
              <a:rPr lang="en-US" sz="2800" dirty="0">
                <a:solidFill>
                  <a:srgbClr val="2D2DB9"/>
                </a:solidFill>
                <a:latin typeface="+mn-lt"/>
              </a:rPr>
              <a:t>of Field</a:t>
            </a:r>
            <a:endParaRPr lang="en-US" sz="1800" dirty="0">
              <a:solidFill>
                <a:srgbClr val="2D2DB9"/>
              </a:solidFill>
              <a:latin typeface="+mn-lt"/>
            </a:endParaRPr>
          </a:p>
        </p:txBody>
      </p:sp>
      <p:grpSp>
        <p:nvGrpSpPr>
          <p:cNvPr id="110" name="Group 109"/>
          <p:cNvGrpSpPr/>
          <p:nvPr/>
        </p:nvGrpSpPr>
        <p:grpSpPr>
          <a:xfrm>
            <a:off x="6324600" y="6445190"/>
            <a:ext cx="2794000" cy="400110"/>
            <a:chOff x="6324600" y="6445190"/>
            <a:chExt cx="2794000" cy="400110"/>
          </a:xfrm>
        </p:grpSpPr>
        <p:sp>
          <p:nvSpPr>
            <p:cNvPr id="112" name="TextBox 111"/>
            <p:cNvSpPr txBox="1"/>
            <p:nvPr/>
          </p:nvSpPr>
          <p:spPr bwMode="auto">
            <a:xfrm>
              <a:off x="6324600" y="6445190"/>
              <a:ext cx="27940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Data Element             Word</a:t>
              </a:r>
              <a:endParaRPr lang="en-US" sz="2000" dirty="0">
                <a:solidFill>
                  <a:srgbClr val="FF0000"/>
                </a:solidFill>
                <a:latin typeface="Arial Narrow" pitchFamily="34" charset="0"/>
                <a:cs typeface="Arial" charset="0"/>
              </a:endParaRPr>
            </a:p>
          </p:txBody>
        </p:sp>
        <p:sp>
          <p:nvSpPr>
            <p:cNvPr id="113" name="Left-Right Arrow 112"/>
            <p:cNvSpPr/>
            <p:nvPr/>
          </p:nvSpPr>
          <p:spPr bwMode="auto">
            <a:xfrm>
              <a:off x="7848600"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28600" y="457200"/>
            <a:ext cx="8686800" cy="1066800"/>
          </a:xfrm>
        </p:spPr>
        <p:txBody>
          <a:bodyPr/>
          <a:lstStyle/>
          <a:p>
            <a:r>
              <a:rPr lang="en-US" sz="4400" dirty="0" smtClean="0"/>
              <a:t>Data Element Use</a:t>
            </a:r>
          </a:p>
        </p:txBody>
      </p:sp>
      <p:sp>
        <p:nvSpPr>
          <p:cNvPr id="13315" name="Rectangle 3"/>
          <p:cNvSpPr>
            <a:spLocks noGrp="1" noChangeArrowheads="1"/>
          </p:cNvSpPr>
          <p:nvPr>
            <p:ph idx="1"/>
          </p:nvPr>
        </p:nvSpPr>
        <p:spPr>
          <a:xfrm>
            <a:off x="1752600" y="1828800"/>
            <a:ext cx="6172200" cy="4267200"/>
          </a:xfrm>
        </p:spPr>
        <p:txBody>
          <a:bodyPr/>
          <a:lstStyle/>
          <a:p>
            <a:pPr>
              <a:buClr>
                <a:schemeClr val="tx2"/>
              </a:buClr>
            </a:pPr>
            <a:r>
              <a:rPr lang="en-US" sz="2800" dirty="0" smtClean="0"/>
              <a:t>Data Elements may be:</a:t>
            </a:r>
          </a:p>
          <a:p>
            <a:pPr>
              <a:buClr>
                <a:schemeClr val="tx2"/>
              </a:buClr>
              <a:buFont typeface="Wingdings" pitchFamily="2" charset="2"/>
              <a:buNone/>
            </a:pPr>
            <a:endParaRPr lang="en-US" sz="1200" dirty="0" smtClean="0"/>
          </a:p>
          <a:p>
            <a:pPr marL="914400" lvl="1" indent="-457200"/>
            <a:r>
              <a:rPr lang="en-US" sz="2400" dirty="0" smtClean="0">
                <a:solidFill>
                  <a:srgbClr val="2D2DB9"/>
                </a:solidFill>
              </a:rPr>
              <a:t>M</a:t>
            </a:r>
            <a:r>
              <a:rPr lang="en-US" sz="2400" b="0" dirty="0" smtClean="0"/>
              <a:t> = Mandatory</a:t>
            </a:r>
          </a:p>
          <a:p>
            <a:pPr marL="914400" lvl="1" indent="-457200"/>
            <a:r>
              <a:rPr lang="en-US" sz="2400" dirty="0" smtClean="0">
                <a:solidFill>
                  <a:srgbClr val="2D2DB9"/>
                </a:solidFill>
              </a:rPr>
              <a:t>O</a:t>
            </a:r>
            <a:r>
              <a:rPr lang="en-US" sz="2400" b="0" dirty="0" smtClean="0"/>
              <a:t> = Optional</a:t>
            </a:r>
          </a:p>
          <a:p>
            <a:pPr marL="914400" lvl="1" indent="-457200"/>
            <a:r>
              <a:rPr lang="en-US" sz="2400" dirty="0" smtClean="0">
                <a:solidFill>
                  <a:srgbClr val="2D2DB9"/>
                </a:solidFill>
              </a:rPr>
              <a:t>X</a:t>
            </a:r>
            <a:r>
              <a:rPr lang="en-US" sz="2400" b="0" dirty="0" smtClean="0"/>
              <a:t> = Syntax note applies</a:t>
            </a:r>
          </a:p>
          <a:p>
            <a:pPr marL="914400" lvl="1" indent="-457200"/>
            <a:r>
              <a:rPr lang="en-US" sz="2400" dirty="0" smtClean="0">
                <a:solidFill>
                  <a:srgbClr val="2D2DB9"/>
                </a:solidFill>
              </a:rPr>
              <a:t>Z</a:t>
            </a:r>
            <a:r>
              <a:rPr lang="en-US" sz="2400" b="0" dirty="0" smtClean="0"/>
              <a:t> = Semantic note applies</a:t>
            </a:r>
          </a:p>
          <a:p>
            <a:pPr marL="914400" lvl="1" indent="-457200"/>
            <a:r>
              <a:rPr lang="en-US" sz="2400" b="0" dirty="0" smtClean="0"/>
              <a:t>Combinations may be applicable</a:t>
            </a:r>
          </a:p>
        </p:txBody>
      </p:sp>
      <p:grpSp>
        <p:nvGrpSpPr>
          <p:cNvPr id="4" name="Group 3"/>
          <p:cNvGrpSpPr/>
          <p:nvPr/>
        </p:nvGrpSpPr>
        <p:grpSpPr>
          <a:xfrm>
            <a:off x="6324600" y="6445190"/>
            <a:ext cx="2794000" cy="400110"/>
            <a:chOff x="6324600" y="6445190"/>
            <a:chExt cx="2794000" cy="400110"/>
          </a:xfrm>
        </p:grpSpPr>
        <p:sp>
          <p:nvSpPr>
            <p:cNvPr id="5" name="TextBox 4"/>
            <p:cNvSpPr txBox="1"/>
            <p:nvPr/>
          </p:nvSpPr>
          <p:spPr bwMode="auto">
            <a:xfrm>
              <a:off x="6324600" y="6445190"/>
              <a:ext cx="27940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Data Element             Word</a:t>
              </a:r>
              <a:endParaRPr lang="en-US" sz="2000" dirty="0">
                <a:solidFill>
                  <a:srgbClr val="FF0000"/>
                </a:solidFill>
                <a:latin typeface="Arial Narrow" pitchFamily="34" charset="0"/>
                <a:cs typeface="Arial" charset="0"/>
              </a:endParaRPr>
            </a:p>
          </p:txBody>
        </p:sp>
        <p:sp>
          <p:nvSpPr>
            <p:cNvPr id="6" name="Left-Right Arrow 5"/>
            <p:cNvSpPr/>
            <p:nvPr/>
          </p:nvSpPr>
          <p:spPr bwMode="auto">
            <a:xfrm>
              <a:off x="7848600"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228600" y="381000"/>
            <a:ext cx="8686800" cy="1295400"/>
          </a:xfrm>
        </p:spPr>
        <p:txBody>
          <a:bodyPr/>
          <a:lstStyle/>
          <a:p>
            <a:r>
              <a:rPr lang="en-US" sz="4000" dirty="0" smtClean="0"/>
              <a:t>Simple and Component</a:t>
            </a:r>
            <a:br>
              <a:rPr lang="en-US" sz="4000" dirty="0" smtClean="0"/>
            </a:br>
            <a:r>
              <a:rPr lang="en-US" sz="4000" dirty="0" smtClean="0"/>
              <a:t>Data Elements</a:t>
            </a:r>
          </a:p>
        </p:txBody>
      </p:sp>
      <p:sp>
        <p:nvSpPr>
          <p:cNvPr id="14339" name="Rectangle 3"/>
          <p:cNvSpPr>
            <a:spLocks noGrp="1" noChangeArrowheads="1"/>
          </p:cNvSpPr>
          <p:nvPr>
            <p:ph idx="1"/>
          </p:nvPr>
        </p:nvSpPr>
        <p:spPr>
          <a:xfrm>
            <a:off x="762000" y="1905000"/>
            <a:ext cx="7772400" cy="4572000"/>
          </a:xfrm>
        </p:spPr>
        <p:txBody>
          <a:bodyPr/>
          <a:lstStyle/>
          <a:p>
            <a:pPr>
              <a:spcBef>
                <a:spcPct val="50000"/>
              </a:spcBef>
              <a:buClr>
                <a:schemeClr val="tx2"/>
              </a:buClr>
            </a:pPr>
            <a:r>
              <a:rPr lang="en-US" sz="2800" dirty="0" smtClean="0"/>
              <a:t>Data elements are identified as either:</a:t>
            </a:r>
            <a:endParaRPr lang="en-US" sz="900" dirty="0" smtClean="0"/>
          </a:p>
          <a:p>
            <a:pPr lvl="1">
              <a:spcBef>
                <a:spcPct val="50000"/>
              </a:spcBef>
              <a:spcAft>
                <a:spcPct val="0"/>
              </a:spcAft>
            </a:pPr>
            <a:r>
              <a:rPr lang="en-US" dirty="0" smtClean="0"/>
              <a:t>  </a:t>
            </a:r>
            <a:r>
              <a:rPr lang="en-US" sz="2400" b="0" dirty="0" smtClean="0"/>
              <a:t>Simple </a:t>
            </a:r>
          </a:p>
          <a:p>
            <a:pPr lvl="1">
              <a:spcBef>
                <a:spcPct val="50000"/>
              </a:spcBef>
              <a:spcAft>
                <a:spcPct val="0"/>
              </a:spcAft>
            </a:pPr>
            <a:r>
              <a:rPr lang="en-US" sz="2400" b="0" dirty="0" smtClean="0"/>
              <a:t>  Component</a:t>
            </a:r>
          </a:p>
          <a:p>
            <a:pPr marL="1379538" lvl="2" indent="-465138">
              <a:spcBef>
                <a:spcPct val="50000"/>
              </a:spcBef>
              <a:buClr>
                <a:schemeClr val="tx2"/>
              </a:buClr>
            </a:pPr>
            <a:r>
              <a:rPr lang="en-US" sz="2200" b="0" dirty="0" smtClean="0"/>
              <a:t>Used to form composite data structures -- a group of two or more component (simple) data elements linked together to form a single data element</a:t>
            </a:r>
            <a:endParaRPr lang="en-US" b="0" dirty="0" smtClean="0"/>
          </a:p>
          <a:p>
            <a:pPr marL="1379538" lvl="2" indent="-465138">
              <a:spcBef>
                <a:spcPct val="50000"/>
              </a:spcBef>
              <a:buClr>
                <a:schemeClr val="tx2"/>
              </a:buClr>
            </a:pPr>
            <a:r>
              <a:rPr lang="en-US" sz="2200" b="0" dirty="0" smtClean="0"/>
              <a:t>The component data elements may be optional, mandatory, or relational</a:t>
            </a:r>
            <a:endParaRPr lang="en-US" sz="1800" b="0" dirty="0" smtClean="0"/>
          </a:p>
        </p:txBody>
      </p:sp>
      <p:grpSp>
        <p:nvGrpSpPr>
          <p:cNvPr id="4" name="Group 3"/>
          <p:cNvGrpSpPr/>
          <p:nvPr/>
        </p:nvGrpSpPr>
        <p:grpSpPr>
          <a:xfrm>
            <a:off x="6324600" y="6445190"/>
            <a:ext cx="2794000" cy="400110"/>
            <a:chOff x="6324600" y="6445190"/>
            <a:chExt cx="2794000" cy="400110"/>
          </a:xfrm>
        </p:grpSpPr>
        <p:sp>
          <p:nvSpPr>
            <p:cNvPr id="5" name="TextBox 4"/>
            <p:cNvSpPr txBox="1"/>
            <p:nvPr/>
          </p:nvSpPr>
          <p:spPr bwMode="auto">
            <a:xfrm>
              <a:off x="6324600" y="6445190"/>
              <a:ext cx="27940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Data Element             Word</a:t>
              </a:r>
              <a:endParaRPr lang="en-US" sz="2000" dirty="0">
                <a:solidFill>
                  <a:srgbClr val="FF0000"/>
                </a:solidFill>
                <a:latin typeface="Arial Narrow" pitchFamily="34" charset="0"/>
                <a:cs typeface="Arial" charset="0"/>
              </a:endParaRPr>
            </a:p>
          </p:txBody>
        </p:sp>
        <p:sp>
          <p:nvSpPr>
            <p:cNvPr id="6" name="Left-Right Arrow 5"/>
            <p:cNvSpPr/>
            <p:nvPr/>
          </p:nvSpPr>
          <p:spPr bwMode="auto">
            <a:xfrm>
              <a:off x="7848600"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a:xfrm>
            <a:off x="0" y="457200"/>
            <a:ext cx="9144000" cy="762000"/>
          </a:xfrm>
          <a:noFill/>
        </p:spPr>
        <p:txBody>
          <a:bodyPr lIns="90488" tIns="44450" rIns="90488" bIns="44450"/>
          <a:lstStyle/>
          <a:p>
            <a:r>
              <a:rPr lang="en-US" sz="4000" dirty="0" smtClean="0"/>
              <a:t>Data Element Dictionary Example</a:t>
            </a:r>
          </a:p>
        </p:txBody>
      </p:sp>
      <p:pic>
        <p:nvPicPr>
          <p:cNvPr id="139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563" y="1611313"/>
            <a:ext cx="8778875" cy="4408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4" name="Group 13"/>
          <p:cNvGrpSpPr/>
          <p:nvPr/>
        </p:nvGrpSpPr>
        <p:grpSpPr>
          <a:xfrm>
            <a:off x="6324600" y="6445190"/>
            <a:ext cx="2794000" cy="400110"/>
            <a:chOff x="6324600" y="6445190"/>
            <a:chExt cx="2794000" cy="400110"/>
          </a:xfrm>
        </p:grpSpPr>
        <p:sp>
          <p:nvSpPr>
            <p:cNvPr id="15" name="TextBox 14"/>
            <p:cNvSpPr txBox="1"/>
            <p:nvPr/>
          </p:nvSpPr>
          <p:spPr bwMode="auto">
            <a:xfrm>
              <a:off x="6324600" y="6445190"/>
              <a:ext cx="27940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Data Element             Word</a:t>
              </a:r>
              <a:endParaRPr lang="en-US" sz="2000" dirty="0">
                <a:solidFill>
                  <a:srgbClr val="FF0000"/>
                </a:solidFill>
                <a:latin typeface="Arial Narrow" pitchFamily="34" charset="0"/>
                <a:cs typeface="Arial" charset="0"/>
              </a:endParaRPr>
            </a:p>
          </p:txBody>
        </p:sp>
        <p:sp>
          <p:nvSpPr>
            <p:cNvPr id="16" name="Left-Right Arrow 15"/>
            <p:cNvSpPr/>
            <p:nvPr/>
          </p:nvSpPr>
          <p:spPr bwMode="auto">
            <a:xfrm>
              <a:off x="7848600"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685800" y="6248400"/>
            <a:ext cx="1905000" cy="457200"/>
          </a:xfrm>
          <a:prstGeom prst="rect">
            <a:avLst/>
          </a:prstGeom>
          <a:noFill/>
          <a:ln w="12700">
            <a:noFill/>
            <a:miter lim="800000"/>
            <a:headEnd/>
            <a:tailEnd/>
          </a:ln>
        </p:spPr>
        <p:txBody>
          <a:bodyPr wrap="none" anchor="ctr"/>
          <a:lstStyle/>
          <a:p>
            <a:endParaRPr lang="en-US"/>
          </a:p>
        </p:txBody>
      </p:sp>
      <p:sp>
        <p:nvSpPr>
          <p:cNvPr id="16387" name="Rectangle 3"/>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sp>
        <p:nvSpPr>
          <p:cNvPr id="16388" name="Rectangle 4"/>
          <p:cNvSpPr>
            <a:spLocks noGrp="1" noChangeArrowheads="1"/>
          </p:cNvSpPr>
          <p:nvPr>
            <p:ph type="title"/>
          </p:nvPr>
        </p:nvSpPr>
        <p:spPr>
          <a:xfrm>
            <a:off x="0" y="381000"/>
            <a:ext cx="9144000" cy="887413"/>
          </a:xfrm>
          <a:noFill/>
        </p:spPr>
        <p:txBody>
          <a:bodyPr lIns="90488" tIns="44450" rIns="90488" bIns="44450"/>
          <a:lstStyle/>
          <a:p>
            <a:r>
              <a:rPr lang="en-US" sz="4400" smtClean="0"/>
              <a:t>Standard File Structure</a:t>
            </a:r>
            <a:endParaRPr lang="en-US" smtClean="0"/>
          </a:p>
        </p:txBody>
      </p:sp>
      <p:sp>
        <p:nvSpPr>
          <p:cNvPr id="16389" name="Rectangle 5"/>
          <p:cNvSpPr>
            <a:spLocks noChangeArrowheads="1"/>
          </p:cNvSpPr>
          <p:nvPr/>
        </p:nvSpPr>
        <p:spPr bwMode="auto">
          <a:xfrm>
            <a:off x="5715000" y="2362200"/>
            <a:ext cx="2225675" cy="363538"/>
          </a:xfrm>
          <a:prstGeom prst="rect">
            <a:avLst/>
          </a:prstGeom>
          <a:noFill/>
          <a:ln w="12700">
            <a:noFill/>
            <a:miter lim="800000"/>
            <a:headEnd/>
            <a:tailEnd/>
          </a:ln>
        </p:spPr>
        <p:txBody>
          <a:bodyPr lIns="90488" tIns="44450" rIns="90488" bIns="44450">
            <a:spAutoFit/>
          </a:bodyPr>
          <a:lstStyle/>
          <a:p>
            <a:pPr>
              <a:spcBef>
                <a:spcPct val="0"/>
              </a:spcBef>
            </a:pPr>
            <a:r>
              <a:rPr lang="en-US" sz="1800" dirty="0">
                <a:latin typeface="+mn-lt"/>
              </a:rPr>
              <a:t>Written Document</a:t>
            </a:r>
            <a:endParaRPr lang="en-US" sz="1600" dirty="0">
              <a:latin typeface="+mn-lt"/>
            </a:endParaRPr>
          </a:p>
        </p:txBody>
      </p:sp>
      <p:sp>
        <p:nvSpPr>
          <p:cNvPr id="860166" name="Rectangle 6"/>
          <p:cNvSpPr>
            <a:spLocks noChangeArrowheads="1"/>
          </p:cNvSpPr>
          <p:nvPr/>
        </p:nvSpPr>
        <p:spPr bwMode="auto">
          <a:xfrm>
            <a:off x="5715000" y="3429000"/>
            <a:ext cx="1324081" cy="397545"/>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2000" dirty="0">
                <a:solidFill>
                  <a:srgbClr val="2D2DB9"/>
                </a:solidFill>
                <a:latin typeface="+mn-lt"/>
              </a:rPr>
              <a:t>Sentence</a:t>
            </a:r>
            <a:endParaRPr lang="en-US" sz="2000" dirty="0">
              <a:solidFill>
                <a:srgbClr val="2D2DB9"/>
              </a:solidFill>
              <a:effectLst>
                <a:outerShdw blurRad="38100" dist="38100" dir="2700000" algn="tl">
                  <a:srgbClr val="000000"/>
                </a:outerShdw>
              </a:effectLst>
              <a:latin typeface="+mn-lt"/>
            </a:endParaRPr>
          </a:p>
        </p:txBody>
      </p:sp>
      <p:sp>
        <p:nvSpPr>
          <p:cNvPr id="860167" name="Rectangle 7"/>
          <p:cNvSpPr>
            <a:spLocks noChangeArrowheads="1"/>
          </p:cNvSpPr>
          <p:nvPr/>
        </p:nvSpPr>
        <p:spPr bwMode="auto">
          <a:xfrm>
            <a:off x="6019800" y="4038600"/>
            <a:ext cx="838200" cy="363538"/>
          </a:xfrm>
          <a:prstGeom prst="rect">
            <a:avLst/>
          </a:prstGeom>
          <a:noFill/>
          <a:ln w="12700">
            <a:noFill/>
            <a:miter lim="800000"/>
            <a:headEnd/>
            <a:tailEnd/>
          </a:ln>
          <a:effectLst/>
        </p:spPr>
        <p:txBody>
          <a:bodyPr lIns="90488" tIns="44450" rIns="90488" bIns="44450">
            <a:spAutoFit/>
          </a:bodyPr>
          <a:lstStyle/>
          <a:p>
            <a:pPr>
              <a:spcBef>
                <a:spcPct val="0"/>
              </a:spcBef>
              <a:defRPr/>
            </a:pPr>
            <a:r>
              <a:rPr lang="en-US" sz="1800" dirty="0">
                <a:latin typeface="+mn-lt"/>
              </a:rPr>
              <a:t>Word</a:t>
            </a:r>
            <a:endParaRPr lang="en-US" sz="1600" dirty="0">
              <a:solidFill>
                <a:srgbClr val="C1CEFF"/>
              </a:solidFill>
              <a:effectLst>
                <a:outerShdw blurRad="38100" dist="38100" dir="2700000" algn="tl">
                  <a:srgbClr val="000000"/>
                </a:outerShdw>
              </a:effectLst>
              <a:latin typeface="+mn-lt"/>
            </a:endParaRPr>
          </a:p>
        </p:txBody>
      </p:sp>
      <p:sp>
        <p:nvSpPr>
          <p:cNvPr id="16392" name="Rectangle 8"/>
          <p:cNvSpPr>
            <a:spLocks noChangeArrowheads="1"/>
          </p:cNvSpPr>
          <p:nvPr/>
        </p:nvSpPr>
        <p:spPr bwMode="auto">
          <a:xfrm>
            <a:off x="6019800" y="3962400"/>
            <a:ext cx="838200" cy="533400"/>
          </a:xfrm>
          <a:prstGeom prst="rect">
            <a:avLst/>
          </a:prstGeom>
          <a:noFill/>
          <a:ln w="12700">
            <a:solidFill>
              <a:schemeClr val="tx1"/>
            </a:solidFill>
            <a:miter lim="800000"/>
            <a:headEnd/>
            <a:tailEnd/>
          </a:ln>
        </p:spPr>
        <p:txBody>
          <a:bodyPr wrap="none" anchor="ctr"/>
          <a:lstStyle/>
          <a:p>
            <a:endParaRPr lang="en-US"/>
          </a:p>
        </p:txBody>
      </p:sp>
      <p:sp>
        <p:nvSpPr>
          <p:cNvPr id="16393" name="Rectangle 9"/>
          <p:cNvSpPr>
            <a:spLocks noChangeArrowheads="1"/>
          </p:cNvSpPr>
          <p:nvPr/>
        </p:nvSpPr>
        <p:spPr bwMode="auto">
          <a:xfrm>
            <a:off x="5562600" y="3276600"/>
            <a:ext cx="1663700" cy="1435100"/>
          </a:xfrm>
          <a:prstGeom prst="rect">
            <a:avLst/>
          </a:prstGeom>
          <a:noFill/>
          <a:ln w="12700">
            <a:solidFill>
              <a:schemeClr val="tx1"/>
            </a:solidFill>
            <a:miter lim="800000"/>
            <a:headEnd/>
            <a:tailEnd/>
          </a:ln>
        </p:spPr>
        <p:txBody>
          <a:bodyPr wrap="none" anchor="ctr"/>
          <a:lstStyle/>
          <a:p>
            <a:endParaRPr lang="en-US"/>
          </a:p>
        </p:txBody>
      </p:sp>
      <p:sp>
        <p:nvSpPr>
          <p:cNvPr id="16394" name="Rectangle 10"/>
          <p:cNvSpPr>
            <a:spLocks noChangeArrowheads="1"/>
          </p:cNvSpPr>
          <p:nvPr/>
        </p:nvSpPr>
        <p:spPr bwMode="auto">
          <a:xfrm>
            <a:off x="4953000" y="1905000"/>
            <a:ext cx="3048000" cy="4114800"/>
          </a:xfrm>
          <a:prstGeom prst="rect">
            <a:avLst/>
          </a:prstGeom>
          <a:noFill/>
          <a:ln w="12700">
            <a:solidFill>
              <a:schemeClr val="tx1"/>
            </a:solidFill>
            <a:miter lim="800000"/>
            <a:headEnd/>
            <a:tailEnd/>
          </a:ln>
        </p:spPr>
        <p:txBody>
          <a:bodyPr wrap="none" anchor="ctr"/>
          <a:lstStyle/>
          <a:p>
            <a:endParaRPr lang="en-US"/>
          </a:p>
        </p:txBody>
      </p:sp>
      <p:sp>
        <p:nvSpPr>
          <p:cNvPr id="860171" name="Rectangle 11"/>
          <p:cNvSpPr>
            <a:spLocks noChangeArrowheads="1"/>
          </p:cNvSpPr>
          <p:nvPr/>
        </p:nvSpPr>
        <p:spPr bwMode="auto">
          <a:xfrm>
            <a:off x="6166318" y="1974850"/>
            <a:ext cx="888065" cy="366767"/>
          </a:xfrm>
          <a:prstGeom prst="rect">
            <a:avLst/>
          </a:prstGeom>
          <a:noFill/>
          <a:ln w="12700">
            <a:noFill/>
            <a:miter lim="800000"/>
            <a:headEnd/>
            <a:tailEnd/>
          </a:ln>
          <a:effectLst/>
        </p:spPr>
        <p:txBody>
          <a:bodyPr wrap="none" lIns="90488" tIns="44450" rIns="90488" bIns="44450">
            <a:spAutoFit/>
          </a:bodyPr>
          <a:lstStyle/>
          <a:p>
            <a:pPr algn="ctr">
              <a:spcBef>
                <a:spcPct val="0"/>
              </a:spcBef>
              <a:defRPr/>
            </a:pPr>
            <a:r>
              <a:rPr lang="en-US" sz="1800" dirty="0">
                <a:latin typeface="+mn-lt"/>
              </a:rPr>
              <a:t>Folder</a:t>
            </a:r>
            <a:endParaRPr lang="en-US" sz="1800" dirty="0">
              <a:solidFill>
                <a:srgbClr val="C1CEFF"/>
              </a:solidFill>
              <a:effectLst>
                <a:outerShdw blurRad="38100" dist="38100" dir="2700000" algn="tl">
                  <a:srgbClr val="000000"/>
                </a:outerShdw>
              </a:effectLst>
              <a:latin typeface="+mn-lt"/>
            </a:endParaRPr>
          </a:p>
        </p:txBody>
      </p:sp>
      <p:sp>
        <p:nvSpPr>
          <p:cNvPr id="860172" name="Rectangle 12"/>
          <p:cNvSpPr>
            <a:spLocks noChangeArrowheads="1"/>
          </p:cNvSpPr>
          <p:nvPr/>
        </p:nvSpPr>
        <p:spPr bwMode="auto">
          <a:xfrm>
            <a:off x="5740794" y="1524000"/>
            <a:ext cx="1888338" cy="366767"/>
          </a:xfrm>
          <a:prstGeom prst="rect">
            <a:avLst/>
          </a:prstGeom>
          <a:noFill/>
          <a:ln w="12700">
            <a:noFill/>
            <a:miter lim="800000"/>
            <a:headEnd/>
            <a:tailEnd/>
          </a:ln>
          <a:effectLst/>
        </p:spPr>
        <p:txBody>
          <a:bodyPr wrap="none" lIns="90488" tIns="44450" rIns="90488" bIns="44450">
            <a:spAutoFit/>
          </a:bodyPr>
          <a:lstStyle/>
          <a:p>
            <a:pPr algn="ctr">
              <a:spcBef>
                <a:spcPct val="0"/>
              </a:spcBef>
              <a:defRPr/>
            </a:pPr>
            <a:r>
              <a:rPr lang="en-US" sz="1800" dirty="0">
                <a:latin typeface="+mn-lt"/>
              </a:rPr>
              <a:t>Outer Envelope</a:t>
            </a:r>
            <a:endParaRPr lang="en-US" sz="1600" dirty="0">
              <a:solidFill>
                <a:srgbClr val="C1CEFF"/>
              </a:solidFill>
              <a:effectLst>
                <a:outerShdw blurRad="38100" dist="38100" dir="2700000" algn="tl">
                  <a:srgbClr val="000000"/>
                </a:outerShdw>
              </a:effectLst>
              <a:latin typeface="+mn-lt"/>
            </a:endParaRPr>
          </a:p>
        </p:txBody>
      </p:sp>
      <p:sp>
        <p:nvSpPr>
          <p:cNvPr id="16397" name="Rectangle 13"/>
          <p:cNvSpPr>
            <a:spLocks noChangeArrowheads="1"/>
          </p:cNvSpPr>
          <p:nvPr/>
        </p:nvSpPr>
        <p:spPr bwMode="auto">
          <a:xfrm>
            <a:off x="4648200" y="1524000"/>
            <a:ext cx="3657600" cy="4724400"/>
          </a:xfrm>
          <a:prstGeom prst="rect">
            <a:avLst/>
          </a:prstGeom>
          <a:noFill/>
          <a:ln w="12700">
            <a:solidFill>
              <a:schemeClr val="tx1"/>
            </a:solidFill>
            <a:miter lim="800000"/>
            <a:headEnd/>
            <a:tailEnd/>
          </a:ln>
        </p:spPr>
        <p:txBody>
          <a:bodyPr wrap="none" anchor="ctr"/>
          <a:lstStyle/>
          <a:p>
            <a:endParaRPr lang="en-US"/>
          </a:p>
        </p:txBody>
      </p:sp>
      <p:sp>
        <p:nvSpPr>
          <p:cNvPr id="860174" name="Rectangle 14"/>
          <p:cNvSpPr>
            <a:spLocks noChangeArrowheads="1"/>
          </p:cNvSpPr>
          <p:nvPr/>
        </p:nvSpPr>
        <p:spPr bwMode="auto">
          <a:xfrm>
            <a:off x="1600200" y="2355850"/>
            <a:ext cx="1895475" cy="363538"/>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800" dirty="0">
                <a:latin typeface="+mn-lt"/>
              </a:rPr>
              <a:t>Transaction Set</a:t>
            </a:r>
            <a:endParaRPr lang="en-US" sz="1600" dirty="0">
              <a:solidFill>
                <a:srgbClr val="C1CEFF"/>
              </a:solidFill>
              <a:effectLst>
                <a:outerShdw blurRad="38100" dist="38100" dir="2700000" algn="tl">
                  <a:srgbClr val="000000"/>
                </a:outerShdw>
              </a:effectLst>
              <a:latin typeface="+mn-lt"/>
            </a:endParaRPr>
          </a:p>
        </p:txBody>
      </p:sp>
      <p:sp>
        <p:nvSpPr>
          <p:cNvPr id="860175" name="Rectangle 15"/>
          <p:cNvSpPr>
            <a:spLocks noChangeArrowheads="1"/>
          </p:cNvSpPr>
          <p:nvPr/>
        </p:nvSpPr>
        <p:spPr bwMode="auto">
          <a:xfrm>
            <a:off x="1371600" y="3429000"/>
            <a:ext cx="2260600" cy="393700"/>
          </a:xfrm>
          <a:prstGeom prst="rect">
            <a:avLst/>
          </a:prstGeom>
          <a:noFill/>
          <a:ln w="12700">
            <a:noFill/>
            <a:miter lim="800000"/>
            <a:headEnd/>
            <a:tailEnd/>
          </a:ln>
          <a:effectLst/>
        </p:spPr>
        <p:txBody>
          <a:bodyPr lIns="90488" tIns="44450" rIns="90488" bIns="44450">
            <a:spAutoFit/>
          </a:bodyPr>
          <a:lstStyle/>
          <a:p>
            <a:pPr algn="ctr">
              <a:spcBef>
                <a:spcPct val="0"/>
              </a:spcBef>
              <a:defRPr/>
            </a:pPr>
            <a:r>
              <a:rPr lang="en-US" sz="2000" dirty="0">
                <a:solidFill>
                  <a:srgbClr val="2D2DB9"/>
                </a:solidFill>
                <a:latin typeface="+mn-lt"/>
              </a:rPr>
              <a:t>Data Segment</a:t>
            </a:r>
            <a:endParaRPr lang="en-US" sz="2000" dirty="0">
              <a:solidFill>
                <a:srgbClr val="2D2DB9"/>
              </a:solidFill>
              <a:effectLst>
                <a:outerShdw blurRad="38100" dist="38100" dir="2700000" algn="tl">
                  <a:srgbClr val="000000"/>
                </a:outerShdw>
              </a:effectLst>
              <a:latin typeface="+mn-lt"/>
            </a:endParaRPr>
          </a:p>
        </p:txBody>
      </p:sp>
      <p:sp>
        <p:nvSpPr>
          <p:cNvPr id="860176" name="Rectangle 16"/>
          <p:cNvSpPr>
            <a:spLocks noChangeArrowheads="1"/>
          </p:cNvSpPr>
          <p:nvPr/>
        </p:nvSpPr>
        <p:spPr bwMode="auto">
          <a:xfrm>
            <a:off x="1981200" y="3962400"/>
            <a:ext cx="1219200" cy="650875"/>
          </a:xfrm>
          <a:prstGeom prst="rect">
            <a:avLst/>
          </a:prstGeom>
          <a:noFill/>
          <a:ln w="12700">
            <a:solidFill>
              <a:schemeClr val="tx1"/>
            </a:solidFill>
            <a:miter lim="800000"/>
            <a:headEnd/>
            <a:tailEnd/>
          </a:ln>
          <a:effectLst/>
        </p:spPr>
        <p:txBody>
          <a:bodyPr lIns="90488" tIns="44450" rIns="90488" bIns="44450">
            <a:spAutoFit/>
          </a:bodyPr>
          <a:lstStyle/>
          <a:p>
            <a:pPr algn="ctr">
              <a:spcBef>
                <a:spcPct val="0"/>
              </a:spcBef>
              <a:defRPr/>
            </a:pPr>
            <a:r>
              <a:rPr lang="en-US" sz="1800" dirty="0">
                <a:latin typeface="+mn-lt"/>
              </a:rPr>
              <a:t>Data</a:t>
            </a:r>
          </a:p>
          <a:p>
            <a:pPr algn="ctr">
              <a:spcBef>
                <a:spcPct val="0"/>
              </a:spcBef>
              <a:defRPr/>
            </a:pPr>
            <a:r>
              <a:rPr lang="en-US" sz="1800" dirty="0">
                <a:latin typeface="+mn-lt"/>
              </a:rPr>
              <a:t>Element</a:t>
            </a:r>
            <a:endParaRPr lang="en-US" sz="1600" dirty="0">
              <a:solidFill>
                <a:srgbClr val="C1CEFF"/>
              </a:solidFill>
              <a:effectLst>
                <a:outerShdw blurRad="38100" dist="38100" dir="2700000" algn="tl">
                  <a:srgbClr val="000000"/>
                </a:outerShdw>
              </a:effectLst>
              <a:latin typeface="+mn-lt"/>
            </a:endParaRPr>
          </a:p>
        </p:txBody>
      </p:sp>
      <p:sp>
        <p:nvSpPr>
          <p:cNvPr id="16401" name="Rectangle 17"/>
          <p:cNvSpPr>
            <a:spLocks noChangeArrowheads="1"/>
          </p:cNvSpPr>
          <p:nvPr/>
        </p:nvSpPr>
        <p:spPr bwMode="auto">
          <a:xfrm>
            <a:off x="2133600" y="4191000"/>
            <a:ext cx="1066800" cy="762000"/>
          </a:xfrm>
          <a:prstGeom prst="rect">
            <a:avLst/>
          </a:prstGeom>
          <a:noFill/>
          <a:ln w="12700">
            <a:noFill/>
            <a:miter lim="800000"/>
            <a:headEnd/>
            <a:tailEnd/>
          </a:ln>
        </p:spPr>
        <p:txBody>
          <a:bodyPr wrap="none" anchor="ctr"/>
          <a:lstStyle/>
          <a:p>
            <a:endParaRPr lang="en-US"/>
          </a:p>
        </p:txBody>
      </p:sp>
      <p:sp>
        <p:nvSpPr>
          <p:cNvPr id="16402" name="Rectangle 18"/>
          <p:cNvSpPr>
            <a:spLocks noChangeArrowheads="1"/>
          </p:cNvSpPr>
          <p:nvPr/>
        </p:nvSpPr>
        <p:spPr bwMode="auto">
          <a:xfrm>
            <a:off x="1600200" y="3276600"/>
            <a:ext cx="1905000" cy="1435100"/>
          </a:xfrm>
          <a:prstGeom prst="rect">
            <a:avLst/>
          </a:prstGeom>
          <a:noFill/>
          <a:ln w="12700">
            <a:solidFill>
              <a:schemeClr val="tx1"/>
            </a:solidFill>
            <a:miter lim="800000"/>
            <a:headEnd/>
            <a:tailEnd/>
          </a:ln>
        </p:spPr>
        <p:txBody>
          <a:bodyPr wrap="none" anchor="ctr"/>
          <a:lstStyle/>
          <a:p>
            <a:endParaRPr lang="en-US"/>
          </a:p>
        </p:txBody>
      </p:sp>
      <p:sp>
        <p:nvSpPr>
          <p:cNvPr id="16403" name="Rectangle 19"/>
          <p:cNvSpPr>
            <a:spLocks noChangeArrowheads="1"/>
          </p:cNvSpPr>
          <p:nvPr/>
        </p:nvSpPr>
        <p:spPr bwMode="auto">
          <a:xfrm>
            <a:off x="1371600" y="2362200"/>
            <a:ext cx="2514600" cy="3352800"/>
          </a:xfrm>
          <a:prstGeom prst="rect">
            <a:avLst/>
          </a:prstGeom>
          <a:noFill/>
          <a:ln w="12700">
            <a:solidFill>
              <a:schemeClr val="tx1"/>
            </a:solidFill>
            <a:miter lim="800000"/>
            <a:headEnd/>
            <a:tailEnd/>
          </a:ln>
        </p:spPr>
        <p:txBody>
          <a:bodyPr wrap="none" anchor="ctr"/>
          <a:lstStyle/>
          <a:p>
            <a:endParaRPr lang="en-US"/>
          </a:p>
        </p:txBody>
      </p:sp>
      <p:sp>
        <p:nvSpPr>
          <p:cNvPr id="16404" name="Rectangle 20"/>
          <p:cNvSpPr>
            <a:spLocks noChangeArrowheads="1"/>
          </p:cNvSpPr>
          <p:nvPr/>
        </p:nvSpPr>
        <p:spPr bwMode="auto">
          <a:xfrm>
            <a:off x="1143000" y="1905000"/>
            <a:ext cx="2971800" cy="4114800"/>
          </a:xfrm>
          <a:prstGeom prst="rect">
            <a:avLst/>
          </a:prstGeom>
          <a:noFill/>
          <a:ln w="12700">
            <a:solidFill>
              <a:schemeClr val="tx1"/>
            </a:solidFill>
            <a:miter lim="800000"/>
            <a:headEnd/>
            <a:tailEnd/>
          </a:ln>
        </p:spPr>
        <p:txBody>
          <a:bodyPr wrap="none" anchor="ctr"/>
          <a:lstStyle/>
          <a:p>
            <a:endParaRPr lang="en-US"/>
          </a:p>
        </p:txBody>
      </p:sp>
      <p:sp>
        <p:nvSpPr>
          <p:cNvPr id="860181" name="Rectangle 21"/>
          <p:cNvSpPr>
            <a:spLocks noChangeArrowheads="1"/>
          </p:cNvSpPr>
          <p:nvPr/>
        </p:nvSpPr>
        <p:spPr bwMode="auto">
          <a:xfrm>
            <a:off x="1853341" y="1524000"/>
            <a:ext cx="1490794" cy="366767"/>
          </a:xfrm>
          <a:prstGeom prst="rect">
            <a:avLst/>
          </a:prstGeom>
          <a:noFill/>
          <a:ln w="12700">
            <a:noFill/>
            <a:miter lim="800000"/>
            <a:headEnd/>
            <a:tailEnd/>
          </a:ln>
          <a:effectLst/>
        </p:spPr>
        <p:txBody>
          <a:bodyPr wrap="none" lIns="90488" tIns="44450" rIns="90488" bIns="44450">
            <a:spAutoFit/>
          </a:bodyPr>
          <a:lstStyle/>
          <a:p>
            <a:pPr algn="ctr">
              <a:spcBef>
                <a:spcPct val="0"/>
              </a:spcBef>
              <a:defRPr/>
            </a:pPr>
            <a:r>
              <a:rPr lang="en-US" sz="1800" dirty="0">
                <a:effectLst>
                  <a:outerShdw blurRad="38100" dist="38100" dir="2700000" algn="tl">
                    <a:srgbClr val="000000"/>
                  </a:outerShdw>
                </a:effectLst>
                <a:latin typeface="+mn-lt"/>
              </a:rPr>
              <a:t>I</a:t>
            </a:r>
            <a:r>
              <a:rPr lang="en-US" sz="1800" dirty="0">
                <a:latin typeface="+mn-lt"/>
              </a:rPr>
              <a:t>nterchange</a:t>
            </a:r>
            <a:endParaRPr lang="en-US" sz="1600" dirty="0">
              <a:solidFill>
                <a:srgbClr val="C1CEFF"/>
              </a:solidFill>
              <a:effectLst>
                <a:outerShdw blurRad="38100" dist="38100" dir="2700000" algn="tl">
                  <a:srgbClr val="000000"/>
                </a:outerShdw>
              </a:effectLst>
              <a:latin typeface="+mn-lt"/>
            </a:endParaRPr>
          </a:p>
        </p:txBody>
      </p:sp>
      <p:sp>
        <p:nvSpPr>
          <p:cNvPr id="16406" name="Rectangle 22"/>
          <p:cNvSpPr>
            <a:spLocks noChangeArrowheads="1"/>
          </p:cNvSpPr>
          <p:nvPr/>
        </p:nvSpPr>
        <p:spPr bwMode="auto">
          <a:xfrm>
            <a:off x="914400" y="1524000"/>
            <a:ext cx="3352800" cy="4724400"/>
          </a:xfrm>
          <a:prstGeom prst="rect">
            <a:avLst/>
          </a:prstGeom>
          <a:noFill/>
          <a:ln w="12700">
            <a:solidFill>
              <a:schemeClr val="tx1"/>
            </a:solidFill>
            <a:miter lim="800000"/>
            <a:headEnd/>
            <a:tailEnd/>
          </a:ln>
        </p:spPr>
        <p:txBody>
          <a:bodyPr wrap="none" anchor="ctr"/>
          <a:lstStyle/>
          <a:p>
            <a:endParaRPr lang="en-US"/>
          </a:p>
        </p:txBody>
      </p:sp>
      <p:sp>
        <p:nvSpPr>
          <p:cNvPr id="860183" name="Rectangle 23"/>
          <p:cNvSpPr>
            <a:spLocks noChangeArrowheads="1"/>
          </p:cNvSpPr>
          <p:nvPr/>
        </p:nvSpPr>
        <p:spPr bwMode="auto">
          <a:xfrm>
            <a:off x="1256639" y="1974850"/>
            <a:ext cx="2106347" cy="366767"/>
          </a:xfrm>
          <a:prstGeom prst="rect">
            <a:avLst/>
          </a:prstGeom>
          <a:noFill/>
          <a:ln w="12700">
            <a:noFill/>
            <a:miter lim="800000"/>
            <a:headEnd/>
            <a:tailEnd/>
          </a:ln>
          <a:effectLst/>
        </p:spPr>
        <p:txBody>
          <a:bodyPr wrap="none" lIns="90488" tIns="44450" rIns="90488" bIns="44450">
            <a:spAutoFit/>
          </a:bodyPr>
          <a:lstStyle/>
          <a:p>
            <a:pPr algn="ctr">
              <a:spcBef>
                <a:spcPct val="0"/>
              </a:spcBef>
              <a:defRPr/>
            </a:pPr>
            <a:r>
              <a:rPr lang="en-US" sz="1800" dirty="0">
                <a:latin typeface="+mn-lt"/>
              </a:rPr>
              <a:t>Functional Group</a:t>
            </a:r>
            <a:endParaRPr lang="en-US" sz="1600" dirty="0">
              <a:solidFill>
                <a:srgbClr val="C1CEFF"/>
              </a:solidFill>
              <a:effectLst>
                <a:outerShdw blurRad="38100" dist="38100" dir="2700000" algn="tl">
                  <a:srgbClr val="000000"/>
                </a:outerShdw>
              </a:effectLst>
              <a:latin typeface="+mn-lt"/>
            </a:endParaRPr>
          </a:p>
        </p:txBody>
      </p:sp>
      <p:sp>
        <p:nvSpPr>
          <p:cNvPr id="16408" name="Rectangle 24"/>
          <p:cNvSpPr>
            <a:spLocks noChangeArrowheads="1"/>
          </p:cNvSpPr>
          <p:nvPr/>
        </p:nvSpPr>
        <p:spPr bwMode="auto">
          <a:xfrm>
            <a:off x="5181600" y="2362200"/>
            <a:ext cx="2667000" cy="3352800"/>
          </a:xfrm>
          <a:prstGeom prst="rect">
            <a:avLst/>
          </a:prstGeom>
          <a:noFill/>
          <a:ln w="12700">
            <a:solidFill>
              <a:schemeClr val="tx1"/>
            </a:solidFill>
            <a:miter lim="800000"/>
            <a:headEnd/>
            <a:tailEnd/>
          </a:ln>
        </p:spPr>
        <p:txBody>
          <a:bodyPr wrap="none" anchor="ctr"/>
          <a:lstStyle/>
          <a:p>
            <a:endParaRPr lang="en-US"/>
          </a:p>
        </p:txBody>
      </p:sp>
      <p:sp>
        <p:nvSpPr>
          <p:cNvPr id="16409" name="Line 25"/>
          <p:cNvSpPr>
            <a:spLocks noChangeShapeType="1"/>
          </p:cNvSpPr>
          <p:nvPr/>
        </p:nvSpPr>
        <p:spPr bwMode="auto">
          <a:xfrm>
            <a:off x="3352800" y="1676400"/>
            <a:ext cx="2425700" cy="0"/>
          </a:xfrm>
          <a:prstGeom prst="line">
            <a:avLst/>
          </a:prstGeom>
          <a:noFill/>
          <a:ln w="19050">
            <a:solidFill>
              <a:schemeClr val="tx1"/>
            </a:solidFill>
            <a:prstDash val="dash"/>
            <a:round/>
            <a:headEnd type="triangle" w="med" len="med"/>
            <a:tailEnd type="triangle" w="med" len="med"/>
          </a:ln>
        </p:spPr>
        <p:txBody>
          <a:bodyPr wrap="none" anchor="ctr"/>
          <a:lstStyle/>
          <a:p>
            <a:endParaRPr lang="en-US"/>
          </a:p>
        </p:txBody>
      </p:sp>
      <p:sp>
        <p:nvSpPr>
          <p:cNvPr id="16410" name="Line 26"/>
          <p:cNvSpPr>
            <a:spLocks noChangeShapeType="1"/>
          </p:cNvSpPr>
          <p:nvPr/>
        </p:nvSpPr>
        <p:spPr bwMode="auto">
          <a:xfrm>
            <a:off x="3429000" y="2133600"/>
            <a:ext cx="2654300" cy="0"/>
          </a:xfrm>
          <a:prstGeom prst="line">
            <a:avLst/>
          </a:prstGeom>
          <a:noFill/>
          <a:ln w="19050">
            <a:solidFill>
              <a:schemeClr val="tx1"/>
            </a:solidFill>
            <a:prstDash val="dash"/>
            <a:round/>
            <a:headEnd type="triangle" w="med" len="med"/>
            <a:tailEnd type="triangle" w="med" len="med"/>
          </a:ln>
        </p:spPr>
        <p:txBody>
          <a:bodyPr wrap="none" anchor="ctr"/>
          <a:lstStyle/>
          <a:p>
            <a:endParaRPr lang="en-US"/>
          </a:p>
        </p:txBody>
      </p:sp>
      <p:sp>
        <p:nvSpPr>
          <p:cNvPr id="16411" name="Line 27"/>
          <p:cNvSpPr>
            <a:spLocks noChangeShapeType="1"/>
          </p:cNvSpPr>
          <p:nvPr/>
        </p:nvSpPr>
        <p:spPr bwMode="auto">
          <a:xfrm>
            <a:off x="3581400" y="2514600"/>
            <a:ext cx="2133600" cy="0"/>
          </a:xfrm>
          <a:prstGeom prst="line">
            <a:avLst/>
          </a:prstGeom>
          <a:noFill/>
          <a:ln w="19050">
            <a:solidFill>
              <a:schemeClr val="tx1"/>
            </a:solidFill>
            <a:prstDash val="dash"/>
            <a:round/>
            <a:headEnd type="triangle" w="med" len="med"/>
            <a:tailEnd type="triangle" w="med" len="med"/>
          </a:ln>
        </p:spPr>
        <p:txBody>
          <a:bodyPr wrap="none" anchor="ctr"/>
          <a:lstStyle/>
          <a:p>
            <a:endParaRPr lang="en-US"/>
          </a:p>
        </p:txBody>
      </p:sp>
      <p:sp>
        <p:nvSpPr>
          <p:cNvPr id="16412" name="Line 28"/>
          <p:cNvSpPr>
            <a:spLocks noChangeShapeType="1"/>
          </p:cNvSpPr>
          <p:nvPr/>
        </p:nvSpPr>
        <p:spPr bwMode="auto">
          <a:xfrm flipV="1">
            <a:off x="3352800" y="3657600"/>
            <a:ext cx="2438400" cy="0"/>
          </a:xfrm>
          <a:prstGeom prst="line">
            <a:avLst/>
          </a:prstGeom>
          <a:noFill/>
          <a:ln w="28575">
            <a:solidFill>
              <a:schemeClr val="tx2"/>
            </a:solidFill>
            <a:prstDash val="dash"/>
            <a:round/>
            <a:headEnd type="triangle" w="med" len="med"/>
            <a:tailEnd type="triangle" w="med" len="med"/>
          </a:ln>
        </p:spPr>
        <p:txBody>
          <a:bodyPr wrap="none" anchor="ctr"/>
          <a:lstStyle/>
          <a:p>
            <a:endParaRPr lang="en-US">
              <a:solidFill>
                <a:srgbClr val="2D2DB9"/>
              </a:solidFill>
            </a:endParaRPr>
          </a:p>
        </p:txBody>
      </p:sp>
      <p:sp>
        <p:nvSpPr>
          <p:cNvPr id="16413" name="Line 29"/>
          <p:cNvSpPr>
            <a:spLocks noChangeShapeType="1"/>
          </p:cNvSpPr>
          <p:nvPr/>
        </p:nvSpPr>
        <p:spPr bwMode="auto">
          <a:xfrm>
            <a:off x="3276600" y="4267200"/>
            <a:ext cx="2730500" cy="0"/>
          </a:xfrm>
          <a:prstGeom prst="line">
            <a:avLst/>
          </a:prstGeom>
          <a:noFill/>
          <a:ln w="19050">
            <a:solidFill>
              <a:schemeClr val="tx1"/>
            </a:solidFill>
            <a:prstDash val="dash"/>
            <a:round/>
            <a:headEnd type="triangle" w="med" len="med"/>
            <a:tailEnd type="triangle" w="med" len="med"/>
          </a:ln>
        </p:spPr>
        <p:txBody>
          <a:bodyPr wrap="none" anchor="ctr"/>
          <a:lstStyle/>
          <a:p>
            <a:endParaRPr lang="en-US"/>
          </a:p>
        </p:txBody>
      </p:sp>
      <p:sp>
        <p:nvSpPr>
          <p:cNvPr id="16414" name="Rectangle 30"/>
          <p:cNvSpPr>
            <a:spLocks noChangeArrowheads="1"/>
          </p:cNvSpPr>
          <p:nvPr/>
        </p:nvSpPr>
        <p:spPr bwMode="auto">
          <a:xfrm>
            <a:off x="1524000" y="2743200"/>
            <a:ext cx="2133600" cy="2438400"/>
          </a:xfrm>
          <a:prstGeom prst="rect">
            <a:avLst/>
          </a:prstGeom>
          <a:noFill/>
          <a:ln w="12700">
            <a:solidFill>
              <a:schemeClr val="tx1"/>
            </a:solidFill>
            <a:miter lim="800000"/>
            <a:headEnd type="none" w="sm" len="sm"/>
            <a:tailEnd type="none" w="sm" len="sm"/>
          </a:ln>
        </p:spPr>
        <p:txBody>
          <a:bodyPr wrap="none" anchor="ctr"/>
          <a:lstStyle/>
          <a:p>
            <a:endParaRPr lang="en-US"/>
          </a:p>
        </p:txBody>
      </p:sp>
      <p:sp>
        <p:nvSpPr>
          <p:cNvPr id="16415" name="Rectangle 31"/>
          <p:cNvSpPr>
            <a:spLocks noChangeArrowheads="1"/>
          </p:cNvSpPr>
          <p:nvPr/>
        </p:nvSpPr>
        <p:spPr bwMode="auto">
          <a:xfrm>
            <a:off x="5334000" y="2743200"/>
            <a:ext cx="2209800" cy="2514600"/>
          </a:xfrm>
          <a:prstGeom prst="rect">
            <a:avLst/>
          </a:prstGeom>
          <a:noFill/>
          <a:ln w="12700">
            <a:solidFill>
              <a:schemeClr val="tx1"/>
            </a:solidFill>
            <a:miter lim="800000"/>
            <a:headEnd type="none" w="sm" len="sm"/>
            <a:tailEnd type="none" w="sm" len="sm"/>
          </a:ln>
        </p:spPr>
        <p:txBody>
          <a:bodyPr wrap="none" anchor="ctr"/>
          <a:lstStyle/>
          <a:p>
            <a:endParaRPr lang="en-US"/>
          </a:p>
        </p:txBody>
      </p:sp>
      <p:sp>
        <p:nvSpPr>
          <p:cNvPr id="860192" name="Text Box 32"/>
          <p:cNvSpPr txBox="1">
            <a:spLocks noChangeArrowheads="1"/>
          </p:cNvSpPr>
          <p:nvPr/>
        </p:nvSpPr>
        <p:spPr bwMode="auto">
          <a:xfrm>
            <a:off x="1581150" y="2794000"/>
            <a:ext cx="1771650" cy="366713"/>
          </a:xfrm>
          <a:prstGeom prst="rect">
            <a:avLst/>
          </a:prstGeom>
          <a:noFill/>
          <a:ln w="12700">
            <a:noFill/>
            <a:miter lim="800000"/>
            <a:headEnd type="none" w="sm" len="sm"/>
            <a:tailEnd type="none" w="sm" len="sm"/>
          </a:ln>
          <a:effectLst/>
        </p:spPr>
        <p:txBody>
          <a:bodyPr wrap="none">
            <a:spAutoFit/>
          </a:bodyPr>
          <a:lstStyle/>
          <a:p>
            <a:pPr algn="r">
              <a:spcBef>
                <a:spcPct val="0"/>
              </a:spcBef>
              <a:defRPr/>
            </a:pPr>
            <a:r>
              <a:rPr lang="en-US" sz="1800" dirty="0">
                <a:latin typeface="+mn-lt"/>
              </a:rPr>
              <a:t>Segment Loop</a:t>
            </a:r>
            <a:endParaRPr lang="en-US" sz="1600" dirty="0">
              <a:solidFill>
                <a:schemeClr val="hlink"/>
              </a:solidFill>
              <a:effectLst>
                <a:outerShdw blurRad="38100" dist="38100" dir="2700000" algn="tl">
                  <a:srgbClr val="000000"/>
                </a:outerShdw>
              </a:effectLst>
              <a:latin typeface="+mn-lt"/>
            </a:endParaRPr>
          </a:p>
        </p:txBody>
      </p:sp>
      <p:sp>
        <p:nvSpPr>
          <p:cNvPr id="16417" name="Text Box 33"/>
          <p:cNvSpPr txBox="1">
            <a:spLocks noChangeArrowheads="1"/>
          </p:cNvSpPr>
          <p:nvPr/>
        </p:nvSpPr>
        <p:spPr bwMode="auto">
          <a:xfrm>
            <a:off x="6384925" y="2484438"/>
            <a:ext cx="184150" cy="823912"/>
          </a:xfrm>
          <a:prstGeom prst="rect">
            <a:avLst/>
          </a:prstGeom>
          <a:noFill/>
          <a:ln w="12700">
            <a:noFill/>
            <a:miter lim="800000"/>
            <a:headEnd type="none" w="sm" len="sm"/>
            <a:tailEnd type="none" w="sm" len="sm"/>
          </a:ln>
        </p:spPr>
        <p:txBody>
          <a:bodyPr wrap="none">
            <a:spAutoFit/>
          </a:bodyPr>
          <a:lstStyle/>
          <a:p>
            <a:pPr algn="r">
              <a:spcBef>
                <a:spcPct val="0"/>
              </a:spcBef>
            </a:pPr>
            <a:endParaRPr lang="en-US" sz="4800" b="0"/>
          </a:p>
        </p:txBody>
      </p:sp>
      <p:sp>
        <p:nvSpPr>
          <p:cNvPr id="860194" name="Text Box 34"/>
          <p:cNvSpPr txBox="1">
            <a:spLocks noChangeArrowheads="1"/>
          </p:cNvSpPr>
          <p:nvPr/>
        </p:nvSpPr>
        <p:spPr bwMode="auto">
          <a:xfrm>
            <a:off x="5638800" y="2819400"/>
            <a:ext cx="1447800" cy="366713"/>
          </a:xfrm>
          <a:prstGeom prst="rect">
            <a:avLst/>
          </a:prstGeom>
          <a:noFill/>
          <a:ln w="12700">
            <a:noFill/>
            <a:miter lim="800000"/>
            <a:headEnd type="none" w="sm" len="sm"/>
            <a:tailEnd type="none" w="sm" len="sm"/>
          </a:ln>
          <a:effectLst/>
        </p:spPr>
        <p:txBody>
          <a:bodyPr>
            <a:spAutoFit/>
          </a:bodyPr>
          <a:lstStyle/>
          <a:p>
            <a:pPr algn="r">
              <a:spcBef>
                <a:spcPct val="0"/>
              </a:spcBef>
              <a:defRPr/>
            </a:pPr>
            <a:r>
              <a:rPr lang="en-US" sz="1800" dirty="0">
                <a:latin typeface="+mn-lt"/>
              </a:rPr>
              <a:t>Paragraph</a:t>
            </a:r>
            <a:endParaRPr lang="en-US" sz="1600" dirty="0">
              <a:solidFill>
                <a:schemeClr val="hlink"/>
              </a:solidFill>
              <a:effectLst>
                <a:outerShdw blurRad="38100" dist="38100" dir="2700000" algn="tl">
                  <a:srgbClr val="000000"/>
                </a:outerShdw>
              </a:effectLst>
              <a:latin typeface="+mn-lt"/>
            </a:endParaRPr>
          </a:p>
        </p:txBody>
      </p:sp>
      <p:sp>
        <p:nvSpPr>
          <p:cNvPr id="16419" name="Line 35"/>
          <p:cNvSpPr>
            <a:spLocks noChangeShapeType="1"/>
          </p:cNvSpPr>
          <p:nvPr/>
        </p:nvSpPr>
        <p:spPr bwMode="auto">
          <a:xfrm>
            <a:off x="3352800" y="2971800"/>
            <a:ext cx="2438400" cy="0"/>
          </a:xfrm>
          <a:prstGeom prst="line">
            <a:avLst/>
          </a:prstGeom>
          <a:noFill/>
          <a:ln w="19050">
            <a:solidFill>
              <a:schemeClr val="tx1"/>
            </a:solidFill>
            <a:prstDash val="dash"/>
            <a:round/>
            <a:headEnd type="triangle" w="med" len="med"/>
            <a:tailEnd type="triangle" w="med" len="med"/>
          </a:ln>
        </p:spPr>
        <p:txBody>
          <a:bodyPr wrap="none" anchor="ctr"/>
          <a:lstStyle/>
          <a:p>
            <a:endParaRPr lang="en-US"/>
          </a:p>
        </p:txBody>
      </p:sp>
      <p:sp>
        <p:nvSpPr>
          <p:cNvPr id="16420" name="Line 36"/>
          <p:cNvSpPr>
            <a:spLocks noChangeShapeType="1"/>
          </p:cNvSpPr>
          <p:nvPr/>
        </p:nvSpPr>
        <p:spPr bwMode="auto">
          <a:xfrm>
            <a:off x="3352800" y="3276600"/>
            <a:ext cx="0" cy="0"/>
          </a:xfrm>
          <a:prstGeom prst="line">
            <a:avLst/>
          </a:prstGeom>
          <a:noFill/>
          <a:ln w="12700">
            <a:solidFill>
              <a:schemeClr val="tx1"/>
            </a:solidFill>
            <a:round/>
            <a:headEnd type="none" w="sm" len="sm"/>
            <a:tailEnd type="triangle" w="sm" len="sm"/>
          </a:ln>
        </p:spPr>
        <p:txBody>
          <a:bodyPr wrap="none" anchor="ctr"/>
          <a:lstStyle/>
          <a:p>
            <a:endParaRPr lang="en-US"/>
          </a:p>
        </p:txBody>
      </p:sp>
      <p:grpSp>
        <p:nvGrpSpPr>
          <p:cNvPr id="37" name="Group 36"/>
          <p:cNvGrpSpPr/>
          <p:nvPr/>
        </p:nvGrpSpPr>
        <p:grpSpPr>
          <a:xfrm>
            <a:off x="5740794" y="6445190"/>
            <a:ext cx="3377806" cy="400110"/>
            <a:chOff x="6019800" y="6445190"/>
            <a:chExt cx="3098800" cy="400110"/>
          </a:xfrm>
        </p:grpSpPr>
        <p:sp>
          <p:nvSpPr>
            <p:cNvPr id="38" name="TextBox 37"/>
            <p:cNvSpPr txBox="1"/>
            <p:nvPr/>
          </p:nvSpPr>
          <p:spPr bwMode="auto">
            <a:xfrm>
              <a:off x="6019800" y="6445190"/>
              <a:ext cx="30988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Data Segment               Sentence</a:t>
              </a:r>
              <a:endParaRPr lang="en-US" sz="2000" dirty="0">
                <a:solidFill>
                  <a:srgbClr val="FF0000"/>
                </a:solidFill>
                <a:latin typeface="Arial Narrow" pitchFamily="34" charset="0"/>
                <a:cs typeface="Arial" charset="0"/>
              </a:endParaRPr>
            </a:p>
          </p:txBody>
        </p:sp>
        <p:sp>
          <p:nvSpPr>
            <p:cNvPr id="39" name="Left-Right Arrow 38"/>
            <p:cNvSpPr/>
            <p:nvPr/>
          </p:nvSpPr>
          <p:spPr bwMode="auto">
            <a:xfrm>
              <a:off x="7490007"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sp>
        <p:nvSpPr>
          <p:cNvPr id="17411" name="Rectangle 3"/>
          <p:cNvSpPr>
            <a:spLocks noGrp="1" noChangeArrowheads="1"/>
          </p:cNvSpPr>
          <p:nvPr>
            <p:ph type="title"/>
          </p:nvPr>
        </p:nvSpPr>
        <p:spPr>
          <a:xfrm>
            <a:off x="311150" y="619125"/>
            <a:ext cx="8358188" cy="676275"/>
          </a:xfrm>
          <a:noFill/>
        </p:spPr>
        <p:txBody>
          <a:bodyPr lIns="90488" tIns="44450" rIns="90488" bIns="44450"/>
          <a:lstStyle/>
          <a:p>
            <a:r>
              <a:rPr lang="en-US" sz="4400" dirty="0" smtClean="0"/>
              <a:t>Data Segment</a:t>
            </a:r>
          </a:p>
        </p:txBody>
      </p:sp>
      <p:sp>
        <p:nvSpPr>
          <p:cNvPr id="17412" name="Rectangle 4"/>
          <p:cNvSpPr>
            <a:spLocks noGrp="1" noChangeArrowheads="1"/>
          </p:cNvSpPr>
          <p:nvPr>
            <p:ph idx="1"/>
          </p:nvPr>
        </p:nvSpPr>
        <p:spPr>
          <a:xfrm>
            <a:off x="914400" y="1676400"/>
            <a:ext cx="8077200" cy="4343400"/>
          </a:xfrm>
          <a:noFill/>
        </p:spPr>
        <p:txBody>
          <a:bodyPr lIns="90488" tIns="44450" rIns="90488" bIns="44450"/>
          <a:lstStyle/>
          <a:p>
            <a:pPr>
              <a:lnSpc>
                <a:spcPct val="90000"/>
              </a:lnSpc>
              <a:buClr>
                <a:schemeClr val="tx2"/>
              </a:buClr>
            </a:pPr>
            <a:r>
              <a:rPr lang="en-US" sz="2800" dirty="0" smtClean="0"/>
              <a:t>The data segment is an intermediate unit of information in a transaction set</a:t>
            </a:r>
          </a:p>
          <a:p>
            <a:pPr>
              <a:lnSpc>
                <a:spcPct val="90000"/>
              </a:lnSpc>
              <a:spcBef>
                <a:spcPct val="75000"/>
              </a:spcBef>
              <a:buClr>
                <a:schemeClr val="tx2"/>
              </a:buClr>
              <a:tabLst>
                <a:tab pos="457200" algn="l"/>
              </a:tabLst>
            </a:pPr>
            <a:r>
              <a:rPr lang="en-US" sz="2800" dirty="0" smtClean="0"/>
              <a:t>Each data segment is composed of:</a:t>
            </a:r>
          </a:p>
          <a:p>
            <a:pPr lvl="1">
              <a:lnSpc>
                <a:spcPct val="90000"/>
              </a:lnSpc>
              <a:spcBef>
                <a:spcPct val="30000"/>
              </a:spcBef>
              <a:tabLst>
                <a:tab pos="457200" algn="l"/>
              </a:tabLst>
            </a:pPr>
            <a:r>
              <a:rPr lang="en-US" sz="2400" dirty="0" smtClean="0"/>
              <a:t> </a:t>
            </a:r>
            <a:r>
              <a:rPr lang="en-US" sz="2400" b="0" dirty="0" smtClean="0"/>
              <a:t>A unique segment ID</a:t>
            </a:r>
          </a:p>
          <a:p>
            <a:pPr lvl="1">
              <a:lnSpc>
                <a:spcPct val="90000"/>
              </a:lnSpc>
              <a:spcBef>
                <a:spcPct val="30000"/>
              </a:spcBef>
              <a:tabLst>
                <a:tab pos="457200" algn="l"/>
              </a:tabLst>
            </a:pPr>
            <a:r>
              <a:rPr lang="en-US" sz="2400" b="0" dirty="0" smtClean="0"/>
              <a:t> One or more logically related data elements</a:t>
            </a:r>
          </a:p>
          <a:p>
            <a:pPr>
              <a:lnSpc>
                <a:spcPct val="90000"/>
              </a:lnSpc>
              <a:spcBef>
                <a:spcPct val="75000"/>
              </a:spcBef>
              <a:buClr>
                <a:schemeClr val="tx2"/>
              </a:buClr>
              <a:tabLst>
                <a:tab pos="457200" algn="l"/>
              </a:tabLst>
            </a:pPr>
            <a:r>
              <a:rPr lang="en-US" sz="2800" dirty="0" smtClean="0"/>
              <a:t>The data segment is used to convey a grouping of functionally-related user information</a:t>
            </a:r>
          </a:p>
        </p:txBody>
      </p:sp>
      <p:grpSp>
        <p:nvGrpSpPr>
          <p:cNvPr id="5" name="Group 4"/>
          <p:cNvGrpSpPr/>
          <p:nvPr/>
        </p:nvGrpSpPr>
        <p:grpSpPr>
          <a:xfrm>
            <a:off x="5740794" y="6445190"/>
            <a:ext cx="3377806" cy="400110"/>
            <a:chOff x="6019800" y="6445190"/>
            <a:chExt cx="3098800" cy="400110"/>
          </a:xfrm>
        </p:grpSpPr>
        <p:sp>
          <p:nvSpPr>
            <p:cNvPr id="6" name="TextBox 5"/>
            <p:cNvSpPr txBox="1"/>
            <p:nvPr/>
          </p:nvSpPr>
          <p:spPr bwMode="auto">
            <a:xfrm>
              <a:off x="6019800" y="6445190"/>
              <a:ext cx="30988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Data Segment               Sentence</a:t>
              </a:r>
              <a:endParaRPr lang="en-US" sz="2000" dirty="0">
                <a:solidFill>
                  <a:srgbClr val="FF0000"/>
                </a:solidFill>
                <a:latin typeface="Arial Narrow" pitchFamily="34" charset="0"/>
                <a:cs typeface="Arial" charset="0"/>
              </a:endParaRPr>
            </a:p>
          </p:txBody>
        </p:sp>
        <p:sp>
          <p:nvSpPr>
            <p:cNvPr id="7" name="Left-Right Arrow 6"/>
            <p:cNvSpPr/>
            <p:nvPr/>
          </p:nvSpPr>
          <p:spPr bwMode="auto">
            <a:xfrm>
              <a:off x="7490007"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85800" y="304800"/>
            <a:ext cx="7772400" cy="838200"/>
          </a:xfrm>
        </p:spPr>
        <p:txBody>
          <a:bodyPr/>
          <a:lstStyle/>
          <a:p>
            <a:r>
              <a:rPr lang="en-US" sz="4000" dirty="0" smtClean="0"/>
              <a:t>DLMS Training Catalog</a:t>
            </a:r>
            <a:endParaRPr lang="en-US" dirty="0" smtClean="0"/>
          </a:p>
        </p:txBody>
      </p:sp>
      <p:sp>
        <p:nvSpPr>
          <p:cNvPr id="5" name="Rectangle 4"/>
          <p:cNvSpPr>
            <a:spLocks noGrp="1" noChangeArrowheads="1"/>
          </p:cNvSpPr>
          <p:nvPr/>
        </p:nvSpPr>
        <p:spPr bwMode="auto">
          <a:xfrm>
            <a:off x="114300" y="1219200"/>
            <a:ext cx="8915400" cy="5181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defRPr sz="3200" b="1">
                <a:solidFill>
                  <a:srgbClr val="000000"/>
                </a:solidFill>
                <a:latin typeface="+mn-lt"/>
                <a:ea typeface="+mn-ea"/>
                <a:cs typeface="+mn-cs"/>
              </a:defRPr>
            </a:lvl1pPr>
            <a:lvl2pPr marL="742950" indent="-285750" algn="l" rtl="0" eaLnBrk="0" fontAlgn="base" hangingPunct="0">
              <a:spcBef>
                <a:spcPct val="35000"/>
              </a:spcBef>
              <a:spcAft>
                <a:spcPct val="0"/>
              </a:spcAft>
              <a:buSzPct val="70000"/>
              <a:buFont typeface="Wingdings" pitchFamily="2" charset="2"/>
              <a:buChar char="l"/>
              <a:defRPr sz="2800" b="1">
                <a:solidFill>
                  <a:srgbClr val="000000"/>
                </a:solidFill>
                <a:latin typeface="+mn-lt"/>
              </a:defRPr>
            </a:lvl2pPr>
            <a:lvl3pPr marL="1143000" indent="-228600" algn="l" rtl="0" eaLnBrk="0" fontAlgn="base" hangingPunct="0">
              <a:spcBef>
                <a:spcPct val="35000"/>
              </a:spcBef>
              <a:spcAft>
                <a:spcPct val="0"/>
              </a:spcAft>
              <a:buFont typeface="Wingdings" pitchFamily="2" charset="2"/>
              <a:buChar char="ü"/>
              <a:defRPr sz="2400" b="1">
                <a:solidFill>
                  <a:srgbClr val="000000"/>
                </a:solidFill>
                <a:latin typeface="+mn-lt"/>
              </a:defRPr>
            </a:lvl3pPr>
            <a:lvl4pPr marL="1600200" indent="-228600" algn="l" rtl="0" eaLnBrk="0" fontAlgn="base" hangingPunct="0">
              <a:spcBef>
                <a:spcPct val="35000"/>
              </a:spcBef>
              <a:spcAft>
                <a:spcPct val="0"/>
              </a:spcAft>
              <a:buFont typeface="Wingdings" pitchFamily="2" charset="2"/>
              <a:buChar char="Ø"/>
              <a:defRPr sz="2000" b="1">
                <a:solidFill>
                  <a:srgbClr val="000000"/>
                </a:solidFill>
                <a:latin typeface="+mn-lt"/>
              </a:defRPr>
            </a:lvl4pPr>
            <a:lvl5pPr marL="2057400" indent="-228600" algn="l" rtl="0" eaLnBrk="0" fontAlgn="base" hangingPunct="0">
              <a:spcBef>
                <a:spcPct val="35000"/>
              </a:spcBef>
              <a:spcAft>
                <a:spcPct val="0"/>
              </a:spcAft>
              <a:buChar char="–"/>
              <a:defRPr sz="2000" b="1">
                <a:solidFill>
                  <a:srgbClr val="000000"/>
                </a:solidFill>
                <a:latin typeface="+mn-lt"/>
              </a:defRPr>
            </a:lvl5pPr>
            <a:lvl6pPr marL="2514600" indent="-228600" algn="l" rtl="0" eaLnBrk="0" fontAlgn="base" hangingPunct="0">
              <a:spcBef>
                <a:spcPct val="35000"/>
              </a:spcBef>
              <a:spcAft>
                <a:spcPct val="0"/>
              </a:spcAft>
              <a:buClr>
                <a:srgbClr val="FFFF00"/>
              </a:buClr>
              <a:buChar char="–"/>
              <a:defRPr sz="2000" b="1">
                <a:solidFill>
                  <a:schemeClr val="tx1"/>
                </a:solidFill>
                <a:latin typeface="+mn-lt"/>
              </a:defRPr>
            </a:lvl6pPr>
            <a:lvl7pPr marL="2971800" indent="-228600" algn="l" rtl="0" eaLnBrk="0" fontAlgn="base" hangingPunct="0">
              <a:spcBef>
                <a:spcPct val="35000"/>
              </a:spcBef>
              <a:spcAft>
                <a:spcPct val="0"/>
              </a:spcAft>
              <a:buClr>
                <a:srgbClr val="FFFF00"/>
              </a:buClr>
              <a:buChar char="–"/>
              <a:defRPr sz="2000" b="1">
                <a:solidFill>
                  <a:schemeClr val="tx1"/>
                </a:solidFill>
                <a:latin typeface="+mn-lt"/>
              </a:defRPr>
            </a:lvl7pPr>
            <a:lvl8pPr marL="3429000" indent="-228600" algn="l" rtl="0" eaLnBrk="0" fontAlgn="base" hangingPunct="0">
              <a:spcBef>
                <a:spcPct val="35000"/>
              </a:spcBef>
              <a:spcAft>
                <a:spcPct val="0"/>
              </a:spcAft>
              <a:buClr>
                <a:srgbClr val="FFFF00"/>
              </a:buClr>
              <a:buChar char="–"/>
              <a:defRPr sz="2000" b="1">
                <a:solidFill>
                  <a:schemeClr val="tx1"/>
                </a:solidFill>
                <a:latin typeface="+mn-lt"/>
              </a:defRPr>
            </a:lvl8pPr>
            <a:lvl9pPr marL="3886200" indent="-228600" algn="l" rtl="0" eaLnBrk="0" fontAlgn="base" hangingPunct="0">
              <a:spcBef>
                <a:spcPct val="35000"/>
              </a:spcBef>
              <a:spcAft>
                <a:spcPct val="0"/>
              </a:spcAft>
              <a:buClr>
                <a:srgbClr val="FFFF00"/>
              </a:buClr>
              <a:buChar char="–"/>
              <a:defRPr sz="2000" b="1">
                <a:solidFill>
                  <a:schemeClr val="tx1"/>
                </a:solidFill>
                <a:latin typeface="+mn-lt"/>
              </a:defRPr>
            </a:lvl9pPr>
          </a:lstStyle>
          <a:p>
            <a:pPr marL="1482725" indent="-1482725">
              <a:lnSpc>
                <a:spcPct val="90000"/>
              </a:lnSpc>
              <a:buSzPct val="70000"/>
              <a:buFont typeface="Wingdings" pitchFamily="2" charset="2"/>
              <a:buNone/>
              <a:tabLst>
                <a:tab pos="1482725" algn="l"/>
              </a:tabLst>
            </a:pPr>
            <a:r>
              <a:rPr lang="en-US" sz="2000" dirty="0" smtClean="0">
                <a:solidFill>
                  <a:schemeClr val="tx1"/>
                </a:solidFill>
              </a:rPr>
              <a:t>Module 1 - 	Introduction to the DLMS</a:t>
            </a:r>
          </a:p>
          <a:p>
            <a:pPr marL="1482725" indent="-1482725">
              <a:lnSpc>
                <a:spcPct val="90000"/>
              </a:lnSpc>
              <a:buSzPct val="70000"/>
              <a:buFont typeface="Wingdings" pitchFamily="2" charset="2"/>
              <a:buNone/>
              <a:tabLst>
                <a:tab pos="1482725" algn="l"/>
              </a:tabLst>
            </a:pPr>
            <a:endParaRPr lang="en-US" sz="400" dirty="0" smtClean="0">
              <a:solidFill>
                <a:srgbClr val="7030A0"/>
              </a:solidFill>
            </a:endParaRPr>
          </a:p>
          <a:p>
            <a:pPr marL="1482725" indent="-1482725">
              <a:lnSpc>
                <a:spcPct val="90000"/>
              </a:lnSpc>
              <a:buSzPct val="70000"/>
              <a:buFont typeface="Wingdings" pitchFamily="2" charset="2"/>
              <a:buNone/>
              <a:tabLst>
                <a:tab pos="1482725" algn="l"/>
              </a:tabLst>
            </a:pPr>
            <a:r>
              <a:rPr lang="en-US" sz="2000" dirty="0" smtClean="0">
                <a:solidFill>
                  <a:srgbClr val="7030A0"/>
                </a:solidFill>
              </a:rPr>
              <a:t>Module 2 -	Electronic Data Interchange (EDI) Basics and ASC X12 EDI Definitions and Concepts</a:t>
            </a:r>
          </a:p>
          <a:p>
            <a:pPr marL="1482725" indent="-1482725">
              <a:lnSpc>
                <a:spcPct val="90000"/>
              </a:lnSpc>
              <a:buSzPct val="70000"/>
              <a:buFont typeface="Wingdings" pitchFamily="2" charset="2"/>
              <a:buNone/>
              <a:tabLst>
                <a:tab pos="1482725" algn="l"/>
              </a:tabLst>
            </a:pPr>
            <a:endParaRPr lang="en-US" sz="400" dirty="0" smtClean="0"/>
          </a:p>
          <a:p>
            <a:pPr marL="1482725" indent="-1482725">
              <a:lnSpc>
                <a:spcPct val="90000"/>
              </a:lnSpc>
              <a:buSzPct val="70000"/>
              <a:buFont typeface="Wingdings" pitchFamily="2" charset="2"/>
              <a:buNone/>
              <a:tabLst>
                <a:tab pos="1482725" algn="l"/>
              </a:tabLst>
            </a:pPr>
            <a:r>
              <a:rPr lang="en-US" sz="2000" dirty="0">
                <a:solidFill>
                  <a:schemeClr val="tx1"/>
                </a:solidFill>
              </a:rPr>
              <a:t>Module </a:t>
            </a:r>
            <a:r>
              <a:rPr lang="en-US" sz="2000" dirty="0" smtClean="0">
                <a:solidFill>
                  <a:schemeClr val="tx1"/>
                </a:solidFill>
              </a:rPr>
              <a:t>3 -	DLMS Functionality &amp; </a:t>
            </a:r>
            <a:r>
              <a:rPr lang="en-US" sz="2000" dirty="0">
                <a:solidFill>
                  <a:schemeClr val="tx1"/>
                </a:solidFill>
              </a:rPr>
              <a:t>Transaction </a:t>
            </a:r>
            <a:r>
              <a:rPr lang="en-US" sz="2000" dirty="0" smtClean="0">
                <a:solidFill>
                  <a:schemeClr val="tx1"/>
                </a:solidFill>
              </a:rPr>
              <a:t>Life-Cycle</a:t>
            </a:r>
          </a:p>
          <a:p>
            <a:pPr marL="1482725" indent="-1482725">
              <a:lnSpc>
                <a:spcPct val="90000"/>
              </a:lnSpc>
              <a:buSzPct val="70000"/>
              <a:buFont typeface="Wingdings" pitchFamily="2" charset="2"/>
              <a:buNone/>
              <a:tabLst>
                <a:tab pos="1482725" algn="l"/>
              </a:tabLst>
            </a:pPr>
            <a:endParaRPr lang="en-US" sz="400" dirty="0" smtClean="0">
              <a:solidFill>
                <a:schemeClr val="tx1"/>
              </a:solidFill>
            </a:endParaRPr>
          </a:p>
          <a:p>
            <a:pPr marL="1482725" indent="-1482725">
              <a:lnSpc>
                <a:spcPct val="90000"/>
              </a:lnSpc>
              <a:buSzPct val="70000"/>
              <a:buFont typeface="Wingdings" pitchFamily="2" charset="2"/>
              <a:buNone/>
              <a:tabLst>
                <a:tab pos="1482725" algn="l"/>
              </a:tabLst>
            </a:pPr>
            <a:r>
              <a:rPr lang="en-US" sz="2000" dirty="0" smtClean="0">
                <a:solidFill>
                  <a:schemeClr val="tx1"/>
                </a:solidFill>
              </a:rPr>
              <a:t>Module 4 -	</a:t>
            </a:r>
            <a:r>
              <a:rPr lang="en-US" sz="2000" dirty="0">
                <a:solidFill>
                  <a:schemeClr val="tx1"/>
                </a:solidFill>
              </a:rPr>
              <a:t>DLMS Implementation Convention Content</a:t>
            </a:r>
            <a:endParaRPr lang="en-US" sz="2000" dirty="0" smtClean="0">
              <a:solidFill>
                <a:schemeClr val="tx1"/>
              </a:solidFill>
            </a:endParaRPr>
          </a:p>
          <a:p>
            <a:pPr marL="1482725" indent="-1482725">
              <a:lnSpc>
                <a:spcPct val="90000"/>
              </a:lnSpc>
              <a:buSzPct val="70000"/>
              <a:buFont typeface="Wingdings" pitchFamily="2" charset="2"/>
              <a:buNone/>
              <a:tabLst>
                <a:tab pos="1482725" algn="l"/>
              </a:tabLst>
            </a:pPr>
            <a:endParaRPr lang="en-US" sz="400" dirty="0" smtClean="0"/>
          </a:p>
          <a:p>
            <a:pPr marL="1482725" indent="-1482725">
              <a:lnSpc>
                <a:spcPct val="90000"/>
              </a:lnSpc>
              <a:buSzPct val="70000"/>
              <a:buFont typeface="Wingdings" pitchFamily="2" charset="2"/>
              <a:buNone/>
              <a:tabLst>
                <a:tab pos="1482725" algn="l"/>
              </a:tabLst>
            </a:pPr>
            <a:r>
              <a:rPr lang="en-US" sz="2000" dirty="0" smtClean="0">
                <a:solidFill>
                  <a:schemeClr val="tx1"/>
                </a:solidFill>
              </a:rPr>
              <a:t>Module 5  -	IUID &amp; RFID - Emerging Technologies</a:t>
            </a:r>
          </a:p>
          <a:p>
            <a:pPr marL="1482725" indent="-1482725">
              <a:lnSpc>
                <a:spcPct val="90000"/>
              </a:lnSpc>
              <a:buSzPct val="70000"/>
              <a:buFont typeface="Wingdings" pitchFamily="2" charset="2"/>
              <a:buNone/>
              <a:tabLst>
                <a:tab pos="1482725" algn="l"/>
              </a:tabLst>
            </a:pPr>
            <a:endParaRPr lang="en-US" sz="400" dirty="0" smtClean="0">
              <a:solidFill>
                <a:schemeClr val="tx1"/>
              </a:solidFill>
            </a:endParaRPr>
          </a:p>
          <a:p>
            <a:pPr marL="1482725" indent="-1482725">
              <a:lnSpc>
                <a:spcPct val="90000"/>
              </a:lnSpc>
              <a:buSzPct val="70000"/>
              <a:tabLst>
                <a:tab pos="1482725" algn="l"/>
              </a:tabLst>
            </a:pPr>
            <a:r>
              <a:rPr lang="en-US" sz="2000" dirty="0" smtClean="0">
                <a:solidFill>
                  <a:schemeClr val="tx1"/>
                </a:solidFill>
              </a:rPr>
              <a:t>Module 6 -	Creating/Reengineering DOD Logistics Business Processes</a:t>
            </a:r>
          </a:p>
          <a:p>
            <a:pPr marL="1482725" indent="-1482725">
              <a:lnSpc>
                <a:spcPct val="90000"/>
              </a:lnSpc>
              <a:buSzPct val="70000"/>
              <a:tabLst>
                <a:tab pos="1482725" algn="l"/>
              </a:tabLst>
            </a:pPr>
            <a:endParaRPr lang="en-US" sz="400" dirty="0" smtClean="0"/>
          </a:p>
          <a:p>
            <a:pPr marL="1482725" indent="-1482725">
              <a:lnSpc>
                <a:spcPct val="90000"/>
              </a:lnSpc>
              <a:buSzPct val="70000"/>
              <a:tabLst>
                <a:tab pos="1482725" algn="l"/>
              </a:tabLst>
            </a:pPr>
            <a:r>
              <a:rPr lang="en-US" sz="2000" dirty="0" smtClean="0"/>
              <a:t>Module </a:t>
            </a:r>
            <a:r>
              <a:rPr lang="en-US" sz="2000" dirty="0"/>
              <a:t>7 -  </a:t>
            </a:r>
            <a:r>
              <a:rPr lang="en-US" sz="2000" dirty="0" smtClean="0"/>
              <a:t>	Enterprise </a:t>
            </a:r>
            <a:r>
              <a:rPr lang="en-US" sz="2000" dirty="0"/>
              <a:t>Interoperability </a:t>
            </a:r>
            <a:r>
              <a:rPr lang="en-US" sz="2000" dirty="0" smtClean="0"/>
              <a:t>Tools</a:t>
            </a:r>
          </a:p>
          <a:p>
            <a:pPr marL="1482725" indent="-1482725">
              <a:lnSpc>
                <a:spcPct val="90000"/>
              </a:lnSpc>
              <a:buSzPct val="70000"/>
              <a:tabLst>
                <a:tab pos="1482725" algn="l"/>
              </a:tabLst>
            </a:pPr>
            <a:endParaRPr lang="en-US" sz="400" dirty="0" smtClean="0"/>
          </a:p>
          <a:p>
            <a:pPr marL="1482725" indent="-1482725">
              <a:lnSpc>
                <a:spcPct val="90000"/>
              </a:lnSpc>
              <a:buSzPct val="70000"/>
              <a:buFont typeface="Wingdings" pitchFamily="2" charset="2"/>
              <a:buNone/>
              <a:tabLst>
                <a:tab pos="1482725" algn="l"/>
              </a:tabLst>
            </a:pPr>
            <a:r>
              <a:rPr lang="en-US" sz="2000" dirty="0" smtClean="0"/>
              <a:t>Module 8 -  	DoD Activity Address Directory (DoDAAD)</a:t>
            </a:r>
          </a:p>
          <a:p>
            <a:pPr marL="1482725" indent="-1482725">
              <a:lnSpc>
                <a:spcPct val="90000"/>
              </a:lnSpc>
              <a:buSzPct val="70000"/>
              <a:tabLst>
                <a:tab pos="1482725" algn="l"/>
              </a:tabLst>
            </a:pPr>
            <a:endParaRPr lang="en-US" sz="400" dirty="0"/>
          </a:p>
          <a:p>
            <a:pPr marL="1482725" indent="-1482725">
              <a:lnSpc>
                <a:spcPct val="90000"/>
              </a:lnSpc>
              <a:buSzPct val="70000"/>
              <a:buFont typeface="Wingdings" pitchFamily="2" charset="2"/>
              <a:buNone/>
              <a:tabLst>
                <a:tab pos="1482725" algn="l"/>
              </a:tabLst>
            </a:pPr>
            <a:r>
              <a:rPr lang="en-US" sz="2000" dirty="0" smtClean="0"/>
              <a:t>Module 9 </a:t>
            </a:r>
            <a:r>
              <a:rPr lang="en-US" sz="2000" dirty="0"/>
              <a:t>- 	Supply Discrepancy </a:t>
            </a:r>
            <a:r>
              <a:rPr lang="en-US" sz="2000" dirty="0" smtClean="0"/>
              <a:t>Reporting (SDR)</a:t>
            </a:r>
          </a:p>
          <a:p>
            <a:pPr marL="1482725" indent="-1482725">
              <a:lnSpc>
                <a:spcPct val="90000"/>
              </a:lnSpc>
              <a:buSzPct val="70000"/>
              <a:buFont typeface="Wingdings" pitchFamily="2" charset="2"/>
              <a:buNone/>
              <a:tabLst>
                <a:tab pos="1482725" algn="l"/>
              </a:tabLst>
            </a:pPr>
            <a:r>
              <a:rPr lang="en-US" sz="400" dirty="0">
                <a:solidFill>
                  <a:schemeClr val="tx1"/>
                </a:solidFill>
              </a:rPr>
              <a:t>	</a:t>
            </a:r>
          </a:p>
          <a:p>
            <a:pPr marL="1482725" indent="-1482725">
              <a:lnSpc>
                <a:spcPct val="90000"/>
              </a:lnSpc>
              <a:buSzPct val="70000"/>
              <a:buFont typeface="Wingdings" pitchFamily="2" charset="2"/>
              <a:buNone/>
              <a:tabLst>
                <a:tab pos="1482725" algn="l"/>
              </a:tabLst>
            </a:pPr>
            <a:r>
              <a:rPr lang="en-US" sz="2000" dirty="0"/>
              <a:t>Module 10 -	DLMS Functional Financial Transaction (</a:t>
            </a:r>
            <a:r>
              <a:rPr lang="en-US" sz="2000" dirty="0" smtClean="0"/>
              <a:t>standalone)</a:t>
            </a:r>
            <a:endParaRPr lang="en-US" sz="2000" dirty="0"/>
          </a:p>
          <a:p>
            <a:pPr marL="1482725" indent="-1482725">
              <a:lnSpc>
                <a:spcPct val="90000"/>
              </a:lnSpc>
              <a:buSzPct val="70000"/>
              <a:buFont typeface="Wingdings" pitchFamily="2" charset="2"/>
              <a:buNone/>
              <a:tabLst>
                <a:tab pos="1482725" algn="l"/>
              </a:tabLst>
            </a:pPr>
            <a:r>
              <a:rPr lang="en-US" sz="400" dirty="0">
                <a:solidFill>
                  <a:schemeClr val="tx1"/>
                </a:solidFill>
              </a:rPr>
              <a:t>	</a:t>
            </a:r>
          </a:p>
          <a:p>
            <a:pPr marL="1482725" indent="-1482725">
              <a:lnSpc>
                <a:spcPct val="90000"/>
              </a:lnSpc>
              <a:buSzPct val="70000"/>
              <a:buFont typeface="Wingdings" pitchFamily="2" charset="2"/>
              <a:buNone/>
              <a:tabLst>
                <a:tab pos="1482725" algn="l"/>
              </a:tabLst>
            </a:pPr>
            <a:r>
              <a:rPr lang="en-US" sz="2000" dirty="0"/>
              <a:t>Module </a:t>
            </a:r>
            <a:r>
              <a:rPr lang="en-US" sz="2000" dirty="0" smtClean="0"/>
              <a:t>11 -	Creating/Reengineering DOD Logistics (standalone)</a:t>
            </a:r>
            <a:endParaRPr lang="en-US" sz="1200" dirty="0"/>
          </a:p>
          <a:p>
            <a:pPr algn="ctr">
              <a:lnSpc>
                <a:spcPct val="90000"/>
              </a:lnSpc>
              <a:spcBef>
                <a:spcPts val="1200"/>
              </a:spcBef>
              <a:buSzPct val="70000"/>
              <a:tabLst>
                <a:tab pos="2165350" algn="l"/>
              </a:tabLst>
            </a:pPr>
            <a:r>
              <a:rPr lang="en-US" sz="2000" dirty="0">
                <a:hlinkClick r:id="rId3"/>
              </a:rPr>
              <a:t>www.dla.mil/does/DLMS</a:t>
            </a:r>
            <a:endParaRPr lang="en-US" sz="2400" dirty="0" smtClean="0">
              <a:solidFill>
                <a:srgbClr val="7030A0"/>
              </a:solidFill>
              <a:latin typeface="Arial Narrow" pitchFamily="34" charset="0"/>
            </a:endParaRPr>
          </a:p>
          <a:p>
            <a:pPr>
              <a:lnSpc>
                <a:spcPct val="90000"/>
              </a:lnSpc>
              <a:buSzPct val="70000"/>
              <a:tabLst>
                <a:tab pos="2165350" algn="l"/>
              </a:tabLst>
            </a:pPr>
            <a:endParaRPr lang="en-US" sz="2400" dirty="0" smtClean="0">
              <a:latin typeface="Arial Narrow" pitchFamily="34" charset="0"/>
            </a:endParaRPr>
          </a:p>
        </p:txBody>
      </p:sp>
    </p:spTree>
    <p:extLst>
      <p:ext uri="{BB962C8B-B14F-4D97-AF65-F5344CB8AC3E}">
        <p14:creationId xmlns:p14="http://schemas.microsoft.com/office/powerpoint/2010/main" val="2542590344"/>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sp>
        <p:nvSpPr>
          <p:cNvPr id="18435" name="Rectangle 3"/>
          <p:cNvSpPr>
            <a:spLocks noGrp="1" noChangeArrowheads="1"/>
          </p:cNvSpPr>
          <p:nvPr>
            <p:ph type="title"/>
          </p:nvPr>
        </p:nvSpPr>
        <p:spPr>
          <a:xfrm>
            <a:off x="311150" y="457200"/>
            <a:ext cx="8358188" cy="914400"/>
          </a:xfrm>
          <a:noFill/>
        </p:spPr>
        <p:txBody>
          <a:bodyPr lIns="90488" tIns="44450" rIns="90488" bIns="44450"/>
          <a:lstStyle/>
          <a:p>
            <a:r>
              <a:rPr lang="en-US" sz="4400" dirty="0" smtClean="0"/>
              <a:t>Data Segment Characteristics</a:t>
            </a:r>
          </a:p>
        </p:txBody>
      </p:sp>
      <p:sp>
        <p:nvSpPr>
          <p:cNvPr id="18436" name="Rectangle 4"/>
          <p:cNvSpPr>
            <a:spLocks noGrp="1" noChangeArrowheads="1"/>
          </p:cNvSpPr>
          <p:nvPr>
            <p:ph idx="1"/>
          </p:nvPr>
        </p:nvSpPr>
        <p:spPr>
          <a:xfrm>
            <a:off x="685800" y="1600200"/>
            <a:ext cx="8077200" cy="4495800"/>
          </a:xfrm>
          <a:noFill/>
        </p:spPr>
        <p:txBody>
          <a:bodyPr lIns="90488" tIns="44450" rIns="90488" bIns="44450"/>
          <a:lstStyle/>
          <a:p>
            <a:pPr marL="465138" indent="-465138">
              <a:lnSpc>
                <a:spcPct val="90000"/>
              </a:lnSpc>
              <a:spcBef>
                <a:spcPct val="75000"/>
              </a:spcBef>
              <a:buClr>
                <a:schemeClr val="tx2"/>
              </a:buClr>
            </a:pPr>
            <a:r>
              <a:rPr lang="en-US" sz="2400" dirty="0" smtClean="0"/>
              <a:t>The data is organized in a defined sequence within the segment </a:t>
            </a:r>
          </a:p>
          <a:p>
            <a:pPr marL="465138" indent="-465138">
              <a:lnSpc>
                <a:spcPct val="90000"/>
              </a:lnSpc>
              <a:spcBef>
                <a:spcPct val="75000"/>
              </a:spcBef>
              <a:buClr>
                <a:schemeClr val="tx2"/>
              </a:buClr>
            </a:pPr>
            <a:r>
              <a:rPr lang="en-US" sz="2400" dirty="0" smtClean="0"/>
              <a:t>Each data element in the segment is identified by a reference designator composed of the unique segment identifier and the element’s sequence number</a:t>
            </a:r>
            <a:endParaRPr lang="en-US" sz="1000" dirty="0" smtClean="0"/>
          </a:p>
          <a:p>
            <a:pPr marL="465138" indent="-465138">
              <a:lnSpc>
                <a:spcPct val="90000"/>
              </a:lnSpc>
              <a:spcBef>
                <a:spcPct val="75000"/>
              </a:spcBef>
              <a:buClr>
                <a:schemeClr val="tx2"/>
              </a:buClr>
            </a:pPr>
            <a:r>
              <a:rPr lang="en-US" sz="2400" dirty="0" smtClean="0"/>
              <a:t>Each data element is separated by a data element delimiter character</a:t>
            </a:r>
            <a:endParaRPr lang="en-US" sz="1000" dirty="0" smtClean="0"/>
          </a:p>
          <a:p>
            <a:pPr marL="465138" indent="-465138">
              <a:lnSpc>
                <a:spcPct val="90000"/>
              </a:lnSpc>
              <a:spcBef>
                <a:spcPct val="75000"/>
              </a:spcBef>
              <a:buClr>
                <a:schemeClr val="tx2"/>
              </a:buClr>
            </a:pPr>
            <a:r>
              <a:rPr lang="en-US" sz="2400" dirty="0" smtClean="0"/>
              <a:t>A segment terminator character identifies the end of the segment</a:t>
            </a:r>
          </a:p>
        </p:txBody>
      </p:sp>
      <p:grpSp>
        <p:nvGrpSpPr>
          <p:cNvPr id="5" name="Group 4"/>
          <p:cNvGrpSpPr/>
          <p:nvPr/>
        </p:nvGrpSpPr>
        <p:grpSpPr>
          <a:xfrm>
            <a:off x="5740794" y="6445190"/>
            <a:ext cx="3377806" cy="400110"/>
            <a:chOff x="6019800" y="6445190"/>
            <a:chExt cx="3098800" cy="400110"/>
          </a:xfrm>
        </p:grpSpPr>
        <p:sp>
          <p:nvSpPr>
            <p:cNvPr id="6" name="TextBox 5"/>
            <p:cNvSpPr txBox="1"/>
            <p:nvPr/>
          </p:nvSpPr>
          <p:spPr bwMode="auto">
            <a:xfrm>
              <a:off x="6019800" y="6445190"/>
              <a:ext cx="30988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Data Segment               Sentence</a:t>
              </a:r>
              <a:endParaRPr lang="en-US" sz="2000" dirty="0">
                <a:solidFill>
                  <a:srgbClr val="FF0000"/>
                </a:solidFill>
                <a:latin typeface="Arial Narrow" pitchFamily="34" charset="0"/>
                <a:cs typeface="Arial" charset="0"/>
              </a:endParaRPr>
            </a:p>
          </p:txBody>
        </p:sp>
        <p:sp>
          <p:nvSpPr>
            <p:cNvPr id="7" name="Left-Right Arrow 6"/>
            <p:cNvSpPr/>
            <p:nvPr/>
          </p:nvSpPr>
          <p:spPr bwMode="auto">
            <a:xfrm>
              <a:off x="7490007"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6257925" y="2381250"/>
            <a:ext cx="1600200" cy="1219200"/>
          </a:xfrm>
          <a:prstGeom prst="rect">
            <a:avLst/>
          </a:prstGeom>
          <a:solidFill>
            <a:schemeClr val="tx2">
              <a:lumMod val="40000"/>
              <a:lumOff val="60000"/>
            </a:schemeClr>
          </a:solidFill>
          <a:ln w="12700" algn="ctr">
            <a:noFill/>
            <a:miter lim="800000"/>
            <a:headEnd/>
            <a:tailEnd/>
          </a:ln>
        </p:spPr>
        <p:txBody>
          <a:bodyPr wrap="none" anchor="ctr"/>
          <a:lstStyle/>
          <a:p>
            <a:pPr algn="ctr">
              <a:spcBef>
                <a:spcPct val="0"/>
              </a:spcBef>
            </a:pPr>
            <a:r>
              <a:rPr lang="en-US" sz="1400" dirty="0">
                <a:solidFill>
                  <a:srgbClr val="000000"/>
                </a:solidFill>
                <a:latin typeface="+mn-lt"/>
              </a:rPr>
              <a:t>Identification</a:t>
            </a:r>
          </a:p>
          <a:p>
            <a:pPr algn="ctr">
              <a:spcBef>
                <a:spcPct val="0"/>
              </a:spcBef>
            </a:pPr>
            <a:r>
              <a:rPr lang="en-US" sz="1400" dirty="0">
                <a:solidFill>
                  <a:srgbClr val="000000"/>
                </a:solidFill>
                <a:latin typeface="+mn-lt"/>
              </a:rPr>
              <a:t>Code </a:t>
            </a:r>
          </a:p>
          <a:p>
            <a:pPr algn="ctr">
              <a:spcBef>
                <a:spcPct val="0"/>
              </a:spcBef>
            </a:pPr>
            <a:r>
              <a:rPr lang="en-US" sz="1400" dirty="0">
                <a:solidFill>
                  <a:srgbClr val="000000"/>
                </a:solidFill>
                <a:latin typeface="+mn-lt"/>
              </a:rPr>
              <a:t>Qualifier</a:t>
            </a:r>
          </a:p>
        </p:txBody>
      </p:sp>
      <p:sp>
        <p:nvSpPr>
          <p:cNvPr id="19459" name="Rectangle 3"/>
          <p:cNvSpPr>
            <a:spLocks noChangeArrowheads="1"/>
          </p:cNvSpPr>
          <p:nvPr/>
        </p:nvSpPr>
        <p:spPr bwMode="auto">
          <a:xfrm>
            <a:off x="3124200" y="6448425"/>
            <a:ext cx="2895600" cy="457200"/>
          </a:xfrm>
          <a:prstGeom prst="rect">
            <a:avLst/>
          </a:prstGeom>
          <a:noFill/>
          <a:ln w="12700">
            <a:noFill/>
            <a:miter lim="800000"/>
            <a:headEnd/>
            <a:tailEnd/>
          </a:ln>
        </p:spPr>
        <p:txBody>
          <a:bodyPr wrap="none" anchor="ctr"/>
          <a:lstStyle/>
          <a:p>
            <a:endParaRPr lang="en-US"/>
          </a:p>
        </p:txBody>
      </p:sp>
      <p:sp>
        <p:nvSpPr>
          <p:cNvPr id="19460" name="Rectangle 4"/>
          <p:cNvSpPr>
            <a:spLocks noGrp="1" noChangeArrowheads="1"/>
          </p:cNvSpPr>
          <p:nvPr>
            <p:ph type="title"/>
          </p:nvPr>
        </p:nvSpPr>
        <p:spPr>
          <a:xfrm>
            <a:off x="190500" y="381000"/>
            <a:ext cx="8716963" cy="762000"/>
          </a:xfrm>
          <a:noFill/>
        </p:spPr>
        <p:txBody>
          <a:bodyPr lIns="90488" tIns="44450" rIns="90488" bIns="44450"/>
          <a:lstStyle/>
          <a:p>
            <a:r>
              <a:rPr lang="en-US" sz="4400" dirty="0" smtClean="0"/>
              <a:t>Data Segment Diagram</a:t>
            </a:r>
          </a:p>
        </p:txBody>
      </p:sp>
      <p:sp>
        <p:nvSpPr>
          <p:cNvPr id="866309" name="Rectangle 5"/>
          <p:cNvSpPr>
            <a:spLocks noChangeArrowheads="1"/>
          </p:cNvSpPr>
          <p:nvPr/>
        </p:nvSpPr>
        <p:spPr bwMode="auto">
          <a:xfrm>
            <a:off x="1066800" y="2747963"/>
            <a:ext cx="914400" cy="459100"/>
          </a:xfrm>
          <a:prstGeom prst="rect">
            <a:avLst/>
          </a:prstGeom>
          <a:noFill/>
          <a:ln w="12700">
            <a:noFill/>
            <a:miter lim="800000"/>
            <a:headEnd/>
            <a:tailEnd/>
          </a:ln>
          <a:effectLst/>
        </p:spPr>
        <p:txBody>
          <a:bodyPr wrap="square" lIns="90488" tIns="44450" rIns="90488" bIns="44450">
            <a:spAutoFit/>
          </a:bodyPr>
          <a:lstStyle/>
          <a:p>
            <a:pPr>
              <a:spcBef>
                <a:spcPct val="0"/>
              </a:spcBef>
              <a:defRPr/>
            </a:pPr>
            <a:r>
              <a:rPr lang="en-US" sz="2400" dirty="0">
                <a:latin typeface="+mn-lt"/>
              </a:rPr>
              <a:t>N1</a:t>
            </a:r>
            <a:r>
              <a:rPr lang="en-US" sz="1800" dirty="0">
                <a:effectLst>
                  <a:outerShdw blurRad="38100" dist="38100" dir="2700000" algn="tl">
                    <a:srgbClr val="000000"/>
                  </a:outerShdw>
                </a:effectLst>
                <a:latin typeface="+mn-lt"/>
              </a:rPr>
              <a:t> </a:t>
            </a:r>
            <a:r>
              <a:rPr lang="en-US" sz="1800" dirty="0">
                <a:latin typeface="+mn-lt"/>
              </a:rPr>
              <a:t>*</a:t>
            </a:r>
            <a:endParaRPr lang="en-US" sz="1800" b="0" dirty="0">
              <a:solidFill>
                <a:schemeClr val="accent1"/>
              </a:solidFill>
              <a:latin typeface="+mn-lt"/>
            </a:endParaRPr>
          </a:p>
        </p:txBody>
      </p:sp>
      <p:sp>
        <p:nvSpPr>
          <p:cNvPr id="19462" name="Rectangle 6"/>
          <p:cNvSpPr>
            <a:spLocks noChangeArrowheads="1"/>
          </p:cNvSpPr>
          <p:nvPr/>
        </p:nvSpPr>
        <p:spPr bwMode="auto">
          <a:xfrm>
            <a:off x="1752600" y="2362200"/>
            <a:ext cx="1524000" cy="1187450"/>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866311" name="Rectangle 7"/>
          <p:cNvSpPr>
            <a:spLocks noChangeArrowheads="1"/>
          </p:cNvSpPr>
          <p:nvPr/>
        </p:nvSpPr>
        <p:spPr bwMode="auto">
          <a:xfrm>
            <a:off x="1765300" y="2362200"/>
            <a:ext cx="749300" cy="304800"/>
          </a:xfrm>
          <a:prstGeom prst="rect">
            <a:avLst/>
          </a:prstGeom>
          <a:noFill/>
          <a:ln w="12700">
            <a:noFill/>
            <a:miter lim="800000"/>
            <a:headEnd/>
            <a:tailEnd/>
          </a:ln>
          <a:effectLst/>
        </p:spPr>
        <p:txBody>
          <a:bodyPr lIns="90488" tIns="44450" rIns="90488" bIns="44450">
            <a:spAutoFit/>
          </a:bodyPr>
          <a:lstStyle/>
          <a:p>
            <a:pPr>
              <a:spcBef>
                <a:spcPct val="0"/>
              </a:spcBef>
              <a:defRPr/>
            </a:pPr>
            <a:r>
              <a:rPr lang="en-US" sz="1400" dirty="0">
                <a:solidFill>
                  <a:srgbClr val="000000"/>
                </a:solidFill>
                <a:latin typeface="+mn-lt"/>
              </a:rPr>
              <a:t>N101</a:t>
            </a:r>
            <a:endParaRPr lang="en-US" sz="1400" dirty="0">
              <a:solidFill>
                <a:srgbClr val="000000"/>
              </a:solidFill>
              <a:effectLst>
                <a:outerShdw blurRad="38100" dist="38100" dir="2700000" algn="tl">
                  <a:srgbClr val="FFFFFF"/>
                </a:outerShdw>
              </a:effectLst>
              <a:latin typeface="+mn-lt"/>
            </a:endParaRPr>
          </a:p>
        </p:txBody>
      </p:sp>
      <p:sp>
        <p:nvSpPr>
          <p:cNvPr id="866312" name="Rectangle 8"/>
          <p:cNvSpPr>
            <a:spLocks noChangeArrowheads="1"/>
          </p:cNvSpPr>
          <p:nvPr/>
        </p:nvSpPr>
        <p:spPr bwMode="auto">
          <a:xfrm>
            <a:off x="2873375" y="2392363"/>
            <a:ext cx="381516" cy="305212"/>
          </a:xfrm>
          <a:prstGeom prst="rect">
            <a:avLst/>
          </a:prstGeom>
          <a:solidFill>
            <a:schemeClr val="tx2">
              <a:lumMod val="40000"/>
              <a:lumOff val="60000"/>
            </a:schemeClr>
          </a:solidFill>
          <a:ln w="12700">
            <a:noFill/>
            <a:miter lim="800000"/>
            <a:headEnd/>
            <a:tailEnd/>
          </a:ln>
          <a:effectLst/>
        </p:spPr>
        <p:txBody>
          <a:bodyPr wrap="none" lIns="90488" tIns="44450" rIns="90488" bIns="44450">
            <a:spAutoFit/>
          </a:bodyPr>
          <a:lstStyle/>
          <a:p>
            <a:pPr>
              <a:spcBef>
                <a:spcPct val="0"/>
              </a:spcBef>
              <a:defRPr/>
            </a:pPr>
            <a:r>
              <a:rPr lang="en-US" sz="1400" dirty="0">
                <a:solidFill>
                  <a:srgbClr val="000000"/>
                </a:solidFill>
                <a:latin typeface="+mn-lt"/>
              </a:rPr>
              <a:t>98</a:t>
            </a:r>
            <a:endParaRPr lang="en-US" sz="1400" dirty="0">
              <a:solidFill>
                <a:srgbClr val="000000"/>
              </a:solidFill>
              <a:effectLst>
                <a:outerShdw blurRad="38100" dist="38100" dir="2700000" algn="tl">
                  <a:srgbClr val="FFFFFF"/>
                </a:outerShdw>
              </a:effectLst>
              <a:latin typeface="+mn-lt"/>
            </a:endParaRPr>
          </a:p>
        </p:txBody>
      </p:sp>
      <p:sp>
        <p:nvSpPr>
          <p:cNvPr id="866313" name="Rectangle 9"/>
          <p:cNvSpPr>
            <a:spLocks noChangeArrowheads="1"/>
          </p:cNvSpPr>
          <p:nvPr/>
        </p:nvSpPr>
        <p:spPr bwMode="auto">
          <a:xfrm>
            <a:off x="1752600" y="3276600"/>
            <a:ext cx="1524000" cy="305212"/>
          </a:xfrm>
          <a:prstGeom prst="rect">
            <a:avLst/>
          </a:prstGeom>
          <a:noFill/>
          <a:ln w="12700">
            <a:noFill/>
            <a:miter lim="800000"/>
            <a:headEnd/>
            <a:tailEnd/>
          </a:ln>
          <a:effectLst/>
        </p:spPr>
        <p:txBody>
          <a:bodyPr lIns="90488" tIns="44450" rIns="90488" bIns="44450">
            <a:spAutoFit/>
          </a:bodyPr>
          <a:lstStyle/>
          <a:p>
            <a:pPr>
              <a:spcBef>
                <a:spcPct val="0"/>
              </a:spcBef>
              <a:defRPr/>
            </a:pPr>
            <a:r>
              <a:rPr lang="en-US" sz="1400" dirty="0">
                <a:solidFill>
                  <a:srgbClr val="000000"/>
                </a:solidFill>
                <a:latin typeface="+mn-lt"/>
              </a:rPr>
              <a:t>M        ID       2/3</a:t>
            </a:r>
            <a:endParaRPr lang="en-US" sz="1400" dirty="0">
              <a:solidFill>
                <a:srgbClr val="000000"/>
              </a:solidFill>
              <a:effectLst>
                <a:outerShdw blurRad="38100" dist="38100" dir="2700000" algn="tl">
                  <a:srgbClr val="FFFFFF"/>
                </a:outerShdw>
              </a:effectLst>
              <a:latin typeface="+mn-lt"/>
            </a:endParaRPr>
          </a:p>
        </p:txBody>
      </p:sp>
      <p:sp>
        <p:nvSpPr>
          <p:cNvPr id="866314" name="Rectangle 10"/>
          <p:cNvSpPr>
            <a:spLocks noChangeArrowheads="1"/>
          </p:cNvSpPr>
          <p:nvPr/>
        </p:nvSpPr>
        <p:spPr bwMode="auto">
          <a:xfrm>
            <a:off x="1981200" y="2590800"/>
            <a:ext cx="1066800" cy="736099"/>
          </a:xfrm>
          <a:prstGeom prst="rect">
            <a:avLst/>
          </a:prstGeom>
          <a:noFill/>
          <a:ln w="12700">
            <a:noFill/>
            <a:miter lim="800000"/>
            <a:headEnd/>
            <a:tailEnd/>
          </a:ln>
          <a:effectLst/>
        </p:spPr>
        <p:txBody>
          <a:bodyPr wrap="square" lIns="90488" tIns="44450" rIns="90488" bIns="44450">
            <a:spAutoFit/>
          </a:bodyPr>
          <a:lstStyle/>
          <a:p>
            <a:pPr algn="ctr">
              <a:spcBef>
                <a:spcPct val="0"/>
              </a:spcBef>
              <a:defRPr/>
            </a:pPr>
            <a:r>
              <a:rPr lang="en-US" sz="1400" dirty="0">
                <a:solidFill>
                  <a:srgbClr val="000000"/>
                </a:solidFill>
                <a:latin typeface="+mn-lt"/>
              </a:rPr>
              <a:t>Entity</a:t>
            </a:r>
          </a:p>
          <a:p>
            <a:pPr algn="ctr">
              <a:spcBef>
                <a:spcPct val="0"/>
              </a:spcBef>
              <a:defRPr/>
            </a:pPr>
            <a:r>
              <a:rPr lang="en-US" sz="1400" dirty="0">
                <a:solidFill>
                  <a:srgbClr val="000000"/>
                </a:solidFill>
                <a:latin typeface="+mn-lt"/>
              </a:rPr>
              <a:t>Identifier</a:t>
            </a:r>
          </a:p>
          <a:p>
            <a:pPr algn="ctr">
              <a:spcBef>
                <a:spcPct val="0"/>
              </a:spcBef>
              <a:defRPr/>
            </a:pPr>
            <a:r>
              <a:rPr lang="en-US" sz="1400" dirty="0">
                <a:solidFill>
                  <a:srgbClr val="000000"/>
                </a:solidFill>
                <a:latin typeface="+mn-lt"/>
              </a:rPr>
              <a:t>Code</a:t>
            </a:r>
            <a:endParaRPr lang="en-US" sz="1400" dirty="0">
              <a:solidFill>
                <a:srgbClr val="000000"/>
              </a:solidFill>
              <a:effectLst>
                <a:outerShdw blurRad="38100" dist="38100" dir="2700000" algn="tl">
                  <a:srgbClr val="FFFFFF"/>
                </a:outerShdw>
              </a:effectLst>
              <a:latin typeface="+mn-lt"/>
            </a:endParaRPr>
          </a:p>
        </p:txBody>
      </p:sp>
      <p:sp>
        <p:nvSpPr>
          <p:cNvPr id="19467" name="Rectangle 11"/>
          <p:cNvSpPr>
            <a:spLocks noChangeArrowheads="1"/>
          </p:cNvSpPr>
          <p:nvPr/>
        </p:nvSpPr>
        <p:spPr bwMode="auto">
          <a:xfrm>
            <a:off x="6334125" y="2381250"/>
            <a:ext cx="1504950" cy="301625"/>
          </a:xfrm>
          <a:prstGeom prst="rect">
            <a:avLst/>
          </a:prstGeom>
          <a:solidFill>
            <a:schemeClr val="tx2">
              <a:lumMod val="40000"/>
              <a:lumOff val="60000"/>
            </a:schemeClr>
          </a:solidFill>
          <a:ln w="12700" algn="ctr">
            <a:noFill/>
            <a:miter lim="800000"/>
            <a:headEnd/>
            <a:tailEnd/>
          </a:ln>
        </p:spPr>
        <p:txBody>
          <a:bodyPr wrap="none" anchor="ctr"/>
          <a:lstStyle/>
          <a:p>
            <a:pPr algn="ctr">
              <a:spcBef>
                <a:spcPct val="0"/>
              </a:spcBef>
            </a:pPr>
            <a:r>
              <a:rPr lang="en-US" sz="1400" dirty="0">
                <a:solidFill>
                  <a:srgbClr val="000000"/>
                </a:solidFill>
                <a:latin typeface="+mn-lt"/>
              </a:rPr>
              <a:t>N103               66</a:t>
            </a:r>
          </a:p>
        </p:txBody>
      </p:sp>
      <p:sp>
        <p:nvSpPr>
          <p:cNvPr id="19468" name="Rectangle 12"/>
          <p:cNvSpPr>
            <a:spLocks noChangeArrowheads="1"/>
          </p:cNvSpPr>
          <p:nvPr/>
        </p:nvSpPr>
        <p:spPr bwMode="auto">
          <a:xfrm>
            <a:off x="6334125" y="3352800"/>
            <a:ext cx="1514475" cy="244475"/>
          </a:xfrm>
          <a:prstGeom prst="rect">
            <a:avLst/>
          </a:prstGeom>
          <a:solidFill>
            <a:schemeClr val="tx2">
              <a:lumMod val="40000"/>
              <a:lumOff val="60000"/>
            </a:schemeClr>
          </a:solidFill>
          <a:ln w="12700" algn="ctr">
            <a:noFill/>
            <a:miter lim="800000"/>
            <a:headEnd/>
            <a:tailEnd/>
          </a:ln>
        </p:spPr>
        <p:txBody>
          <a:bodyPr wrap="none" anchor="ctr"/>
          <a:lstStyle/>
          <a:p>
            <a:pPr algn="ctr">
              <a:spcBef>
                <a:spcPct val="0"/>
              </a:spcBef>
            </a:pPr>
            <a:r>
              <a:rPr lang="en-US" sz="1400" dirty="0">
                <a:solidFill>
                  <a:srgbClr val="000000"/>
                </a:solidFill>
                <a:latin typeface="+mn-lt"/>
              </a:rPr>
              <a:t>X          ID       1/2</a:t>
            </a:r>
          </a:p>
        </p:txBody>
      </p:sp>
      <p:sp>
        <p:nvSpPr>
          <p:cNvPr id="19469" name="Rectangle 13"/>
          <p:cNvSpPr>
            <a:spLocks noChangeArrowheads="1"/>
          </p:cNvSpPr>
          <p:nvPr/>
        </p:nvSpPr>
        <p:spPr bwMode="auto">
          <a:xfrm>
            <a:off x="4111625" y="2351088"/>
            <a:ext cx="1436688" cy="1187450"/>
          </a:xfrm>
          <a:prstGeom prst="rect">
            <a:avLst/>
          </a:prstGeom>
          <a:solidFill>
            <a:schemeClr val="tx2">
              <a:lumMod val="40000"/>
              <a:lumOff val="60000"/>
            </a:schemeClr>
          </a:solidFill>
          <a:ln w="12700" algn="ctr">
            <a:solidFill>
              <a:schemeClr val="tx1"/>
            </a:solidFill>
            <a:miter lim="800000"/>
            <a:headEnd/>
            <a:tailEnd/>
          </a:ln>
        </p:spPr>
        <p:txBody>
          <a:bodyPr wrap="none" anchor="ctr"/>
          <a:lstStyle/>
          <a:p>
            <a:endParaRPr lang="en-US"/>
          </a:p>
        </p:txBody>
      </p:sp>
      <p:sp>
        <p:nvSpPr>
          <p:cNvPr id="19470" name="Rectangle 14"/>
          <p:cNvSpPr>
            <a:spLocks noChangeArrowheads="1"/>
          </p:cNvSpPr>
          <p:nvPr/>
        </p:nvSpPr>
        <p:spPr bwMode="auto">
          <a:xfrm>
            <a:off x="4078288" y="2363788"/>
            <a:ext cx="1539875" cy="301625"/>
          </a:xfrm>
          <a:prstGeom prst="rect">
            <a:avLst/>
          </a:prstGeom>
          <a:noFill/>
          <a:ln w="12700">
            <a:noFill/>
            <a:miter lim="800000"/>
            <a:headEnd/>
            <a:tailEnd/>
          </a:ln>
        </p:spPr>
        <p:txBody>
          <a:bodyPr wrap="none" lIns="90488" tIns="44450" rIns="90488" bIns="44450">
            <a:spAutoFit/>
          </a:bodyPr>
          <a:lstStyle/>
          <a:p>
            <a:pPr>
              <a:spcBef>
                <a:spcPct val="0"/>
              </a:spcBef>
            </a:pPr>
            <a:r>
              <a:rPr lang="en-US" sz="1400" dirty="0">
                <a:solidFill>
                  <a:srgbClr val="000000"/>
                </a:solidFill>
              </a:rPr>
              <a:t>N102               93</a:t>
            </a:r>
          </a:p>
        </p:txBody>
      </p:sp>
      <p:sp>
        <p:nvSpPr>
          <p:cNvPr id="866319" name="Rectangle 15"/>
          <p:cNvSpPr>
            <a:spLocks noChangeArrowheads="1"/>
          </p:cNvSpPr>
          <p:nvPr/>
        </p:nvSpPr>
        <p:spPr bwMode="auto">
          <a:xfrm>
            <a:off x="4068763" y="3287713"/>
            <a:ext cx="1549849" cy="305212"/>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dirty="0">
                <a:solidFill>
                  <a:srgbClr val="000000"/>
                </a:solidFill>
                <a:latin typeface="+mn-lt"/>
              </a:rPr>
              <a:t>X        AN     1/60</a:t>
            </a:r>
            <a:endParaRPr lang="en-US" sz="1400" dirty="0">
              <a:solidFill>
                <a:srgbClr val="000000"/>
              </a:solidFill>
              <a:effectLst>
                <a:outerShdw blurRad="38100" dist="38100" dir="2700000" algn="tl">
                  <a:srgbClr val="FFFFFF"/>
                </a:outerShdw>
              </a:effectLst>
              <a:latin typeface="+mn-lt"/>
            </a:endParaRPr>
          </a:p>
        </p:txBody>
      </p:sp>
      <p:sp>
        <p:nvSpPr>
          <p:cNvPr id="866320" name="Rectangle 16"/>
          <p:cNvSpPr>
            <a:spLocks noChangeArrowheads="1"/>
          </p:cNvSpPr>
          <p:nvPr/>
        </p:nvSpPr>
        <p:spPr bwMode="auto">
          <a:xfrm>
            <a:off x="4343400" y="2803524"/>
            <a:ext cx="990600" cy="305212"/>
          </a:xfrm>
          <a:prstGeom prst="rect">
            <a:avLst/>
          </a:prstGeom>
          <a:solidFill>
            <a:schemeClr val="tx2">
              <a:lumMod val="40000"/>
              <a:lumOff val="60000"/>
            </a:schemeClr>
          </a:solidFill>
          <a:ln w="12700">
            <a:noFill/>
            <a:miter lim="800000"/>
            <a:headEnd/>
            <a:tailEnd/>
          </a:ln>
          <a:effectLst/>
        </p:spPr>
        <p:txBody>
          <a:bodyPr wrap="square" lIns="90488" tIns="44450" rIns="90488" bIns="44450">
            <a:spAutoFit/>
          </a:bodyPr>
          <a:lstStyle/>
          <a:p>
            <a:pPr algn="ctr">
              <a:spcBef>
                <a:spcPct val="0"/>
              </a:spcBef>
              <a:defRPr/>
            </a:pPr>
            <a:r>
              <a:rPr lang="en-US" sz="1400" dirty="0">
                <a:solidFill>
                  <a:srgbClr val="000000"/>
                </a:solidFill>
                <a:latin typeface="+mn-lt"/>
              </a:rPr>
              <a:t>Name</a:t>
            </a:r>
            <a:endParaRPr lang="en-US" sz="1400" dirty="0">
              <a:solidFill>
                <a:srgbClr val="000000"/>
              </a:solidFill>
              <a:effectLst>
                <a:outerShdw blurRad="38100" dist="38100" dir="2700000" algn="tl">
                  <a:srgbClr val="FFFFFF"/>
                </a:outerShdw>
              </a:effectLst>
              <a:latin typeface="+mn-lt"/>
            </a:endParaRPr>
          </a:p>
        </p:txBody>
      </p:sp>
      <p:sp>
        <p:nvSpPr>
          <p:cNvPr id="866321" name="Rectangle 17"/>
          <p:cNvSpPr>
            <a:spLocks noChangeArrowheads="1"/>
          </p:cNvSpPr>
          <p:nvPr/>
        </p:nvSpPr>
        <p:spPr bwMode="auto">
          <a:xfrm>
            <a:off x="3530600" y="2757488"/>
            <a:ext cx="320675" cy="393700"/>
          </a:xfrm>
          <a:prstGeom prst="rect">
            <a:avLst/>
          </a:prstGeom>
          <a:noFill/>
          <a:ln w="12700">
            <a:noFill/>
            <a:miter lim="800000"/>
            <a:headEnd/>
            <a:tailEnd/>
          </a:ln>
          <a:effectLst/>
        </p:spPr>
        <p:txBody>
          <a:bodyPr lIns="90488" tIns="44450" rIns="90488" bIns="44450">
            <a:spAutoFit/>
          </a:bodyPr>
          <a:lstStyle/>
          <a:p>
            <a:pPr algn="ctr">
              <a:spcBef>
                <a:spcPct val="0"/>
              </a:spcBef>
              <a:defRPr/>
            </a:pPr>
            <a:r>
              <a:rPr lang="en-US" sz="2000" dirty="0">
                <a:latin typeface="+mn-lt"/>
              </a:rPr>
              <a:t>*</a:t>
            </a:r>
            <a:endParaRPr lang="en-US" sz="2000" dirty="0">
              <a:solidFill>
                <a:srgbClr val="000000"/>
              </a:solidFill>
              <a:effectLst>
                <a:outerShdw blurRad="38100" dist="38100" dir="2700000" algn="tl">
                  <a:srgbClr val="FFFFFF"/>
                </a:outerShdw>
              </a:effectLst>
              <a:latin typeface="+mn-lt"/>
            </a:endParaRPr>
          </a:p>
        </p:txBody>
      </p:sp>
      <p:sp>
        <p:nvSpPr>
          <p:cNvPr id="866322" name="Rectangle 18"/>
          <p:cNvSpPr>
            <a:spLocks noChangeArrowheads="1"/>
          </p:cNvSpPr>
          <p:nvPr/>
        </p:nvSpPr>
        <p:spPr bwMode="auto">
          <a:xfrm>
            <a:off x="5849938" y="2757488"/>
            <a:ext cx="320675" cy="393700"/>
          </a:xfrm>
          <a:prstGeom prst="rect">
            <a:avLst/>
          </a:prstGeom>
          <a:noFill/>
          <a:ln w="12700">
            <a:noFill/>
            <a:miter lim="800000"/>
            <a:headEnd/>
            <a:tailEnd/>
          </a:ln>
          <a:effectLst/>
        </p:spPr>
        <p:txBody>
          <a:bodyPr lIns="90488" tIns="44450" rIns="90488" bIns="44450">
            <a:spAutoFit/>
          </a:bodyPr>
          <a:lstStyle/>
          <a:p>
            <a:pPr algn="ctr">
              <a:spcBef>
                <a:spcPct val="0"/>
              </a:spcBef>
              <a:defRPr/>
            </a:pPr>
            <a:r>
              <a:rPr lang="en-US" sz="2000" dirty="0">
                <a:latin typeface="+mn-lt"/>
              </a:rPr>
              <a:t>*</a:t>
            </a:r>
            <a:endParaRPr lang="en-US" sz="2000" dirty="0">
              <a:solidFill>
                <a:srgbClr val="000000"/>
              </a:solidFill>
              <a:effectLst>
                <a:outerShdw blurRad="38100" dist="38100" dir="2700000" algn="tl">
                  <a:srgbClr val="FFFFFF"/>
                </a:outerShdw>
              </a:effectLst>
              <a:latin typeface="+mn-lt"/>
            </a:endParaRPr>
          </a:p>
        </p:txBody>
      </p:sp>
      <p:sp>
        <p:nvSpPr>
          <p:cNvPr id="866324" name="Text Box 20"/>
          <p:cNvSpPr txBox="1">
            <a:spLocks noChangeArrowheads="1"/>
          </p:cNvSpPr>
          <p:nvPr/>
        </p:nvSpPr>
        <p:spPr bwMode="auto">
          <a:xfrm>
            <a:off x="990599" y="1554162"/>
            <a:ext cx="6848475" cy="579438"/>
          </a:xfrm>
          <a:prstGeom prst="rect">
            <a:avLst/>
          </a:prstGeom>
          <a:noFill/>
          <a:ln w="9525">
            <a:noFill/>
            <a:miter lim="800000"/>
            <a:headEnd/>
            <a:tailEnd/>
          </a:ln>
          <a:effectLst/>
        </p:spPr>
        <p:txBody>
          <a:bodyPr wrap="square">
            <a:spAutoFit/>
          </a:bodyPr>
          <a:lstStyle/>
          <a:p>
            <a:pPr>
              <a:spcBef>
                <a:spcPct val="50000"/>
              </a:spcBef>
              <a:defRPr/>
            </a:pPr>
            <a:r>
              <a:rPr lang="en-US" sz="3200" dirty="0">
                <a:latin typeface="+mn-lt"/>
              </a:rPr>
              <a:t>N1     Name</a:t>
            </a:r>
          </a:p>
        </p:txBody>
      </p:sp>
      <p:grpSp>
        <p:nvGrpSpPr>
          <p:cNvPr id="19477" name="Group 21"/>
          <p:cNvGrpSpPr>
            <a:grpSpLocks/>
          </p:cNvGrpSpPr>
          <p:nvPr/>
        </p:nvGrpSpPr>
        <p:grpSpPr bwMode="auto">
          <a:xfrm>
            <a:off x="2286000" y="5105400"/>
            <a:ext cx="2819400" cy="1371600"/>
            <a:chOff x="336" y="3045"/>
            <a:chExt cx="2544" cy="603"/>
          </a:xfrm>
        </p:grpSpPr>
        <p:sp>
          <p:nvSpPr>
            <p:cNvPr id="19498" name="Freeform 22"/>
            <p:cNvSpPr>
              <a:spLocks/>
            </p:cNvSpPr>
            <p:nvPr/>
          </p:nvSpPr>
          <p:spPr bwMode="auto">
            <a:xfrm>
              <a:off x="432" y="3072"/>
              <a:ext cx="2448" cy="576"/>
            </a:xfrm>
            <a:custGeom>
              <a:avLst/>
              <a:gdLst>
                <a:gd name="T0" fmla="*/ 2286 w 2152"/>
                <a:gd name="T1" fmla="*/ 575 h 483"/>
                <a:gd name="T2" fmla="*/ 2306 w 2152"/>
                <a:gd name="T3" fmla="*/ 575 h 483"/>
                <a:gd name="T4" fmla="*/ 2332 w 2152"/>
                <a:gd name="T5" fmla="*/ 572 h 483"/>
                <a:gd name="T6" fmla="*/ 2358 w 2152"/>
                <a:gd name="T7" fmla="*/ 569 h 483"/>
                <a:gd name="T8" fmla="*/ 2383 w 2152"/>
                <a:gd name="T9" fmla="*/ 562 h 483"/>
                <a:gd name="T10" fmla="*/ 2405 w 2152"/>
                <a:gd name="T11" fmla="*/ 553 h 483"/>
                <a:gd name="T12" fmla="*/ 2423 w 2152"/>
                <a:gd name="T13" fmla="*/ 545 h 483"/>
                <a:gd name="T14" fmla="*/ 2434 w 2152"/>
                <a:gd name="T15" fmla="*/ 534 h 483"/>
                <a:gd name="T16" fmla="*/ 2443 w 2152"/>
                <a:gd name="T17" fmla="*/ 524 h 483"/>
                <a:gd name="T18" fmla="*/ 2447 w 2152"/>
                <a:gd name="T19" fmla="*/ 512 h 483"/>
                <a:gd name="T20" fmla="*/ 2447 w 2152"/>
                <a:gd name="T21" fmla="*/ 306 h 483"/>
                <a:gd name="T22" fmla="*/ 2446 w 2152"/>
                <a:gd name="T23" fmla="*/ 299 h 483"/>
                <a:gd name="T24" fmla="*/ 2438 w 2152"/>
                <a:gd name="T25" fmla="*/ 287 h 483"/>
                <a:gd name="T26" fmla="*/ 2426 w 2152"/>
                <a:gd name="T27" fmla="*/ 277 h 483"/>
                <a:gd name="T28" fmla="*/ 2410 w 2152"/>
                <a:gd name="T29" fmla="*/ 267 h 483"/>
                <a:gd name="T30" fmla="*/ 2390 w 2152"/>
                <a:gd name="T31" fmla="*/ 259 h 483"/>
                <a:gd name="T32" fmla="*/ 2368 w 2152"/>
                <a:gd name="T33" fmla="*/ 253 h 483"/>
                <a:gd name="T34" fmla="*/ 2340 w 2152"/>
                <a:gd name="T35" fmla="*/ 248 h 483"/>
                <a:gd name="T36" fmla="*/ 2313 w 2152"/>
                <a:gd name="T37" fmla="*/ 244 h 483"/>
                <a:gd name="T38" fmla="*/ 2286 w 2152"/>
                <a:gd name="T39" fmla="*/ 243 h 483"/>
                <a:gd name="T40" fmla="*/ 1563 w 2152"/>
                <a:gd name="T41" fmla="*/ 243 h 483"/>
                <a:gd name="T42" fmla="*/ 1563 w 2152"/>
                <a:gd name="T43" fmla="*/ 159 h 483"/>
                <a:gd name="T44" fmla="*/ 1887 w 2152"/>
                <a:gd name="T45" fmla="*/ 159 h 483"/>
                <a:gd name="T46" fmla="*/ 1226 w 2152"/>
                <a:gd name="T47" fmla="*/ 0 h 483"/>
                <a:gd name="T48" fmla="*/ 564 w 2152"/>
                <a:gd name="T49" fmla="*/ 159 h 483"/>
                <a:gd name="T50" fmla="*/ 902 w 2152"/>
                <a:gd name="T51" fmla="*/ 159 h 483"/>
                <a:gd name="T52" fmla="*/ 902 w 2152"/>
                <a:gd name="T53" fmla="*/ 243 h 483"/>
                <a:gd name="T54" fmla="*/ 164 w 2152"/>
                <a:gd name="T55" fmla="*/ 243 h 483"/>
                <a:gd name="T56" fmla="*/ 142 w 2152"/>
                <a:gd name="T57" fmla="*/ 244 h 483"/>
                <a:gd name="T58" fmla="*/ 116 w 2152"/>
                <a:gd name="T59" fmla="*/ 246 h 483"/>
                <a:gd name="T60" fmla="*/ 89 w 2152"/>
                <a:gd name="T61" fmla="*/ 250 h 483"/>
                <a:gd name="T62" fmla="*/ 65 w 2152"/>
                <a:gd name="T63" fmla="*/ 258 h 483"/>
                <a:gd name="T64" fmla="*/ 43 w 2152"/>
                <a:gd name="T65" fmla="*/ 265 h 483"/>
                <a:gd name="T66" fmla="*/ 27 w 2152"/>
                <a:gd name="T67" fmla="*/ 274 h 483"/>
                <a:gd name="T68" fmla="*/ 14 w 2152"/>
                <a:gd name="T69" fmla="*/ 284 h 483"/>
                <a:gd name="T70" fmla="*/ 5 w 2152"/>
                <a:gd name="T71" fmla="*/ 295 h 483"/>
                <a:gd name="T72" fmla="*/ 0 w 2152"/>
                <a:gd name="T73" fmla="*/ 306 h 483"/>
                <a:gd name="T74" fmla="*/ 0 w 2152"/>
                <a:gd name="T75" fmla="*/ 512 h 483"/>
                <a:gd name="T76" fmla="*/ 3 w 2152"/>
                <a:gd name="T77" fmla="*/ 520 h 483"/>
                <a:gd name="T78" fmla="*/ 9 w 2152"/>
                <a:gd name="T79" fmla="*/ 532 h 483"/>
                <a:gd name="T80" fmla="*/ 20 w 2152"/>
                <a:gd name="T81" fmla="*/ 541 h 483"/>
                <a:gd name="T82" fmla="*/ 38 w 2152"/>
                <a:gd name="T83" fmla="*/ 551 h 483"/>
                <a:gd name="T84" fmla="*/ 59 w 2152"/>
                <a:gd name="T85" fmla="*/ 559 h 483"/>
                <a:gd name="T86" fmla="*/ 82 w 2152"/>
                <a:gd name="T87" fmla="*/ 566 h 483"/>
                <a:gd name="T88" fmla="*/ 107 w 2152"/>
                <a:gd name="T89" fmla="*/ 571 h 483"/>
                <a:gd name="T90" fmla="*/ 135 w 2152"/>
                <a:gd name="T91" fmla="*/ 575 h 483"/>
                <a:gd name="T92" fmla="*/ 164 w 2152"/>
                <a:gd name="T93" fmla="*/ 575 h 483"/>
                <a:gd name="T94" fmla="*/ 2286 w 2152"/>
                <a:gd name="T95" fmla="*/ 575 h 48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152"/>
                <a:gd name="T145" fmla="*/ 0 h 483"/>
                <a:gd name="T146" fmla="*/ 2152 w 2152"/>
                <a:gd name="T147" fmla="*/ 483 h 48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152" h="483">
                  <a:moveTo>
                    <a:pt x="2010" y="482"/>
                  </a:moveTo>
                  <a:lnTo>
                    <a:pt x="2027" y="482"/>
                  </a:lnTo>
                  <a:lnTo>
                    <a:pt x="2050" y="480"/>
                  </a:lnTo>
                  <a:lnTo>
                    <a:pt x="2073" y="477"/>
                  </a:lnTo>
                  <a:lnTo>
                    <a:pt x="2095" y="471"/>
                  </a:lnTo>
                  <a:lnTo>
                    <a:pt x="2114" y="464"/>
                  </a:lnTo>
                  <a:lnTo>
                    <a:pt x="2130" y="457"/>
                  </a:lnTo>
                  <a:lnTo>
                    <a:pt x="2140" y="448"/>
                  </a:lnTo>
                  <a:lnTo>
                    <a:pt x="2148" y="439"/>
                  </a:lnTo>
                  <a:lnTo>
                    <a:pt x="2151" y="429"/>
                  </a:lnTo>
                  <a:lnTo>
                    <a:pt x="2151" y="257"/>
                  </a:lnTo>
                  <a:lnTo>
                    <a:pt x="2150" y="251"/>
                  </a:lnTo>
                  <a:lnTo>
                    <a:pt x="2143" y="241"/>
                  </a:lnTo>
                  <a:lnTo>
                    <a:pt x="2133" y="232"/>
                  </a:lnTo>
                  <a:lnTo>
                    <a:pt x="2119" y="224"/>
                  </a:lnTo>
                  <a:lnTo>
                    <a:pt x="2101" y="217"/>
                  </a:lnTo>
                  <a:lnTo>
                    <a:pt x="2082" y="212"/>
                  </a:lnTo>
                  <a:lnTo>
                    <a:pt x="2057" y="208"/>
                  </a:lnTo>
                  <a:lnTo>
                    <a:pt x="2033" y="205"/>
                  </a:lnTo>
                  <a:lnTo>
                    <a:pt x="2010" y="204"/>
                  </a:lnTo>
                  <a:lnTo>
                    <a:pt x="1374" y="204"/>
                  </a:lnTo>
                  <a:lnTo>
                    <a:pt x="1374" y="133"/>
                  </a:lnTo>
                  <a:lnTo>
                    <a:pt x="1659" y="133"/>
                  </a:lnTo>
                  <a:lnTo>
                    <a:pt x="1078" y="0"/>
                  </a:lnTo>
                  <a:lnTo>
                    <a:pt x="496" y="133"/>
                  </a:lnTo>
                  <a:lnTo>
                    <a:pt x="793" y="133"/>
                  </a:lnTo>
                  <a:lnTo>
                    <a:pt x="793" y="204"/>
                  </a:lnTo>
                  <a:lnTo>
                    <a:pt x="144" y="204"/>
                  </a:lnTo>
                  <a:lnTo>
                    <a:pt x="125" y="205"/>
                  </a:lnTo>
                  <a:lnTo>
                    <a:pt x="102" y="206"/>
                  </a:lnTo>
                  <a:lnTo>
                    <a:pt x="78" y="210"/>
                  </a:lnTo>
                  <a:lnTo>
                    <a:pt x="57" y="216"/>
                  </a:lnTo>
                  <a:lnTo>
                    <a:pt x="38" y="222"/>
                  </a:lnTo>
                  <a:lnTo>
                    <a:pt x="24" y="230"/>
                  </a:lnTo>
                  <a:lnTo>
                    <a:pt x="12" y="238"/>
                  </a:lnTo>
                  <a:lnTo>
                    <a:pt x="4" y="247"/>
                  </a:lnTo>
                  <a:lnTo>
                    <a:pt x="0" y="257"/>
                  </a:lnTo>
                  <a:lnTo>
                    <a:pt x="0" y="429"/>
                  </a:lnTo>
                  <a:lnTo>
                    <a:pt x="3" y="436"/>
                  </a:lnTo>
                  <a:lnTo>
                    <a:pt x="8" y="446"/>
                  </a:lnTo>
                  <a:lnTo>
                    <a:pt x="18" y="454"/>
                  </a:lnTo>
                  <a:lnTo>
                    <a:pt x="33" y="462"/>
                  </a:lnTo>
                  <a:lnTo>
                    <a:pt x="52" y="469"/>
                  </a:lnTo>
                  <a:lnTo>
                    <a:pt x="72" y="475"/>
                  </a:lnTo>
                  <a:lnTo>
                    <a:pt x="94" y="479"/>
                  </a:lnTo>
                  <a:lnTo>
                    <a:pt x="119" y="482"/>
                  </a:lnTo>
                  <a:lnTo>
                    <a:pt x="144" y="482"/>
                  </a:lnTo>
                  <a:lnTo>
                    <a:pt x="2010" y="482"/>
                  </a:lnTo>
                </a:path>
              </a:pathLst>
            </a:custGeom>
            <a:solidFill>
              <a:srgbClr val="000000"/>
            </a:solidFill>
            <a:ln w="12700" cap="rnd" cmpd="sng">
              <a:solidFill>
                <a:srgbClr val="000000"/>
              </a:solidFill>
              <a:prstDash val="solid"/>
              <a:round/>
              <a:headEnd type="none" w="med" len="med"/>
              <a:tailEnd type="none" w="med" len="med"/>
            </a:ln>
          </p:spPr>
          <p:txBody>
            <a:bodyPr/>
            <a:lstStyle/>
            <a:p>
              <a:endParaRPr lang="en-US"/>
            </a:p>
          </p:txBody>
        </p:sp>
        <p:sp>
          <p:nvSpPr>
            <p:cNvPr id="19499" name="Freeform 23"/>
            <p:cNvSpPr>
              <a:spLocks/>
            </p:cNvSpPr>
            <p:nvPr/>
          </p:nvSpPr>
          <p:spPr bwMode="auto">
            <a:xfrm>
              <a:off x="336" y="3045"/>
              <a:ext cx="2475" cy="555"/>
            </a:xfrm>
            <a:custGeom>
              <a:avLst/>
              <a:gdLst>
                <a:gd name="T0" fmla="*/ 2311 w 2475"/>
                <a:gd name="T1" fmla="*/ 554 h 555"/>
                <a:gd name="T2" fmla="*/ 2330 w 2475"/>
                <a:gd name="T3" fmla="*/ 554 h 555"/>
                <a:gd name="T4" fmla="*/ 2358 w 2475"/>
                <a:gd name="T5" fmla="*/ 552 h 555"/>
                <a:gd name="T6" fmla="*/ 2383 w 2475"/>
                <a:gd name="T7" fmla="*/ 547 h 555"/>
                <a:gd name="T8" fmla="*/ 2410 w 2475"/>
                <a:gd name="T9" fmla="*/ 543 h 555"/>
                <a:gd name="T10" fmla="*/ 2430 w 2475"/>
                <a:gd name="T11" fmla="*/ 533 h 555"/>
                <a:gd name="T12" fmla="*/ 2449 w 2475"/>
                <a:gd name="T13" fmla="*/ 525 h 555"/>
                <a:gd name="T14" fmla="*/ 2460 w 2475"/>
                <a:gd name="T15" fmla="*/ 515 h 555"/>
                <a:gd name="T16" fmla="*/ 2471 w 2475"/>
                <a:gd name="T17" fmla="*/ 505 h 555"/>
                <a:gd name="T18" fmla="*/ 2474 w 2475"/>
                <a:gd name="T19" fmla="*/ 493 h 555"/>
                <a:gd name="T20" fmla="*/ 2474 w 2475"/>
                <a:gd name="T21" fmla="*/ 295 h 555"/>
                <a:gd name="T22" fmla="*/ 2472 w 2475"/>
                <a:gd name="T23" fmla="*/ 288 h 555"/>
                <a:gd name="T24" fmla="*/ 2466 w 2475"/>
                <a:gd name="T25" fmla="*/ 277 h 555"/>
                <a:gd name="T26" fmla="*/ 2452 w 2475"/>
                <a:gd name="T27" fmla="*/ 267 h 555"/>
                <a:gd name="T28" fmla="*/ 2436 w 2475"/>
                <a:gd name="T29" fmla="*/ 257 h 555"/>
                <a:gd name="T30" fmla="*/ 2416 w 2475"/>
                <a:gd name="T31" fmla="*/ 249 h 555"/>
                <a:gd name="T32" fmla="*/ 2392 w 2475"/>
                <a:gd name="T33" fmla="*/ 244 h 555"/>
                <a:gd name="T34" fmla="*/ 2366 w 2475"/>
                <a:gd name="T35" fmla="*/ 238 h 555"/>
                <a:gd name="T36" fmla="*/ 2338 w 2475"/>
                <a:gd name="T37" fmla="*/ 236 h 555"/>
                <a:gd name="T38" fmla="*/ 2311 w 2475"/>
                <a:gd name="T39" fmla="*/ 234 h 555"/>
                <a:gd name="T40" fmla="*/ 1579 w 2475"/>
                <a:gd name="T41" fmla="*/ 234 h 555"/>
                <a:gd name="T42" fmla="*/ 1579 w 2475"/>
                <a:gd name="T43" fmla="*/ 153 h 555"/>
                <a:gd name="T44" fmla="*/ 1907 w 2475"/>
                <a:gd name="T45" fmla="*/ 153 h 555"/>
                <a:gd name="T46" fmla="*/ 1239 w 2475"/>
                <a:gd name="T47" fmla="*/ 0 h 555"/>
                <a:gd name="T48" fmla="*/ 570 w 2475"/>
                <a:gd name="T49" fmla="*/ 153 h 555"/>
                <a:gd name="T50" fmla="*/ 911 w 2475"/>
                <a:gd name="T51" fmla="*/ 153 h 555"/>
                <a:gd name="T52" fmla="*/ 910 w 2475"/>
                <a:gd name="T53" fmla="*/ 234 h 555"/>
                <a:gd name="T54" fmla="*/ 164 w 2475"/>
                <a:gd name="T55" fmla="*/ 234 h 555"/>
                <a:gd name="T56" fmla="*/ 144 w 2475"/>
                <a:gd name="T57" fmla="*/ 236 h 555"/>
                <a:gd name="T58" fmla="*/ 116 w 2475"/>
                <a:gd name="T59" fmla="*/ 237 h 555"/>
                <a:gd name="T60" fmla="*/ 89 w 2475"/>
                <a:gd name="T61" fmla="*/ 241 h 555"/>
                <a:gd name="T62" fmla="*/ 66 w 2475"/>
                <a:gd name="T63" fmla="*/ 248 h 555"/>
                <a:gd name="T64" fmla="*/ 44 w 2475"/>
                <a:gd name="T65" fmla="*/ 255 h 555"/>
                <a:gd name="T66" fmla="*/ 26 w 2475"/>
                <a:gd name="T67" fmla="*/ 264 h 555"/>
                <a:gd name="T68" fmla="*/ 13 w 2475"/>
                <a:gd name="T69" fmla="*/ 274 h 555"/>
                <a:gd name="T70" fmla="*/ 3 w 2475"/>
                <a:gd name="T71" fmla="*/ 284 h 555"/>
                <a:gd name="T72" fmla="*/ 0 w 2475"/>
                <a:gd name="T73" fmla="*/ 295 h 555"/>
                <a:gd name="T74" fmla="*/ 0 w 2475"/>
                <a:gd name="T75" fmla="*/ 493 h 555"/>
                <a:gd name="T76" fmla="*/ 2 w 2475"/>
                <a:gd name="T77" fmla="*/ 501 h 555"/>
                <a:gd name="T78" fmla="*/ 9 w 2475"/>
                <a:gd name="T79" fmla="*/ 511 h 555"/>
                <a:gd name="T80" fmla="*/ 22 w 2475"/>
                <a:gd name="T81" fmla="*/ 522 h 555"/>
                <a:gd name="T82" fmla="*/ 38 w 2475"/>
                <a:gd name="T83" fmla="*/ 531 h 555"/>
                <a:gd name="T84" fmla="*/ 60 w 2475"/>
                <a:gd name="T85" fmla="*/ 539 h 555"/>
                <a:gd name="T86" fmla="*/ 83 w 2475"/>
                <a:gd name="T87" fmla="*/ 546 h 555"/>
                <a:gd name="T88" fmla="*/ 107 w 2475"/>
                <a:gd name="T89" fmla="*/ 551 h 555"/>
                <a:gd name="T90" fmla="*/ 136 w 2475"/>
                <a:gd name="T91" fmla="*/ 554 h 555"/>
                <a:gd name="T92" fmla="*/ 164 w 2475"/>
                <a:gd name="T93" fmla="*/ 554 h 555"/>
                <a:gd name="T94" fmla="*/ 2311 w 2475"/>
                <a:gd name="T95" fmla="*/ 554 h 55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475"/>
                <a:gd name="T145" fmla="*/ 0 h 555"/>
                <a:gd name="T146" fmla="*/ 2475 w 2475"/>
                <a:gd name="T147" fmla="*/ 555 h 55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475" h="555">
                  <a:moveTo>
                    <a:pt x="2311" y="554"/>
                  </a:moveTo>
                  <a:lnTo>
                    <a:pt x="2330" y="554"/>
                  </a:lnTo>
                  <a:lnTo>
                    <a:pt x="2358" y="552"/>
                  </a:lnTo>
                  <a:lnTo>
                    <a:pt x="2383" y="547"/>
                  </a:lnTo>
                  <a:lnTo>
                    <a:pt x="2410" y="543"/>
                  </a:lnTo>
                  <a:lnTo>
                    <a:pt x="2430" y="533"/>
                  </a:lnTo>
                  <a:lnTo>
                    <a:pt x="2449" y="525"/>
                  </a:lnTo>
                  <a:lnTo>
                    <a:pt x="2460" y="515"/>
                  </a:lnTo>
                  <a:lnTo>
                    <a:pt x="2471" y="505"/>
                  </a:lnTo>
                  <a:lnTo>
                    <a:pt x="2474" y="493"/>
                  </a:lnTo>
                  <a:lnTo>
                    <a:pt x="2474" y="295"/>
                  </a:lnTo>
                  <a:lnTo>
                    <a:pt x="2472" y="288"/>
                  </a:lnTo>
                  <a:lnTo>
                    <a:pt x="2466" y="277"/>
                  </a:lnTo>
                  <a:lnTo>
                    <a:pt x="2452" y="267"/>
                  </a:lnTo>
                  <a:lnTo>
                    <a:pt x="2436" y="257"/>
                  </a:lnTo>
                  <a:lnTo>
                    <a:pt x="2416" y="249"/>
                  </a:lnTo>
                  <a:lnTo>
                    <a:pt x="2392" y="244"/>
                  </a:lnTo>
                  <a:lnTo>
                    <a:pt x="2366" y="238"/>
                  </a:lnTo>
                  <a:lnTo>
                    <a:pt x="2338" y="236"/>
                  </a:lnTo>
                  <a:lnTo>
                    <a:pt x="2311" y="234"/>
                  </a:lnTo>
                  <a:lnTo>
                    <a:pt x="1579" y="234"/>
                  </a:lnTo>
                  <a:lnTo>
                    <a:pt x="1579" y="153"/>
                  </a:lnTo>
                  <a:lnTo>
                    <a:pt x="1907" y="153"/>
                  </a:lnTo>
                  <a:lnTo>
                    <a:pt x="1239" y="0"/>
                  </a:lnTo>
                  <a:lnTo>
                    <a:pt x="570" y="153"/>
                  </a:lnTo>
                  <a:lnTo>
                    <a:pt x="911" y="153"/>
                  </a:lnTo>
                  <a:lnTo>
                    <a:pt x="910" y="234"/>
                  </a:lnTo>
                  <a:lnTo>
                    <a:pt x="164" y="234"/>
                  </a:lnTo>
                  <a:lnTo>
                    <a:pt x="144" y="236"/>
                  </a:lnTo>
                  <a:lnTo>
                    <a:pt x="116" y="237"/>
                  </a:lnTo>
                  <a:lnTo>
                    <a:pt x="89" y="241"/>
                  </a:lnTo>
                  <a:lnTo>
                    <a:pt x="66" y="248"/>
                  </a:lnTo>
                  <a:lnTo>
                    <a:pt x="44" y="255"/>
                  </a:lnTo>
                  <a:lnTo>
                    <a:pt x="26" y="264"/>
                  </a:lnTo>
                  <a:lnTo>
                    <a:pt x="13" y="274"/>
                  </a:lnTo>
                  <a:lnTo>
                    <a:pt x="3" y="284"/>
                  </a:lnTo>
                  <a:lnTo>
                    <a:pt x="0" y="295"/>
                  </a:lnTo>
                  <a:lnTo>
                    <a:pt x="0" y="493"/>
                  </a:lnTo>
                  <a:lnTo>
                    <a:pt x="2" y="501"/>
                  </a:lnTo>
                  <a:lnTo>
                    <a:pt x="9" y="511"/>
                  </a:lnTo>
                  <a:lnTo>
                    <a:pt x="22" y="522"/>
                  </a:lnTo>
                  <a:lnTo>
                    <a:pt x="38" y="531"/>
                  </a:lnTo>
                  <a:lnTo>
                    <a:pt x="60" y="539"/>
                  </a:lnTo>
                  <a:lnTo>
                    <a:pt x="83" y="546"/>
                  </a:lnTo>
                  <a:lnTo>
                    <a:pt x="107" y="551"/>
                  </a:lnTo>
                  <a:lnTo>
                    <a:pt x="136" y="554"/>
                  </a:lnTo>
                  <a:lnTo>
                    <a:pt x="164" y="554"/>
                  </a:lnTo>
                  <a:lnTo>
                    <a:pt x="2311" y="554"/>
                  </a:lnTo>
                </a:path>
              </a:pathLst>
            </a:custGeom>
            <a:solidFill>
              <a:srgbClr val="C1CEFF"/>
            </a:solidFill>
            <a:ln w="12700" cap="rnd" cmpd="sng">
              <a:solidFill>
                <a:srgbClr val="000000"/>
              </a:solidFill>
              <a:prstDash val="solid"/>
              <a:round/>
              <a:headEnd type="none" w="med" len="med"/>
              <a:tailEnd type="none" w="med" len="med"/>
            </a:ln>
          </p:spPr>
          <p:txBody>
            <a:bodyPr/>
            <a:lstStyle/>
            <a:p>
              <a:endParaRPr lang="en-US"/>
            </a:p>
          </p:txBody>
        </p:sp>
        <p:sp>
          <p:nvSpPr>
            <p:cNvPr id="19500" name="Rectangle 24"/>
            <p:cNvSpPr>
              <a:spLocks noChangeArrowheads="1"/>
            </p:cNvSpPr>
            <p:nvPr/>
          </p:nvSpPr>
          <p:spPr bwMode="auto">
            <a:xfrm>
              <a:off x="376" y="3312"/>
              <a:ext cx="2407" cy="310"/>
            </a:xfrm>
            <a:prstGeom prst="rect">
              <a:avLst/>
            </a:prstGeom>
            <a:noFill/>
            <a:ln w="12700">
              <a:noFill/>
              <a:miter lim="800000"/>
              <a:headEnd/>
              <a:tailEnd/>
            </a:ln>
          </p:spPr>
          <p:txBody>
            <a:bodyPr wrap="none" lIns="90488" tIns="44450" rIns="90488" bIns="44450">
              <a:spAutoFit/>
            </a:bodyPr>
            <a:lstStyle/>
            <a:p>
              <a:pPr algn="ctr">
                <a:spcBef>
                  <a:spcPct val="0"/>
                </a:spcBef>
              </a:pPr>
              <a:r>
                <a:rPr lang="en-US" sz="2000" dirty="0">
                  <a:solidFill>
                    <a:srgbClr val="000000"/>
                  </a:solidFill>
                  <a:latin typeface="+mn-lt"/>
                </a:rPr>
                <a:t>Separator = Element</a:t>
              </a:r>
            </a:p>
            <a:p>
              <a:pPr algn="ctr">
                <a:spcBef>
                  <a:spcPct val="0"/>
                </a:spcBef>
              </a:pPr>
              <a:r>
                <a:rPr lang="en-US" sz="2000" dirty="0">
                  <a:solidFill>
                    <a:srgbClr val="000000"/>
                  </a:solidFill>
                  <a:latin typeface="+mn-lt"/>
                </a:rPr>
                <a:t> Delimiter</a:t>
              </a:r>
              <a:endParaRPr lang="en-US" sz="2000" dirty="0">
                <a:solidFill>
                  <a:schemeClr val="bg2"/>
                </a:solidFill>
                <a:latin typeface="+mn-lt"/>
              </a:endParaRPr>
            </a:p>
          </p:txBody>
        </p:sp>
      </p:grpSp>
      <p:grpSp>
        <p:nvGrpSpPr>
          <p:cNvPr id="19478" name="Group 25"/>
          <p:cNvGrpSpPr>
            <a:grpSpLocks/>
          </p:cNvGrpSpPr>
          <p:nvPr/>
        </p:nvGrpSpPr>
        <p:grpSpPr bwMode="auto">
          <a:xfrm>
            <a:off x="7467600" y="4648200"/>
            <a:ext cx="1676400" cy="2032000"/>
            <a:chOff x="3744" y="1248"/>
            <a:chExt cx="1294" cy="1232"/>
          </a:xfrm>
        </p:grpSpPr>
        <p:sp>
          <p:nvSpPr>
            <p:cNvPr id="19495" name="Freeform 26"/>
            <p:cNvSpPr>
              <a:spLocks/>
            </p:cNvSpPr>
            <p:nvPr/>
          </p:nvSpPr>
          <p:spPr bwMode="auto">
            <a:xfrm flipV="1">
              <a:off x="3792" y="1296"/>
              <a:ext cx="1246" cy="1184"/>
            </a:xfrm>
            <a:custGeom>
              <a:avLst/>
              <a:gdLst>
                <a:gd name="T0" fmla="*/ 1163 w 1246"/>
                <a:gd name="T1" fmla="*/ 0 h 1184"/>
                <a:gd name="T2" fmla="*/ 1173 w 1246"/>
                <a:gd name="T3" fmla="*/ 0 h 1184"/>
                <a:gd name="T4" fmla="*/ 1186 w 1246"/>
                <a:gd name="T5" fmla="*/ 7 h 1184"/>
                <a:gd name="T6" fmla="*/ 1200 w 1246"/>
                <a:gd name="T7" fmla="*/ 14 h 1184"/>
                <a:gd name="T8" fmla="*/ 1212 w 1246"/>
                <a:gd name="T9" fmla="*/ 27 h 1184"/>
                <a:gd name="T10" fmla="*/ 1223 w 1246"/>
                <a:gd name="T11" fmla="*/ 44 h 1184"/>
                <a:gd name="T12" fmla="*/ 1232 w 1246"/>
                <a:gd name="T13" fmla="*/ 62 h 1184"/>
                <a:gd name="T14" fmla="*/ 1238 w 1246"/>
                <a:gd name="T15" fmla="*/ 85 h 1184"/>
                <a:gd name="T16" fmla="*/ 1243 w 1246"/>
                <a:gd name="T17" fmla="*/ 107 h 1184"/>
                <a:gd name="T18" fmla="*/ 1245 w 1246"/>
                <a:gd name="T19" fmla="*/ 130 h 1184"/>
                <a:gd name="T20" fmla="*/ 1245 w 1246"/>
                <a:gd name="T21" fmla="*/ 552 h 1184"/>
                <a:gd name="T22" fmla="*/ 1244 w 1246"/>
                <a:gd name="T23" fmla="*/ 567 h 1184"/>
                <a:gd name="T24" fmla="*/ 1240 w 1246"/>
                <a:gd name="T25" fmla="*/ 592 h 1184"/>
                <a:gd name="T26" fmla="*/ 1234 w 1246"/>
                <a:gd name="T27" fmla="*/ 613 h 1184"/>
                <a:gd name="T28" fmla="*/ 1226 w 1246"/>
                <a:gd name="T29" fmla="*/ 633 h 1184"/>
                <a:gd name="T30" fmla="*/ 1216 w 1246"/>
                <a:gd name="T31" fmla="*/ 651 h 1184"/>
                <a:gd name="T32" fmla="*/ 1204 w 1246"/>
                <a:gd name="T33" fmla="*/ 664 h 1184"/>
                <a:gd name="T34" fmla="*/ 1190 w 1246"/>
                <a:gd name="T35" fmla="*/ 674 h 1184"/>
                <a:gd name="T36" fmla="*/ 1176 w 1246"/>
                <a:gd name="T37" fmla="*/ 680 h 1184"/>
                <a:gd name="T38" fmla="*/ 1163 w 1246"/>
                <a:gd name="T39" fmla="*/ 683 h 1184"/>
                <a:gd name="T40" fmla="*/ 795 w 1246"/>
                <a:gd name="T41" fmla="*/ 683 h 1184"/>
                <a:gd name="T42" fmla="*/ 795 w 1246"/>
                <a:gd name="T43" fmla="*/ 857 h 1184"/>
                <a:gd name="T44" fmla="*/ 960 w 1246"/>
                <a:gd name="T45" fmla="*/ 857 h 1184"/>
                <a:gd name="T46" fmla="*/ 624 w 1246"/>
                <a:gd name="T47" fmla="*/ 1183 h 1184"/>
                <a:gd name="T48" fmla="*/ 287 w 1246"/>
                <a:gd name="T49" fmla="*/ 857 h 1184"/>
                <a:gd name="T50" fmla="*/ 458 w 1246"/>
                <a:gd name="T51" fmla="*/ 857 h 1184"/>
                <a:gd name="T52" fmla="*/ 458 w 1246"/>
                <a:gd name="T53" fmla="*/ 683 h 1184"/>
                <a:gd name="T54" fmla="*/ 83 w 1246"/>
                <a:gd name="T55" fmla="*/ 683 h 1184"/>
                <a:gd name="T56" fmla="*/ 72 w 1246"/>
                <a:gd name="T57" fmla="*/ 681 h 1184"/>
                <a:gd name="T58" fmla="*/ 58 w 1246"/>
                <a:gd name="T59" fmla="*/ 677 h 1184"/>
                <a:gd name="T60" fmla="*/ 45 w 1246"/>
                <a:gd name="T61" fmla="*/ 667 h 1184"/>
                <a:gd name="T62" fmla="*/ 33 w 1246"/>
                <a:gd name="T63" fmla="*/ 654 h 1184"/>
                <a:gd name="T64" fmla="*/ 22 w 1246"/>
                <a:gd name="T65" fmla="*/ 639 h 1184"/>
                <a:gd name="T66" fmla="*/ 13 w 1246"/>
                <a:gd name="T67" fmla="*/ 619 h 1184"/>
                <a:gd name="T68" fmla="*/ 6 w 1246"/>
                <a:gd name="T69" fmla="*/ 599 h 1184"/>
                <a:gd name="T70" fmla="*/ 2 w 1246"/>
                <a:gd name="T71" fmla="*/ 577 h 1184"/>
                <a:gd name="T72" fmla="*/ 0 w 1246"/>
                <a:gd name="T73" fmla="*/ 552 h 1184"/>
                <a:gd name="T74" fmla="*/ 0 w 1246"/>
                <a:gd name="T75" fmla="*/ 130 h 1184"/>
                <a:gd name="T76" fmla="*/ 1 w 1246"/>
                <a:gd name="T77" fmla="*/ 114 h 1184"/>
                <a:gd name="T78" fmla="*/ 4 w 1246"/>
                <a:gd name="T79" fmla="*/ 90 h 1184"/>
                <a:gd name="T80" fmla="*/ 10 w 1246"/>
                <a:gd name="T81" fmla="*/ 69 h 1184"/>
                <a:gd name="T82" fmla="*/ 19 w 1246"/>
                <a:gd name="T83" fmla="*/ 50 h 1184"/>
                <a:gd name="T84" fmla="*/ 29 w 1246"/>
                <a:gd name="T85" fmla="*/ 34 h 1184"/>
                <a:gd name="T86" fmla="*/ 41 w 1246"/>
                <a:gd name="T87" fmla="*/ 19 h 1184"/>
                <a:gd name="T88" fmla="*/ 54 w 1246"/>
                <a:gd name="T89" fmla="*/ 10 h 1184"/>
                <a:gd name="T90" fmla="*/ 68 w 1246"/>
                <a:gd name="T91" fmla="*/ 1 h 1184"/>
                <a:gd name="T92" fmla="*/ 83 w 1246"/>
                <a:gd name="T93" fmla="*/ 0 h 1184"/>
                <a:gd name="T94" fmla="*/ 1163 w 1246"/>
                <a:gd name="T95" fmla="*/ 0 h 118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46"/>
                <a:gd name="T145" fmla="*/ 0 h 1184"/>
                <a:gd name="T146" fmla="*/ 1246 w 1246"/>
                <a:gd name="T147" fmla="*/ 1184 h 118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46" h="1184">
                  <a:moveTo>
                    <a:pt x="1163" y="0"/>
                  </a:moveTo>
                  <a:lnTo>
                    <a:pt x="1173" y="0"/>
                  </a:lnTo>
                  <a:lnTo>
                    <a:pt x="1186" y="7"/>
                  </a:lnTo>
                  <a:lnTo>
                    <a:pt x="1200" y="14"/>
                  </a:lnTo>
                  <a:lnTo>
                    <a:pt x="1212" y="27"/>
                  </a:lnTo>
                  <a:lnTo>
                    <a:pt x="1223" y="44"/>
                  </a:lnTo>
                  <a:lnTo>
                    <a:pt x="1232" y="62"/>
                  </a:lnTo>
                  <a:lnTo>
                    <a:pt x="1238" y="85"/>
                  </a:lnTo>
                  <a:lnTo>
                    <a:pt x="1243" y="107"/>
                  </a:lnTo>
                  <a:lnTo>
                    <a:pt x="1245" y="130"/>
                  </a:lnTo>
                  <a:lnTo>
                    <a:pt x="1245" y="552"/>
                  </a:lnTo>
                  <a:lnTo>
                    <a:pt x="1244" y="567"/>
                  </a:lnTo>
                  <a:lnTo>
                    <a:pt x="1240" y="592"/>
                  </a:lnTo>
                  <a:lnTo>
                    <a:pt x="1234" y="613"/>
                  </a:lnTo>
                  <a:lnTo>
                    <a:pt x="1226" y="633"/>
                  </a:lnTo>
                  <a:lnTo>
                    <a:pt x="1216" y="651"/>
                  </a:lnTo>
                  <a:lnTo>
                    <a:pt x="1204" y="664"/>
                  </a:lnTo>
                  <a:lnTo>
                    <a:pt x="1190" y="674"/>
                  </a:lnTo>
                  <a:lnTo>
                    <a:pt x="1176" y="680"/>
                  </a:lnTo>
                  <a:lnTo>
                    <a:pt x="1163" y="683"/>
                  </a:lnTo>
                  <a:lnTo>
                    <a:pt x="795" y="683"/>
                  </a:lnTo>
                  <a:lnTo>
                    <a:pt x="795" y="857"/>
                  </a:lnTo>
                  <a:lnTo>
                    <a:pt x="960" y="857"/>
                  </a:lnTo>
                  <a:lnTo>
                    <a:pt x="624" y="1183"/>
                  </a:lnTo>
                  <a:lnTo>
                    <a:pt x="287" y="857"/>
                  </a:lnTo>
                  <a:lnTo>
                    <a:pt x="458" y="857"/>
                  </a:lnTo>
                  <a:lnTo>
                    <a:pt x="458" y="683"/>
                  </a:lnTo>
                  <a:lnTo>
                    <a:pt x="83" y="683"/>
                  </a:lnTo>
                  <a:lnTo>
                    <a:pt x="72" y="681"/>
                  </a:lnTo>
                  <a:lnTo>
                    <a:pt x="58" y="677"/>
                  </a:lnTo>
                  <a:lnTo>
                    <a:pt x="45" y="667"/>
                  </a:lnTo>
                  <a:lnTo>
                    <a:pt x="33" y="654"/>
                  </a:lnTo>
                  <a:lnTo>
                    <a:pt x="22" y="639"/>
                  </a:lnTo>
                  <a:lnTo>
                    <a:pt x="13" y="619"/>
                  </a:lnTo>
                  <a:lnTo>
                    <a:pt x="6" y="599"/>
                  </a:lnTo>
                  <a:lnTo>
                    <a:pt x="2" y="577"/>
                  </a:lnTo>
                  <a:lnTo>
                    <a:pt x="0" y="552"/>
                  </a:lnTo>
                  <a:lnTo>
                    <a:pt x="0" y="130"/>
                  </a:lnTo>
                  <a:lnTo>
                    <a:pt x="1" y="114"/>
                  </a:lnTo>
                  <a:lnTo>
                    <a:pt x="4" y="90"/>
                  </a:lnTo>
                  <a:lnTo>
                    <a:pt x="10" y="69"/>
                  </a:lnTo>
                  <a:lnTo>
                    <a:pt x="19" y="50"/>
                  </a:lnTo>
                  <a:lnTo>
                    <a:pt x="29" y="34"/>
                  </a:lnTo>
                  <a:lnTo>
                    <a:pt x="41" y="19"/>
                  </a:lnTo>
                  <a:lnTo>
                    <a:pt x="54" y="10"/>
                  </a:lnTo>
                  <a:lnTo>
                    <a:pt x="68" y="1"/>
                  </a:lnTo>
                  <a:lnTo>
                    <a:pt x="83" y="0"/>
                  </a:lnTo>
                  <a:lnTo>
                    <a:pt x="1163" y="0"/>
                  </a:lnTo>
                </a:path>
              </a:pathLst>
            </a:custGeom>
            <a:solidFill>
              <a:srgbClr val="000000"/>
            </a:solidFill>
            <a:ln w="12700" cap="rnd" cmpd="sng">
              <a:solidFill>
                <a:srgbClr val="000000"/>
              </a:solidFill>
              <a:prstDash val="solid"/>
              <a:round/>
              <a:headEnd type="none" w="med" len="med"/>
              <a:tailEnd type="none" w="med" len="med"/>
            </a:ln>
          </p:spPr>
          <p:txBody>
            <a:bodyPr/>
            <a:lstStyle/>
            <a:p>
              <a:endParaRPr lang="en-US"/>
            </a:p>
          </p:txBody>
        </p:sp>
        <p:sp>
          <p:nvSpPr>
            <p:cNvPr id="19496" name="Freeform 27"/>
            <p:cNvSpPr>
              <a:spLocks/>
            </p:cNvSpPr>
            <p:nvPr/>
          </p:nvSpPr>
          <p:spPr bwMode="auto">
            <a:xfrm flipV="1">
              <a:off x="3744" y="1248"/>
              <a:ext cx="1247" cy="1183"/>
            </a:xfrm>
            <a:custGeom>
              <a:avLst/>
              <a:gdLst>
                <a:gd name="T0" fmla="*/ 1163 w 1247"/>
                <a:gd name="T1" fmla="*/ 0 h 1183"/>
                <a:gd name="T2" fmla="*/ 1174 w 1247"/>
                <a:gd name="T3" fmla="*/ 0 h 1183"/>
                <a:gd name="T4" fmla="*/ 1187 w 1247"/>
                <a:gd name="T5" fmla="*/ 4 h 1183"/>
                <a:gd name="T6" fmla="*/ 1200 w 1247"/>
                <a:gd name="T7" fmla="*/ 13 h 1183"/>
                <a:gd name="T8" fmla="*/ 1213 w 1247"/>
                <a:gd name="T9" fmla="*/ 25 h 1183"/>
                <a:gd name="T10" fmla="*/ 1224 w 1247"/>
                <a:gd name="T11" fmla="*/ 43 h 1183"/>
                <a:gd name="T12" fmla="*/ 1233 w 1247"/>
                <a:gd name="T13" fmla="*/ 60 h 1183"/>
                <a:gd name="T14" fmla="*/ 1239 w 1247"/>
                <a:gd name="T15" fmla="*/ 84 h 1183"/>
                <a:gd name="T16" fmla="*/ 1244 w 1247"/>
                <a:gd name="T17" fmla="*/ 106 h 1183"/>
                <a:gd name="T18" fmla="*/ 1246 w 1247"/>
                <a:gd name="T19" fmla="*/ 130 h 1183"/>
                <a:gd name="T20" fmla="*/ 1246 w 1247"/>
                <a:gd name="T21" fmla="*/ 551 h 1183"/>
                <a:gd name="T22" fmla="*/ 1245 w 1247"/>
                <a:gd name="T23" fmla="*/ 567 h 1183"/>
                <a:gd name="T24" fmla="*/ 1241 w 1247"/>
                <a:gd name="T25" fmla="*/ 591 h 1183"/>
                <a:gd name="T26" fmla="*/ 1235 w 1247"/>
                <a:gd name="T27" fmla="*/ 612 h 1183"/>
                <a:gd name="T28" fmla="*/ 1227 w 1247"/>
                <a:gd name="T29" fmla="*/ 632 h 1183"/>
                <a:gd name="T30" fmla="*/ 1217 w 1247"/>
                <a:gd name="T31" fmla="*/ 649 h 1183"/>
                <a:gd name="T32" fmla="*/ 1205 w 1247"/>
                <a:gd name="T33" fmla="*/ 663 h 1183"/>
                <a:gd name="T34" fmla="*/ 1191 w 1247"/>
                <a:gd name="T35" fmla="*/ 673 h 1183"/>
                <a:gd name="T36" fmla="*/ 1177 w 1247"/>
                <a:gd name="T37" fmla="*/ 678 h 1183"/>
                <a:gd name="T38" fmla="*/ 1163 w 1247"/>
                <a:gd name="T39" fmla="*/ 682 h 1183"/>
                <a:gd name="T40" fmla="*/ 795 w 1247"/>
                <a:gd name="T41" fmla="*/ 682 h 1183"/>
                <a:gd name="T42" fmla="*/ 795 w 1247"/>
                <a:gd name="T43" fmla="*/ 857 h 1183"/>
                <a:gd name="T44" fmla="*/ 961 w 1247"/>
                <a:gd name="T45" fmla="*/ 857 h 1183"/>
                <a:gd name="T46" fmla="*/ 624 w 1247"/>
                <a:gd name="T47" fmla="*/ 1182 h 1183"/>
                <a:gd name="T48" fmla="*/ 287 w 1247"/>
                <a:gd name="T49" fmla="*/ 857 h 1183"/>
                <a:gd name="T50" fmla="*/ 459 w 1247"/>
                <a:gd name="T51" fmla="*/ 857 h 1183"/>
                <a:gd name="T52" fmla="*/ 459 w 1247"/>
                <a:gd name="T53" fmla="*/ 682 h 1183"/>
                <a:gd name="T54" fmla="*/ 83 w 1247"/>
                <a:gd name="T55" fmla="*/ 682 h 1183"/>
                <a:gd name="T56" fmla="*/ 73 w 1247"/>
                <a:gd name="T57" fmla="*/ 679 h 1183"/>
                <a:gd name="T58" fmla="*/ 59 w 1247"/>
                <a:gd name="T59" fmla="*/ 676 h 1183"/>
                <a:gd name="T60" fmla="*/ 45 w 1247"/>
                <a:gd name="T61" fmla="*/ 666 h 1183"/>
                <a:gd name="T62" fmla="*/ 34 w 1247"/>
                <a:gd name="T63" fmla="*/ 653 h 1183"/>
                <a:gd name="T64" fmla="*/ 22 w 1247"/>
                <a:gd name="T65" fmla="*/ 637 h 1183"/>
                <a:gd name="T66" fmla="*/ 14 w 1247"/>
                <a:gd name="T67" fmla="*/ 618 h 1183"/>
                <a:gd name="T68" fmla="*/ 7 w 1247"/>
                <a:gd name="T69" fmla="*/ 597 h 1183"/>
                <a:gd name="T70" fmla="*/ 2 w 1247"/>
                <a:gd name="T71" fmla="*/ 576 h 1183"/>
                <a:gd name="T72" fmla="*/ 0 w 1247"/>
                <a:gd name="T73" fmla="*/ 551 h 1183"/>
                <a:gd name="T74" fmla="*/ 0 w 1247"/>
                <a:gd name="T75" fmla="*/ 130 h 1183"/>
                <a:gd name="T76" fmla="*/ 2 w 1247"/>
                <a:gd name="T77" fmla="*/ 112 h 1183"/>
                <a:gd name="T78" fmla="*/ 5 w 1247"/>
                <a:gd name="T79" fmla="*/ 90 h 1183"/>
                <a:gd name="T80" fmla="*/ 11 w 1247"/>
                <a:gd name="T81" fmla="*/ 67 h 1183"/>
                <a:gd name="T82" fmla="*/ 20 w 1247"/>
                <a:gd name="T83" fmla="*/ 48 h 1183"/>
                <a:gd name="T84" fmla="*/ 30 w 1247"/>
                <a:gd name="T85" fmla="*/ 32 h 1183"/>
                <a:gd name="T86" fmla="*/ 42 w 1247"/>
                <a:gd name="T87" fmla="*/ 17 h 1183"/>
                <a:gd name="T88" fmla="*/ 55 w 1247"/>
                <a:gd name="T89" fmla="*/ 8 h 1183"/>
                <a:gd name="T90" fmla="*/ 69 w 1247"/>
                <a:gd name="T91" fmla="*/ 1 h 1183"/>
                <a:gd name="T92" fmla="*/ 83 w 1247"/>
                <a:gd name="T93" fmla="*/ 0 h 1183"/>
                <a:gd name="T94" fmla="*/ 1163 w 1247"/>
                <a:gd name="T95" fmla="*/ 0 h 118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47"/>
                <a:gd name="T145" fmla="*/ 0 h 1183"/>
                <a:gd name="T146" fmla="*/ 1247 w 1247"/>
                <a:gd name="T147" fmla="*/ 1183 h 118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47" h="1183">
                  <a:moveTo>
                    <a:pt x="1163" y="0"/>
                  </a:moveTo>
                  <a:lnTo>
                    <a:pt x="1174" y="0"/>
                  </a:lnTo>
                  <a:lnTo>
                    <a:pt x="1187" y="4"/>
                  </a:lnTo>
                  <a:lnTo>
                    <a:pt x="1200" y="13"/>
                  </a:lnTo>
                  <a:lnTo>
                    <a:pt x="1213" y="25"/>
                  </a:lnTo>
                  <a:lnTo>
                    <a:pt x="1224" y="43"/>
                  </a:lnTo>
                  <a:lnTo>
                    <a:pt x="1233" y="60"/>
                  </a:lnTo>
                  <a:lnTo>
                    <a:pt x="1239" y="84"/>
                  </a:lnTo>
                  <a:lnTo>
                    <a:pt x="1244" y="106"/>
                  </a:lnTo>
                  <a:lnTo>
                    <a:pt x="1246" y="130"/>
                  </a:lnTo>
                  <a:lnTo>
                    <a:pt x="1246" y="551"/>
                  </a:lnTo>
                  <a:lnTo>
                    <a:pt x="1245" y="567"/>
                  </a:lnTo>
                  <a:lnTo>
                    <a:pt x="1241" y="591"/>
                  </a:lnTo>
                  <a:lnTo>
                    <a:pt x="1235" y="612"/>
                  </a:lnTo>
                  <a:lnTo>
                    <a:pt x="1227" y="632"/>
                  </a:lnTo>
                  <a:lnTo>
                    <a:pt x="1217" y="649"/>
                  </a:lnTo>
                  <a:lnTo>
                    <a:pt x="1205" y="663"/>
                  </a:lnTo>
                  <a:lnTo>
                    <a:pt x="1191" y="673"/>
                  </a:lnTo>
                  <a:lnTo>
                    <a:pt x="1177" y="678"/>
                  </a:lnTo>
                  <a:lnTo>
                    <a:pt x="1163" y="682"/>
                  </a:lnTo>
                  <a:lnTo>
                    <a:pt x="795" y="682"/>
                  </a:lnTo>
                  <a:lnTo>
                    <a:pt x="795" y="857"/>
                  </a:lnTo>
                  <a:lnTo>
                    <a:pt x="961" y="857"/>
                  </a:lnTo>
                  <a:lnTo>
                    <a:pt x="624" y="1182"/>
                  </a:lnTo>
                  <a:lnTo>
                    <a:pt x="287" y="857"/>
                  </a:lnTo>
                  <a:lnTo>
                    <a:pt x="459" y="857"/>
                  </a:lnTo>
                  <a:lnTo>
                    <a:pt x="459" y="682"/>
                  </a:lnTo>
                  <a:lnTo>
                    <a:pt x="83" y="682"/>
                  </a:lnTo>
                  <a:lnTo>
                    <a:pt x="73" y="679"/>
                  </a:lnTo>
                  <a:lnTo>
                    <a:pt x="59" y="676"/>
                  </a:lnTo>
                  <a:lnTo>
                    <a:pt x="45" y="666"/>
                  </a:lnTo>
                  <a:lnTo>
                    <a:pt x="34" y="653"/>
                  </a:lnTo>
                  <a:lnTo>
                    <a:pt x="22" y="637"/>
                  </a:lnTo>
                  <a:lnTo>
                    <a:pt x="14" y="618"/>
                  </a:lnTo>
                  <a:lnTo>
                    <a:pt x="7" y="597"/>
                  </a:lnTo>
                  <a:lnTo>
                    <a:pt x="2" y="576"/>
                  </a:lnTo>
                  <a:lnTo>
                    <a:pt x="0" y="551"/>
                  </a:lnTo>
                  <a:lnTo>
                    <a:pt x="0" y="130"/>
                  </a:lnTo>
                  <a:lnTo>
                    <a:pt x="2" y="112"/>
                  </a:lnTo>
                  <a:lnTo>
                    <a:pt x="5" y="90"/>
                  </a:lnTo>
                  <a:lnTo>
                    <a:pt x="11" y="67"/>
                  </a:lnTo>
                  <a:lnTo>
                    <a:pt x="20" y="48"/>
                  </a:lnTo>
                  <a:lnTo>
                    <a:pt x="30" y="32"/>
                  </a:lnTo>
                  <a:lnTo>
                    <a:pt x="42" y="17"/>
                  </a:lnTo>
                  <a:lnTo>
                    <a:pt x="55" y="8"/>
                  </a:lnTo>
                  <a:lnTo>
                    <a:pt x="69" y="1"/>
                  </a:lnTo>
                  <a:lnTo>
                    <a:pt x="83" y="0"/>
                  </a:lnTo>
                  <a:lnTo>
                    <a:pt x="1163" y="0"/>
                  </a:lnTo>
                </a:path>
              </a:pathLst>
            </a:custGeom>
            <a:solidFill>
              <a:srgbClr val="C1CEFF"/>
            </a:solidFill>
            <a:ln w="12700" cap="rnd" cmpd="sng">
              <a:solidFill>
                <a:srgbClr val="000000"/>
              </a:solidFill>
              <a:prstDash val="solid"/>
              <a:round/>
              <a:headEnd type="none" w="med" len="med"/>
              <a:tailEnd type="none" w="med" len="med"/>
            </a:ln>
          </p:spPr>
          <p:txBody>
            <a:bodyPr/>
            <a:lstStyle/>
            <a:p>
              <a:endParaRPr lang="en-US"/>
            </a:p>
          </p:txBody>
        </p:sp>
        <p:sp>
          <p:nvSpPr>
            <p:cNvPr id="19497" name="Rectangle 28"/>
            <p:cNvSpPr>
              <a:spLocks noChangeArrowheads="1"/>
            </p:cNvSpPr>
            <p:nvPr/>
          </p:nvSpPr>
          <p:spPr bwMode="auto">
            <a:xfrm>
              <a:off x="3744" y="1776"/>
              <a:ext cx="1294" cy="614"/>
            </a:xfrm>
            <a:prstGeom prst="rect">
              <a:avLst/>
            </a:prstGeom>
            <a:noFill/>
            <a:ln w="12700">
              <a:noFill/>
              <a:miter lim="800000"/>
              <a:headEnd/>
              <a:tailEnd/>
            </a:ln>
          </p:spPr>
          <p:txBody>
            <a:bodyPr wrap="square" lIns="90488" tIns="44450" rIns="90488" bIns="44450">
              <a:spAutoFit/>
            </a:bodyPr>
            <a:lstStyle/>
            <a:p>
              <a:pPr algn="ctr">
                <a:spcBef>
                  <a:spcPct val="0"/>
                </a:spcBef>
              </a:pPr>
              <a:r>
                <a:rPr lang="en-US" sz="2000" dirty="0">
                  <a:solidFill>
                    <a:srgbClr val="000000"/>
                  </a:solidFill>
                  <a:latin typeface="+mn-lt"/>
                </a:rPr>
                <a:t>Data Segment </a:t>
              </a:r>
              <a:r>
                <a:rPr lang="en-US" sz="2000" dirty="0" smtClean="0">
                  <a:solidFill>
                    <a:srgbClr val="000000"/>
                  </a:solidFill>
                  <a:latin typeface="+mn-lt"/>
                </a:rPr>
                <a:t>Terminator</a:t>
              </a:r>
              <a:endParaRPr lang="en-US" sz="2000" dirty="0">
                <a:solidFill>
                  <a:schemeClr val="bg2"/>
                </a:solidFill>
                <a:latin typeface="+mn-lt"/>
              </a:endParaRPr>
            </a:p>
          </p:txBody>
        </p:sp>
      </p:grpSp>
      <p:sp>
        <p:nvSpPr>
          <p:cNvPr id="19479" name="Rectangle 29"/>
          <p:cNvSpPr>
            <a:spLocks noChangeArrowheads="1"/>
          </p:cNvSpPr>
          <p:nvPr/>
        </p:nvSpPr>
        <p:spPr bwMode="auto">
          <a:xfrm>
            <a:off x="1812925" y="3913188"/>
            <a:ext cx="1452563" cy="1187450"/>
          </a:xfrm>
          <a:prstGeom prst="rect">
            <a:avLst/>
          </a:prstGeom>
          <a:solidFill>
            <a:schemeClr val="hlink"/>
          </a:solidFill>
          <a:ln w="12700" algn="ctr">
            <a:solidFill>
              <a:schemeClr val="tx1"/>
            </a:solidFill>
            <a:miter lim="800000"/>
            <a:headEnd/>
            <a:tailEnd/>
          </a:ln>
        </p:spPr>
        <p:txBody>
          <a:bodyPr wrap="none" anchor="ctr"/>
          <a:lstStyle/>
          <a:p>
            <a:endParaRPr lang="en-US"/>
          </a:p>
        </p:txBody>
      </p:sp>
      <p:sp>
        <p:nvSpPr>
          <p:cNvPr id="866334" name="Rectangle 30"/>
          <p:cNvSpPr>
            <a:spLocks noChangeArrowheads="1"/>
          </p:cNvSpPr>
          <p:nvPr/>
        </p:nvSpPr>
        <p:spPr bwMode="auto">
          <a:xfrm>
            <a:off x="1752600" y="3886200"/>
            <a:ext cx="1600200" cy="381000"/>
          </a:xfrm>
          <a:prstGeom prst="rect">
            <a:avLst/>
          </a:prstGeom>
          <a:solidFill>
            <a:schemeClr val="tx2">
              <a:lumMod val="40000"/>
              <a:lumOff val="60000"/>
            </a:schemeClr>
          </a:solidFill>
          <a:ln w="12700" algn="ctr">
            <a:noFill/>
            <a:miter lim="800000"/>
            <a:headEnd/>
            <a:tailEnd/>
          </a:ln>
          <a:effectLst/>
        </p:spPr>
        <p:txBody>
          <a:bodyPr wrap="none" anchor="ctr"/>
          <a:lstStyle/>
          <a:p>
            <a:pPr>
              <a:spcBef>
                <a:spcPct val="0"/>
              </a:spcBef>
              <a:defRPr/>
            </a:pPr>
            <a:r>
              <a:rPr lang="en-US" sz="1400" dirty="0">
                <a:solidFill>
                  <a:srgbClr val="000000"/>
                </a:solidFill>
                <a:latin typeface="+mn-lt"/>
              </a:rPr>
              <a:t>N104               67</a:t>
            </a:r>
            <a:endParaRPr lang="en-US" sz="1400" dirty="0">
              <a:solidFill>
                <a:srgbClr val="000000"/>
              </a:solidFill>
              <a:effectLst>
                <a:outerShdw blurRad="38100" dist="38100" dir="2700000" algn="tl">
                  <a:srgbClr val="FFFFFF"/>
                </a:outerShdw>
              </a:effectLst>
              <a:latin typeface="+mn-lt"/>
            </a:endParaRPr>
          </a:p>
        </p:txBody>
      </p:sp>
      <p:sp>
        <p:nvSpPr>
          <p:cNvPr id="866335" name="Rectangle 31"/>
          <p:cNvSpPr>
            <a:spLocks noChangeArrowheads="1"/>
          </p:cNvSpPr>
          <p:nvPr/>
        </p:nvSpPr>
        <p:spPr bwMode="auto">
          <a:xfrm>
            <a:off x="1752600" y="4249738"/>
            <a:ext cx="1600200" cy="474662"/>
          </a:xfrm>
          <a:prstGeom prst="rect">
            <a:avLst/>
          </a:prstGeom>
          <a:solidFill>
            <a:schemeClr val="tx2">
              <a:lumMod val="40000"/>
              <a:lumOff val="60000"/>
            </a:schemeClr>
          </a:solidFill>
          <a:ln w="12700" algn="ctr">
            <a:noFill/>
            <a:miter lim="800000"/>
            <a:headEnd/>
            <a:tailEnd/>
          </a:ln>
          <a:effectLst/>
        </p:spPr>
        <p:txBody>
          <a:bodyPr wrap="none" anchor="ctr"/>
          <a:lstStyle/>
          <a:p>
            <a:pPr algn="ctr">
              <a:spcBef>
                <a:spcPct val="0"/>
              </a:spcBef>
              <a:defRPr/>
            </a:pPr>
            <a:r>
              <a:rPr lang="en-US" sz="1400" dirty="0">
                <a:solidFill>
                  <a:srgbClr val="000000"/>
                </a:solidFill>
                <a:latin typeface="+mn-lt"/>
              </a:rPr>
              <a:t>Identification</a:t>
            </a:r>
          </a:p>
          <a:p>
            <a:pPr algn="ctr">
              <a:spcBef>
                <a:spcPct val="0"/>
              </a:spcBef>
              <a:defRPr/>
            </a:pPr>
            <a:r>
              <a:rPr lang="en-US" sz="1400" dirty="0">
                <a:solidFill>
                  <a:srgbClr val="000000"/>
                </a:solidFill>
                <a:latin typeface="+mn-lt"/>
              </a:rPr>
              <a:t>Code</a:t>
            </a:r>
            <a:endParaRPr lang="en-US" sz="1400" dirty="0">
              <a:solidFill>
                <a:srgbClr val="000000"/>
              </a:solidFill>
              <a:effectLst>
                <a:outerShdw blurRad="38100" dist="38100" dir="2700000" algn="tl">
                  <a:srgbClr val="FFFFFF"/>
                </a:outerShdw>
              </a:effectLst>
              <a:latin typeface="+mn-lt"/>
            </a:endParaRPr>
          </a:p>
        </p:txBody>
      </p:sp>
      <p:sp>
        <p:nvSpPr>
          <p:cNvPr id="866336" name="Rectangle 32"/>
          <p:cNvSpPr>
            <a:spLocks noChangeArrowheads="1"/>
          </p:cNvSpPr>
          <p:nvPr/>
        </p:nvSpPr>
        <p:spPr bwMode="auto">
          <a:xfrm>
            <a:off x="1752600" y="4724400"/>
            <a:ext cx="1600200" cy="457200"/>
          </a:xfrm>
          <a:prstGeom prst="rect">
            <a:avLst/>
          </a:prstGeom>
          <a:solidFill>
            <a:schemeClr val="tx2">
              <a:lumMod val="40000"/>
              <a:lumOff val="60000"/>
            </a:schemeClr>
          </a:solidFill>
          <a:ln w="12700" algn="ctr">
            <a:noFill/>
            <a:miter lim="800000"/>
            <a:headEnd/>
            <a:tailEnd/>
          </a:ln>
          <a:effectLst/>
        </p:spPr>
        <p:txBody>
          <a:bodyPr wrap="none" anchor="ctr"/>
          <a:lstStyle/>
          <a:p>
            <a:pPr>
              <a:spcBef>
                <a:spcPct val="0"/>
              </a:spcBef>
              <a:defRPr/>
            </a:pPr>
            <a:r>
              <a:rPr lang="en-US" sz="1400" dirty="0">
                <a:solidFill>
                  <a:srgbClr val="000000"/>
                </a:solidFill>
                <a:latin typeface="+mn-lt"/>
              </a:rPr>
              <a:t>X        AN      2/80</a:t>
            </a:r>
            <a:endParaRPr lang="en-US" sz="1400" dirty="0">
              <a:solidFill>
                <a:srgbClr val="000000"/>
              </a:solidFill>
              <a:effectLst>
                <a:outerShdw blurRad="38100" dist="38100" dir="2700000" algn="tl">
                  <a:srgbClr val="FFFFFF"/>
                </a:outerShdw>
              </a:effectLst>
              <a:latin typeface="+mn-lt"/>
            </a:endParaRPr>
          </a:p>
        </p:txBody>
      </p:sp>
      <p:sp>
        <p:nvSpPr>
          <p:cNvPr id="19483" name="Rectangle 33"/>
          <p:cNvSpPr>
            <a:spLocks noChangeArrowheads="1"/>
          </p:cNvSpPr>
          <p:nvPr/>
        </p:nvSpPr>
        <p:spPr bwMode="auto">
          <a:xfrm>
            <a:off x="4038600" y="3913188"/>
            <a:ext cx="1600200" cy="1187450"/>
          </a:xfrm>
          <a:prstGeom prst="rect">
            <a:avLst/>
          </a:prstGeom>
          <a:solidFill>
            <a:schemeClr val="tx2">
              <a:lumMod val="40000"/>
              <a:lumOff val="60000"/>
            </a:schemeClr>
          </a:solidFill>
          <a:ln w="12700" algn="ctr">
            <a:noFill/>
            <a:miter lim="800000"/>
            <a:headEnd/>
            <a:tailEnd/>
          </a:ln>
        </p:spPr>
        <p:txBody>
          <a:bodyPr wrap="none" anchor="ctr"/>
          <a:lstStyle/>
          <a:p>
            <a:endParaRPr lang="en-US"/>
          </a:p>
        </p:txBody>
      </p:sp>
      <p:sp>
        <p:nvSpPr>
          <p:cNvPr id="19484" name="Rectangle 34"/>
          <p:cNvSpPr>
            <a:spLocks noChangeArrowheads="1"/>
          </p:cNvSpPr>
          <p:nvPr/>
        </p:nvSpPr>
        <p:spPr bwMode="auto">
          <a:xfrm>
            <a:off x="4038600" y="3886200"/>
            <a:ext cx="1601788" cy="301625"/>
          </a:xfrm>
          <a:prstGeom prst="rect">
            <a:avLst/>
          </a:prstGeom>
          <a:solidFill>
            <a:schemeClr val="tx2">
              <a:lumMod val="40000"/>
              <a:lumOff val="60000"/>
            </a:schemeClr>
          </a:solidFill>
          <a:ln w="12700" algn="ctr">
            <a:noFill/>
            <a:miter lim="800000"/>
            <a:headEnd/>
            <a:tailEnd/>
          </a:ln>
        </p:spPr>
        <p:txBody>
          <a:bodyPr wrap="none" anchor="ctr"/>
          <a:lstStyle/>
          <a:p>
            <a:pPr algn="ctr">
              <a:spcBef>
                <a:spcPct val="0"/>
              </a:spcBef>
            </a:pPr>
            <a:r>
              <a:rPr lang="en-US" sz="1400" dirty="0">
                <a:solidFill>
                  <a:srgbClr val="000000"/>
                </a:solidFill>
                <a:latin typeface="+mn-lt"/>
              </a:rPr>
              <a:t>N105             706</a:t>
            </a:r>
          </a:p>
        </p:txBody>
      </p:sp>
      <p:sp>
        <p:nvSpPr>
          <p:cNvPr id="19485" name="Rectangle 35"/>
          <p:cNvSpPr>
            <a:spLocks noChangeArrowheads="1"/>
          </p:cNvSpPr>
          <p:nvPr/>
        </p:nvSpPr>
        <p:spPr bwMode="auto">
          <a:xfrm>
            <a:off x="4191000" y="4143375"/>
            <a:ext cx="1371600" cy="727075"/>
          </a:xfrm>
          <a:prstGeom prst="rect">
            <a:avLst/>
          </a:prstGeom>
          <a:solidFill>
            <a:schemeClr val="tx2">
              <a:lumMod val="40000"/>
              <a:lumOff val="60000"/>
            </a:schemeClr>
          </a:solidFill>
          <a:ln w="12700" algn="ctr">
            <a:noFill/>
            <a:miter lim="800000"/>
            <a:headEnd/>
            <a:tailEnd/>
          </a:ln>
        </p:spPr>
        <p:txBody>
          <a:bodyPr wrap="none" anchor="ctr"/>
          <a:lstStyle/>
          <a:p>
            <a:pPr algn="ctr">
              <a:spcBef>
                <a:spcPct val="0"/>
              </a:spcBef>
            </a:pPr>
            <a:r>
              <a:rPr lang="en-US" sz="1400" dirty="0">
                <a:solidFill>
                  <a:srgbClr val="000000"/>
                </a:solidFill>
                <a:latin typeface="+mn-lt"/>
              </a:rPr>
              <a:t>Entity</a:t>
            </a:r>
          </a:p>
          <a:p>
            <a:pPr algn="ctr">
              <a:spcBef>
                <a:spcPct val="0"/>
              </a:spcBef>
            </a:pPr>
            <a:r>
              <a:rPr lang="en-US" sz="1400" dirty="0">
                <a:solidFill>
                  <a:srgbClr val="000000"/>
                </a:solidFill>
                <a:latin typeface="+mn-lt"/>
              </a:rPr>
              <a:t>Relationship</a:t>
            </a:r>
          </a:p>
          <a:p>
            <a:pPr algn="ctr">
              <a:spcBef>
                <a:spcPct val="0"/>
              </a:spcBef>
            </a:pPr>
            <a:r>
              <a:rPr lang="en-US" sz="1400" dirty="0">
                <a:solidFill>
                  <a:srgbClr val="000000"/>
                </a:solidFill>
                <a:latin typeface="+mn-lt"/>
              </a:rPr>
              <a:t>Code</a:t>
            </a:r>
          </a:p>
        </p:txBody>
      </p:sp>
      <p:sp>
        <p:nvSpPr>
          <p:cNvPr id="19486" name="Rectangle 36"/>
          <p:cNvSpPr>
            <a:spLocks noChangeArrowheads="1"/>
          </p:cNvSpPr>
          <p:nvPr/>
        </p:nvSpPr>
        <p:spPr bwMode="auto">
          <a:xfrm>
            <a:off x="4038600" y="4876800"/>
            <a:ext cx="1600200" cy="304800"/>
          </a:xfrm>
          <a:prstGeom prst="rect">
            <a:avLst/>
          </a:prstGeom>
          <a:solidFill>
            <a:schemeClr val="tx2">
              <a:lumMod val="40000"/>
              <a:lumOff val="60000"/>
            </a:schemeClr>
          </a:solidFill>
          <a:ln w="12700" algn="ctr">
            <a:noFill/>
            <a:miter lim="800000"/>
            <a:headEnd/>
            <a:tailEnd/>
          </a:ln>
        </p:spPr>
        <p:txBody>
          <a:bodyPr wrap="none" anchor="ctr"/>
          <a:lstStyle/>
          <a:p>
            <a:pPr algn="ctr">
              <a:spcBef>
                <a:spcPct val="0"/>
              </a:spcBef>
            </a:pPr>
            <a:r>
              <a:rPr lang="en-US" sz="1400" dirty="0">
                <a:solidFill>
                  <a:srgbClr val="000000"/>
                </a:solidFill>
                <a:latin typeface="+mn-lt"/>
              </a:rPr>
              <a:t>O         ID       2/2</a:t>
            </a:r>
          </a:p>
        </p:txBody>
      </p:sp>
      <p:sp>
        <p:nvSpPr>
          <p:cNvPr id="19487" name="Rectangle 37"/>
          <p:cNvSpPr>
            <a:spLocks noChangeArrowheads="1"/>
          </p:cNvSpPr>
          <p:nvPr/>
        </p:nvSpPr>
        <p:spPr bwMode="auto">
          <a:xfrm>
            <a:off x="6248400" y="3913188"/>
            <a:ext cx="1603375" cy="1268412"/>
          </a:xfrm>
          <a:prstGeom prst="rect">
            <a:avLst/>
          </a:prstGeom>
          <a:solidFill>
            <a:schemeClr val="tx2">
              <a:lumMod val="40000"/>
              <a:lumOff val="60000"/>
            </a:schemeClr>
          </a:solidFill>
          <a:ln w="12700" algn="ctr">
            <a:noFill/>
            <a:miter lim="800000"/>
            <a:headEnd/>
            <a:tailEnd/>
          </a:ln>
        </p:spPr>
        <p:txBody>
          <a:bodyPr wrap="none" anchor="ctr"/>
          <a:lstStyle/>
          <a:p>
            <a:endParaRPr lang="en-US"/>
          </a:p>
        </p:txBody>
      </p:sp>
      <p:sp>
        <p:nvSpPr>
          <p:cNvPr id="866342" name="Rectangle 38"/>
          <p:cNvSpPr>
            <a:spLocks noChangeArrowheads="1"/>
          </p:cNvSpPr>
          <p:nvPr/>
        </p:nvSpPr>
        <p:spPr bwMode="auto">
          <a:xfrm>
            <a:off x="6324600" y="3886200"/>
            <a:ext cx="1573213" cy="305212"/>
          </a:xfrm>
          <a:prstGeom prst="rect">
            <a:avLst/>
          </a:prstGeom>
          <a:noFill/>
          <a:ln w="12700">
            <a:noFill/>
            <a:miter lim="800000"/>
            <a:headEnd/>
            <a:tailEnd/>
          </a:ln>
          <a:effectLst/>
        </p:spPr>
        <p:txBody>
          <a:bodyPr lIns="90488" tIns="44450" rIns="90488" bIns="44450">
            <a:spAutoFit/>
          </a:bodyPr>
          <a:lstStyle/>
          <a:p>
            <a:pPr>
              <a:spcBef>
                <a:spcPct val="0"/>
              </a:spcBef>
              <a:defRPr/>
            </a:pPr>
            <a:r>
              <a:rPr lang="en-US" sz="1400" dirty="0">
                <a:solidFill>
                  <a:srgbClr val="000000"/>
                </a:solidFill>
                <a:latin typeface="+mn-lt"/>
              </a:rPr>
              <a:t>N106               98</a:t>
            </a:r>
            <a:endParaRPr lang="en-US" sz="1400" dirty="0">
              <a:solidFill>
                <a:srgbClr val="000000"/>
              </a:solidFill>
              <a:effectLst>
                <a:outerShdw blurRad="38100" dist="38100" dir="2700000" algn="tl">
                  <a:srgbClr val="FFFFFF"/>
                </a:outerShdw>
              </a:effectLst>
              <a:latin typeface="+mn-lt"/>
            </a:endParaRPr>
          </a:p>
        </p:txBody>
      </p:sp>
      <p:sp>
        <p:nvSpPr>
          <p:cNvPr id="866343" name="Rectangle 39"/>
          <p:cNvSpPr>
            <a:spLocks noChangeArrowheads="1"/>
          </p:cNvSpPr>
          <p:nvPr/>
        </p:nvSpPr>
        <p:spPr bwMode="auto">
          <a:xfrm>
            <a:off x="6553200" y="4114800"/>
            <a:ext cx="1143000" cy="736099"/>
          </a:xfrm>
          <a:prstGeom prst="rect">
            <a:avLst/>
          </a:prstGeom>
          <a:noFill/>
          <a:ln w="12700">
            <a:noFill/>
            <a:miter lim="800000"/>
            <a:headEnd/>
            <a:tailEnd/>
          </a:ln>
          <a:effectLst/>
        </p:spPr>
        <p:txBody>
          <a:bodyPr wrap="square" lIns="90488" tIns="44450" rIns="90488" bIns="44450">
            <a:spAutoFit/>
          </a:bodyPr>
          <a:lstStyle/>
          <a:p>
            <a:pPr algn="ctr">
              <a:spcBef>
                <a:spcPct val="0"/>
              </a:spcBef>
              <a:defRPr/>
            </a:pPr>
            <a:r>
              <a:rPr lang="en-US" sz="1400" dirty="0">
                <a:solidFill>
                  <a:srgbClr val="000000"/>
                </a:solidFill>
                <a:latin typeface="+mn-lt"/>
              </a:rPr>
              <a:t>Entity</a:t>
            </a:r>
          </a:p>
          <a:p>
            <a:pPr algn="ctr">
              <a:spcBef>
                <a:spcPct val="0"/>
              </a:spcBef>
              <a:defRPr/>
            </a:pPr>
            <a:r>
              <a:rPr lang="en-US" sz="1400" dirty="0">
                <a:solidFill>
                  <a:srgbClr val="000000"/>
                </a:solidFill>
                <a:latin typeface="+mn-lt"/>
              </a:rPr>
              <a:t>Identifier</a:t>
            </a:r>
          </a:p>
          <a:p>
            <a:pPr algn="ctr">
              <a:spcBef>
                <a:spcPct val="0"/>
              </a:spcBef>
              <a:defRPr/>
            </a:pPr>
            <a:r>
              <a:rPr lang="en-US" sz="1400" dirty="0">
                <a:solidFill>
                  <a:srgbClr val="000000"/>
                </a:solidFill>
                <a:latin typeface="+mn-lt"/>
              </a:rPr>
              <a:t>Code</a:t>
            </a:r>
            <a:endParaRPr lang="en-US" sz="1400" dirty="0">
              <a:solidFill>
                <a:srgbClr val="000000"/>
              </a:solidFill>
              <a:effectLst>
                <a:outerShdw blurRad="38100" dist="38100" dir="2700000" algn="tl">
                  <a:srgbClr val="FFFFFF"/>
                </a:outerShdw>
              </a:effectLst>
              <a:latin typeface="+mn-lt"/>
            </a:endParaRPr>
          </a:p>
        </p:txBody>
      </p:sp>
      <p:sp>
        <p:nvSpPr>
          <p:cNvPr id="866344" name="Rectangle 40"/>
          <p:cNvSpPr>
            <a:spLocks noChangeArrowheads="1"/>
          </p:cNvSpPr>
          <p:nvPr/>
        </p:nvSpPr>
        <p:spPr bwMode="auto">
          <a:xfrm>
            <a:off x="6324600" y="4876800"/>
            <a:ext cx="1589088" cy="305212"/>
          </a:xfrm>
          <a:prstGeom prst="rect">
            <a:avLst/>
          </a:prstGeom>
          <a:noFill/>
          <a:ln w="12700">
            <a:noFill/>
            <a:miter lim="800000"/>
            <a:headEnd/>
            <a:tailEnd/>
          </a:ln>
          <a:effectLst/>
        </p:spPr>
        <p:txBody>
          <a:bodyPr lIns="90488" tIns="44450" rIns="90488" bIns="44450">
            <a:spAutoFit/>
          </a:bodyPr>
          <a:lstStyle/>
          <a:p>
            <a:pPr>
              <a:spcBef>
                <a:spcPct val="0"/>
              </a:spcBef>
              <a:defRPr/>
            </a:pPr>
            <a:r>
              <a:rPr lang="en-US" sz="1400" dirty="0">
                <a:solidFill>
                  <a:srgbClr val="000000"/>
                </a:solidFill>
                <a:latin typeface="+mn-lt"/>
              </a:rPr>
              <a:t>O         ID       2/3</a:t>
            </a:r>
            <a:endParaRPr lang="en-US" sz="1400" dirty="0">
              <a:solidFill>
                <a:srgbClr val="000000"/>
              </a:solidFill>
              <a:effectLst>
                <a:outerShdw blurRad="38100" dist="38100" dir="2700000" algn="tl">
                  <a:srgbClr val="FFFFFF"/>
                </a:outerShdw>
              </a:effectLst>
              <a:latin typeface="+mn-lt"/>
            </a:endParaRPr>
          </a:p>
        </p:txBody>
      </p:sp>
      <p:sp>
        <p:nvSpPr>
          <p:cNvPr id="866345" name="Rectangle 41"/>
          <p:cNvSpPr>
            <a:spLocks noChangeArrowheads="1"/>
          </p:cNvSpPr>
          <p:nvPr/>
        </p:nvSpPr>
        <p:spPr bwMode="auto">
          <a:xfrm>
            <a:off x="3581400" y="4294188"/>
            <a:ext cx="327025" cy="393700"/>
          </a:xfrm>
          <a:prstGeom prst="rect">
            <a:avLst/>
          </a:prstGeom>
          <a:noFill/>
          <a:ln w="12700">
            <a:noFill/>
            <a:miter lim="800000"/>
            <a:headEnd/>
            <a:tailEnd/>
          </a:ln>
          <a:effectLst/>
        </p:spPr>
        <p:txBody>
          <a:bodyPr lIns="90488" tIns="44450" rIns="90488" bIns="44450">
            <a:spAutoFit/>
          </a:bodyPr>
          <a:lstStyle/>
          <a:p>
            <a:pPr>
              <a:spcBef>
                <a:spcPct val="0"/>
              </a:spcBef>
              <a:defRPr/>
            </a:pPr>
            <a:r>
              <a:rPr lang="en-US" sz="2000" dirty="0">
                <a:latin typeface="+mn-lt"/>
              </a:rPr>
              <a:t>*</a:t>
            </a:r>
            <a:endParaRPr lang="en-US" sz="2000" dirty="0">
              <a:solidFill>
                <a:srgbClr val="000000"/>
              </a:solidFill>
              <a:effectLst>
                <a:outerShdw blurRad="38100" dist="38100" dir="2700000" algn="tl">
                  <a:srgbClr val="FFFFFF"/>
                </a:outerShdw>
              </a:effectLst>
              <a:latin typeface="+mn-lt"/>
            </a:endParaRPr>
          </a:p>
        </p:txBody>
      </p:sp>
      <p:sp>
        <p:nvSpPr>
          <p:cNvPr id="866346" name="Rectangle 42"/>
          <p:cNvSpPr>
            <a:spLocks noChangeArrowheads="1"/>
          </p:cNvSpPr>
          <p:nvPr/>
        </p:nvSpPr>
        <p:spPr bwMode="auto">
          <a:xfrm>
            <a:off x="5889625" y="4294188"/>
            <a:ext cx="282130" cy="397545"/>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2000" dirty="0">
                <a:latin typeface="+mn-lt"/>
              </a:rPr>
              <a:t>*</a:t>
            </a:r>
            <a:endParaRPr lang="en-US" sz="2000" dirty="0">
              <a:solidFill>
                <a:srgbClr val="000000"/>
              </a:solidFill>
              <a:effectLst>
                <a:outerShdw blurRad="38100" dist="38100" dir="2700000" algn="tl">
                  <a:srgbClr val="FFFFFF"/>
                </a:outerShdw>
              </a:effectLst>
              <a:latin typeface="+mn-lt"/>
            </a:endParaRPr>
          </a:p>
        </p:txBody>
      </p:sp>
      <p:sp>
        <p:nvSpPr>
          <p:cNvPr id="866347" name="Rectangle 43"/>
          <p:cNvSpPr>
            <a:spLocks noChangeArrowheads="1"/>
          </p:cNvSpPr>
          <p:nvPr/>
        </p:nvSpPr>
        <p:spPr bwMode="auto">
          <a:xfrm>
            <a:off x="8077200" y="4294188"/>
            <a:ext cx="381000" cy="393700"/>
          </a:xfrm>
          <a:prstGeom prst="rect">
            <a:avLst/>
          </a:prstGeom>
          <a:noFill/>
          <a:ln w="12700">
            <a:noFill/>
            <a:miter lim="800000"/>
            <a:headEnd/>
            <a:tailEnd/>
          </a:ln>
          <a:effectLst/>
        </p:spPr>
        <p:txBody>
          <a:bodyPr lIns="90488" tIns="44450" rIns="90488" bIns="44450">
            <a:spAutoFit/>
          </a:bodyPr>
          <a:lstStyle/>
          <a:p>
            <a:pPr>
              <a:spcBef>
                <a:spcPct val="0"/>
              </a:spcBef>
              <a:defRPr/>
            </a:pPr>
            <a:r>
              <a:rPr lang="en-US" sz="2000" dirty="0">
                <a:latin typeface="+mn-lt"/>
              </a:rPr>
              <a:t>^</a:t>
            </a:r>
            <a:endParaRPr lang="en-US" sz="2000" dirty="0">
              <a:solidFill>
                <a:srgbClr val="000000"/>
              </a:solidFill>
              <a:effectLst>
                <a:outerShdw blurRad="38100" dist="38100" dir="2700000" algn="tl">
                  <a:srgbClr val="FFFFFF"/>
                </a:outerShdw>
              </a:effectLst>
              <a:latin typeface="+mn-lt"/>
            </a:endParaRPr>
          </a:p>
        </p:txBody>
      </p:sp>
      <p:sp>
        <p:nvSpPr>
          <p:cNvPr id="866348" name="Rectangle 44"/>
          <p:cNvSpPr>
            <a:spLocks noChangeArrowheads="1"/>
          </p:cNvSpPr>
          <p:nvPr/>
        </p:nvSpPr>
        <p:spPr bwMode="auto">
          <a:xfrm>
            <a:off x="1371600" y="4294188"/>
            <a:ext cx="339725" cy="397545"/>
          </a:xfrm>
          <a:prstGeom prst="rect">
            <a:avLst/>
          </a:prstGeom>
          <a:noFill/>
          <a:ln w="12700">
            <a:noFill/>
            <a:miter lim="800000"/>
            <a:headEnd/>
            <a:tailEnd/>
          </a:ln>
          <a:effectLst/>
        </p:spPr>
        <p:txBody>
          <a:bodyPr wrap="square" lIns="90488" tIns="44450" rIns="90488" bIns="44450">
            <a:spAutoFit/>
          </a:bodyPr>
          <a:lstStyle/>
          <a:p>
            <a:pPr algn="ctr">
              <a:spcBef>
                <a:spcPct val="0"/>
              </a:spcBef>
              <a:defRPr/>
            </a:pPr>
            <a:r>
              <a:rPr lang="en-US" sz="2000" dirty="0">
                <a:latin typeface="+mn-lt"/>
              </a:rPr>
              <a:t>*</a:t>
            </a:r>
            <a:endParaRPr lang="en-US" sz="2000" dirty="0">
              <a:solidFill>
                <a:srgbClr val="000000"/>
              </a:solidFill>
              <a:effectLst>
                <a:outerShdw blurRad="38100" dist="38100" dir="2700000" algn="tl">
                  <a:srgbClr val="FFFFFF"/>
                </a:outerShdw>
              </a:effectLst>
              <a:latin typeface="+mn-lt"/>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sp>
        <p:nvSpPr>
          <p:cNvPr id="20483" name="Rectangle 3"/>
          <p:cNvSpPr>
            <a:spLocks noGrp="1" noChangeArrowheads="1"/>
          </p:cNvSpPr>
          <p:nvPr>
            <p:ph type="title"/>
          </p:nvPr>
        </p:nvSpPr>
        <p:spPr>
          <a:xfrm>
            <a:off x="0" y="381000"/>
            <a:ext cx="9144000" cy="914400"/>
          </a:xfrm>
          <a:noFill/>
        </p:spPr>
        <p:txBody>
          <a:bodyPr lIns="90488" tIns="44450" rIns="90488" bIns="44450"/>
          <a:lstStyle/>
          <a:p>
            <a:r>
              <a:rPr lang="en-US" sz="4400" dirty="0" smtClean="0"/>
              <a:t>Data Segment Diagram</a:t>
            </a:r>
          </a:p>
        </p:txBody>
      </p:sp>
      <p:sp>
        <p:nvSpPr>
          <p:cNvPr id="20484" name="Rectangle 4"/>
          <p:cNvSpPr>
            <a:spLocks noChangeArrowheads="1"/>
          </p:cNvSpPr>
          <p:nvPr/>
        </p:nvSpPr>
        <p:spPr bwMode="auto">
          <a:xfrm>
            <a:off x="1122363" y="935038"/>
            <a:ext cx="323850" cy="993775"/>
          </a:xfrm>
          <a:prstGeom prst="rect">
            <a:avLst/>
          </a:prstGeom>
          <a:noFill/>
          <a:ln w="12700">
            <a:noFill/>
            <a:miter lim="800000"/>
            <a:headEnd/>
            <a:tailEnd/>
          </a:ln>
        </p:spPr>
        <p:txBody>
          <a:bodyPr wrap="none" anchor="ctr"/>
          <a:lstStyle/>
          <a:p>
            <a:endParaRPr lang="en-US"/>
          </a:p>
        </p:txBody>
      </p:sp>
      <p:grpSp>
        <p:nvGrpSpPr>
          <p:cNvPr id="20485" name="Group 5"/>
          <p:cNvGrpSpPr>
            <a:grpSpLocks/>
          </p:cNvGrpSpPr>
          <p:nvPr/>
        </p:nvGrpSpPr>
        <p:grpSpPr bwMode="auto">
          <a:xfrm>
            <a:off x="312738" y="1371600"/>
            <a:ext cx="2811462" cy="1033463"/>
            <a:chOff x="339" y="976"/>
            <a:chExt cx="1500" cy="651"/>
          </a:xfrm>
        </p:grpSpPr>
        <p:grpSp>
          <p:nvGrpSpPr>
            <p:cNvPr id="20536" name="Group 6"/>
            <p:cNvGrpSpPr>
              <a:grpSpLocks/>
            </p:cNvGrpSpPr>
            <p:nvPr/>
          </p:nvGrpSpPr>
          <p:grpSpPr bwMode="auto">
            <a:xfrm>
              <a:off x="339" y="976"/>
              <a:ext cx="1500" cy="651"/>
              <a:chOff x="339" y="976"/>
              <a:chExt cx="1500" cy="651"/>
            </a:xfrm>
          </p:grpSpPr>
          <p:sp>
            <p:nvSpPr>
              <p:cNvPr id="20538" name="Freeform 7"/>
              <p:cNvSpPr>
                <a:spLocks/>
              </p:cNvSpPr>
              <p:nvPr/>
            </p:nvSpPr>
            <p:spPr bwMode="auto">
              <a:xfrm>
                <a:off x="398" y="1027"/>
                <a:ext cx="1441" cy="600"/>
              </a:xfrm>
              <a:custGeom>
                <a:avLst/>
                <a:gdLst>
                  <a:gd name="T0" fmla="*/ 1346 w 1441"/>
                  <a:gd name="T1" fmla="*/ 0 h 600"/>
                  <a:gd name="T2" fmla="*/ 1357 w 1441"/>
                  <a:gd name="T3" fmla="*/ 0 h 600"/>
                  <a:gd name="T4" fmla="*/ 1372 w 1441"/>
                  <a:gd name="T5" fmla="*/ 3 h 600"/>
                  <a:gd name="T6" fmla="*/ 1388 w 1441"/>
                  <a:gd name="T7" fmla="*/ 7 h 600"/>
                  <a:gd name="T8" fmla="*/ 1403 w 1441"/>
                  <a:gd name="T9" fmla="*/ 13 h 600"/>
                  <a:gd name="T10" fmla="*/ 1415 w 1441"/>
                  <a:gd name="T11" fmla="*/ 22 h 600"/>
                  <a:gd name="T12" fmla="*/ 1426 w 1441"/>
                  <a:gd name="T13" fmla="*/ 31 h 600"/>
                  <a:gd name="T14" fmla="*/ 1433 w 1441"/>
                  <a:gd name="T15" fmla="*/ 42 h 600"/>
                  <a:gd name="T16" fmla="*/ 1438 w 1441"/>
                  <a:gd name="T17" fmla="*/ 54 h 600"/>
                  <a:gd name="T18" fmla="*/ 1440 w 1441"/>
                  <a:gd name="T19" fmla="*/ 66 h 600"/>
                  <a:gd name="T20" fmla="*/ 1440 w 1441"/>
                  <a:gd name="T21" fmla="*/ 279 h 600"/>
                  <a:gd name="T22" fmla="*/ 1439 w 1441"/>
                  <a:gd name="T23" fmla="*/ 287 h 600"/>
                  <a:gd name="T24" fmla="*/ 1435 w 1441"/>
                  <a:gd name="T25" fmla="*/ 299 h 600"/>
                  <a:gd name="T26" fmla="*/ 1428 w 1441"/>
                  <a:gd name="T27" fmla="*/ 310 h 600"/>
                  <a:gd name="T28" fmla="*/ 1418 w 1441"/>
                  <a:gd name="T29" fmla="*/ 320 h 600"/>
                  <a:gd name="T30" fmla="*/ 1407 w 1441"/>
                  <a:gd name="T31" fmla="*/ 329 h 600"/>
                  <a:gd name="T32" fmla="*/ 1393 w 1441"/>
                  <a:gd name="T33" fmla="*/ 336 h 600"/>
                  <a:gd name="T34" fmla="*/ 1377 w 1441"/>
                  <a:gd name="T35" fmla="*/ 341 h 600"/>
                  <a:gd name="T36" fmla="*/ 1361 w 1441"/>
                  <a:gd name="T37" fmla="*/ 344 h 600"/>
                  <a:gd name="T38" fmla="*/ 1346 w 1441"/>
                  <a:gd name="T39" fmla="*/ 345 h 600"/>
                  <a:gd name="T40" fmla="*/ 920 w 1441"/>
                  <a:gd name="T41" fmla="*/ 345 h 600"/>
                  <a:gd name="T42" fmla="*/ 920 w 1441"/>
                  <a:gd name="T43" fmla="*/ 434 h 600"/>
                  <a:gd name="T44" fmla="*/ 1110 w 1441"/>
                  <a:gd name="T45" fmla="*/ 434 h 600"/>
                  <a:gd name="T46" fmla="*/ 722 w 1441"/>
                  <a:gd name="T47" fmla="*/ 599 h 600"/>
                  <a:gd name="T48" fmla="*/ 332 w 1441"/>
                  <a:gd name="T49" fmla="*/ 434 h 600"/>
                  <a:gd name="T50" fmla="*/ 530 w 1441"/>
                  <a:gd name="T51" fmla="*/ 434 h 600"/>
                  <a:gd name="T52" fmla="*/ 530 w 1441"/>
                  <a:gd name="T53" fmla="*/ 345 h 600"/>
                  <a:gd name="T54" fmla="*/ 96 w 1441"/>
                  <a:gd name="T55" fmla="*/ 345 h 600"/>
                  <a:gd name="T56" fmla="*/ 83 w 1441"/>
                  <a:gd name="T57" fmla="*/ 344 h 600"/>
                  <a:gd name="T58" fmla="*/ 68 w 1441"/>
                  <a:gd name="T59" fmla="*/ 342 h 600"/>
                  <a:gd name="T60" fmla="*/ 52 w 1441"/>
                  <a:gd name="T61" fmla="*/ 337 h 600"/>
                  <a:gd name="T62" fmla="*/ 38 w 1441"/>
                  <a:gd name="T63" fmla="*/ 331 h 600"/>
                  <a:gd name="T64" fmla="*/ 25 w 1441"/>
                  <a:gd name="T65" fmla="*/ 323 h 600"/>
                  <a:gd name="T66" fmla="*/ 15 w 1441"/>
                  <a:gd name="T67" fmla="*/ 313 h 600"/>
                  <a:gd name="T68" fmla="*/ 7 w 1441"/>
                  <a:gd name="T69" fmla="*/ 303 h 600"/>
                  <a:gd name="T70" fmla="*/ 2 w 1441"/>
                  <a:gd name="T71" fmla="*/ 292 h 600"/>
                  <a:gd name="T72" fmla="*/ 0 w 1441"/>
                  <a:gd name="T73" fmla="*/ 279 h 600"/>
                  <a:gd name="T74" fmla="*/ 0 w 1441"/>
                  <a:gd name="T75" fmla="*/ 66 h 600"/>
                  <a:gd name="T76" fmla="*/ 2 w 1441"/>
                  <a:gd name="T77" fmla="*/ 57 h 600"/>
                  <a:gd name="T78" fmla="*/ 5 w 1441"/>
                  <a:gd name="T79" fmla="*/ 45 h 600"/>
                  <a:gd name="T80" fmla="*/ 12 w 1441"/>
                  <a:gd name="T81" fmla="*/ 34 h 600"/>
                  <a:gd name="T82" fmla="*/ 22 w 1441"/>
                  <a:gd name="T83" fmla="*/ 25 h 600"/>
                  <a:gd name="T84" fmla="*/ 34 w 1441"/>
                  <a:gd name="T85" fmla="*/ 17 h 600"/>
                  <a:gd name="T86" fmla="*/ 48 w 1441"/>
                  <a:gd name="T87" fmla="*/ 9 h 600"/>
                  <a:gd name="T88" fmla="*/ 62 w 1441"/>
                  <a:gd name="T89" fmla="*/ 4 h 600"/>
                  <a:gd name="T90" fmla="*/ 79 w 1441"/>
                  <a:gd name="T91" fmla="*/ 0 h 600"/>
                  <a:gd name="T92" fmla="*/ 96 w 1441"/>
                  <a:gd name="T93" fmla="*/ 0 h 600"/>
                  <a:gd name="T94" fmla="*/ 1346 w 1441"/>
                  <a:gd name="T95" fmla="*/ 0 h 60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41"/>
                  <a:gd name="T145" fmla="*/ 0 h 600"/>
                  <a:gd name="T146" fmla="*/ 1441 w 1441"/>
                  <a:gd name="T147" fmla="*/ 600 h 60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41" h="600">
                    <a:moveTo>
                      <a:pt x="1346" y="0"/>
                    </a:moveTo>
                    <a:lnTo>
                      <a:pt x="1357" y="0"/>
                    </a:lnTo>
                    <a:lnTo>
                      <a:pt x="1372" y="3"/>
                    </a:lnTo>
                    <a:lnTo>
                      <a:pt x="1388" y="7"/>
                    </a:lnTo>
                    <a:lnTo>
                      <a:pt x="1403" y="13"/>
                    </a:lnTo>
                    <a:lnTo>
                      <a:pt x="1415" y="22"/>
                    </a:lnTo>
                    <a:lnTo>
                      <a:pt x="1426" y="31"/>
                    </a:lnTo>
                    <a:lnTo>
                      <a:pt x="1433" y="42"/>
                    </a:lnTo>
                    <a:lnTo>
                      <a:pt x="1438" y="54"/>
                    </a:lnTo>
                    <a:lnTo>
                      <a:pt x="1440" y="66"/>
                    </a:lnTo>
                    <a:lnTo>
                      <a:pt x="1440" y="279"/>
                    </a:lnTo>
                    <a:lnTo>
                      <a:pt x="1439" y="287"/>
                    </a:lnTo>
                    <a:lnTo>
                      <a:pt x="1435" y="299"/>
                    </a:lnTo>
                    <a:lnTo>
                      <a:pt x="1428" y="310"/>
                    </a:lnTo>
                    <a:lnTo>
                      <a:pt x="1418" y="320"/>
                    </a:lnTo>
                    <a:lnTo>
                      <a:pt x="1407" y="329"/>
                    </a:lnTo>
                    <a:lnTo>
                      <a:pt x="1393" y="336"/>
                    </a:lnTo>
                    <a:lnTo>
                      <a:pt x="1377" y="341"/>
                    </a:lnTo>
                    <a:lnTo>
                      <a:pt x="1361" y="344"/>
                    </a:lnTo>
                    <a:lnTo>
                      <a:pt x="1346" y="345"/>
                    </a:lnTo>
                    <a:lnTo>
                      <a:pt x="920" y="345"/>
                    </a:lnTo>
                    <a:lnTo>
                      <a:pt x="920" y="434"/>
                    </a:lnTo>
                    <a:lnTo>
                      <a:pt x="1110" y="434"/>
                    </a:lnTo>
                    <a:lnTo>
                      <a:pt x="722" y="599"/>
                    </a:lnTo>
                    <a:lnTo>
                      <a:pt x="332" y="434"/>
                    </a:lnTo>
                    <a:lnTo>
                      <a:pt x="530" y="434"/>
                    </a:lnTo>
                    <a:lnTo>
                      <a:pt x="530" y="345"/>
                    </a:lnTo>
                    <a:lnTo>
                      <a:pt x="96" y="345"/>
                    </a:lnTo>
                    <a:lnTo>
                      <a:pt x="83" y="344"/>
                    </a:lnTo>
                    <a:lnTo>
                      <a:pt x="68" y="342"/>
                    </a:lnTo>
                    <a:lnTo>
                      <a:pt x="52" y="337"/>
                    </a:lnTo>
                    <a:lnTo>
                      <a:pt x="38" y="331"/>
                    </a:lnTo>
                    <a:lnTo>
                      <a:pt x="25" y="323"/>
                    </a:lnTo>
                    <a:lnTo>
                      <a:pt x="15" y="313"/>
                    </a:lnTo>
                    <a:lnTo>
                      <a:pt x="7" y="303"/>
                    </a:lnTo>
                    <a:lnTo>
                      <a:pt x="2" y="292"/>
                    </a:lnTo>
                    <a:lnTo>
                      <a:pt x="0" y="279"/>
                    </a:lnTo>
                    <a:lnTo>
                      <a:pt x="0" y="66"/>
                    </a:lnTo>
                    <a:lnTo>
                      <a:pt x="2" y="57"/>
                    </a:lnTo>
                    <a:lnTo>
                      <a:pt x="5" y="45"/>
                    </a:lnTo>
                    <a:lnTo>
                      <a:pt x="12" y="34"/>
                    </a:lnTo>
                    <a:lnTo>
                      <a:pt x="22" y="25"/>
                    </a:lnTo>
                    <a:lnTo>
                      <a:pt x="34" y="17"/>
                    </a:lnTo>
                    <a:lnTo>
                      <a:pt x="48" y="9"/>
                    </a:lnTo>
                    <a:lnTo>
                      <a:pt x="62" y="4"/>
                    </a:lnTo>
                    <a:lnTo>
                      <a:pt x="79" y="0"/>
                    </a:lnTo>
                    <a:lnTo>
                      <a:pt x="96" y="0"/>
                    </a:lnTo>
                    <a:lnTo>
                      <a:pt x="1346" y="0"/>
                    </a:lnTo>
                  </a:path>
                </a:pathLst>
              </a:custGeom>
              <a:solidFill>
                <a:srgbClr val="000000"/>
              </a:solidFill>
              <a:ln w="12700" cap="rnd" cmpd="sng">
                <a:solidFill>
                  <a:srgbClr val="000000"/>
                </a:solidFill>
                <a:prstDash val="solid"/>
                <a:round/>
                <a:headEnd type="none" w="med" len="med"/>
                <a:tailEnd type="none" w="med" len="med"/>
              </a:ln>
            </p:spPr>
            <p:txBody>
              <a:bodyPr/>
              <a:lstStyle/>
              <a:p>
                <a:endParaRPr lang="en-US"/>
              </a:p>
            </p:txBody>
          </p:sp>
          <p:sp>
            <p:nvSpPr>
              <p:cNvPr id="20539" name="Freeform 8"/>
              <p:cNvSpPr>
                <a:spLocks/>
              </p:cNvSpPr>
              <p:nvPr/>
            </p:nvSpPr>
            <p:spPr bwMode="auto">
              <a:xfrm>
                <a:off x="339" y="976"/>
                <a:ext cx="1441" cy="600"/>
              </a:xfrm>
              <a:custGeom>
                <a:avLst/>
                <a:gdLst>
                  <a:gd name="T0" fmla="*/ 1345 w 1441"/>
                  <a:gd name="T1" fmla="*/ 0 h 600"/>
                  <a:gd name="T2" fmla="*/ 1357 w 1441"/>
                  <a:gd name="T3" fmla="*/ 0 h 600"/>
                  <a:gd name="T4" fmla="*/ 1372 w 1441"/>
                  <a:gd name="T5" fmla="*/ 3 h 600"/>
                  <a:gd name="T6" fmla="*/ 1387 w 1441"/>
                  <a:gd name="T7" fmla="*/ 7 h 600"/>
                  <a:gd name="T8" fmla="*/ 1402 w 1441"/>
                  <a:gd name="T9" fmla="*/ 13 h 600"/>
                  <a:gd name="T10" fmla="*/ 1415 w 1441"/>
                  <a:gd name="T11" fmla="*/ 22 h 600"/>
                  <a:gd name="T12" fmla="*/ 1426 w 1441"/>
                  <a:gd name="T13" fmla="*/ 31 h 600"/>
                  <a:gd name="T14" fmla="*/ 1432 w 1441"/>
                  <a:gd name="T15" fmla="*/ 43 h 600"/>
                  <a:gd name="T16" fmla="*/ 1438 w 1441"/>
                  <a:gd name="T17" fmla="*/ 54 h 600"/>
                  <a:gd name="T18" fmla="*/ 1440 w 1441"/>
                  <a:gd name="T19" fmla="*/ 66 h 600"/>
                  <a:gd name="T20" fmla="*/ 1440 w 1441"/>
                  <a:gd name="T21" fmla="*/ 280 h 600"/>
                  <a:gd name="T22" fmla="*/ 1439 w 1441"/>
                  <a:gd name="T23" fmla="*/ 287 h 600"/>
                  <a:gd name="T24" fmla="*/ 1435 w 1441"/>
                  <a:gd name="T25" fmla="*/ 299 h 600"/>
                  <a:gd name="T26" fmla="*/ 1428 w 1441"/>
                  <a:gd name="T27" fmla="*/ 311 h 600"/>
                  <a:gd name="T28" fmla="*/ 1418 w 1441"/>
                  <a:gd name="T29" fmla="*/ 320 h 600"/>
                  <a:gd name="T30" fmla="*/ 1407 w 1441"/>
                  <a:gd name="T31" fmla="*/ 329 h 600"/>
                  <a:gd name="T32" fmla="*/ 1393 w 1441"/>
                  <a:gd name="T33" fmla="*/ 336 h 600"/>
                  <a:gd name="T34" fmla="*/ 1377 w 1441"/>
                  <a:gd name="T35" fmla="*/ 341 h 600"/>
                  <a:gd name="T36" fmla="*/ 1361 w 1441"/>
                  <a:gd name="T37" fmla="*/ 344 h 600"/>
                  <a:gd name="T38" fmla="*/ 1345 w 1441"/>
                  <a:gd name="T39" fmla="*/ 346 h 600"/>
                  <a:gd name="T40" fmla="*/ 919 w 1441"/>
                  <a:gd name="T41" fmla="*/ 346 h 600"/>
                  <a:gd name="T42" fmla="*/ 919 w 1441"/>
                  <a:gd name="T43" fmla="*/ 434 h 600"/>
                  <a:gd name="T44" fmla="*/ 1110 w 1441"/>
                  <a:gd name="T45" fmla="*/ 434 h 600"/>
                  <a:gd name="T46" fmla="*/ 721 w 1441"/>
                  <a:gd name="T47" fmla="*/ 599 h 600"/>
                  <a:gd name="T48" fmla="*/ 332 w 1441"/>
                  <a:gd name="T49" fmla="*/ 434 h 600"/>
                  <a:gd name="T50" fmla="*/ 530 w 1441"/>
                  <a:gd name="T51" fmla="*/ 434 h 600"/>
                  <a:gd name="T52" fmla="*/ 530 w 1441"/>
                  <a:gd name="T53" fmla="*/ 346 h 600"/>
                  <a:gd name="T54" fmla="*/ 95 w 1441"/>
                  <a:gd name="T55" fmla="*/ 346 h 600"/>
                  <a:gd name="T56" fmla="*/ 83 w 1441"/>
                  <a:gd name="T57" fmla="*/ 344 h 600"/>
                  <a:gd name="T58" fmla="*/ 67 w 1441"/>
                  <a:gd name="T59" fmla="*/ 343 h 600"/>
                  <a:gd name="T60" fmla="*/ 51 w 1441"/>
                  <a:gd name="T61" fmla="*/ 337 h 600"/>
                  <a:gd name="T62" fmla="*/ 38 w 1441"/>
                  <a:gd name="T63" fmla="*/ 331 h 600"/>
                  <a:gd name="T64" fmla="*/ 25 w 1441"/>
                  <a:gd name="T65" fmla="*/ 323 h 600"/>
                  <a:gd name="T66" fmla="*/ 15 w 1441"/>
                  <a:gd name="T67" fmla="*/ 313 h 600"/>
                  <a:gd name="T68" fmla="*/ 7 w 1441"/>
                  <a:gd name="T69" fmla="*/ 303 h 600"/>
                  <a:gd name="T70" fmla="*/ 2 w 1441"/>
                  <a:gd name="T71" fmla="*/ 292 h 600"/>
                  <a:gd name="T72" fmla="*/ 0 w 1441"/>
                  <a:gd name="T73" fmla="*/ 280 h 600"/>
                  <a:gd name="T74" fmla="*/ 0 w 1441"/>
                  <a:gd name="T75" fmla="*/ 66 h 600"/>
                  <a:gd name="T76" fmla="*/ 1 w 1441"/>
                  <a:gd name="T77" fmla="*/ 57 h 600"/>
                  <a:gd name="T78" fmla="*/ 5 w 1441"/>
                  <a:gd name="T79" fmla="*/ 46 h 600"/>
                  <a:gd name="T80" fmla="*/ 12 w 1441"/>
                  <a:gd name="T81" fmla="*/ 35 h 600"/>
                  <a:gd name="T82" fmla="*/ 22 w 1441"/>
                  <a:gd name="T83" fmla="*/ 25 h 600"/>
                  <a:gd name="T84" fmla="*/ 34 w 1441"/>
                  <a:gd name="T85" fmla="*/ 17 h 600"/>
                  <a:gd name="T86" fmla="*/ 48 w 1441"/>
                  <a:gd name="T87" fmla="*/ 9 h 600"/>
                  <a:gd name="T88" fmla="*/ 62 w 1441"/>
                  <a:gd name="T89" fmla="*/ 5 h 600"/>
                  <a:gd name="T90" fmla="*/ 79 w 1441"/>
                  <a:gd name="T91" fmla="*/ 1 h 600"/>
                  <a:gd name="T92" fmla="*/ 95 w 1441"/>
                  <a:gd name="T93" fmla="*/ 0 h 600"/>
                  <a:gd name="T94" fmla="*/ 1345 w 1441"/>
                  <a:gd name="T95" fmla="*/ 0 h 60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41"/>
                  <a:gd name="T145" fmla="*/ 0 h 600"/>
                  <a:gd name="T146" fmla="*/ 1441 w 1441"/>
                  <a:gd name="T147" fmla="*/ 600 h 60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41" h="600">
                    <a:moveTo>
                      <a:pt x="1345" y="0"/>
                    </a:moveTo>
                    <a:lnTo>
                      <a:pt x="1357" y="0"/>
                    </a:lnTo>
                    <a:lnTo>
                      <a:pt x="1372" y="3"/>
                    </a:lnTo>
                    <a:lnTo>
                      <a:pt x="1387" y="7"/>
                    </a:lnTo>
                    <a:lnTo>
                      <a:pt x="1402" y="13"/>
                    </a:lnTo>
                    <a:lnTo>
                      <a:pt x="1415" y="22"/>
                    </a:lnTo>
                    <a:lnTo>
                      <a:pt x="1426" y="31"/>
                    </a:lnTo>
                    <a:lnTo>
                      <a:pt x="1432" y="43"/>
                    </a:lnTo>
                    <a:lnTo>
                      <a:pt x="1438" y="54"/>
                    </a:lnTo>
                    <a:lnTo>
                      <a:pt x="1440" y="66"/>
                    </a:lnTo>
                    <a:lnTo>
                      <a:pt x="1440" y="280"/>
                    </a:lnTo>
                    <a:lnTo>
                      <a:pt x="1439" y="287"/>
                    </a:lnTo>
                    <a:lnTo>
                      <a:pt x="1435" y="299"/>
                    </a:lnTo>
                    <a:lnTo>
                      <a:pt x="1428" y="311"/>
                    </a:lnTo>
                    <a:lnTo>
                      <a:pt x="1418" y="320"/>
                    </a:lnTo>
                    <a:lnTo>
                      <a:pt x="1407" y="329"/>
                    </a:lnTo>
                    <a:lnTo>
                      <a:pt x="1393" y="336"/>
                    </a:lnTo>
                    <a:lnTo>
                      <a:pt x="1377" y="341"/>
                    </a:lnTo>
                    <a:lnTo>
                      <a:pt x="1361" y="344"/>
                    </a:lnTo>
                    <a:lnTo>
                      <a:pt x="1345" y="346"/>
                    </a:lnTo>
                    <a:lnTo>
                      <a:pt x="919" y="346"/>
                    </a:lnTo>
                    <a:lnTo>
                      <a:pt x="919" y="434"/>
                    </a:lnTo>
                    <a:lnTo>
                      <a:pt x="1110" y="434"/>
                    </a:lnTo>
                    <a:lnTo>
                      <a:pt x="721" y="599"/>
                    </a:lnTo>
                    <a:lnTo>
                      <a:pt x="332" y="434"/>
                    </a:lnTo>
                    <a:lnTo>
                      <a:pt x="530" y="434"/>
                    </a:lnTo>
                    <a:lnTo>
                      <a:pt x="530" y="346"/>
                    </a:lnTo>
                    <a:lnTo>
                      <a:pt x="95" y="346"/>
                    </a:lnTo>
                    <a:lnTo>
                      <a:pt x="83" y="344"/>
                    </a:lnTo>
                    <a:lnTo>
                      <a:pt x="67" y="343"/>
                    </a:lnTo>
                    <a:lnTo>
                      <a:pt x="51" y="337"/>
                    </a:lnTo>
                    <a:lnTo>
                      <a:pt x="38" y="331"/>
                    </a:lnTo>
                    <a:lnTo>
                      <a:pt x="25" y="323"/>
                    </a:lnTo>
                    <a:lnTo>
                      <a:pt x="15" y="313"/>
                    </a:lnTo>
                    <a:lnTo>
                      <a:pt x="7" y="303"/>
                    </a:lnTo>
                    <a:lnTo>
                      <a:pt x="2" y="292"/>
                    </a:lnTo>
                    <a:lnTo>
                      <a:pt x="0" y="280"/>
                    </a:lnTo>
                    <a:lnTo>
                      <a:pt x="0" y="66"/>
                    </a:lnTo>
                    <a:lnTo>
                      <a:pt x="1" y="57"/>
                    </a:lnTo>
                    <a:lnTo>
                      <a:pt x="5" y="46"/>
                    </a:lnTo>
                    <a:lnTo>
                      <a:pt x="12" y="35"/>
                    </a:lnTo>
                    <a:lnTo>
                      <a:pt x="22" y="25"/>
                    </a:lnTo>
                    <a:lnTo>
                      <a:pt x="34" y="17"/>
                    </a:lnTo>
                    <a:lnTo>
                      <a:pt x="48" y="9"/>
                    </a:lnTo>
                    <a:lnTo>
                      <a:pt x="62" y="5"/>
                    </a:lnTo>
                    <a:lnTo>
                      <a:pt x="79" y="1"/>
                    </a:lnTo>
                    <a:lnTo>
                      <a:pt x="95" y="0"/>
                    </a:lnTo>
                    <a:lnTo>
                      <a:pt x="1345" y="0"/>
                    </a:lnTo>
                  </a:path>
                </a:pathLst>
              </a:custGeom>
              <a:solidFill>
                <a:srgbClr val="C1CEFF"/>
              </a:solidFill>
              <a:ln w="12700" cap="rnd" cmpd="sng">
                <a:solidFill>
                  <a:srgbClr val="000000"/>
                </a:solidFill>
                <a:prstDash val="solid"/>
                <a:round/>
                <a:headEnd type="none" w="med" len="med"/>
                <a:tailEnd type="none" w="med" len="med"/>
              </a:ln>
            </p:spPr>
            <p:txBody>
              <a:bodyPr/>
              <a:lstStyle/>
              <a:p>
                <a:endParaRPr lang="en-US"/>
              </a:p>
            </p:txBody>
          </p:sp>
        </p:grpSp>
        <p:sp>
          <p:nvSpPr>
            <p:cNvPr id="20537" name="Rectangle 9"/>
            <p:cNvSpPr>
              <a:spLocks noChangeArrowheads="1"/>
            </p:cNvSpPr>
            <p:nvPr/>
          </p:nvSpPr>
          <p:spPr bwMode="auto">
            <a:xfrm>
              <a:off x="339" y="1046"/>
              <a:ext cx="1441" cy="229"/>
            </a:xfrm>
            <a:prstGeom prst="rect">
              <a:avLst/>
            </a:prstGeom>
            <a:noFill/>
            <a:ln w="12700">
              <a:noFill/>
              <a:miter lim="800000"/>
              <a:headEnd/>
              <a:tailEnd/>
            </a:ln>
          </p:spPr>
          <p:txBody>
            <a:bodyPr wrap="square" lIns="90488" tIns="44450" rIns="90488" bIns="44450">
              <a:spAutoFit/>
            </a:bodyPr>
            <a:lstStyle/>
            <a:p>
              <a:pPr algn="ctr">
                <a:spcBef>
                  <a:spcPct val="0"/>
                </a:spcBef>
              </a:pPr>
              <a:r>
                <a:rPr lang="en-US" sz="1800" dirty="0">
                  <a:solidFill>
                    <a:srgbClr val="000000"/>
                  </a:solidFill>
                </a:rPr>
                <a:t>Reference Designator</a:t>
              </a:r>
              <a:endParaRPr lang="en-US" sz="1600" dirty="0">
                <a:solidFill>
                  <a:srgbClr val="000000"/>
                </a:solidFill>
              </a:endParaRPr>
            </a:p>
          </p:txBody>
        </p:sp>
      </p:grpSp>
      <p:sp>
        <p:nvSpPr>
          <p:cNvPr id="868362" name="Rectangle 10"/>
          <p:cNvSpPr>
            <a:spLocks noChangeArrowheads="1"/>
          </p:cNvSpPr>
          <p:nvPr/>
        </p:nvSpPr>
        <p:spPr bwMode="auto">
          <a:xfrm>
            <a:off x="923925" y="3084513"/>
            <a:ext cx="631584" cy="366767"/>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800" dirty="0">
                <a:latin typeface="+mn-lt"/>
              </a:rPr>
              <a:t>N1</a:t>
            </a:r>
            <a:r>
              <a:rPr lang="en-US" sz="1800" dirty="0">
                <a:solidFill>
                  <a:srgbClr val="000000"/>
                </a:solidFill>
                <a:effectLst>
                  <a:outerShdw blurRad="38100" dist="38100" dir="2700000" algn="tl">
                    <a:srgbClr val="FFFFFF"/>
                  </a:outerShdw>
                </a:effectLst>
                <a:latin typeface="+mn-lt"/>
              </a:rPr>
              <a:t> </a:t>
            </a:r>
            <a:r>
              <a:rPr lang="en-US" sz="1800" dirty="0">
                <a:latin typeface="+mn-lt"/>
              </a:rPr>
              <a:t>*</a:t>
            </a:r>
          </a:p>
        </p:txBody>
      </p:sp>
      <p:sp>
        <p:nvSpPr>
          <p:cNvPr id="20487" name="Rectangle 11"/>
          <p:cNvSpPr>
            <a:spLocks noChangeArrowheads="1"/>
          </p:cNvSpPr>
          <p:nvPr/>
        </p:nvSpPr>
        <p:spPr bwMode="auto">
          <a:xfrm>
            <a:off x="1600200" y="2819400"/>
            <a:ext cx="1449388" cy="1200150"/>
          </a:xfrm>
          <a:prstGeom prst="rect">
            <a:avLst/>
          </a:prstGeom>
          <a:solidFill>
            <a:schemeClr val="tx2">
              <a:lumMod val="40000"/>
              <a:lumOff val="60000"/>
            </a:schemeClr>
          </a:solidFill>
          <a:ln w="12700">
            <a:noFill/>
            <a:miter lim="800000"/>
            <a:headEnd/>
            <a:tailEnd/>
          </a:ln>
        </p:spPr>
        <p:txBody>
          <a:bodyPr wrap="none" anchor="ctr"/>
          <a:lstStyle/>
          <a:p>
            <a:endParaRPr lang="en-US"/>
          </a:p>
        </p:txBody>
      </p:sp>
      <p:sp>
        <p:nvSpPr>
          <p:cNvPr id="868364" name="Rectangle 12"/>
          <p:cNvSpPr>
            <a:spLocks noChangeArrowheads="1"/>
          </p:cNvSpPr>
          <p:nvPr/>
        </p:nvSpPr>
        <p:spPr bwMode="auto">
          <a:xfrm>
            <a:off x="2709863" y="2805113"/>
            <a:ext cx="381516" cy="305212"/>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dirty="0">
                <a:solidFill>
                  <a:srgbClr val="000000"/>
                </a:solidFill>
                <a:latin typeface="+mn-lt"/>
              </a:rPr>
              <a:t>98</a:t>
            </a:r>
            <a:endParaRPr lang="en-US" sz="1400" b="0" dirty="0">
              <a:solidFill>
                <a:srgbClr val="000000"/>
              </a:solidFill>
              <a:effectLst>
                <a:outerShdw blurRad="38100" dist="38100" dir="2700000" algn="tl">
                  <a:srgbClr val="FFFFFF"/>
                </a:outerShdw>
              </a:effectLst>
              <a:latin typeface="+mn-lt"/>
            </a:endParaRPr>
          </a:p>
        </p:txBody>
      </p:sp>
      <p:sp>
        <p:nvSpPr>
          <p:cNvPr id="868365" name="Rectangle 13"/>
          <p:cNvSpPr>
            <a:spLocks noChangeArrowheads="1"/>
          </p:cNvSpPr>
          <p:nvPr/>
        </p:nvSpPr>
        <p:spPr bwMode="auto">
          <a:xfrm>
            <a:off x="1593850" y="3711575"/>
            <a:ext cx="1554914" cy="305212"/>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dirty="0">
                <a:solidFill>
                  <a:srgbClr val="000000"/>
                </a:solidFill>
                <a:latin typeface="+mn-lt"/>
              </a:rPr>
              <a:t>M        ID        2/3</a:t>
            </a:r>
            <a:endParaRPr lang="en-US" sz="1400" b="0" dirty="0">
              <a:solidFill>
                <a:srgbClr val="000000"/>
              </a:solidFill>
              <a:effectLst>
                <a:outerShdw blurRad="38100" dist="38100" dir="2700000" algn="tl">
                  <a:srgbClr val="FFFFFF"/>
                </a:outerShdw>
              </a:effectLst>
              <a:latin typeface="+mn-lt"/>
            </a:endParaRPr>
          </a:p>
        </p:txBody>
      </p:sp>
      <p:sp>
        <p:nvSpPr>
          <p:cNvPr id="868366" name="Rectangle 14"/>
          <p:cNvSpPr>
            <a:spLocks noChangeArrowheads="1"/>
          </p:cNvSpPr>
          <p:nvPr/>
        </p:nvSpPr>
        <p:spPr bwMode="auto">
          <a:xfrm>
            <a:off x="1835378" y="3049588"/>
            <a:ext cx="937758" cy="736099"/>
          </a:xfrm>
          <a:prstGeom prst="rect">
            <a:avLst/>
          </a:prstGeom>
          <a:noFill/>
          <a:ln w="12700">
            <a:noFill/>
            <a:miter lim="800000"/>
            <a:headEnd/>
            <a:tailEnd/>
          </a:ln>
          <a:effectLst/>
        </p:spPr>
        <p:txBody>
          <a:bodyPr wrap="none" lIns="90488" tIns="44450" rIns="90488" bIns="44450">
            <a:spAutoFit/>
          </a:bodyPr>
          <a:lstStyle/>
          <a:p>
            <a:pPr algn="ctr">
              <a:spcBef>
                <a:spcPct val="0"/>
              </a:spcBef>
              <a:defRPr/>
            </a:pPr>
            <a:r>
              <a:rPr lang="en-US" sz="1400" dirty="0">
                <a:solidFill>
                  <a:srgbClr val="000000"/>
                </a:solidFill>
                <a:latin typeface="+mn-lt"/>
              </a:rPr>
              <a:t>Entity</a:t>
            </a:r>
          </a:p>
          <a:p>
            <a:pPr algn="ctr">
              <a:spcBef>
                <a:spcPct val="0"/>
              </a:spcBef>
              <a:defRPr/>
            </a:pPr>
            <a:r>
              <a:rPr lang="en-US" sz="1400" dirty="0">
                <a:solidFill>
                  <a:srgbClr val="000000"/>
                </a:solidFill>
                <a:latin typeface="+mn-lt"/>
              </a:rPr>
              <a:t>Identifier</a:t>
            </a:r>
          </a:p>
          <a:p>
            <a:pPr algn="ctr">
              <a:spcBef>
                <a:spcPct val="0"/>
              </a:spcBef>
              <a:defRPr/>
            </a:pPr>
            <a:r>
              <a:rPr lang="en-US" sz="1400" dirty="0">
                <a:solidFill>
                  <a:srgbClr val="000000"/>
                </a:solidFill>
                <a:latin typeface="+mn-lt"/>
              </a:rPr>
              <a:t>Code</a:t>
            </a:r>
            <a:endParaRPr lang="en-US" sz="1400" b="0" dirty="0">
              <a:solidFill>
                <a:srgbClr val="000000"/>
              </a:solidFill>
              <a:effectLst>
                <a:outerShdw blurRad="38100" dist="38100" dir="2700000" algn="tl">
                  <a:srgbClr val="FFFFFF"/>
                </a:outerShdw>
              </a:effectLst>
              <a:latin typeface="+mn-lt"/>
            </a:endParaRPr>
          </a:p>
        </p:txBody>
      </p:sp>
      <p:sp>
        <p:nvSpPr>
          <p:cNvPr id="20491" name="Rectangle 15"/>
          <p:cNvSpPr>
            <a:spLocks noChangeArrowheads="1"/>
          </p:cNvSpPr>
          <p:nvPr/>
        </p:nvSpPr>
        <p:spPr bwMode="auto">
          <a:xfrm>
            <a:off x="6207125" y="2820988"/>
            <a:ext cx="1444625" cy="1200150"/>
          </a:xfrm>
          <a:prstGeom prst="rect">
            <a:avLst/>
          </a:prstGeom>
          <a:solidFill>
            <a:schemeClr val="tx2">
              <a:lumMod val="40000"/>
              <a:lumOff val="60000"/>
            </a:schemeClr>
          </a:solidFill>
          <a:ln w="12700" algn="ctr">
            <a:noFill/>
            <a:miter lim="800000"/>
            <a:headEnd/>
            <a:tailEnd/>
          </a:ln>
        </p:spPr>
        <p:txBody>
          <a:bodyPr wrap="none" anchor="ctr"/>
          <a:lstStyle/>
          <a:p>
            <a:endParaRPr lang="en-US"/>
          </a:p>
        </p:txBody>
      </p:sp>
      <p:sp>
        <p:nvSpPr>
          <p:cNvPr id="20492" name="Rectangle 16"/>
          <p:cNvSpPr>
            <a:spLocks noChangeArrowheads="1"/>
          </p:cNvSpPr>
          <p:nvPr/>
        </p:nvSpPr>
        <p:spPr bwMode="auto">
          <a:xfrm>
            <a:off x="6157913" y="2800350"/>
            <a:ext cx="1460500" cy="301625"/>
          </a:xfrm>
          <a:prstGeom prst="rect">
            <a:avLst/>
          </a:prstGeom>
          <a:noFill/>
          <a:ln w="12700" algn="ctr">
            <a:noFill/>
            <a:miter lim="800000"/>
            <a:headEnd/>
            <a:tailEnd/>
          </a:ln>
        </p:spPr>
        <p:txBody>
          <a:bodyPr wrap="none" anchor="ctr"/>
          <a:lstStyle/>
          <a:p>
            <a:pPr algn="ctr">
              <a:spcBef>
                <a:spcPct val="0"/>
              </a:spcBef>
            </a:pPr>
            <a:r>
              <a:rPr lang="en-US" sz="1400" dirty="0">
                <a:solidFill>
                  <a:srgbClr val="000000"/>
                </a:solidFill>
                <a:latin typeface="+mn-lt"/>
              </a:rPr>
              <a:t>                      66</a:t>
            </a:r>
          </a:p>
        </p:txBody>
      </p:sp>
      <p:sp>
        <p:nvSpPr>
          <p:cNvPr id="20493" name="Rectangle 17"/>
          <p:cNvSpPr>
            <a:spLocks noChangeArrowheads="1"/>
          </p:cNvSpPr>
          <p:nvPr/>
        </p:nvSpPr>
        <p:spPr bwMode="auto">
          <a:xfrm>
            <a:off x="6170613" y="3746500"/>
            <a:ext cx="1462087" cy="301625"/>
          </a:xfrm>
          <a:prstGeom prst="rect">
            <a:avLst/>
          </a:prstGeom>
          <a:noFill/>
          <a:ln w="12700" algn="ctr">
            <a:noFill/>
            <a:miter lim="800000"/>
            <a:headEnd/>
            <a:tailEnd/>
          </a:ln>
        </p:spPr>
        <p:txBody>
          <a:bodyPr wrap="none" anchor="ctr"/>
          <a:lstStyle/>
          <a:p>
            <a:pPr algn="ctr">
              <a:spcBef>
                <a:spcPct val="0"/>
              </a:spcBef>
            </a:pPr>
            <a:r>
              <a:rPr lang="en-US" sz="1400" dirty="0">
                <a:solidFill>
                  <a:srgbClr val="000000"/>
                </a:solidFill>
                <a:latin typeface="+mn-lt"/>
              </a:rPr>
              <a:t>X        ID       1/2</a:t>
            </a:r>
          </a:p>
        </p:txBody>
      </p:sp>
      <p:sp>
        <p:nvSpPr>
          <p:cNvPr id="868370" name="Rectangle 18"/>
          <p:cNvSpPr>
            <a:spLocks noChangeArrowheads="1"/>
          </p:cNvSpPr>
          <p:nvPr/>
        </p:nvSpPr>
        <p:spPr bwMode="auto">
          <a:xfrm>
            <a:off x="6172200" y="3060700"/>
            <a:ext cx="1387475" cy="727075"/>
          </a:xfrm>
          <a:prstGeom prst="rect">
            <a:avLst/>
          </a:prstGeom>
          <a:noFill/>
          <a:ln w="12700" algn="ctr">
            <a:noFill/>
            <a:miter lim="800000"/>
            <a:headEnd/>
            <a:tailEnd/>
          </a:ln>
          <a:effectLst/>
        </p:spPr>
        <p:txBody>
          <a:bodyPr wrap="none" anchor="ctr"/>
          <a:lstStyle/>
          <a:p>
            <a:pPr algn="ctr">
              <a:spcBef>
                <a:spcPct val="0"/>
              </a:spcBef>
              <a:defRPr/>
            </a:pPr>
            <a:r>
              <a:rPr lang="en-US" sz="1400" dirty="0">
                <a:solidFill>
                  <a:srgbClr val="000000"/>
                </a:solidFill>
                <a:latin typeface="+mn-lt"/>
              </a:rPr>
              <a:t>Identification</a:t>
            </a:r>
          </a:p>
          <a:p>
            <a:pPr algn="ctr">
              <a:spcBef>
                <a:spcPct val="0"/>
              </a:spcBef>
              <a:defRPr/>
            </a:pPr>
            <a:r>
              <a:rPr lang="en-US" sz="1400" dirty="0">
                <a:solidFill>
                  <a:srgbClr val="000000"/>
                </a:solidFill>
                <a:latin typeface="+mn-lt"/>
              </a:rPr>
              <a:t>Code </a:t>
            </a:r>
          </a:p>
          <a:p>
            <a:pPr algn="ctr">
              <a:spcBef>
                <a:spcPct val="0"/>
              </a:spcBef>
              <a:defRPr/>
            </a:pPr>
            <a:r>
              <a:rPr lang="en-US" sz="1400" dirty="0">
                <a:solidFill>
                  <a:srgbClr val="000000"/>
                </a:solidFill>
                <a:latin typeface="+mn-lt"/>
              </a:rPr>
              <a:t>Qualifier</a:t>
            </a:r>
            <a:endParaRPr lang="en-US" sz="1400" b="0" dirty="0">
              <a:solidFill>
                <a:srgbClr val="000000"/>
              </a:solidFill>
              <a:effectLst>
                <a:outerShdw blurRad="38100" dist="38100" dir="2700000" algn="tl">
                  <a:srgbClr val="FFFFFF"/>
                </a:outerShdw>
              </a:effectLst>
              <a:latin typeface="+mn-lt"/>
            </a:endParaRPr>
          </a:p>
        </p:txBody>
      </p:sp>
      <p:sp>
        <p:nvSpPr>
          <p:cNvPr id="20495" name="Rectangle 19"/>
          <p:cNvSpPr>
            <a:spLocks noChangeArrowheads="1"/>
          </p:cNvSpPr>
          <p:nvPr/>
        </p:nvSpPr>
        <p:spPr bwMode="auto">
          <a:xfrm>
            <a:off x="3911600" y="2806700"/>
            <a:ext cx="1447800" cy="1200150"/>
          </a:xfrm>
          <a:prstGeom prst="rect">
            <a:avLst/>
          </a:prstGeom>
          <a:solidFill>
            <a:schemeClr val="tx2">
              <a:lumMod val="40000"/>
              <a:lumOff val="60000"/>
            </a:schemeClr>
          </a:solidFill>
          <a:ln w="12700" algn="ctr">
            <a:noFill/>
            <a:miter lim="800000"/>
            <a:headEnd/>
            <a:tailEnd/>
          </a:ln>
        </p:spPr>
        <p:txBody>
          <a:bodyPr wrap="none" anchor="ctr"/>
          <a:lstStyle/>
          <a:p>
            <a:endParaRPr lang="en-US"/>
          </a:p>
        </p:txBody>
      </p:sp>
      <p:sp>
        <p:nvSpPr>
          <p:cNvPr id="868372" name="Rectangle 20"/>
          <p:cNvSpPr>
            <a:spLocks noChangeArrowheads="1"/>
          </p:cNvSpPr>
          <p:nvPr/>
        </p:nvSpPr>
        <p:spPr bwMode="auto">
          <a:xfrm>
            <a:off x="3886200" y="2784475"/>
            <a:ext cx="1425071" cy="305212"/>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b="0" dirty="0">
                <a:solidFill>
                  <a:srgbClr val="000000"/>
                </a:solidFill>
              </a:rPr>
              <a:t>                     </a:t>
            </a:r>
            <a:r>
              <a:rPr lang="en-US" sz="1400" dirty="0">
                <a:solidFill>
                  <a:srgbClr val="000000"/>
                </a:solidFill>
                <a:latin typeface="+mn-lt"/>
              </a:rPr>
              <a:t>93</a:t>
            </a:r>
            <a:endParaRPr lang="en-US" sz="1400" b="0" dirty="0">
              <a:solidFill>
                <a:srgbClr val="000000"/>
              </a:solidFill>
              <a:effectLst>
                <a:outerShdw blurRad="38100" dist="38100" dir="2700000" algn="tl">
                  <a:srgbClr val="FFFFFF"/>
                </a:outerShdw>
              </a:effectLst>
              <a:latin typeface="+mn-lt"/>
            </a:endParaRPr>
          </a:p>
        </p:txBody>
      </p:sp>
      <p:sp>
        <p:nvSpPr>
          <p:cNvPr id="20497" name="Rectangle 21"/>
          <p:cNvSpPr>
            <a:spLocks noChangeArrowheads="1"/>
          </p:cNvSpPr>
          <p:nvPr/>
        </p:nvSpPr>
        <p:spPr bwMode="auto">
          <a:xfrm>
            <a:off x="3876675" y="3721100"/>
            <a:ext cx="1541463" cy="301625"/>
          </a:xfrm>
          <a:prstGeom prst="rect">
            <a:avLst/>
          </a:prstGeom>
          <a:noFill/>
          <a:ln w="12700">
            <a:noFill/>
            <a:miter lim="800000"/>
            <a:headEnd/>
            <a:tailEnd/>
          </a:ln>
        </p:spPr>
        <p:txBody>
          <a:bodyPr wrap="none" lIns="90488" tIns="44450" rIns="90488" bIns="44450">
            <a:spAutoFit/>
          </a:bodyPr>
          <a:lstStyle/>
          <a:p>
            <a:pPr>
              <a:spcBef>
                <a:spcPct val="0"/>
              </a:spcBef>
            </a:pPr>
            <a:r>
              <a:rPr lang="en-US" sz="1400">
                <a:solidFill>
                  <a:srgbClr val="000000"/>
                </a:solidFill>
              </a:rPr>
              <a:t>X       AN      1/60</a:t>
            </a:r>
          </a:p>
        </p:txBody>
      </p:sp>
      <p:sp>
        <p:nvSpPr>
          <p:cNvPr id="868374" name="Rectangle 22"/>
          <p:cNvSpPr>
            <a:spLocks noChangeArrowheads="1"/>
          </p:cNvSpPr>
          <p:nvPr/>
        </p:nvSpPr>
        <p:spPr bwMode="auto">
          <a:xfrm>
            <a:off x="4310063" y="3217863"/>
            <a:ext cx="671660" cy="305212"/>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dirty="0">
                <a:solidFill>
                  <a:srgbClr val="000000"/>
                </a:solidFill>
                <a:latin typeface="+mn-lt"/>
              </a:rPr>
              <a:t>Name</a:t>
            </a:r>
            <a:endParaRPr lang="en-US" sz="1400" b="0" dirty="0">
              <a:solidFill>
                <a:srgbClr val="000000"/>
              </a:solidFill>
              <a:effectLst>
                <a:outerShdw blurRad="38100" dist="38100" dir="2700000" algn="tl">
                  <a:srgbClr val="FFFFFF"/>
                </a:outerShdw>
              </a:effectLst>
              <a:latin typeface="+mn-lt"/>
            </a:endParaRPr>
          </a:p>
        </p:txBody>
      </p:sp>
      <p:sp>
        <p:nvSpPr>
          <p:cNvPr id="20499" name="Rectangle 23"/>
          <p:cNvSpPr>
            <a:spLocks noChangeArrowheads="1"/>
          </p:cNvSpPr>
          <p:nvPr/>
        </p:nvSpPr>
        <p:spPr bwMode="auto">
          <a:xfrm>
            <a:off x="3252788" y="3071813"/>
            <a:ext cx="334962" cy="446087"/>
          </a:xfrm>
          <a:prstGeom prst="rect">
            <a:avLst/>
          </a:prstGeom>
          <a:noFill/>
          <a:ln w="12700">
            <a:noFill/>
            <a:miter lim="800000"/>
            <a:headEnd/>
            <a:tailEnd/>
          </a:ln>
        </p:spPr>
        <p:txBody>
          <a:bodyPr wrap="none" anchor="ctr"/>
          <a:lstStyle/>
          <a:p>
            <a:endParaRPr lang="en-US"/>
          </a:p>
        </p:txBody>
      </p:sp>
      <p:sp>
        <p:nvSpPr>
          <p:cNvPr id="20500" name="Rectangle 24"/>
          <p:cNvSpPr>
            <a:spLocks noChangeArrowheads="1"/>
          </p:cNvSpPr>
          <p:nvPr/>
        </p:nvSpPr>
        <p:spPr bwMode="auto">
          <a:xfrm>
            <a:off x="3378200" y="3092450"/>
            <a:ext cx="320675" cy="393700"/>
          </a:xfrm>
          <a:prstGeom prst="rect">
            <a:avLst/>
          </a:prstGeom>
          <a:noFill/>
          <a:ln w="12700">
            <a:noFill/>
            <a:miter lim="800000"/>
            <a:headEnd/>
            <a:tailEnd/>
          </a:ln>
        </p:spPr>
        <p:txBody>
          <a:bodyPr lIns="90488" tIns="44450" rIns="90488" bIns="44450">
            <a:spAutoFit/>
          </a:bodyPr>
          <a:lstStyle/>
          <a:p>
            <a:pPr algn="ctr">
              <a:spcBef>
                <a:spcPct val="0"/>
              </a:spcBef>
            </a:pPr>
            <a:r>
              <a:rPr lang="en-US" sz="2000" dirty="0">
                <a:latin typeface="+mn-lt"/>
              </a:rPr>
              <a:t>*</a:t>
            </a:r>
            <a:endParaRPr lang="en-US" sz="2000" b="0" dirty="0">
              <a:solidFill>
                <a:srgbClr val="000000"/>
              </a:solidFill>
              <a:latin typeface="+mn-lt"/>
            </a:endParaRPr>
          </a:p>
        </p:txBody>
      </p:sp>
      <p:sp>
        <p:nvSpPr>
          <p:cNvPr id="20501" name="Rectangle 25"/>
          <p:cNvSpPr>
            <a:spLocks noChangeArrowheads="1"/>
          </p:cNvSpPr>
          <p:nvPr/>
        </p:nvSpPr>
        <p:spPr bwMode="auto">
          <a:xfrm>
            <a:off x="5661025" y="3092450"/>
            <a:ext cx="319088" cy="393700"/>
          </a:xfrm>
          <a:prstGeom prst="rect">
            <a:avLst/>
          </a:prstGeom>
          <a:noFill/>
          <a:ln w="12700">
            <a:noFill/>
            <a:miter lim="800000"/>
            <a:headEnd/>
            <a:tailEnd/>
          </a:ln>
        </p:spPr>
        <p:txBody>
          <a:bodyPr lIns="90488" tIns="44450" rIns="90488" bIns="44450">
            <a:spAutoFit/>
          </a:bodyPr>
          <a:lstStyle/>
          <a:p>
            <a:pPr algn="ctr">
              <a:spcBef>
                <a:spcPct val="0"/>
              </a:spcBef>
            </a:pPr>
            <a:r>
              <a:rPr lang="en-US" sz="2000" dirty="0">
                <a:latin typeface="+mn-lt"/>
              </a:rPr>
              <a:t>*</a:t>
            </a:r>
            <a:endParaRPr lang="en-US" sz="2000" b="0" dirty="0">
              <a:solidFill>
                <a:srgbClr val="000000"/>
              </a:solidFill>
              <a:latin typeface="+mn-lt"/>
            </a:endParaRPr>
          </a:p>
        </p:txBody>
      </p:sp>
      <p:sp>
        <p:nvSpPr>
          <p:cNvPr id="20502" name="Rectangle 26"/>
          <p:cNvSpPr>
            <a:spLocks noChangeArrowheads="1"/>
          </p:cNvSpPr>
          <p:nvPr/>
        </p:nvSpPr>
        <p:spPr bwMode="auto">
          <a:xfrm>
            <a:off x="1625600" y="4870450"/>
            <a:ext cx="1498600" cy="1200150"/>
          </a:xfrm>
          <a:prstGeom prst="rect">
            <a:avLst/>
          </a:prstGeom>
          <a:solidFill>
            <a:schemeClr val="tx2">
              <a:lumMod val="40000"/>
              <a:lumOff val="60000"/>
            </a:schemeClr>
          </a:solidFill>
          <a:ln w="12700">
            <a:noFill/>
            <a:miter lim="800000"/>
            <a:headEnd/>
            <a:tailEnd/>
          </a:ln>
        </p:spPr>
        <p:txBody>
          <a:bodyPr wrap="none" anchor="ctr"/>
          <a:lstStyle/>
          <a:p>
            <a:endParaRPr lang="en-US"/>
          </a:p>
        </p:txBody>
      </p:sp>
      <p:sp>
        <p:nvSpPr>
          <p:cNvPr id="20503" name="Rectangle 27"/>
          <p:cNvSpPr>
            <a:spLocks noChangeArrowheads="1"/>
          </p:cNvSpPr>
          <p:nvPr/>
        </p:nvSpPr>
        <p:spPr bwMode="auto">
          <a:xfrm>
            <a:off x="1616075" y="4860925"/>
            <a:ext cx="1411288" cy="301625"/>
          </a:xfrm>
          <a:prstGeom prst="rect">
            <a:avLst/>
          </a:prstGeom>
          <a:noFill/>
          <a:ln w="12700">
            <a:noFill/>
            <a:miter lim="800000"/>
            <a:headEnd/>
            <a:tailEnd/>
          </a:ln>
        </p:spPr>
        <p:txBody>
          <a:bodyPr wrap="none" lIns="90488" tIns="44450" rIns="90488" bIns="44450">
            <a:spAutoFit/>
          </a:bodyPr>
          <a:lstStyle/>
          <a:p>
            <a:pPr>
              <a:spcBef>
                <a:spcPct val="0"/>
              </a:spcBef>
            </a:pPr>
            <a:r>
              <a:rPr lang="en-US" sz="1400" b="0">
                <a:solidFill>
                  <a:srgbClr val="000000"/>
                </a:solidFill>
              </a:rPr>
              <a:t>                     </a:t>
            </a:r>
            <a:r>
              <a:rPr lang="en-US" sz="1400">
                <a:solidFill>
                  <a:srgbClr val="000000"/>
                </a:solidFill>
              </a:rPr>
              <a:t>67</a:t>
            </a:r>
          </a:p>
        </p:txBody>
      </p:sp>
      <p:sp>
        <p:nvSpPr>
          <p:cNvPr id="868380" name="Rectangle 28"/>
          <p:cNvSpPr>
            <a:spLocks noChangeArrowheads="1"/>
          </p:cNvSpPr>
          <p:nvPr/>
        </p:nvSpPr>
        <p:spPr bwMode="auto">
          <a:xfrm>
            <a:off x="1735138" y="5224463"/>
            <a:ext cx="1281112" cy="514350"/>
          </a:xfrm>
          <a:prstGeom prst="rect">
            <a:avLst/>
          </a:prstGeom>
          <a:solidFill>
            <a:schemeClr val="tx2">
              <a:lumMod val="40000"/>
              <a:lumOff val="60000"/>
            </a:schemeClr>
          </a:solidFill>
          <a:ln w="12700" algn="ctr">
            <a:noFill/>
            <a:miter lim="800000"/>
            <a:headEnd/>
            <a:tailEnd/>
          </a:ln>
          <a:effectLst/>
        </p:spPr>
        <p:txBody>
          <a:bodyPr wrap="none" anchor="ctr"/>
          <a:lstStyle/>
          <a:p>
            <a:pPr algn="ctr">
              <a:spcBef>
                <a:spcPct val="0"/>
              </a:spcBef>
              <a:defRPr/>
            </a:pPr>
            <a:r>
              <a:rPr lang="en-US" sz="1400" dirty="0">
                <a:solidFill>
                  <a:srgbClr val="000000"/>
                </a:solidFill>
                <a:latin typeface="+mn-lt"/>
              </a:rPr>
              <a:t>Identification</a:t>
            </a:r>
          </a:p>
          <a:p>
            <a:pPr algn="ctr">
              <a:spcBef>
                <a:spcPct val="0"/>
              </a:spcBef>
              <a:defRPr/>
            </a:pPr>
            <a:r>
              <a:rPr lang="en-US" sz="1400" dirty="0">
                <a:solidFill>
                  <a:srgbClr val="000000"/>
                </a:solidFill>
                <a:latin typeface="+mn-lt"/>
              </a:rPr>
              <a:t>Code</a:t>
            </a:r>
            <a:endParaRPr lang="en-US" sz="1400" b="0" dirty="0">
              <a:solidFill>
                <a:srgbClr val="000000"/>
              </a:solidFill>
              <a:effectLst>
                <a:outerShdw blurRad="38100" dist="38100" dir="2700000" algn="tl">
                  <a:srgbClr val="FFFFFF"/>
                </a:outerShdw>
              </a:effectLst>
              <a:latin typeface="+mn-lt"/>
            </a:endParaRPr>
          </a:p>
        </p:txBody>
      </p:sp>
      <p:sp>
        <p:nvSpPr>
          <p:cNvPr id="20505" name="Rectangle 29"/>
          <p:cNvSpPr>
            <a:spLocks noChangeArrowheads="1"/>
          </p:cNvSpPr>
          <p:nvPr/>
        </p:nvSpPr>
        <p:spPr bwMode="auto">
          <a:xfrm>
            <a:off x="1600200" y="5791200"/>
            <a:ext cx="1600200" cy="305212"/>
          </a:xfrm>
          <a:prstGeom prst="rect">
            <a:avLst/>
          </a:prstGeom>
          <a:noFill/>
          <a:ln w="12700">
            <a:noFill/>
            <a:miter lim="800000"/>
            <a:headEnd/>
            <a:tailEnd/>
          </a:ln>
        </p:spPr>
        <p:txBody>
          <a:bodyPr lIns="90488" tIns="44450" rIns="90488" bIns="44450">
            <a:spAutoFit/>
          </a:bodyPr>
          <a:lstStyle/>
          <a:p>
            <a:pPr>
              <a:spcBef>
                <a:spcPct val="0"/>
              </a:spcBef>
            </a:pPr>
            <a:r>
              <a:rPr lang="en-US" sz="1400" dirty="0">
                <a:solidFill>
                  <a:srgbClr val="000000"/>
                </a:solidFill>
                <a:latin typeface="+mn-lt"/>
              </a:rPr>
              <a:t>X        AN     2/80</a:t>
            </a:r>
          </a:p>
        </p:txBody>
      </p:sp>
      <p:sp>
        <p:nvSpPr>
          <p:cNvPr id="20506" name="Rectangle 30"/>
          <p:cNvSpPr>
            <a:spLocks noChangeArrowheads="1"/>
          </p:cNvSpPr>
          <p:nvPr/>
        </p:nvSpPr>
        <p:spPr bwMode="auto">
          <a:xfrm>
            <a:off x="3905250" y="4881563"/>
            <a:ext cx="1447800" cy="1200150"/>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20507" name="Rectangle 31"/>
          <p:cNvSpPr>
            <a:spLocks noChangeArrowheads="1"/>
          </p:cNvSpPr>
          <p:nvPr/>
        </p:nvSpPr>
        <p:spPr bwMode="auto">
          <a:xfrm>
            <a:off x="3870325" y="4860925"/>
            <a:ext cx="1616075" cy="320675"/>
          </a:xfrm>
          <a:prstGeom prst="rect">
            <a:avLst/>
          </a:prstGeom>
          <a:solidFill>
            <a:schemeClr val="tx2">
              <a:lumMod val="40000"/>
              <a:lumOff val="60000"/>
            </a:schemeClr>
          </a:solidFill>
          <a:ln w="12700" algn="ctr">
            <a:noFill/>
            <a:miter lim="800000"/>
            <a:headEnd/>
            <a:tailEnd/>
          </a:ln>
        </p:spPr>
        <p:txBody>
          <a:bodyPr wrap="none" anchor="ctr"/>
          <a:lstStyle/>
          <a:p>
            <a:pPr algn="ctr">
              <a:spcBef>
                <a:spcPct val="0"/>
              </a:spcBef>
            </a:pPr>
            <a:r>
              <a:rPr lang="en-US" sz="1400" dirty="0">
                <a:solidFill>
                  <a:srgbClr val="000000"/>
                </a:solidFill>
                <a:latin typeface="+mn-lt"/>
              </a:rPr>
              <a:t>                   706</a:t>
            </a:r>
          </a:p>
        </p:txBody>
      </p:sp>
      <p:sp>
        <p:nvSpPr>
          <p:cNvPr id="20508" name="Rectangle 32"/>
          <p:cNvSpPr>
            <a:spLocks noChangeArrowheads="1"/>
          </p:cNvSpPr>
          <p:nvPr/>
        </p:nvSpPr>
        <p:spPr bwMode="auto">
          <a:xfrm>
            <a:off x="3886200" y="5118100"/>
            <a:ext cx="1600200" cy="749300"/>
          </a:xfrm>
          <a:prstGeom prst="rect">
            <a:avLst/>
          </a:prstGeom>
          <a:solidFill>
            <a:schemeClr val="tx2">
              <a:lumMod val="40000"/>
              <a:lumOff val="60000"/>
            </a:schemeClr>
          </a:solidFill>
          <a:ln w="12700" algn="ctr">
            <a:noFill/>
            <a:miter lim="800000"/>
            <a:headEnd/>
            <a:tailEnd/>
          </a:ln>
        </p:spPr>
        <p:txBody>
          <a:bodyPr wrap="none" anchor="ctr"/>
          <a:lstStyle/>
          <a:p>
            <a:pPr algn="ctr">
              <a:spcBef>
                <a:spcPct val="0"/>
              </a:spcBef>
            </a:pPr>
            <a:r>
              <a:rPr lang="en-US" sz="1400" dirty="0">
                <a:solidFill>
                  <a:srgbClr val="000000"/>
                </a:solidFill>
                <a:latin typeface="+mn-lt"/>
              </a:rPr>
              <a:t>Entity</a:t>
            </a:r>
          </a:p>
          <a:p>
            <a:pPr algn="ctr">
              <a:spcBef>
                <a:spcPct val="0"/>
              </a:spcBef>
            </a:pPr>
            <a:r>
              <a:rPr lang="en-US" sz="1400" dirty="0">
                <a:solidFill>
                  <a:srgbClr val="000000"/>
                </a:solidFill>
                <a:latin typeface="+mn-lt"/>
              </a:rPr>
              <a:t>Relationship</a:t>
            </a:r>
          </a:p>
          <a:p>
            <a:pPr algn="ctr">
              <a:spcBef>
                <a:spcPct val="0"/>
              </a:spcBef>
            </a:pPr>
            <a:r>
              <a:rPr lang="en-US" sz="1400" dirty="0">
                <a:solidFill>
                  <a:srgbClr val="000000"/>
                </a:solidFill>
                <a:latin typeface="+mn-lt"/>
              </a:rPr>
              <a:t>Code</a:t>
            </a:r>
          </a:p>
        </p:txBody>
      </p:sp>
      <p:sp>
        <p:nvSpPr>
          <p:cNvPr id="20509" name="Rectangle 33"/>
          <p:cNvSpPr>
            <a:spLocks noChangeArrowheads="1"/>
          </p:cNvSpPr>
          <p:nvPr/>
        </p:nvSpPr>
        <p:spPr bwMode="auto">
          <a:xfrm>
            <a:off x="3879850" y="5849938"/>
            <a:ext cx="1606550" cy="322262"/>
          </a:xfrm>
          <a:prstGeom prst="rect">
            <a:avLst/>
          </a:prstGeom>
          <a:solidFill>
            <a:schemeClr val="tx2">
              <a:lumMod val="40000"/>
              <a:lumOff val="60000"/>
            </a:schemeClr>
          </a:solidFill>
          <a:ln w="12700" algn="ctr">
            <a:noFill/>
            <a:miter lim="800000"/>
            <a:headEnd/>
            <a:tailEnd/>
          </a:ln>
        </p:spPr>
        <p:txBody>
          <a:bodyPr wrap="none" anchor="ctr"/>
          <a:lstStyle/>
          <a:p>
            <a:pPr algn="ctr">
              <a:spcBef>
                <a:spcPct val="0"/>
              </a:spcBef>
            </a:pPr>
            <a:r>
              <a:rPr lang="en-US" sz="1400" dirty="0">
                <a:solidFill>
                  <a:srgbClr val="000000"/>
                </a:solidFill>
                <a:latin typeface="+mn-lt"/>
              </a:rPr>
              <a:t>O         ID       2/2</a:t>
            </a:r>
          </a:p>
        </p:txBody>
      </p:sp>
      <p:sp>
        <p:nvSpPr>
          <p:cNvPr id="20510" name="Rectangle 34"/>
          <p:cNvSpPr>
            <a:spLocks noChangeArrowheads="1"/>
          </p:cNvSpPr>
          <p:nvPr/>
        </p:nvSpPr>
        <p:spPr bwMode="auto">
          <a:xfrm>
            <a:off x="6216116" y="4881563"/>
            <a:ext cx="1435633" cy="1282264"/>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20511" name="Rectangle 35"/>
          <p:cNvSpPr>
            <a:spLocks noChangeArrowheads="1"/>
          </p:cNvSpPr>
          <p:nvPr/>
        </p:nvSpPr>
        <p:spPr bwMode="auto">
          <a:xfrm>
            <a:off x="6191152" y="4860925"/>
            <a:ext cx="1505048" cy="342615"/>
          </a:xfrm>
          <a:prstGeom prst="rect">
            <a:avLst/>
          </a:prstGeom>
          <a:solidFill>
            <a:schemeClr val="tx2">
              <a:lumMod val="40000"/>
              <a:lumOff val="60000"/>
            </a:schemeClr>
          </a:solidFill>
          <a:ln w="12700" algn="ctr">
            <a:noFill/>
            <a:miter lim="800000"/>
            <a:headEnd/>
            <a:tailEnd/>
          </a:ln>
        </p:spPr>
        <p:txBody>
          <a:bodyPr wrap="none" anchor="ctr"/>
          <a:lstStyle/>
          <a:p>
            <a:pPr algn="ctr">
              <a:spcBef>
                <a:spcPct val="0"/>
              </a:spcBef>
            </a:pPr>
            <a:r>
              <a:rPr lang="en-US" sz="1400" dirty="0">
                <a:solidFill>
                  <a:srgbClr val="000000"/>
                </a:solidFill>
                <a:latin typeface="+mn-lt"/>
              </a:rPr>
              <a:t>                     98</a:t>
            </a:r>
          </a:p>
        </p:txBody>
      </p:sp>
      <p:sp>
        <p:nvSpPr>
          <p:cNvPr id="20512" name="Rectangle 36"/>
          <p:cNvSpPr>
            <a:spLocks noChangeArrowheads="1"/>
          </p:cNvSpPr>
          <p:nvPr/>
        </p:nvSpPr>
        <p:spPr bwMode="auto">
          <a:xfrm>
            <a:off x="6181685" y="5118100"/>
            <a:ext cx="1514514" cy="776821"/>
          </a:xfrm>
          <a:prstGeom prst="rect">
            <a:avLst/>
          </a:prstGeom>
          <a:solidFill>
            <a:schemeClr val="tx2">
              <a:lumMod val="40000"/>
              <a:lumOff val="60000"/>
            </a:schemeClr>
          </a:solidFill>
          <a:ln w="12700" algn="ctr">
            <a:noFill/>
            <a:miter lim="800000"/>
            <a:headEnd/>
            <a:tailEnd/>
          </a:ln>
        </p:spPr>
        <p:txBody>
          <a:bodyPr wrap="none" anchor="ctr"/>
          <a:lstStyle/>
          <a:p>
            <a:pPr algn="ctr">
              <a:spcBef>
                <a:spcPct val="0"/>
              </a:spcBef>
            </a:pPr>
            <a:r>
              <a:rPr lang="en-US" sz="1400" dirty="0">
                <a:solidFill>
                  <a:srgbClr val="000000"/>
                </a:solidFill>
                <a:latin typeface="+mn-lt"/>
              </a:rPr>
              <a:t>Entity</a:t>
            </a:r>
          </a:p>
          <a:p>
            <a:pPr algn="ctr">
              <a:spcBef>
                <a:spcPct val="0"/>
              </a:spcBef>
            </a:pPr>
            <a:r>
              <a:rPr lang="en-US" sz="1400" dirty="0">
                <a:solidFill>
                  <a:srgbClr val="000000"/>
                </a:solidFill>
                <a:latin typeface="+mn-lt"/>
              </a:rPr>
              <a:t>Identifier</a:t>
            </a:r>
          </a:p>
          <a:p>
            <a:pPr algn="ctr">
              <a:spcBef>
                <a:spcPct val="0"/>
              </a:spcBef>
            </a:pPr>
            <a:r>
              <a:rPr lang="en-US" sz="1400" dirty="0">
                <a:solidFill>
                  <a:srgbClr val="000000"/>
                </a:solidFill>
                <a:latin typeface="+mn-lt"/>
              </a:rPr>
              <a:t>Code</a:t>
            </a:r>
          </a:p>
        </p:txBody>
      </p:sp>
      <p:sp>
        <p:nvSpPr>
          <p:cNvPr id="20513" name="Rectangle 37"/>
          <p:cNvSpPr>
            <a:spLocks noChangeArrowheads="1"/>
          </p:cNvSpPr>
          <p:nvPr/>
        </p:nvSpPr>
        <p:spPr bwMode="auto">
          <a:xfrm>
            <a:off x="6172200" y="5849938"/>
            <a:ext cx="1520824" cy="322262"/>
          </a:xfrm>
          <a:prstGeom prst="rect">
            <a:avLst/>
          </a:prstGeom>
          <a:solidFill>
            <a:schemeClr val="tx2">
              <a:lumMod val="40000"/>
              <a:lumOff val="60000"/>
            </a:schemeClr>
          </a:solidFill>
          <a:ln w="12700" algn="ctr">
            <a:noFill/>
            <a:miter lim="800000"/>
            <a:headEnd/>
            <a:tailEnd/>
          </a:ln>
        </p:spPr>
        <p:txBody>
          <a:bodyPr wrap="none" anchor="ctr"/>
          <a:lstStyle/>
          <a:p>
            <a:pPr algn="ctr">
              <a:spcBef>
                <a:spcPct val="0"/>
              </a:spcBef>
            </a:pPr>
            <a:r>
              <a:rPr lang="en-US" sz="1400" dirty="0">
                <a:solidFill>
                  <a:srgbClr val="000000"/>
                </a:solidFill>
                <a:latin typeface="+mn-lt"/>
              </a:rPr>
              <a:t>O        ID        2/3</a:t>
            </a:r>
          </a:p>
        </p:txBody>
      </p:sp>
      <p:sp>
        <p:nvSpPr>
          <p:cNvPr id="20514" name="Rectangle 38"/>
          <p:cNvSpPr>
            <a:spLocks noChangeArrowheads="1"/>
          </p:cNvSpPr>
          <p:nvPr/>
        </p:nvSpPr>
        <p:spPr bwMode="auto">
          <a:xfrm>
            <a:off x="3378200" y="5165725"/>
            <a:ext cx="282130" cy="397545"/>
          </a:xfrm>
          <a:prstGeom prst="rect">
            <a:avLst/>
          </a:prstGeom>
          <a:noFill/>
          <a:ln w="12700">
            <a:noFill/>
            <a:miter lim="800000"/>
            <a:headEnd/>
            <a:tailEnd/>
          </a:ln>
        </p:spPr>
        <p:txBody>
          <a:bodyPr wrap="none" lIns="90488" tIns="44450" rIns="90488" bIns="44450">
            <a:spAutoFit/>
          </a:bodyPr>
          <a:lstStyle/>
          <a:p>
            <a:pPr>
              <a:spcBef>
                <a:spcPct val="0"/>
              </a:spcBef>
            </a:pPr>
            <a:r>
              <a:rPr lang="en-US" sz="2000" dirty="0">
                <a:latin typeface="+mn-lt"/>
              </a:rPr>
              <a:t>*</a:t>
            </a:r>
            <a:endParaRPr lang="en-US" sz="2000" b="0" dirty="0">
              <a:solidFill>
                <a:srgbClr val="000000"/>
              </a:solidFill>
              <a:latin typeface="+mn-lt"/>
            </a:endParaRPr>
          </a:p>
        </p:txBody>
      </p:sp>
      <p:sp>
        <p:nvSpPr>
          <p:cNvPr id="20515" name="Rectangle 39"/>
          <p:cNvSpPr>
            <a:spLocks noChangeArrowheads="1"/>
          </p:cNvSpPr>
          <p:nvPr/>
        </p:nvSpPr>
        <p:spPr bwMode="auto">
          <a:xfrm>
            <a:off x="5661025" y="5165725"/>
            <a:ext cx="282130" cy="397545"/>
          </a:xfrm>
          <a:prstGeom prst="rect">
            <a:avLst/>
          </a:prstGeom>
          <a:noFill/>
          <a:ln w="12700">
            <a:noFill/>
            <a:miter lim="800000"/>
            <a:headEnd/>
            <a:tailEnd/>
          </a:ln>
        </p:spPr>
        <p:txBody>
          <a:bodyPr wrap="none" lIns="90488" tIns="44450" rIns="90488" bIns="44450">
            <a:spAutoFit/>
          </a:bodyPr>
          <a:lstStyle/>
          <a:p>
            <a:pPr>
              <a:spcBef>
                <a:spcPct val="0"/>
              </a:spcBef>
            </a:pPr>
            <a:r>
              <a:rPr lang="en-US" sz="2000" dirty="0">
                <a:latin typeface="+mn-lt"/>
              </a:rPr>
              <a:t>*</a:t>
            </a:r>
          </a:p>
        </p:txBody>
      </p:sp>
      <p:sp>
        <p:nvSpPr>
          <p:cNvPr id="20516" name="Rectangle 40"/>
          <p:cNvSpPr>
            <a:spLocks noChangeArrowheads="1"/>
          </p:cNvSpPr>
          <p:nvPr/>
        </p:nvSpPr>
        <p:spPr bwMode="auto">
          <a:xfrm>
            <a:off x="7900988" y="5084763"/>
            <a:ext cx="331823" cy="397545"/>
          </a:xfrm>
          <a:prstGeom prst="rect">
            <a:avLst/>
          </a:prstGeom>
          <a:noFill/>
          <a:ln w="12700">
            <a:noFill/>
            <a:miter lim="800000"/>
            <a:headEnd/>
            <a:tailEnd/>
          </a:ln>
        </p:spPr>
        <p:txBody>
          <a:bodyPr wrap="none" lIns="90488" tIns="44450" rIns="90488" bIns="44450">
            <a:spAutoFit/>
          </a:bodyPr>
          <a:lstStyle/>
          <a:p>
            <a:pPr>
              <a:spcBef>
                <a:spcPct val="0"/>
              </a:spcBef>
            </a:pPr>
            <a:r>
              <a:rPr lang="en-US" sz="2000" dirty="0">
                <a:latin typeface="+mn-lt"/>
              </a:rPr>
              <a:t>^</a:t>
            </a:r>
            <a:endParaRPr lang="en-US" sz="2000" b="0" dirty="0">
              <a:solidFill>
                <a:srgbClr val="000000"/>
              </a:solidFill>
              <a:latin typeface="+mn-lt"/>
            </a:endParaRPr>
          </a:p>
        </p:txBody>
      </p:sp>
      <p:grpSp>
        <p:nvGrpSpPr>
          <p:cNvPr id="20517" name="Group 41"/>
          <p:cNvGrpSpPr>
            <a:grpSpLocks/>
          </p:cNvGrpSpPr>
          <p:nvPr/>
        </p:nvGrpSpPr>
        <p:grpSpPr bwMode="auto">
          <a:xfrm>
            <a:off x="1295400" y="2438400"/>
            <a:ext cx="947738" cy="623888"/>
            <a:chOff x="834" y="1642"/>
            <a:chExt cx="599" cy="393"/>
          </a:xfrm>
        </p:grpSpPr>
        <p:pic>
          <p:nvPicPr>
            <p:cNvPr id="20534" name="Picture 42"/>
            <p:cNvPicPr>
              <a:picLocks noChangeArrowheads="1"/>
            </p:cNvPicPr>
            <p:nvPr/>
          </p:nvPicPr>
          <p:blipFill>
            <a:blip r:embed="rId3" cstate="print"/>
            <a:srcRect/>
            <a:stretch>
              <a:fillRect/>
            </a:stretch>
          </p:blipFill>
          <p:spPr bwMode="auto">
            <a:xfrm>
              <a:off x="910" y="1642"/>
              <a:ext cx="420" cy="393"/>
            </a:xfrm>
            <a:prstGeom prst="rect">
              <a:avLst/>
            </a:prstGeom>
            <a:noFill/>
            <a:ln w="12700">
              <a:noFill/>
              <a:miter lim="800000"/>
              <a:headEnd/>
              <a:tailEnd/>
            </a:ln>
          </p:spPr>
        </p:pic>
        <p:sp>
          <p:nvSpPr>
            <p:cNvPr id="20535" name="Rectangle 43"/>
            <p:cNvSpPr>
              <a:spLocks noChangeArrowheads="1"/>
            </p:cNvSpPr>
            <p:nvPr/>
          </p:nvSpPr>
          <p:spPr bwMode="auto">
            <a:xfrm>
              <a:off x="834" y="1646"/>
              <a:ext cx="599" cy="229"/>
            </a:xfrm>
            <a:prstGeom prst="rect">
              <a:avLst/>
            </a:prstGeom>
            <a:noFill/>
            <a:ln w="12700">
              <a:noFill/>
              <a:miter lim="800000"/>
              <a:headEnd/>
              <a:tailEnd/>
            </a:ln>
          </p:spPr>
          <p:txBody>
            <a:bodyPr lIns="90488" tIns="44450" rIns="90488" bIns="44450">
              <a:spAutoFit/>
            </a:bodyPr>
            <a:lstStyle/>
            <a:p>
              <a:pPr algn="ctr">
                <a:spcBef>
                  <a:spcPct val="50000"/>
                </a:spcBef>
              </a:pPr>
              <a:r>
                <a:rPr lang="en-US" sz="1800" dirty="0">
                  <a:solidFill>
                    <a:srgbClr val="000000"/>
                  </a:solidFill>
                  <a:latin typeface="+mn-lt"/>
                </a:rPr>
                <a:t>N101</a:t>
              </a:r>
            </a:p>
          </p:txBody>
        </p:sp>
      </p:grpSp>
      <p:grpSp>
        <p:nvGrpSpPr>
          <p:cNvPr id="20518" name="Group 44"/>
          <p:cNvGrpSpPr>
            <a:grpSpLocks/>
          </p:cNvGrpSpPr>
          <p:nvPr/>
        </p:nvGrpSpPr>
        <p:grpSpPr bwMode="auto">
          <a:xfrm>
            <a:off x="3657600" y="2438400"/>
            <a:ext cx="949325" cy="623888"/>
            <a:chOff x="2291" y="1639"/>
            <a:chExt cx="601" cy="393"/>
          </a:xfrm>
        </p:grpSpPr>
        <p:pic>
          <p:nvPicPr>
            <p:cNvPr id="20532" name="Picture 45"/>
            <p:cNvPicPr>
              <a:picLocks noChangeArrowheads="1"/>
            </p:cNvPicPr>
            <p:nvPr/>
          </p:nvPicPr>
          <p:blipFill>
            <a:blip r:embed="rId4" cstate="print"/>
            <a:srcRect/>
            <a:stretch>
              <a:fillRect/>
            </a:stretch>
          </p:blipFill>
          <p:spPr bwMode="auto">
            <a:xfrm>
              <a:off x="2369" y="1639"/>
              <a:ext cx="420" cy="393"/>
            </a:xfrm>
            <a:prstGeom prst="rect">
              <a:avLst/>
            </a:prstGeom>
            <a:noFill/>
            <a:ln w="12700">
              <a:noFill/>
              <a:miter lim="800000"/>
              <a:headEnd/>
              <a:tailEnd/>
            </a:ln>
          </p:spPr>
        </p:pic>
        <p:sp>
          <p:nvSpPr>
            <p:cNvPr id="20533" name="Rectangle 46"/>
            <p:cNvSpPr>
              <a:spLocks noChangeArrowheads="1"/>
            </p:cNvSpPr>
            <p:nvPr/>
          </p:nvSpPr>
          <p:spPr bwMode="auto">
            <a:xfrm>
              <a:off x="2291" y="1643"/>
              <a:ext cx="601" cy="229"/>
            </a:xfrm>
            <a:prstGeom prst="rect">
              <a:avLst/>
            </a:prstGeom>
            <a:noFill/>
            <a:ln w="12700">
              <a:noFill/>
              <a:miter lim="800000"/>
              <a:headEnd/>
              <a:tailEnd/>
            </a:ln>
          </p:spPr>
          <p:txBody>
            <a:bodyPr lIns="90488" tIns="44450" rIns="90488" bIns="44450">
              <a:spAutoFit/>
            </a:bodyPr>
            <a:lstStyle/>
            <a:p>
              <a:pPr algn="ctr">
                <a:spcBef>
                  <a:spcPct val="50000"/>
                </a:spcBef>
              </a:pPr>
              <a:r>
                <a:rPr lang="en-US" sz="1800" dirty="0">
                  <a:solidFill>
                    <a:srgbClr val="000000"/>
                  </a:solidFill>
                  <a:latin typeface="+mn-lt"/>
                </a:rPr>
                <a:t>N102</a:t>
              </a:r>
            </a:p>
          </p:txBody>
        </p:sp>
      </p:grpSp>
      <p:grpSp>
        <p:nvGrpSpPr>
          <p:cNvPr id="20519" name="Group 47"/>
          <p:cNvGrpSpPr>
            <a:grpSpLocks/>
          </p:cNvGrpSpPr>
          <p:nvPr/>
        </p:nvGrpSpPr>
        <p:grpSpPr bwMode="auto">
          <a:xfrm>
            <a:off x="3657600" y="4572000"/>
            <a:ext cx="950913" cy="623888"/>
            <a:chOff x="2283" y="2936"/>
            <a:chExt cx="601" cy="393"/>
          </a:xfrm>
        </p:grpSpPr>
        <p:pic>
          <p:nvPicPr>
            <p:cNvPr id="20530" name="Picture 48"/>
            <p:cNvPicPr>
              <a:picLocks noChangeArrowheads="1"/>
            </p:cNvPicPr>
            <p:nvPr/>
          </p:nvPicPr>
          <p:blipFill>
            <a:blip r:embed="rId5" cstate="print"/>
            <a:srcRect/>
            <a:stretch>
              <a:fillRect/>
            </a:stretch>
          </p:blipFill>
          <p:spPr bwMode="auto">
            <a:xfrm>
              <a:off x="2360" y="2936"/>
              <a:ext cx="420" cy="393"/>
            </a:xfrm>
            <a:prstGeom prst="rect">
              <a:avLst/>
            </a:prstGeom>
            <a:noFill/>
            <a:ln w="12700">
              <a:noFill/>
              <a:miter lim="800000"/>
              <a:headEnd/>
              <a:tailEnd/>
            </a:ln>
          </p:spPr>
        </p:pic>
        <p:sp>
          <p:nvSpPr>
            <p:cNvPr id="20531" name="Rectangle 49"/>
            <p:cNvSpPr>
              <a:spLocks noChangeArrowheads="1"/>
            </p:cNvSpPr>
            <p:nvPr/>
          </p:nvSpPr>
          <p:spPr bwMode="auto">
            <a:xfrm>
              <a:off x="2283" y="2939"/>
              <a:ext cx="601" cy="229"/>
            </a:xfrm>
            <a:prstGeom prst="rect">
              <a:avLst/>
            </a:prstGeom>
            <a:noFill/>
            <a:ln w="12700">
              <a:noFill/>
              <a:miter lim="800000"/>
              <a:headEnd/>
              <a:tailEnd/>
            </a:ln>
          </p:spPr>
          <p:txBody>
            <a:bodyPr lIns="90488" tIns="44450" rIns="90488" bIns="44450">
              <a:spAutoFit/>
            </a:bodyPr>
            <a:lstStyle/>
            <a:p>
              <a:pPr algn="ctr">
                <a:spcBef>
                  <a:spcPct val="50000"/>
                </a:spcBef>
              </a:pPr>
              <a:r>
                <a:rPr lang="en-US" sz="1800" dirty="0">
                  <a:solidFill>
                    <a:srgbClr val="000000"/>
                  </a:solidFill>
                  <a:latin typeface="+mn-lt"/>
                </a:rPr>
                <a:t>N105</a:t>
              </a:r>
            </a:p>
          </p:txBody>
        </p:sp>
      </p:grpSp>
      <p:grpSp>
        <p:nvGrpSpPr>
          <p:cNvPr id="20520" name="Group 50"/>
          <p:cNvGrpSpPr>
            <a:grpSpLocks/>
          </p:cNvGrpSpPr>
          <p:nvPr/>
        </p:nvGrpSpPr>
        <p:grpSpPr bwMode="auto">
          <a:xfrm>
            <a:off x="1295400" y="4572000"/>
            <a:ext cx="949325" cy="623888"/>
            <a:chOff x="836" y="2936"/>
            <a:chExt cx="600" cy="393"/>
          </a:xfrm>
        </p:grpSpPr>
        <p:pic>
          <p:nvPicPr>
            <p:cNvPr id="20528" name="Picture 51"/>
            <p:cNvPicPr>
              <a:picLocks noChangeArrowheads="1"/>
            </p:cNvPicPr>
            <p:nvPr/>
          </p:nvPicPr>
          <p:blipFill>
            <a:blip r:embed="rId6" cstate="print"/>
            <a:srcRect/>
            <a:stretch>
              <a:fillRect/>
            </a:stretch>
          </p:blipFill>
          <p:spPr bwMode="auto">
            <a:xfrm>
              <a:off x="914" y="2936"/>
              <a:ext cx="420" cy="393"/>
            </a:xfrm>
            <a:prstGeom prst="rect">
              <a:avLst/>
            </a:prstGeom>
            <a:noFill/>
            <a:ln w="12700">
              <a:noFill/>
              <a:miter lim="800000"/>
              <a:headEnd/>
              <a:tailEnd/>
            </a:ln>
          </p:spPr>
        </p:pic>
        <p:sp>
          <p:nvSpPr>
            <p:cNvPr id="20529" name="Rectangle 52"/>
            <p:cNvSpPr>
              <a:spLocks noChangeArrowheads="1"/>
            </p:cNvSpPr>
            <p:nvPr/>
          </p:nvSpPr>
          <p:spPr bwMode="auto">
            <a:xfrm>
              <a:off x="836" y="2939"/>
              <a:ext cx="600" cy="229"/>
            </a:xfrm>
            <a:prstGeom prst="rect">
              <a:avLst/>
            </a:prstGeom>
            <a:noFill/>
            <a:ln w="12700">
              <a:noFill/>
              <a:miter lim="800000"/>
              <a:headEnd/>
              <a:tailEnd/>
            </a:ln>
          </p:spPr>
          <p:txBody>
            <a:bodyPr lIns="90488" tIns="44450" rIns="90488" bIns="44450">
              <a:spAutoFit/>
            </a:bodyPr>
            <a:lstStyle/>
            <a:p>
              <a:pPr algn="ctr">
                <a:spcBef>
                  <a:spcPct val="50000"/>
                </a:spcBef>
              </a:pPr>
              <a:r>
                <a:rPr lang="en-US" sz="1800" dirty="0">
                  <a:solidFill>
                    <a:srgbClr val="000000"/>
                  </a:solidFill>
                  <a:latin typeface="+mn-lt"/>
                </a:rPr>
                <a:t>N104</a:t>
              </a:r>
            </a:p>
          </p:txBody>
        </p:sp>
      </p:grpSp>
      <p:grpSp>
        <p:nvGrpSpPr>
          <p:cNvPr id="20521" name="Group 53"/>
          <p:cNvGrpSpPr>
            <a:grpSpLocks/>
          </p:cNvGrpSpPr>
          <p:nvPr/>
        </p:nvGrpSpPr>
        <p:grpSpPr bwMode="auto">
          <a:xfrm>
            <a:off x="5943600" y="2438400"/>
            <a:ext cx="947738" cy="623888"/>
            <a:chOff x="3749" y="1633"/>
            <a:chExt cx="599" cy="393"/>
          </a:xfrm>
        </p:grpSpPr>
        <p:pic>
          <p:nvPicPr>
            <p:cNvPr id="20526" name="Picture 54"/>
            <p:cNvPicPr>
              <a:picLocks noChangeArrowheads="1"/>
            </p:cNvPicPr>
            <p:nvPr/>
          </p:nvPicPr>
          <p:blipFill>
            <a:blip r:embed="rId7" cstate="print"/>
            <a:srcRect/>
            <a:stretch>
              <a:fillRect/>
            </a:stretch>
          </p:blipFill>
          <p:spPr bwMode="auto">
            <a:xfrm>
              <a:off x="3826" y="1633"/>
              <a:ext cx="420" cy="393"/>
            </a:xfrm>
            <a:prstGeom prst="rect">
              <a:avLst/>
            </a:prstGeom>
            <a:noFill/>
            <a:ln w="12700">
              <a:noFill/>
              <a:miter lim="800000"/>
              <a:headEnd/>
              <a:tailEnd/>
            </a:ln>
          </p:spPr>
        </p:pic>
        <p:sp>
          <p:nvSpPr>
            <p:cNvPr id="20527" name="Rectangle 55"/>
            <p:cNvSpPr>
              <a:spLocks noChangeArrowheads="1"/>
            </p:cNvSpPr>
            <p:nvPr/>
          </p:nvSpPr>
          <p:spPr bwMode="auto">
            <a:xfrm>
              <a:off x="3749" y="1637"/>
              <a:ext cx="599" cy="229"/>
            </a:xfrm>
            <a:prstGeom prst="rect">
              <a:avLst/>
            </a:prstGeom>
            <a:noFill/>
            <a:ln w="12700">
              <a:noFill/>
              <a:miter lim="800000"/>
              <a:headEnd/>
              <a:tailEnd/>
            </a:ln>
          </p:spPr>
          <p:txBody>
            <a:bodyPr lIns="90488" tIns="44450" rIns="90488" bIns="44450">
              <a:spAutoFit/>
            </a:bodyPr>
            <a:lstStyle/>
            <a:p>
              <a:pPr algn="ctr">
                <a:spcBef>
                  <a:spcPct val="50000"/>
                </a:spcBef>
              </a:pPr>
              <a:r>
                <a:rPr lang="en-US" sz="1800" dirty="0">
                  <a:solidFill>
                    <a:srgbClr val="000000"/>
                  </a:solidFill>
                  <a:latin typeface="+mn-lt"/>
                </a:rPr>
                <a:t>N103</a:t>
              </a:r>
            </a:p>
          </p:txBody>
        </p:sp>
      </p:grpSp>
      <p:grpSp>
        <p:nvGrpSpPr>
          <p:cNvPr id="20522" name="Group 56"/>
          <p:cNvGrpSpPr>
            <a:grpSpLocks/>
          </p:cNvGrpSpPr>
          <p:nvPr/>
        </p:nvGrpSpPr>
        <p:grpSpPr bwMode="auto">
          <a:xfrm>
            <a:off x="5943600" y="4572000"/>
            <a:ext cx="950913" cy="623888"/>
            <a:chOff x="3746" y="2936"/>
            <a:chExt cx="601" cy="393"/>
          </a:xfrm>
        </p:grpSpPr>
        <p:pic>
          <p:nvPicPr>
            <p:cNvPr id="20524" name="Picture 57"/>
            <p:cNvPicPr>
              <a:picLocks noChangeArrowheads="1"/>
            </p:cNvPicPr>
            <p:nvPr/>
          </p:nvPicPr>
          <p:blipFill>
            <a:blip r:embed="rId8" cstate="print"/>
            <a:srcRect/>
            <a:stretch>
              <a:fillRect/>
            </a:stretch>
          </p:blipFill>
          <p:spPr bwMode="auto">
            <a:xfrm>
              <a:off x="3824" y="2936"/>
              <a:ext cx="420" cy="393"/>
            </a:xfrm>
            <a:prstGeom prst="rect">
              <a:avLst/>
            </a:prstGeom>
            <a:noFill/>
            <a:ln w="12700">
              <a:noFill/>
              <a:miter lim="800000"/>
              <a:headEnd/>
              <a:tailEnd/>
            </a:ln>
          </p:spPr>
        </p:pic>
        <p:sp>
          <p:nvSpPr>
            <p:cNvPr id="20525" name="Rectangle 58"/>
            <p:cNvSpPr>
              <a:spLocks noChangeArrowheads="1"/>
            </p:cNvSpPr>
            <p:nvPr/>
          </p:nvSpPr>
          <p:spPr bwMode="auto">
            <a:xfrm>
              <a:off x="3746" y="2939"/>
              <a:ext cx="601" cy="229"/>
            </a:xfrm>
            <a:prstGeom prst="rect">
              <a:avLst/>
            </a:prstGeom>
            <a:noFill/>
            <a:ln w="12700">
              <a:noFill/>
              <a:miter lim="800000"/>
              <a:headEnd/>
              <a:tailEnd/>
            </a:ln>
          </p:spPr>
          <p:txBody>
            <a:bodyPr lIns="90488" tIns="44450" rIns="90488" bIns="44450">
              <a:spAutoFit/>
            </a:bodyPr>
            <a:lstStyle/>
            <a:p>
              <a:pPr algn="ctr">
                <a:spcBef>
                  <a:spcPct val="50000"/>
                </a:spcBef>
              </a:pPr>
              <a:r>
                <a:rPr lang="en-US" sz="1800" dirty="0">
                  <a:solidFill>
                    <a:srgbClr val="000000"/>
                  </a:solidFill>
                  <a:latin typeface="+mn-lt"/>
                </a:rPr>
                <a:t>N106</a:t>
              </a:r>
            </a:p>
          </p:txBody>
        </p:sp>
      </p:grpSp>
      <p:sp>
        <p:nvSpPr>
          <p:cNvPr id="59" name="Rectangle 44"/>
          <p:cNvSpPr>
            <a:spLocks noChangeArrowheads="1"/>
          </p:cNvSpPr>
          <p:nvPr/>
        </p:nvSpPr>
        <p:spPr bwMode="auto">
          <a:xfrm>
            <a:off x="1143000" y="5181600"/>
            <a:ext cx="339725" cy="397545"/>
          </a:xfrm>
          <a:prstGeom prst="rect">
            <a:avLst/>
          </a:prstGeom>
          <a:noFill/>
          <a:ln w="12700">
            <a:noFill/>
            <a:miter lim="800000"/>
            <a:headEnd/>
            <a:tailEnd/>
          </a:ln>
          <a:effectLst/>
        </p:spPr>
        <p:txBody>
          <a:bodyPr wrap="square" lIns="90488" tIns="44450" rIns="90488" bIns="44450">
            <a:spAutoFit/>
          </a:bodyPr>
          <a:lstStyle/>
          <a:p>
            <a:pPr algn="ctr">
              <a:spcBef>
                <a:spcPct val="0"/>
              </a:spcBef>
              <a:defRPr/>
            </a:pPr>
            <a:r>
              <a:rPr lang="en-US" sz="2000" dirty="0">
                <a:latin typeface="+mn-lt"/>
              </a:rPr>
              <a:t>*</a:t>
            </a:r>
            <a:endParaRPr lang="en-US" sz="2000" dirty="0">
              <a:solidFill>
                <a:srgbClr val="000000"/>
              </a:solidFill>
              <a:effectLst>
                <a:outerShdw blurRad="38100" dist="38100" dir="2700000" algn="tl">
                  <a:srgbClr val="FFFFFF"/>
                </a:outerShdw>
              </a:effectLst>
              <a:latin typeface="+mn-lt"/>
            </a:endParaRPr>
          </a:p>
        </p:txBody>
      </p:sp>
      <p:grpSp>
        <p:nvGrpSpPr>
          <p:cNvPr id="60" name="Group 59"/>
          <p:cNvGrpSpPr/>
          <p:nvPr/>
        </p:nvGrpSpPr>
        <p:grpSpPr>
          <a:xfrm>
            <a:off x="5740794" y="6445190"/>
            <a:ext cx="3377806" cy="400110"/>
            <a:chOff x="6019800" y="6445190"/>
            <a:chExt cx="3098800" cy="400110"/>
          </a:xfrm>
        </p:grpSpPr>
        <p:sp>
          <p:nvSpPr>
            <p:cNvPr id="61" name="TextBox 60"/>
            <p:cNvSpPr txBox="1"/>
            <p:nvPr/>
          </p:nvSpPr>
          <p:spPr bwMode="auto">
            <a:xfrm>
              <a:off x="6019800" y="6445190"/>
              <a:ext cx="30988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Data Segment               Sentence</a:t>
              </a:r>
              <a:endParaRPr lang="en-US" sz="2000" dirty="0">
                <a:solidFill>
                  <a:srgbClr val="FF0000"/>
                </a:solidFill>
                <a:latin typeface="Arial Narrow" pitchFamily="34" charset="0"/>
                <a:cs typeface="Arial" charset="0"/>
              </a:endParaRPr>
            </a:p>
          </p:txBody>
        </p:sp>
        <p:sp>
          <p:nvSpPr>
            <p:cNvPr id="62" name="Left-Right Arrow 61"/>
            <p:cNvSpPr/>
            <p:nvPr/>
          </p:nvSpPr>
          <p:spPr bwMode="auto">
            <a:xfrm>
              <a:off x="7490007"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sp>
        <p:nvSpPr>
          <p:cNvPr id="21507" name="Rectangle 3"/>
          <p:cNvSpPr>
            <a:spLocks noGrp="1" noChangeArrowheads="1"/>
          </p:cNvSpPr>
          <p:nvPr>
            <p:ph type="title"/>
          </p:nvPr>
        </p:nvSpPr>
        <p:spPr>
          <a:xfrm>
            <a:off x="152400" y="381000"/>
            <a:ext cx="8716963" cy="914400"/>
          </a:xfrm>
          <a:noFill/>
        </p:spPr>
        <p:txBody>
          <a:bodyPr lIns="90488" tIns="44450" rIns="90488" bIns="44450"/>
          <a:lstStyle/>
          <a:p>
            <a:r>
              <a:rPr lang="en-US" sz="4400" smtClean="0"/>
              <a:t>Data Segment Diagram</a:t>
            </a:r>
          </a:p>
        </p:txBody>
      </p:sp>
      <p:sp>
        <p:nvSpPr>
          <p:cNvPr id="21508" name="Rectangle 4"/>
          <p:cNvSpPr>
            <a:spLocks noChangeArrowheads="1"/>
          </p:cNvSpPr>
          <p:nvPr/>
        </p:nvSpPr>
        <p:spPr bwMode="auto">
          <a:xfrm>
            <a:off x="1122363" y="935038"/>
            <a:ext cx="323850" cy="993775"/>
          </a:xfrm>
          <a:prstGeom prst="rect">
            <a:avLst/>
          </a:prstGeom>
          <a:noFill/>
          <a:ln w="12700">
            <a:noFill/>
            <a:miter lim="800000"/>
            <a:headEnd/>
            <a:tailEnd/>
          </a:ln>
        </p:spPr>
        <p:txBody>
          <a:bodyPr wrap="none" anchor="ctr"/>
          <a:lstStyle/>
          <a:p>
            <a:endParaRPr lang="en-US"/>
          </a:p>
        </p:txBody>
      </p:sp>
      <p:grpSp>
        <p:nvGrpSpPr>
          <p:cNvPr id="21509" name="Group 5"/>
          <p:cNvGrpSpPr>
            <a:grpSpLocks/>
          </p:cNvGrpSpPr>
          <p:nvPr/>
        </p:nvGrpSpPr>
        <p:grpSpPr bwMode="auto">
          <a:xfrm>
            <a:off x="1371600" y="1447800"/>
            <a:ext cx="2811463" cy="1109663"/>
            <a:chOff x="339" y="976"/>
            <a:chExt cx="1500" cy="651"/>
          </a:xfrm>
        </p:grpSpPr>
        <p:grpSp>
          <p:nvGrpSpPr>
            <p:cNvPr id="21560" name="Group 6"/>
            <p:cNvGrpSpPr>
              <a:grpSpLocks/>
            </p:cNvGrpSpPr>
            <p:nvPr/>
          </p:nvGrpSpPr>
          <p:grpSpPr bwMode="auto">
            <a:xfrm>
              <a:off x="339" y="976"/>
              <a:ext cx="1500" cy="651"/>
              <a:chOff x="339" y="976"/>
              <a:chExt cx="1500" cy="651"/>
            </a:xfrm>
          </p:grpSpPr>
          <p:sp>
            <p:nvSpPr>
              <p:cNvPr id="21562" name="Freeform 7"/>
              <p:cNvSpPr>
                <a:spLocks/>
              </p:cNvSpPr>
              <p:nvPr/>
            </p:nvSpPr>
            <p:spPr bwMode="auto">
              <a:xfrm>
                <a:off x="398" y="1027"/>
                <a:ext cx="1441" cy="600"/>
              </a:xfrm>
              <a:custGeom>
                <a:avLst/>
                <a:gdLst>
                  <a:gd name="T0" fmla="*/ 1346 w 1441"/>
                  <a:gd name="T1" fmla="*/ 0 h 600"/>
                  <a:gd name="T2" fmla="*/ 1357 w 1441"/>
                  <a:gd name="T3" fmla="*/ 0 h 600"/>
                  <a:gd name="T4" fmla="*/ 1372 w 1441"/>
                  <a:gd name="T5" fmla="*/ 3 h 600"/>
                  <a:gd name="T6" fmla="*/ 1388 w 1441"/>
                  <a:gd name="T7" fmla="*/ 7 h 600"/>
                  <a:gd name="T8" fmla="*/ 1403 w 1441"/>
                  <a:gd name="T9" fmla="*/ 13 h 600"/>
                  <a:gd name="T10" fmla="*/ 1415 w 1441"/>
                  <a:gd name="T11" fmla="*/ 22 h 600"/>
                  <a:gd name="T12" fmla="*/ 1426 w 1441"/>
                  <a:gd name="T13" fmla="*/ 31 h 600"/>
                  <a:gd name="T14" fmla="*/ 1433 w 1441"/>
                  <a:gd name="T15" fmla="*/ 42 h 600"/>
                  <a:gd name="T16" fmla="*/ 1438 w 1441"/>
                  <a:gd name="T17" fmla="*/ 54 h 600"/>
                  <a:gd name="T18" fmla="*/ 1440 w 1441"/>
                  <a:gd name="T19" fmla="*/ 66 h 600"/>
                  <a:gd name="T20" fmla="*/ 1440 w 1441"/>
                  <a:gd name="T21" fmla="*/ 279 h 600"/>
                  <a:gd name="T22" fmla="*/ 1439 w 1441"/>
                  <a:gd name="T23" fmla="*/ 287 h 600"/>
                  <a:gd name="T24" fmla="*/ 1435 w 1441"/>
                  <a:gd name="T25" fmla="*/ 299 h 600"/>
                  <a:gd name="T26" fmla="*/ 1428 w 1441"/>
                  <a:gd name="T27" fmla="*/ 310 h 600"/>
                  <a:gd name="T28" fmla="*/ 1418 w 1441"/>
                  <a:gd name="T29" fmla="*/ 320 h 600"/>
                  <a:gd name="T30" fmla="*/ 1407 w 1441"/>
                  <a:gd name="T31" fmla="*/ 329 h 600"/>
                  <a:gd name="T32" fmla="*/ 1393 w 1441"/>
                  <a:gd name="T33" fmla="*/ 336 h 600"/>
                  <a:gd name="T34" fmla="*/ 1377 w 1441"/>
                  <a:gd name="T35" fmla="*/ 341 h 600"/>
                  <a:gd name="T36" fmla="*/ 1361 w 1441"/>
                  <a:gd name="T37" fmla="*/ 344 h 600"/>
                  <a:gd name="T38" fmla="*/ 1346 w 1441"/>
                  <a:gd name="T39" fmla="*/ 345 h 600"/>
                  <a:gd name="T40" fmla="*/ 920 w 1441"/>
                  <a:gd name="T41" fmla="*/ 345 h 600"/>
                  <a:gd name="T42" fmla="*/ 920 w 1441"/>
                  <a:gd name="T43" fmla="*/ 434 h 600"/>
                  <a:gd name="T44" fmla="*/ 1110 w 1441"/>
                  <a:gd name="T45" fmla="*/ 434 h 600"/>
                  <a:gd name="T46" fmla="*/ 722 w 1441"/>
                  <a:gd name="T47" fmla="*/ 599 h 600"/>
                  <a:gd name="T48" fmla="*/ 332 w 1441"/>
                  <a:gd name="T49" fmla="*/ 434 h 600"/>
                  <a:gd name="T50" fmla="*/ 530 w 1441"/>
                  <a:gd name="T51" fmla="*/ 434 h 600"/>
                  <a:gd name="T52" fmla="*/ 530 w 1441"/>
                  <a:gd name="T53" fmla="*/ 345 h 600"/>
                  <a:gd name="T54" fmla="*/ 96 w 1441"/>
                  <a:gd name="T55" fmla="*/ 345 h 600"/>
                  <a:gd name="T56" fmla="*/ 83 w 1441"/>
                  <a:gd name="T57" fmla="*/ 344 h 600"/>
                  <a:gd name="T58" fmla="*/ 68 w 1441"/>
                  <a:gd name="T59" fmla="*/ 342 h 600"/>
                  <a:gd name="T60" fmla="*/ 52 w 1441"/>
                  <a:gd name="T61" fmla="*/ 337 h 600"/>
                  <a:gd name="T62" fmla="*/ 38 w 1441"/>
                  <a:gd name="T63" fmla="*/ 331 h 600"/>
                  <a:gd name="T64" fmla="*/ 25 w 1441"/>
                  <a:gd name="T65" fmla="*/ 323 h 600"/>
                  <a:gd name="T66" fmla="*/ 15 w 1441"/>
                  <a:gd name="T67" fmla="*/ 313 h 600"/>
                  <a:gd name="T68" fmla="*/ 7 w 1441"/>
                  <a:gd name="T69" fmla="*/ 303 h 600"/>
                  <a:gd name="T70" fmla="*/ 2 w 1441"/>
                  <a:gd name="T71" fmla="*/ 292 h 600"/>
                  <a:gd name="T72" fmla="*/ 0 w 1441"/>
                  <a:gd name="T73" fmla="*/ 279 h 600"/>
                  <a:gd name="T74" fmla="*/ 0 w 1441"/>
                  <a:gd name="T75" fmla="*/ 66 h 600"/>
                  <a:gd name="T76" fmla="*/ 2 w 1441"/>
                  <a:gd name="T77" fmla="*/ 57 h 600"/>
                  <a:gd name="T78" fmla="*/ 5 w 1441"/>
                  <a:gd name="T79" fmla="*/ 45 h 600"/>
                  <a:gd name="T80" fmla="*/ 12 w 1441"/>
                  <a:gd name="T81" fmla="*/ 34 h 600"/>
                  <a:gd name="T82" fmla="*/ 22 w 1441"/>
                  <a:gd name="T83" fmla="*/ 25 h 600"/>
                  <a:gd name="T84" fmla="*/ 34 w 1441"/>
                  <a:gd name="T85" fmla="*/ 17 h 600"/>
                  <a:gd name="T86" fmla="*/ 48 w 1441"/>
                  <a:gd name="T87" fmla="*/ 9 h 600"/>
                  <a:gd name="T88" fmla="*/ 62 w 1441"/>
                  <a:gd name="T89" fmla="*/ 4 h 600"/>
                  <a:gd name="T90" fmla="*/ 79 w 1441"/>
                  <a:gd name="T91" fmla="*/ 0 h 600"/>
                  <a:gd name="T92" fmla="*/ 96 w 1441"/>
                  <a:gd name="T93" fmla="*/ 0 h 600"/>
                  <a:gd name="T94" fmla="*/ 1346 w 1441"/>
                  <a:gd name="T95" fmla="*/ 0 h 60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41"/>
                  <a:gd name="T145" fmla="*/ 0 h 600"/>
                  <a:gd name="T146" fmla="*/ 1441 w 1441"/>
                  <a:gd name="T147" fmla="*/ 600 h 60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41" h="600">
                    <a:moveTo>
                      <a:pt x="1346" y="0"/>
                    </a:moveTo>
                    <a:lnTo>
                      <a:pt x="1357" y="0"/>
                    </a:lnTo>
                    <a:lnTo>
                      <a:pt x="1372" y="3"/>
                    </a:lnTo>
                    <a:lnTo>
                      <a:pt x="1388" y="7"/>
                    </a:lnTo>
                    <a:lnTo>
                      <a:pt x="1403" y="13"/>
                    </a:lnTo>
                    <a:lnTo>
                      <a:pt x="1415" y="22"/>
                    </a:lnTo>
                    <a:lnTo>
                      <a:pt x="1426" y="31"/>
                    </a:lnTo>
                    <a:lnTo>
                      <a:pt x="1433" y="42"/>
                    </a:lnTo>
                    <a:lnTo>
                      <a:pt x="1438" y="54"/>
                    </a:lnTo>
                    <a:lnTo>
                      <a:pt x="1440" y="66"/>
                    </a:lnTo>
                    <a:lnTo>
                      <a:pt x="1440" y="279"/>
                    </a:lnTo>
                    <a:lnTo>
                      <a:pt x="1439" y="287"/>
                    </a:lnTo>
                    <a:lnTo>
                      <a:pt x="1435" y="299"/>
                    </a:lnTo>
                    <a:lnTo>
                      <a:pt x="1428" y="310"/>
                    </a:lnTo>
                    <a:lnTo>
                      <a:pt x="1418" y="320"/>
                    </a:lnTo>
                    <a:lnTo>
                      <a:pt x="1407" y="329"/>
                    </a:lnTo>
                    <a:lnTo>
                      <a:pt x="1393" y="336"/>
                    </a:lnTo>
                    <a:lnTo>
                      <a:pt x="1377" y="341"/>
                    </a:lnTo>
                    <a:lnTo>
                      <a:pt x="1361" y="344"/>
                    </a:lnTo>
                    <a:lnTo>
                      <a:pt x="1346" y="345"/>
                    </a:lnTo>
                    <a:lnTo>
                      <a:pt x="920" y="345"/>
                    </a:lnTo>
                    <a:lnTo>
                      <a:pt x="920" y="434"/>
                    </a:lnTo>
                    <a:lnTo>
                      <a:pt x="1110" y="434"/>
                    </a:lnTo>
                    <a:lnTo>
                      <a:pt x="722" y="599"/>
                    </a:lnTo>
                    <a:lnTo>
                      <a:pt x="332" y="434"/>
                    </a:lnTo>
                    <a:lnTo>
                      <a:pt x="530" y="434"/>
                    </a:lnTo>
                    <a:lnTo>
                      <a:pt x="530" y="345"/>
                    </a:lnTo>
                    <a:lnTo>
                      <a:pt x="96" y="345"/>
                    </a:lnTo>
                    <a:lnTo>
                      <a:pt x="83" y="344"/>
                    </a:lnTo>
                    <a:lnTo>
                      <a:pt x="68" y="342"/>
                    </a:lnTo>
                    <a:lnTo>
                      <a:pt x="52" y="337"/>
                    </a:lnTo>
                    <a:lnTo>
                      <a:pt x="38" y="331"/>
                    </a:lnTo>
                    <a:lnTo>
                      <a:pt x="25" y="323"/>
                    </a:lnTo>
                    <a:lnTo>
                      <a:pt x="15" y="313"/>
                    </a:lnTo>
                    <a:lnTo>
                      <a:pt x="7" y="303"/>
                    </a:lnTo>
                    <a:lnTo>
                      <a:pt x="2" y="292"/>
                    </a:lnTo>
                    <a:lnTo>
                      <a:pt x="0" y="279"/>
                    </a:lnTo>
                    <a:lnTo>
                      <a:pt x="0" y="66"/>
                    </a:lnTo>
                    <a:lnTo>
                      <a:pt x="2" y="57"/>
                    </a:lnTo>
                    <a:lnTo>
                      <a:pt x="5" y="45"/>
                    </a:lnTo>
                    <a:lnTo>
                      <a:pt x="12" y="34"/>
                    </a:lnTo>
                    <a:lnTo>
                      <a:pt x="22" y="25"/>
                    </a:lnTo>
                    <a:lnTo>
                      <a:pt x="34" y="17"/>
                    </a:lnTo>
                    <a:lnTo>
                      <a:pt x="48" y="9"/>
                    </a:lnTo>
                    <a:lnTo>
                      <a:pt x="62" y="4"/>
                    </a:lnTo>
                    <a:lnTo>
                      <a:pt x="79" y="0"/>
                    </a:lnTo>
                    <a:lnTo>
                      <a:pt x="96" y="0"/>
                    </a:lnTo>
                    <a:lnTo>
                      <a:pt x="1346" y="0"/>
                    </a:lnTo>
                  </a:path>
                </a:pathLst>
              </a:custGeom>
              <a:solidFill>
                <a:srgbClr val="000000"/>
              </a:solidFill>
              <a:ln w="12700" cap="rnd" cmpd="sng">
                <a:solidFill>
                  <a:srgbClr val="000000"/>
                </a:solidFill>
                <a:prstDash val="solid"/>
                <a:round/>
                <a:headEnd type="none" w="med" len="med"/>
                <a:tailEnd type="none" w="med" len="med"/>
              </a:ln>
            </p:spPr>
            <p:txBody>
              <a:bodyPr/>
              <a:lstStyle/>
              <a:p>
                <a:endParaRPr lang="en-US"/>
              </a:p>
            </p:txBody>
          </p:sp>
          <p:sp>
            <p:nvSpPr>
              <p:cNvPr id="21563" name="Freeform 8"/>
              <p:cNvSpPr>
                <a:spLocks/>
              </p:cNvSpPr>
              <p:nvPr/>
            </p:nvSpPr>
            <p:spPr bwMode="auto">
              <a:xfrm>
                <a:off x="339" y="976"/>
                <a:ext cx="1441" cy="600"/>
              </a:xfrm>
              <a:custGeom>
                <a:avLst/>
                <a:gdLst>
                  <a:gd name="T0" fmla="*/ 1345 w 1441"/>
                  <a:gd name="T1" fmla="*/ 0 h 600"/>
                  <a:gd name="T2" fmla="*/ 1357 w 1441"/>
                  <a:gd name="T3" fmla="*/ 0 h 600"/>
                  <a:gd name="T4" fmla="*/ 1372 w 1441"/>
                  <a:gd name="T5" fmla="*/ 3 h 600"/>
                  <a:gd name="T6" fmla="*/ 1387 w 1441"/>
                  <a:gd name="T7" fmla="*/ 7 h 600"/>
                  <a:gd name="T8" fmla="*/ 1402 w 1441"/>
                  <a:gd name="T9" fmla="*/ 13 h 600"/>
                  <a:gd name="T10" fmla="*/ 1415 w 1441"/>
                  <a:gd name="T11" fmla="*/ 22 h 600"/>
                  <a:gd name="T12" fmla="*/ 1426 w 1441"/>
                  <a:gd name="T13" fmla="*/ 31 h 600"/>
                  <a:gd name="T14" fmla="*/ 1432 w 1441"/>
                  <a:gd name="T15" fmla="*/ 43 h 600"/>
                  <a:gd name="T16" fmla="*/ 1438 w 1441"/>
                  <a:gd name="T17" fmla="*/ 54 h 600"/>
                  <a:gd name="T18" fmla="*/ 1440 w 1441"/>
                  <a:gd name="T19" fmla="*/ 66 h 600"/>
                  <a:gd name="T20" fmla="*/ 1440 w 1441"/>
                  <a:gd name="T21" fmla="*/ 280 h 600"/>
                  <a:gd name="T22" fmla="*/ 1439 w 1441"/>
                  <a:gd name="T23" fmla="*/ 287 h 600"/>
                  <a:gd name="T24" fmla="*/ 1435 w 1441"/>
                  <a:gd name="T25" fmla="*/ 299 h 600"/>
                  <a:gd name="T26" fmla="*/ 1428 w 1441"/>
                  <a:gd name="T27" fmla="*/ 311 h 600"/>
                  <a:gd name="T28" fmla="*/ 1418 w 1441"/>
                  <a:gd name="T29" fmla="*/ 320 h 600"/>
                  <a:gd name="T30" fmla="*/ 1407 w 1441"/>
                  <a:gd name="T31" fmla="*/ 329 h 600"/>
                  <a:gd name="T32" fmla="*/ 1393 w 1441"/>
                  <a:gd name="T33" fmla="*/ 336 h 600"/>
                  <a:gd name="T34" fmla="*/ 1377 w 1441"/>
                  <a:gd name="T35" fmla="*/ 341 h 600"/>
                  <a:gd name="T36" fmla="*/ 1361 w 1441"/>
                  <a:gd name="T37" fmla="*/ 344 h 600"/>
                  <a:gd name="T38" fmla="*/ 1345 w 1441"/>
                  <a:gd name="T39" fmla="*/ 346 h 600"/>
                  <a:gd name="T40" fmla="*/ 919 w 1441"/>
                  <a:gd name="T41" fmla="*/ 346 h 600"/>
                  <a:gd name="T42" fmla="*/ 919 w 1441"/>
                  <a:gd name="T43" fmla="*/ 434 h 600"/>
                  <a:gd name="T44" fmla="*/ 1110 w 1441"/>
                  <a:gd name="T45" fmla="*/ 434 h 600"/>
                  <a:gd name="T46" fmla="*/ 721 w 1441"/>
                  <a:gd name="T47" fmla="*/ 599 h 600"/>
                  <a:gd name="T48" fmla="*/ 332 w 1441"/>
                  <a:gd name="T49" fmla="*/ 434 h 600"/>
                  <a:gd name="T50" fmla="*/ 530 w 1441"/>
                  <a:gd name="T51" fmla="*/ 434 h 600"/>
                  <a:gd name="T52" fmla="*/ 530 w 1441"/>
                  <a:gd name="T53" fmla="*/ 346 h 600"/>
                  <a:gd name="T54" fmla="*/ 95 w 1441"/>
                  <a:gd name="T55" fmla="*/ 346 h 600"/>
                  <a:gd name="T56" fmla="*/ 83 w 1441"/>
                  <a:gd name="T57" fmla="*/ 344 h 600"/>
                  <a:gd name="T58" fmla="*/ 67 w 1441"/>
                  <a:gd name="T59" fmla="*/ 343 h 600"/>
                  <a:gd name="T60" fmla="*/ 51 w 1441"/>
                  <a:gd name="T61" fmla="*/ 337 h 600"/>
                  <a:gd name="T62" fmla="*/ 38 w 1441"/>
                  <a:gd name="T63" fmla="*/ 331 h 600"/>
                  <a:gd name="T64" fmla="*/ 25 w 1441"/>
                  <a:gd name="T65" fmla="*/ 323 h 600"/>
                  <a:gd name="T66" fmla="*/ 15 w 1441"/>
                  <a:gd name="T67" fmla="*/ 313 h 600"/>
                  <a:gd name="T68" fmla="*/ 7 w 1441"/>
                  <a:gd name="T69" fmla="*/ 303 h 600"/>
                  <a:gd name="T70" fmla="*/ 2 w 1441"/>
                  <a:gd name="T71" fmla="*/ 292 h 600"/>
                  <a:gd name="T72" fmla="*/ 0 w 1441"/>
                  <a:gd name="T73" fmla="*/ 280 h 600"/>
                  <a:gd name="T74" fmla="*/ 0 w 1441"/>
                  <a:gd name="T75" fmla="*/ 66 h 600"/>
                  <a:gd name="T76" fmla="*/ 1 w 1441"/>
                  <a:gd name="T77" fmla="*/ 57 h 600"/>
                  <a:gd name="T78" fmla="*/ 5 w 1441"/>
                  <a:gd name="T79" fmla="*/ 46 h 600"/>
                  <a:gd name="T80" fmla="*/ 12 w 1441"/>
                  <a:gd name="T81" fmla="*/ 35 h 600"/>
                  <a:gd name="T82" fmla="*/ 22 w 1441"/>
                  <a:gd name="T83" fmla="*/ 25 h 600"/>
                  <a:gd name="T84" fmla="*/ 34 w 1441"/>
                  <a:gd name="T85" fmla="*/ 17 h 600"/>
                  <a:gd name="T86" fmla="*/ 48 w 1441"/>
                  <a:gd name="T87" fmla="*/ 9 h 600"/>
                  <a:gd name="T88" fmla="*/ 62 w 1441"/>
                  <a:gd name="T89" fmla="*/ 5 h 600"/>
                  <a:gd name="T90" fmla="*/ 79 w 1441"/>
                  <a:gd name="T91" fmla="*/ 1 h 600"/>
                  <a:gd name="T92" fmla="*/ 95 w 1441"/>
                  <a:gd name="T93" fmla="*/ 0 h 600"/>
                  <a:gd name="T94" fmla="*/ 1345 w 1441"/>
                  <a:gd name="T95" fmla="*/ 0 h 60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41"/>
                  <a:gd name="T145" fmla="*/ 0 h 600"/>
                  <a:gd name="T146" fmla="*/ 1441 w 1441"/>
                  <a:gd name="T147" fmla="*/ 600 h 60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41" h="600">
                    <a:moveTo>
                      <a:pt x="1345" y="0"/>
                    </a:moveTo>
                    <a:lnTo>
                      <a:pt x="1357" y="0"/>
                    </a:lnTo>
                    <a:lnTo>
                      <a:pt x="1372" y="3"/>
                    </a:lnTo>
                    <a:lnTo>
                      <a:pt x="1387" y="7"/>
                    </a:lnTo>
                    <a:lnTo>
                      <a:pt x="1402" y="13"/>
                    </a:lnTo>
                    <a:lnTo>
                      <a:pt x="1415" y="22"/>
                    </a:lnTo>
                    <a:lnTo>
                      <a:pt x="1426" y="31"/>
                    </a:lnTo>
                    <a:lnTo>
                      <a:pt x="1432" y="43"/>
                    </a:lnTo>
                    <a:lnTo>
                      <a:pt x="1438" y="54"/>
                    </a:lnTo>
                    <a:lnTo>
                      <a:pt x="1440" y="66"/>
                    </a:lnTo>
                    <a:lnTo>
                      <a:pt x="1440" y="280"/>
                    </a:lnTo>
                    <a:lnTo>
                      <a:pt x="1439" y="287"/>
                    </a:lnTo>
                    <a:lnTo>
                      <a:pt x="1435" y="299"/>
                    </a:lnTo>
                    <a:lnTo>
                      <a:pt x="1428" y="311"/>
                    </a:lnTo>
                    <a:lnTo>
                      <a:pt x="1418" y="320"/>
                    </a:lnTo>
                    <a:lnTo>
                      <a:pt x="1407" y="329"/>
                    </a:lnTo>
                    <a:lnTo>
                      <a:pt x="1393" y="336"/>
                    </a:lnTo>
                    <a:lnTo>
                      <a:pt x="1377" y="341"/>
                    </a:lnTo>
                    <a:lnTo>
                      <a:pt x="1361" y="344"/>
                    </a:lnTo>
                    <a:lnTo>
                      <a:pt x="1345" y="346"/>
                    </a:lnTo>
                    <a:lnTo>
                      <a:pt x="919" y="346"/>
                    </a:lnTo>
                    <a:lnTo>
                      <a:pt x="919" y="434"/>
                    </a:lnTo>
                    <a:lnTo>
                      <a:pt x="1110" y="434"/>
                    </a:lnTo>
                    <a:lnTo>
                      <a:pt x="721" y="599"/>
                    </a:lnTo>
                    <a:lnTo>
                      <a:pt x="332" y="434"/>
                    </a:lnTo>
                    <a:lnTo>
                      <a:pt x="530" y="434"/>
                    </a:lnTo>
                    <a:lnTo>
                      <a:pt x="530" y="346"/>
                    </a:lnTo>
                    <a:lnTo>
                      <a:pt x="95" y="346"/>
                    </a:lnTo>
                    <a:lnTo>
                      <a:pt x="83" y="344"/>
                    </a:lnTo>
                    <a:lnTo>
                      <a:pt x="67" y="343"/>
                    </a:lnTo>
                    <a:lnTo>
                      <a:pt x="51" y="337"/>
                    </a:lnTo>
                    <a:lnTo>
                      <a:pt x="38" y="331"/>
                    </a:lnTo>
                    <a:lnTo>
                      <a:pt x="25" y="323"/>
                    </a:lnTo>
                    <a:lnTo>
                      <a:pt x="15" y="313"/>
                    </a:lnTo>
                    <a:lnTo>
                      <a:pt x="7" y="303"/>
                    </a:lnTo>
                    <a:lnTo>
                      <a:pt x="2" y="292"/>
                    </a:lnTo>
                    <a:lnTo>
                      <a:pt x="0" y="280"/>
                    </a:lnTo>
                    <a:lnTo>
                      <a:pt x="0" y="66"/>
                    </a:lnTo>
                    <a:lnTo>
                      <a:pt x="1" y="57"/>
                    </a:lnTo>
                    <a:lnTo>
                      <a:pt x="5" y="46"/>
                    </a:lnTo>
                    <a:lnTo>
                      <a:pt x="12" y="35"/>
                    </a:lnTo>
                    <a:lnTo>
                      <a:pt x="22" y="25"/>
                    </a:lnTo>
                    <a:lnTo>
                      <a:pt x="34" y="17"/>
                    </a:lnTo>
                    <a:lnTo>
                      <a:pt x="48" y="9"/>
                    </a:lnTo>
                    <a:lnTo>
                      <a:pt x="62" y="5"/>
                    </a:lnTo>
                    <a:lnTo>
                      <a:pt x="79" y="1"/>
                    </a:lnTo>
                    <a:lnTo>
                      <a:pt x="95" y="0"/>
                    </a:lnTo>
                    <a:lnTo>
                      <a:pt x="1345" y="0"/>
                    </a:lnTo>
                  </a:path>
                </a:pathLst>
              </a:custGeom>
              <a:solidFill>
                <a:srgbClr val="C1CEFF"/>
              </a:solidFill>
              <a:ln w="12700" cap="rnd" cmpd="sng">
                <a:solidFill>
                  <a:srgbClr val="000000"/>
                </a:solidFill>
                <a:prstDash val="solid"/>
                <a:round/>
                <a:headEnd type="none" w="med" len="med"/>
                <a:tailEnd type="none" w="med" len="med"/>
              </a:ln>
            </p:spPr>
            <p:txBody>
              <a:bodyPr/>
              <a:lstStyle/>
              <a:p>
                <a:endParaRPr lang="en-US"/>
              </a:p>
            </p:txBody>
          </p:sp>
        </p:grpSp>
        <p:sp>
          <p:nvSpPr>
            <p:cNvPr id="21561" name="Rectangle 9"/>
            <p:cNvSpPr>
              <a:spLocks noChangeArrowheads="1"/>
            </p:cNvSpPr>
            <p:nvPr/>
          </p:nvSpPr>
          <p:spPr bwMode="auto">
            <a:xfrm>
              <a:off x="370" y="1046"/>
              <a:ext cx="1377" cy="215"/>
            </a:xfrm>
            <a:prstGeom prst="rect">
              <a:avLst/>
            </a:prstGeom>
            <a:noFill/>
            <a:ln w="12700">
              <a:noFill/>
              <a:miter lim="800000"/>
              <a:headEnd/>
              <a:tailEnd/>
            </a:ln>
          </p:spPr>
          <p:txBody>
            <a:bodyPr wrap="none" lIns="90488" tIns="44450" rIns="90488" bIns="44450">
              <a:spAutoFit/>
            </a:bodyPr>
            <a:lstStyle/>
            <a:p>
              <a:pPr algn="ctr">
                <a:spcBef>
                  <a:spcPct val="0"/>
                </a:spcBef>
              </a:pPr>
              <a:r>
                <a:rPr lang="en-US" sz="1800" dirty="0">
                  <a:solidFill>
                    <a:srgbClr val="000000"/>
                  </a:solidFill>
                  <a:latin typeface="+mn-lt"/>
                </a:rPr>
                <a:t>Data Element Number</a:t>
              </a:r>
              <a:endParaRPr lang="en-US" sz="1600" dirty="0">
                <a:solidFill>
                  <a:srgbClr val="000000"/>
                </a:solidFill>
                <a:latin typeface="+mn-lt"/>
              </a:endParaRPr>
            </a:p>
          </p:txBody>
        </p:sp>
      </p:grpSp>
      <p:sp>
        <p:nvSpPr>
          <p:cNvPr id="21510" name="Rectangle 10"/>
          <p:cNvSpPr>
            <a:spLocks noChangeArrowheads="1"/>
          </p:cNvSpPr>
          <p:nvPr/>
        </p:nvSpPr>
        <p:spPr bwMode="auto">
          <a:xfrm>
            <a:off x="923924" y="3084513"/>
            <a:ext cx="701675" cy="366767"/>
          </a:xfrm>
          <a:prstGeom prst="rect">
            <a:avLst/>
          </a:prstGeom>
          <a:noFill/>
          <a:ln w="12700">
            <a:noFill/>
            <a:miter lim="800000"/>
            <a:headEnd/>
            <a:tailEnd/>
          </a:ln>
        </p:spPr>
        <p:txBody>
          <a:bodyPr wrap="square" lIns="90488" tIns="44450" rIns="90488" bIns="44450">
            <a:spAutoFit/>
          </a:bodyPr>
          <a:lstStyle/>
          <a:p>
            <a:pPr>
              <a:spcBef>
                <a:spcPct val="0"/>
              </a:spcBef>
            </a:pPr>
            <a:r>
              <a:rPr lang="en-US" sz="1800" dirty="0">
                <a:latin typeface="+mn-lt"/>
              </a:rPr>
              <a:t>N1 *</a:t>
            </a:r>
          </a:p>
        </p:txBody>
      </p:sp>
      <p:sp>
        <p:nvSpPr>
          <p:cNvPr id="21511" name="Rectangle 11"/>
          <p:cNvSpPr>
            <a:spLocks noChangeArrowheads="1"/>
          </p:cNvSpPr>
          <p:nvPr/>
        </p:nvSpPr>
        <p:spPr bwMode="auto">
          <a:xfrm>
            <a:off x="1619250" y="2814638"/>
            <a:ext cx="1449388" cy="1200150"/>
          </a:xfrm>
          <a:prstGeom prst="rect">
            <a:avLst/>
          </a:prstGeom>
          <a:solidFill>
            <a:schemeClr val="tx2">
              <a:lumMod val="40000"/>
              <a:lumOff val="60000"/>
            </a:schemeClr>
          </a:solidFill>
          <a:ln w="12700">
            <a:noFill/>
            <a:miter lim="800000"/>
            <a:headEnd/>
            <a:tailEnd/>
          </a:ln>
        </p:spPr>
        <p:txBody>
          <a:bodyPr wrap="none" anchor="ctr"/>
          <a:lstStyle/>
          <a:p>
            <a:endParaRPr lang="en-US"/>
          </a:p>
        </p:txBody>
      </p:sp>
      <p:sp>
        <p:nvSpPr>
          <p:cNvPr id="870412" name="Rectangle 12"/>
          <p:cNvSpPr>
            <a:spLocks noChangeArrowheads="1"/>
          </p:cNvSpPr>
          <p:nvPr/>
        </p:nvSpPr>
        <p:spPr bwMode="auto">
          <a:xfrm>
            <a:off x="1606550" y="2805113"/>
            <a:ext cx="610746" cy="305212"/>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dirty="0">
                <a:solidFill>
                  <a:srgbClr val="000000"/>
                </a:solidFill>
                <a:latin typeface="+mn-lt"/>
              </a:rPr>
              <a:t>N101</a:t>
            </a:r>
            <a:endParaRPr lang="en-US" sz="1400" b="0" dirty="0">
              <a:solidFill>
                <a:srgbClr val="000000"/>
              </a:solidFill>
              <a:effectLst>
                <a:outerShdw blurRad="38100" dist="38100" dir="2700000" algn="tl">
                  <a:srgbClr val="FFFFFF"/>
                </a:outerShdw>
              </a:effectLst>
              <a:latin typeface="+mn-lt"/>
            </a:endParaRPr>
          </a:p>
        </p:txBody>
      </p:sp>
      <p:sp>
        <p:nvSpPr>
          <p:cNvPr id="21513" name="Rectangle 13"/>
          <p:cNvSpPr>
            <a:spLocks noChangeArrowheads="1"/>
          </p:cNvSpPr>
          <p:nvPr/>
        </p:nvSpPr>
        <p:spPr bwMode="auto">
          <a:xfrm>
            <a:off x="1593850" y="3711575"/>
            <a:ext cx="1554914" cy="305212"/>
          </a:xfrm>
          <a:prstGeom prst="rect">
            <a:avLst/>
          </a:prstGeom>
          <a:noFill/>
          <a:ln w="12700">
            <a:noFill/>
            <a:miter lim="800000"/>
            <a:headEnd/>
            <a:tailEnd/>
          </a:ln>
        </p:spPr>
        <p:txBody>
          <a:bodyPr wrap="none" lIns="90488" tIns="44450" rIns="90488" bIns="44450">
            <a:spAutoFit/>
          </a:bodyPr>
          <a:lstStyle/>
          <a:p>
            <a:pPr>
              <a:spcBef>
                <a:spcPct val="0"/>
              </a:spcBef>
            </a:pPr>
            <a:r>
              <a:rPr lang="en-US" sz="1400" dirty="0">
                <a:solidFill>
                  <a:srgbClr val="000000"/>
                </a:solidFill>
                <a:latin typeface="+mn-lt"/>
              </a:rPr>
              <a:t>M        ID        2/3</a:t>
            </a:r>
          </a:p>
        </p:txBody>
      </p:sp>
      <p:sp>
        <p:nvSpPr>
          <p:cNvPr id="870414" name="Rectangle 14"/>
          <p:cNvSpPr>
            <a:spLocks noChangeArrowheads="1"/>
          </p:cNvSpPr>
          <p:nvPr/>
        </p:nvSpPr>
        <p:spPr bwMode="auto">
          <a:xfrm>
            <a:off x="1835378" y="3049588"/>
            <a:ext cx="937758" cy="736099"/>
          </a:xfrm>
          <a:prstGeom prst="rect">
            <a:avLst/>
          </a:prstGeom>
          <a:solidFill>
            <a:schemeClr val="tx2">
              <a:lumMod val="40000"/>
              <a:lumOff val="60000"/>
            </a:schemeClr>
          </a:solidFill>
          <a:ln w="12700">
            <a:noFill/>
            <a:miter lim="800000"/>
            <a:headEnd/>
            <a:tailEnd/>
          </a:ln>
          <a:effectLst/>
        </p:spPr>
        <p:txBody>
          <a:bodyPr wrap="none" lIns="90488" tIns="44450" rIns="90488" bIns="44450">
            <a:spAutoFit/>
          </a:bodyPr>
          <a:lstStyle/>
          <a:p>
            <a:pPr algn="ctr">
              <a:spcBef>
                <a:spcPct val="0"/>
              </a:spcBef>
              <a:defRPr/>
            </a:pPr>
            <a:r>
              <a:rPr lang="en-US" sz="1400" dirty="0">
                <a:solidFill>
                  <a:srgbClr val="000000"/>
                </a:solidFill>
                <a:latin typeface="+mn-lt"/>
              </a:rPr>
              <a:t>Entity</a:t>
            </a:r>
          </a:p>
          <a:p>
            <a:pPr algn="ctr">
              <a:spcBef>
                <a:spcPct val="0"/>
              </a:spcBef>
              <a:defRPr/>
            </a:pPr>
            <a:r>
              <a:rPr lang="en-US" sz="1400" dirty="0">
                <a:solidFill>
                  <a:srgbClr val="000000"/>
                </a:solidFill>
                <a:latin typeface="+mn-lt"/>
              </a:rPr>
              <a:t>Identifier</a:t>
            </a:r>
          </a:p>
          <a:p>
            <a:pPr algn="ctr">
              <a:spcBef>
                <a:spcPct val="0"/>
              </a:spcBef>
              <a:defRPr/>
            </a:pPr>
            <a:r>
              <a:rPr lang="en-US" sz="1400" dirty="0">
                <a:solidFill>
                  <a:srgbClr val="000000"/>
                </a:solidFill>
                <a:latin typeface="+mn-lt"/>
              </a:rPr>
              <a:t>Code</a:t>
            </a:r>
            <a:endParaRPr lang="en-US" sz="1400" b="0" dirty="0">
              <a:solidFill>
                <a:srgbClr val="000000"/>
              </a:solidFill>
              <a:effectLst>
                <a:outerShdw blurRad="38100" dist="38100" dir="2700000" algn="tl">
                  <a:srgbClr val="FFFFFF"/>
                </a:outerShdw>
              </a:effectLst>
              <a:latin typeface="+mn-lt"/>
            </a:endParaRPr>
          </a:p>
        </p:txBody>
      </p:sp>
      <p:sp>
        <p:nvSpPr>
          <p:cNvPr id="21515" name="Rectangle 15"/>
          <p:cNvSpPr>
            <a:spLocks noChangeArrowheads="1"/>
          </p:cNvSpPr>
          <p:nvPr/>
        </p:nvSpPr>
        <p:spPr bwMode="auto">
          <a:xfrm>
            <a:off x="6207125" y="2820988"/>
            <a:ext cx="1444625" cy="1200150"/>
          </a:xfrm>
          <a:prstGeom prst="rect">
            <a:avLst/>
          </a:prstGeom>
          <a:solidFill>
            <a:schemeClr val="tx2">
              <a:lumMod val="40000"/>
              <a:lumOff val="60000"/>
            </a:schemeClr>
          </a:solidFill>
          <a:ln w="12700" algn="ctr">
            <a:noFill/>
            <a:miter lim="800000"/>
            <a:headEnd/>
            <a:tailEnd/>
          </a:ln>
        </p:spPr>
        <p:txBody>
          <a:bodyPr wrap="none" anchor="ctr"/>
          <a:lstStyle/>
          <a:p>
            <a:endParaRPr lang="en-US"/>
          </a:p>
        </p:txBody>
      </p:sp>
      <p:sp>
        <p:nvSpPr>
          <p:cNvPr id="870416" name="Rectangle 16"/>
          <p:cNvSpPr>
            <a:spLocks noChangeArrowheads="1"/>
          </p:cNvSpPr>
          <p:nvPr/>
        </p:nvSpPr>
        <p:spPr bwMode="auto">
          <a:xfrm>
            <a:off x="6157913" y="2800350"/>
            <a:ext cx="1455528" cy="305212"/>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dirty="0">
                <a:solidFill>
                  <a:srgbClr val="000000"/>
                </a:solidFill>
                <a:latin typeface="+mn-lt"/>
              </a:rPr>
              <a:t>N103  </a:t>
            </a:r>
            <a:r>
              <a:rPr lang="en-US" sz="1400" b="0" dirty="0">
                <a:solidFill>
                  <a:srgbClr val="000000"/>
                </a:solidFill>
                <a:latin typeface="+mn-lt"/>
              </a:rPr>
              <a:t>             </a:t>
            </a:r>
            <a:r>
              <a:rPr lang="en-US" sz="1400" b="0" dirty="0">
                <a:solidFill>
                  <a:srgbClr val="000000"/>
                </a:solidFill>
                <a:effectLst>
                  <a:outerShdw blurRad="38100" dist="38100" dir="2700000" algn="tl">
                    <a:srgbClr val="FFFFFF"/>
                  </a:outerShdw>
                </a:effectLst>
                <a:latin typeface="+mn-lt"/>
              </a:rPr>
              <a:t>  </a:t>
            </a:r>
          </a:p>
        </p:txBody>
      </p:sp>
      <p:sp>
        <p:nvSpPr>
          <p:cNvPr id="21517" name="Rectangle 17"/>
          <p:cNvSpPr>
            <a:spLocks noChangeArrowheads="1"/>
          </p:cNvSpPr>
          <p:nvPr/>
        </p:nvSpPr>
        <p:spPr bwMode="auto">
          <a:xfrm>
            <a:off x="6170613" y="3746500"/>
            <a:ext cx="1476367" cy="305212"/>
          </a:xfrm>
          <a:prstGeom prst="rect">
            <a:avLst/>
          </a:prstGeom>
          <a:noFill/>
          <a:ln w="12700">
            <a:noFill/>
            <a:miter lim="800000"/>
            <a:headEnd/>
            <a:tailEnd/>
          </a:ln>
        </p:spPr>
        <p:txBody>
          <a:bodyPr wrap="none" lIns="90488" tIns="44450" rIns="90488" bIns="44450">
            <a:spAutoFit/>
          </a:bodyPr>
          <a:lstStyle/>
          <a:p>
            <a:pPr>
              <a:spcBef>
                <a:spcPct val="0"/>
              </a:spcBef>
            </a:pPr>
            <a:r>
              <a:rPr lang="en-US" sz="1400" dirty="0">
                <a:solidFill>
                  <a:srgbClr val="000000"/>
                </a:solidFill>
                <a:latin typeface="+mn-lt"/>
              </a:rPr>
              <a:t>X        ID       1/2</a:t>
            </a:r>
          </a:p>
        </p:txBody>
      </p:sp>
      <p:sp>
        <p:nvSpPr>
          <p:cNvPr id="870418" name="Rectangle 18"/>
          <p:cNvSpPr>
            <a:spLocks noChangeArrowheads="1"/>
          </p:cNvSpPr>
          <p:nvPr/>
        </p:nvSpPr>
        <p:spPr bwMode="auto">
          <a:xfrm>
            <a:off x="6272307" y="3060700"/>
            <a:ext cx="1293625" cy="736099"/>
          </a:xfrm>
          <a:prstGeom prst="rect">
            <a:avLst/>
          </a:prstGeom>
          <a:solidFill>
            <a:schemeClr val="tx2">
              <a:lumMod val="40000"/>
              <a:lumOff val="60000"/>
            </a:schemeClr>
          </a:solidFill>
          <a:ln w="12700">
            <a:noFill/>
            <a:miter lim="800000"/>
            <a:headEnd/>
            <a:tailEnd/>
          </a:ln>
          <a:effectLst/>
        </p:spPr>
        <p:txBody>
          <a:bodyPr wrap="none" lIns="90488" tIns="44450" rIns="90488" bIns="44450">
            <a:spAutoFit/>
          </a:bodyPr>
          <a:lstStyle/>
          <a:p>
            <a:pPr algn="ctr">
              <a:spcBef>
                <a:spcPct val="0"/>
              </a:spcBef>
              <a:defRPr/>
            </a:pPr>
            <a:r>
              <a:rPr lang="en-US" sz="1400" dirty="0">
                <a:solidFill>
                  <a:srgbClr val="000000"/>
                </a:solidFill>
                <a:latin typeface="+mn-lt"/>
              </a:rPr>
              <a:t>Identification</a:t>
            </a:r>
          </a:p>
          <a:p>
            <a:pPr algn="ctr">
              <a:spcBef>
                <a:spcPct val="0"/>
              </a:spcBef>
              <a:defRPr/>
            </a:pPr>
            <a:r>
              <a:rPr lang="en-US" sz="1400" dirty="0">
                <a:solidFill>
                  <a:srgbClr val="000000"/>
                </a:solidFill>
                <a:latin typeface="+mn-lt"/>
              </a:rPr>
              <a:t>Code </a:t>
            </a:r>
          </a:p>
          <a:p>
            <a:pPr algn="ctr">
              <a:spcBef>
                <a:spcPct val="0"/>
              </a:spcBef>
              <a:defRPr/>
            </a:pPr>
            <a:r>
              <a:rPr lang="en-US" sz="1400" dirty="0">
                <a:solidFill>
                  <a:srgbClr val="000000"/>
                </a:solidFill>
                <a:latin typeface="+mn-lt"/>
              </a:rPr>
              <a:t>Qualifier</a:t>
            </a:r>
            <a:endParaRPr lang="en-US" sz="1400" b="0" dirty="0">
              <a:solidFill>
                <a:srgbClr val="000000"/>
              </a:solidFill>
              <a:effectLst>
                <a:outerShdw blurRad="38100" dist="38100" dir="2700000" algn="tl">
                  <a:srgbClr val="FFFFFF"/>
                </a:outerShdw>
              </a:effectLst>
              <a:latin typeface="+mn-lt"/>
            </a:endParaRPr>
          </a:p>
        </p:txBody>
      </p:sp>
      <p:sp>
        <p:nvSpPr>
          <p:cNvPr id="21519" name="Rectangle 19"/>
          <p:cNvSpPr>
            <a:spLocks noChangeArrowheads="1"/>
          </p:cNvSpPr>
          <p:nvPr/>
        </p:nvSpPr>
        <p:spPr bwMode="auto">
          <a:xfrm>
            <a:off x="3911600" y="2806700"/>
            <a:ext cx="1447800" cy="1200150"/>
          </a:xfrm>
          <a:prstGeom prst="rect">
            <a:avLst/>
          </a:prstGeom>
          <a:solidFill>
            <a:schemeClr val="tx2">
              <a:lumMod val="40000"/>
              <a:lumOff val="60000"/>
            </a:schemeClr>
          </a:solidFill>
          <a:ln w="12700" algn="ctr">
            <a:noFill/>
            <a:miter lim="800000"/>
            <a:headEnd/>
            <a:tailEnd/>
          </a:ln>
        </p:spPr>
        <p:txBody>
          <a:bodyPr wrap="none" anchor="ctr"/>
          <a:lstStyle/>
          <a:p>
            <a:endParaRPr lang="en-US"/>
          </a:p>
        </p:txBody>
      </p:sp>
      <p:sp>
        <p:nvSpPr>
          <p:cNvPr id="870420" name="Rectangle 20"/>
          <p:cNvSpPr>
            <a:spLocks noChangeArrowheads="1"/>
          </p:cNvSpPr>
          <p:nvPr/>
        </p:nvSpPr>
        <p:spPr bwMode="auto">
          <a:xfrm>
            <a:off x="3886200" y="2784475"/>
            <a:ext cx="610746" cy="305212"/>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dirty="0">
                <a:solidFill>
                  <a:srgbClr val="000000"/>
                </a:solidFill>
                <a:latin typeface="+mn-lt"/>
              </a:rPr>
              <a:t>N102</a:t>
            </a:r>
            <a:endParaRPr lang="en-US" sz="1400" b="0" dirty="0">
              <a:solidFill>
                <a:srgbClr val="000000"/>
              </a:solidFill>
              <a:effectLst>
                <a:outerShdw blurRad="38100" dist="38100" dir="2700000" algn="tl">
                  <a:srgbClr val="FFFFFF"/>
                </a:outerShdw>
              </a:effectLst>
              <a:latin typeface="+mn-lt"/>
            </a:endParaRPr>
          </a:p>
        </p:txBody>
      </p:sp>
      <p:sp>
        <p:nvSpPr>
          <p:cNvPr id="870421" name="Rectangle 21"/>
          <p:cNvSpPr>
            <a:spLocks noChangeArrowheads="1"/>
          </p:cNvSpPr>
          <p:nvPr/>
        </p:nvSpPr>
        <p:spPr bwMode="auto">
          <a:xfrm>
            <a:off x="3876675" y="3721100"/>
            <a:ext cx="1549849" cy="305212"/>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dirty="0">
                <a:solidFill>
                  <a:srgbClr val="000000"/>
                </a:solidFill>
                <a:latin typeface="+mn-lt"/>
              </a:rPr>
              <a:t>X       AN      1/60</a:t>
            </a:r>
            <a:endParaRPr lang="en-US" sz="1400" b="0" dirty="0">
              <a:solidFill>
                <a:srgbClr val="000000"/>
              </a:solidFill>
              <a:effectLst>
                <a:outerShdw blurRad="38100" dist="38100" dir="2700000" algn="tl">
                  <a:srgbClr val="FFFFFF"/>
                </a:outerShdw>
              </a:effectLst>
              <a:latin typeface="+mn-lt"/>
            </a:endParaRPr>
          </a:p>
        </p:txBody>
      </p:sp>
      <p:sp>
        <p:nvSpPr>
          <p:cNvPr id="870422" name="Rectangle 22"/>
          <p:cNvSpPr>
            <a:spLocks noChangeArrowheads="1"/>
          </p:cNvSpPr>
          <p:nvPr/>
        </p:nvSpPr>
        <p:spPr bwMode="auto">
          <a:xfrm>
            <a:off x="4310063" y="3217863"/>
            <a:ext cx="671660" cy="305212"/>
          </a:xfrm>
          <a:prstGeom prst="rect">
            <a:avLst/>
          </a:prstGeom>
          <a:solidFill>
            <a:schemeClr val="tx2">
              <a:lumMod val="40000"/>
              <a:lumOff val="60000"/>
            </a:schemeClr>
          </a:solidFill>
          <a:ln w="12700">
            <a:noFill/>
            <a:miter lim="800000"/>
            <a:headEnd/>
            <a:tailEnd/>
          </a:ln>
          <a:effectLst/>
        </p:spPr>
        <p:txBody>
          <a:bodyPr wrap="none" lIns="90488" tIns="44450" rIns="90488" bIns="44450">
            <a:spAutoFit/>
          </a:bodyPr>
          <a:lstStyle/>
          <a:p>
            <a:pPr>
              <a:spcBef>
                <a:spcPct val="0"/>
              </a:spcBef>
              <a:defRPr/>
            </a:pPr>
            <a:r>
              <a:rPr lang="en-US" sz="1400" dirty="0">
                <a:solidFill>
                  <a:srgbClr val="000000"/>
                </a:solidFill>
                <a:latin typeface="+mn-lt"/>
              </a:rPr>
              <a:t>Name</a:t>
            </a:r>
            <a:endParaRPr lang="en-US" sz="1400" b="0" dirty="0">
              <a:solidFill>
                <a:srgbClr val="000000"/>
              </a:solidFill>
              <a:effectLst>
                <a:outerShdw blurRad="38100" dist="38100" dir="2700000" algn="tl">
                  <a:srgbClr val="FFFFFF"/>
                </a:outerShdw>
              </a:effectLst>
              <a:latin typeface="+mn-lt"/>
            </a:endParaRPr>
          </a:p>
        </p:txBody>
      </p:sp>
      <p:sp>
        <p:nvSpPr>
          <p:cNvPr id="21523" name="Rectangle 23"/>
          <p:cNvSpPr>
            <a:spLocks noChangeArrowheads="1"/>
          </p:cNvSpPr>
          <p:nvPr/>
        </p:nvSpPr>
        <p:spPr bwMode="auto">
          <a:xfrm>
            <a:off x="3252788" y="3071813"/>
            <a:ext cx="334962" cy="446087"/>
          </a:xfrm>
          <a:prstGeom prst="rect">
            <a:avLst/>
          </a:prstGeom>
          <a:noFill/>
          <a:ln w="12700">
            <a:noFill/>
            <a:miter lim="800000"/>
            <a:headEnd/>
            <a:tailEnd/>
          </a:ln>
        </p:spPr>
        <p:txBody>
          <a:bodyPr wrap="none" anchor="ctr"/>
          <a:lstStyle/>
          <a:p>
            <a:endParaRPr lang="en-US"/>
          </a:p>
        </p:txBody>
      </p:sp>
      <p:sp>
        <p:nvSpPr>
          <p:cNvPr id="21524" name="Rectangle 24"/>
          <p:cNvSpPr>
            <a:spLocks noChangeArrowheads="1"/>
          </p:cNvSpPr>
          <p:nvPr/>
        </p:nvSpPr>
        <p:spPr bwMode="auto">
          <a:xfrm>
            <a:off x="3378200" y="3092450"/>
            <a:ext cx="320675" cy="393700"/>
          </a:xfrm>
          <a:prstGeom prst="rect">
            <a:avLst/>
          </a:prstGeom>
          <a:noFill/>
          <a:ln w="12700">
            <a:noFill/>
            <a:miter lim="800000"/>
            <a:headEnd/>
            <a:tailEnd/>
          </a:ln>
        </p:spPr>
        <p:txBody>
          <a:bodyPr lIns="90488" tIns="44450" rIns="90488" bIns="44450">
            <a:spAutoFit/>
          </a:bodyPr>
          <a:lstStyle/>
          <a:p>
            <a:pPr algn="ctr">
              <a:spcBef>
                <a:spcPct val="0"/>
              </a:spcBef>
            </a:pPr>
            <a:r>
              <a:rPr lang="en-US" sz="2000" dirty="0">
                <a:latin typeface="+mn-lt"/>
              </a:rPr>
              <a:t>*</a:t>
            </a:r>
            <a:endParaRPr lang="en-US" sz="2000" b="0" dirty="0">
              <a:solidFill>
                <a:srgbClr val="000000"/>
              </a:solidFill>
              <a:latin typeface="+mn-lt"/>
            </a:endParaRPr>
          </a:p>
        </p:txBody>
      </p:sp>
      <p:sp>
        <p:nvSpPr>
          <p:cNvPr id="21525" name="Rectangle 25"/>
          <p:cNvSpPr>
            <a:spLocks noChangeArrowheads="1"/>
          </p:cNvSpPr>
          <p:nvPr/>
        </p:nvSpPr>
        <p:spPr bwMode="auto">
          <a:xfrm>
            <a:off x="5661025" y="3092450"/>
            <a:ext cx="319088" cy="393700"/>
          </a:xfrm>
          <a:prstGeom prst="rect">
            <a:avLst/>
          </a:prstGeom>
          <a:noFill/>
          <a:ln w="12700">
            <a:noFill/>
            <a:miter lim="800000"/>
            <a:headEnd/>
            <a:tailEnd/>
          </a:ln>
        </p:spPr>
        <p:txBody>
          <a:bodyPr lIns="90488" tIns="44450" rIns="90488" bIns="44450">
            <a:spAutoFit/>
          </a:bodyPr>
          <a:lstStyle/>
          <a:p>
            <a:pPr algn="ctr">
              <a:spcBef>
                <a:spcPct val="0"/>
              </a:spcBef>
            </a:pPr>
            <a:r>
              <a:rPr lang="en-US" sz="2000" dirty="0">
                <a:latin typeface="+mn-lt"/>
              </a:rPr>
              <a:t>*</a:t>
            </a:r>
            <a:endParaRPr lang="en-US" sz="2000" b="0" dirty="0">
              <a:solidFill>
                <a:srgbClr val="000000"/>
              </a:solidFill>
              <a:latin typeface="+mn-lt"/>
            </a:endParaRPr>
          </a:p>
        </p:txBody>
      </p:sp>
      <p:sp>
        <p:nvSpPr>
          <p:cNvPr id="21526" name="Rectangle 26"/>
          <p:cNvSpPr>
            <a:spLocks noChangeArrowheads="1"/>
          </p:cNvSpPr>
          <p:nvPr/>
        </p:nvSpPr>
        <p:spPr bwMode="auto">
          <a:xfrm>
            <a:off x="1625600" y="4870450"/>
            <a:ext cx="1444625" cy="1200150"/>
          </a:xfrm>
          <a:prstGeom prst="rect">
            <a:avLst/>
          </a:prstGeom>
          <a:solidFill>
            <a:schemeClr val="tx2">
              <a:lumMod val="40000"/>
              <a:lumOff val="60000"/>
            </a:schemeClr>
          </a:solidFill>
          <a:ln w="12700" algn="ctr">
            <a:noFill/>
            <a:miter lim="800000"/>
            <a:headEnd/>
            <a:tailEnd/>
          </a:ln>
        </p:spPr>
        <p:txBody>
          <a:bodyPr wrap="none" anchor="ctr"/>
          <a:lstStyle/>
          <a:p>
            <a:endParaRPr lang="en-US"/>
          </a:p>
        </p:txBody>
      </p:sp>
      <p:sp>
        <p:nvSpPr>
          <p:cNvPr id="870427" name="Rectangle 27"/>
          <p:cNvSpPr>
            <a:spLocks noChangeArrowheads="1"/>
          </p:cNvSpPr>
          <p:nvPr/>
        </p:nvSpPr>
        <p:spPr bwMode="auto">
          <a:xfrm>
            <a:off x="1616075" y="4860925"/>
            <a:ext cx="1405835" cy="305212"/>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dirty="0">
                <a:solidFill>
                  <a:srgbClr val="000000"/>
                </a:solidFill>
                <a:latin typeface="+mn-lt"/>
              </a:rPr>
              <a:t>N104</a:t>
            </a:r>
            <a:r>
              <a:rPr lang="en-US" sz="1400" b="0" dirty="0">
                <a:solidFill>
                  <a:srgbClr val="000000"/>
                </a:solidFill>
                <a:effectLst>
                  <a:outerShdw blurRad="38100" dist="38100" dir="2700000" algn="tl">
                    <a:srgbClr val="FFFFFF"/>
                  </a:outerShdw>
                </a:effectLst>
                <a:latin typeface="+mn-lt"/>
              </a:rPr>
              <a:t> </a:t>
            </a:r>
            <a:r>
              <a:rPr lang="en-US" sz="1400" b="0" dirty="0">
                <a:solidFill>
                  <a:srgbClr val="000000"/>
                </a:solidFill>
                <a:latin typeface="+mn-lt"/>
              </a:rPr>
              <a:t>              </a:t>
            </a:r>
            <a:r>
              <a:rPr lang="en-US" sz="1400" b="0" dirty="0">
                <a:solidFill>
                  <a:srgbClr val="000000"/>
                </a:solidFill>
                <a:effectLst>
                  <a:outerShdw blurRad="38100" dist="38100" dir="2700000" algn="tl">
                    <a:srgbClr val="FFFFFF"/>
                  </a:outerShdw>
                </a:effectLst>
                <a:latin typeface="+mn-lt"/>
              </a:rPr>
              <a:t> </a:t>
            </a:r>
          </a:p>
        </p:txBody>
      </p:sp>
      <p:sp>
        <p:nvSpPr>
          <p:cNvPr id="870428" name="Rectangle 28"/>
          <p:cNvSpPr>
            <a:spLocks noChangeArrowheads="1"/>
          </p:cNvSpPr>
          <p:nvPr/>
        </p:nvSpPr>
        <p:spPr bwMode="auto">
          <a:xfrm>
            <a:off x="1728882" y="5224463"/>
            <a:ext cx="1293625" cy="520655"/>
          </a:xfrm>
          <a:prstGeom prst="rect">
            <a:avLst/>
          </a:prstGeom>
          <a:solidFill>
            <a:schemeClr val="tx2">
              <a:lumMod val="40000"/>
              <a:lumOff val="60000"/>
            </a:schemeClr>
          </a:solidFill>
          <a:ln w="12700">
            <a:noFill/>
            <a:miter lim="800000"/>
            <a:headEnd/>
            <a:tailEnd/>
          </a:ln>
          <a:effectLst/>
        </p:spPr>
        <p:txBody>
          <a:bodyPr wrap="none" lIns="90488" tIns="44450" rIns="90488" bIns="44450">
            <a:spAutoFit/>
          </a:bodyPr>
          <a:lstStyle/>
          <a:p>
            <a:pPr algn="ctr">
              <a:spcBef>
                <a:spcPct val="0"/>
              </a:spcBef>
              <a:defRPr/>
            </a:pPr>
            <a:r>
              <a:rPr lang="en-US" sz="1400" dirty="0">
                <a:solidFill>
                  <a:srgbClr val="000000"/>
                </a:solidFill>
                <a:latin typeface="+mn-lt"/>
              </a:rPr>
              <a:t>Identification</a:t>
            </a:r>
          </a:p>
          <a:p>
            <a:pPr algn="ctr">
              <a:spcBef>
                <a:spcPct val="0"/>
              </a:spcBef>
              <a:defRPr/>
            </a:pPr>
            <a:r>
              <a:rPr lang="en-US" sz="1400" dirty="0">
                <a:solidFill>
                  <a:srgbClr val="000000"/>
                </a:solidFill>
                <a:latin typeface="+mn-lt"/>
              </a:rPr>
              <a:t>Code</a:t>
            </a:r>
            <a:endParaRPr lang="en-US" sz="1400" b="0" dirty="0">
              <a:solidFill>
                <a:srgbClr val="000000"/>
              </a:solidFill>
              <a:effectLst>
                <a:outerShdw blurRad="38100" dist="38100" dir="2700000" algn="tl">
                  <a:srgbClr val="FFFFFF"/>
                </a:outerShdw>
              </a:effectLst>
              <a:latin typeface="+mn-lt"/>
            </a:endParaRPr>
          </a:p>
        </p:txBody>
      </p:sp>
      <p:sp>
        <p:nvSpPr>
          <p:cNvPr id="21529" name="Rectangle 29"/>
          <p:cNvSpPr>
            <a:spLocks noChangeArrowheads="1"/>
          </p:cNvSpPr>
          <p:nvPr/>
        </p:nvSpPr>
        <p:spPr bwMode="auto">
          <a:xfrm>
            <a:off x="1600200" y="5791200"/>
            <a:ext cx="1600200" cy="305212"/>
          </a:xfrm>
          <a:prstGeom prst="rect">
            <a:avLst/>
          </a:prstGeom>
          <a:noFill/>
          <a:ln w="12700">
            <a:noFill/>
            <a:miter lim="800000"/>
            <a:headEnd/>
            <a:tailEnd/>
          </a:ln>
        </p:spPr>
        <p:txBody>
          <a:bodyPr lIns="90488" tIns="44450" rIns="90488" bIns="44450">
            <a:spAutoFit/>
          </a:bodyPr>
          <a:lstStyle/>
          <a:p>
            <a:pPr>
              <a:spcBef>
                <a:spcPct val="0"/>
              </a:spcBef>
            </a:pPr>
            <a:r>
              <a:rPr lang="en-US" sz="1400" dirty="0">
                <a:solidFill>
                  <a:srgbClr val="000000"/>
                </a:solidFill>
                <a:latin typeface="+mn-lt"/>
              </a:rPr>
              <a:t>X        AN     2/80</a:t>
            </a:r>
          </a:p>
        </p:txBody>
      </p:sp>
      <p:sp>
        <p:nvSpPr>
          <p:cNvPr id="21530" name="Rectangle 30"/>
          <p:cNvSpPr>
            <a:spLocks noChangeArrowheads="1"/>
          </p:cNvSpPr>
          <p:nvPr/>
        </p:nvSpPr>
        <p:spPr bwMode="auto">
          <a:xfrm>
            <a:off x="3886200" y="4876800"/>
            <a:ext cx="1447800" cy="1200150"/>
          </a:xfrm>
          <a:prstGeom prst="rect">
            <a:avLst/>
          </a:prstGeom>
          <a:solidFill>
            <a:schemeClr val="tx2">
              <a:lumMod val="40000"/>
              <a:lumOff val="60000"/>
            </a:schemeClr>
          </a:solidFill>
          <a:ln w="12700" algn="ctr">
            <a:noFill/>
            <a:miter lim="800000"/>
            <a:headEnd/>
            <a:tailEnd/>
          </a:ln>
        </p:spPr>
        <p:txBody>
          <a:bodyPr wrap="none" anchor="ctr"/>
          <a:lstStyle/>
          <a:p>
            <a:endParaRPr lang="en-US"/>
          </a:p>
        </p:txBody>
      </p:sp>
      <p:sp>
        <p:nvSpPr>
          <p:cNvPr id="870431" name="Rectangle 31"/>
          <p:cNvSpPr>
            <a:spLocks noChangeArrowheads="1"/>
          </p:cNvSpPr>
          <p:nvPr/>
        </p:nvSpPr>
        <p:spPr bwMode="auto">
          <a:xfrm>
            <a:off x="3870325" y="4860925"/>
            <a:ext cx="1306449" cy="305212"/>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dirty="0">
                <a:solidFill>
                  <a:srgbClr val="000000"/>
                </a:solidFill>
                <a:latin typeface="+mn-lt"/>
              </a:rPr>
              <a:t>N105</a:t>
            </a:r>
            <a:r>
              <a:rPr lang="en-US" sz="1400" b="0" dirty="0">
                <a:solidFill>
                  <a:srgbClr val="000000"/>
                </a:solidFill>
                <a:effectLst>
                  <a:outerShdw blurRad="38100" dist="38100" dir="2700000" algn="tl">
                    <a:srgbClr val="FFFFFF"/>
                  </a:outerShdw>
                </a:effectLst>
                <a:latin typeface="+mn-lt"/>
              </a:rPr>
              <a:t> </a:t>
            </a:r>
            <a:r>
              <a:rPr lang="en-US" sz="1400" b="0" dirty="0">
                <a:solidFill>
                  <a:srgbClr val="000000"/>
                </a:solidFill>
                <a:latin typeface="+mn-lt"/>
              </a:rPr>
              <a:t>            </a:t>
            </a:r>
            <a:r>
              <a:rPr lang="en-US" sz="1400" b="0" dirty="0">
                <a:solidFill>
                  <a:srgbClr val="000000"/>
                </a:solidFill>
                <a:effectLst>
                  <a:outerShdw blurRad="38100" dist="38100" dir="2700000" algn="tl">
                    <a:srgbClr val="FFFFFF"/>
                  </a:outerShdw>
                </a:effectLst>
                <a:latin typeface="+mn-lt"/>
              </a:rPr>
              <a:t> </a:t>
            </a:r>
          </a:p>
        </p:txBody>
      </p:sp>
      <p:sp>
        <p:nvSpPr>
          <p:cNvPr id="870432" name="Rectangle 32"/>
          <p:cNvSpPr>
            <a:spLocks noChangeArrowheads="1"/>
          </p:cNvSpPr>
          <p:nvPr/>
        </p:nvSpPr>
        <p:spPr bwMode="auto">
          <a:xfrm>
            <a:off x="4000780" y="5118100"/>
            <a:ext cx="1255153" cy="736099"/>
          </a:xfrm>
          <a:prstGeom prst="rect">
            <a:avLst/>
          </a:prstGeom>
          <a:solidFill>
            <a:schemeClr val="tx2">
              <a:lumMod val="40000"/>
              <a:lumOff val="60000"/>
            </a:schemeClr>
          </a:solidFill>
          <a:ln w="12700">
            <a:noFill/>
            <a:miter lim="800000"/>
            <a:headEnd/>
            <a:tailEnd/>
          </a:ln>
          <a:effectLst/>
        </p:spPr>
        <p:txBody>
          <a:bodyPr wrap="none" lIns="90488" tIns="44450" rIns="90488" bIns="44450">
            <a:spAutoFit/>
          </a:bodyPr>
          <a:lstStyle/>
          <a:p>
            <a:pPr algn="ctr">
              <a:spcBef>
                <a:spcPct val="0"/>
              </a:spcBef>
              <a:defRPr/>
            </a:pPr>
            <a:r>
              <a:rPr lang="en-US" sz="1400" dirty="0">
                <a:solidFill>
                  <a:srgbClr val="000000"/>
                </a:solidFill>
                <a:latin typeface="+mn-lt"/>
              </a:rPr>
              <a:t>Entity</a:t>
            </a:r>
          </a:p>
          <a:p>
            <a:pPr algn="ctr">
              <a:spcBef>
                <a:spcPct val="0"/>
              </a:spcBef>
              <a:defRPr/>
            </a:pPr>
            <a:r>
              <a:rPr lang="en-US" sz="1400" dirty="0">
                <a:solidFill>
                  <a:srgbClr val="000000"/>
                </a:solidFill>
                <a:latin typeface="+mn-lt"/>
              </a:rPr>
              <a:t>Relationship</a:t>
            </a:r>
          </a:p>
          <a:p>
            <a:pPr algn="ctr">
              <a:spcBef>
                <a:spcPct val="0"/>
              </a:spcBef>
              <a:defRPr/>
            </a:pPr>
            <a:r>
              <a:rPr lang="en-US" sz="1400" dirty="0">
                <a:solidFill>
                  <a:srgbClr val="000000"/>
                </a:solidFill>
                <a:latin typeface="+mn-lt"/>
              </a:rPr>
              <a:t>Code</a:t>
            </a:r>
            <a:endParaRPr lang="en-US" sz="1400" b="0" dirty="0">
              <a:solidFill>
                <a:srgbClr val="000000"/>
              </a:solidFill>
              <a:effectLst>
                <a:outerShdw blurRad="38100" dist="38100" dir="2700000" algn="tl">
                  <a:srgbClr val="FFFFFF"/>
                </a:outerShdw>
              </a:effectLst>
              <a:latin typeface="+mn-lt"/>
            </a:endParaRPr>
          </a:p>
        </p:txBody>
      </p:sp>
      <p:sp>
        <p:nvSpPr>
          <p:cNvPr id="870433" name="Rectangle 33"/>
          <p:cNvSpPr>
            <a:spLocks noChangeArrowheads="1"/>
          </p:cNvSpPr>
          <p:nvPr/>
        </p:nvSpPr>
        <p:spPr bwMode="auto">
          <a:xfrm>
            <a:off x="3879850" y="5849938"/>
            <a:ext cx="1545296" cy="305212"/>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dirty="0">
                <a:solidFill>
                  <a:srgbClr val="000000"/>
                </a:solidFill>
                <a:latin typeface="+mn-lt"/>
              </a:rPr>
              <a:t>O         ID       2/2</a:t>
            </a:r>
            <a:endParaRPr lang="en-US" sz="1400" b="0" dirty="0">
              <a:solidFill>
                <a:srgbClr val="000000"/>
              </a:solidFill>
              <a:effectLst>
                <a:outerShdw blurRad="38100" dist="38100" dir="2700000" algn="tl">
                  <a:srgbClr val="FFFFFF"/>
                </a:outerShdw>
              </a:effectLst>
              <a:latin typeface="+mn-lt"/>
            </a:endParaRPr>
          </a:p>
        </p:txBody>
      </p:sp>
      <p:sp>
        <p:nvSpPr>
          <p:cNvPr id="21534" name="Rectangle 34"/>
          <p:cNvSpPr>
            <a:spLocks noChangeArrowheads="1"/>
          </p:cNvSpPr>
          <p:nvPr/>
        </p:nvSpPr>
        <p:spPr bwMode="auto">
          <a:xfrm>
            <a:off x="6207125" y="4881563"/>
            <a:ext cx="1444625" cy="1200150"/>
          </a:xfrm>
          <a:prstGeom prst="rect">
            <a:avLst/>
          </a:prstGeom>
          <a:solidFill>
            <a:schemeClr val="tx2">
              <a:lumMod val="40000"/>
              <a:lumOff val="60000"/>
            </a:schemeClr>
          </a:solidFill>
          <a:ln w="12700" algn="ctr">
            <a:noFill/>
            <a:miter lim="800000"/>
            <a:headEnd/>
            <a:tailEnd/>
          </a:ln>
        </p:spPr>
        <p:txBody>
          <a:bodyPr wrap="none" anchor="ctr"/>
          <a:lstStyle/>
          <a:p>
            <a:endParaRPr lang="en-US"/>
          </a:p>
        </p:txBody>
      </p:sp>
      <p:sp>
        <p:nvSpPr>
          <p:cNvPr id="870435" name="Rectangle 35"/>
          <p:cNvSpPr>
            <a:spLocks noChangeArrowheads="1"/>
          </p:cNvSpPr>
          <p:nvPr/>
        </p:nvSpPr>
        <p:spPr bwMode="auto">
          <a:xfrm>
            <a:off x="6181725" y="4860925"/>
            <a:ext cx="1356141" cy="305212"/>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dirty="0">
                <a:solidFill>
                  <a:srgbClr val="000000"/>
                </a:solidFill>
                <a:latin typeface="+mn-lt"/>
              </a:rPr>
              <a:t>N106</a:t>
            </a:r>
            <a:r>
              <a:rPr lang="en-US" sz="1400" b="0" dirty="0">
                <a:solidFill>
                  <a:srgbClr val="000000"/>
                </a:solidFill>
                <a:effectLst>
                  <a:outerShdw blurRad="38100" dist="38100" dir="2700000" algn="tl">
                    <a:srgbClr val="FFFFFF"/>
                  </a:outerShdw>
                </a:effectLst>
                <a:latin typeface="+mn-lt"/>
              </a:rPr>
              <a:t>   </a:t>
            </a:r>
            <a:r>
              <a:rPr lang="en-US" sz="1400" b="0" dirty="0">
                <a:solidFill>
                  <a:srgbClr val="000000"/>
                </a:solidFill>
                <a:latin typeface="+mn-lt"/>
              </a:rPr>
              <a:t>           </a:t>
            </a:r>
            <a:r>
              <a:rPr lang="en-US" sz="1400" b="0" dirty="0">
                <a:solidFill>
                  <a:srgbClr val="000000"/>
                </a:solidFill>
                <a:effectLst>
                  <a:outerShdw blurRad="38100" dist="38100" dir="2700000" algn="tl">
                    <a:srgbClr val="FFFFFF"/>
                  </a:outerShdw>
                </a:effectLst>
                <a:latin typeface="+mn-lt"/>
              </a:rPr>
              <a:t> </a:t>
            </a:r>
          </a:p>
        </p:txBody>
      </p:sp>
      <p:sp>
        <p:nvSpPr>
          <p:cNvPr id="870436" name="Rectangle 36"/>
          <p:cNvSpPr>
            <a:spLocks noChangeArrowheads="1"/>
          </p:cNvSpPr>
          <p:nvPr/>
        </p:nvSpPr>
        <p:spPr bwMode="auto">
          <a:xfrm>
            <a:off x="6486753" y="5118100"/>
            <a:ext cx="937758" cy="736099"/>
          </a:xfrm>
          <a:prstGeom prst="rect">
            <a:avLst/>
          </a:prstGeom>
          <a:solidFill>
            <a:schemeClr val="tx2">
              <a:lumMod val="40000"/>
              <a:lumOff val="60000"/>
            </a:schemeClr>
          </a:solidFill>
          <a:ln w="12700">
            <a:noFill/>
            <a:miter lim="800000"/>
            <a:headEnd/>
            <a:tailEnd/>
          </a:ln>
          <a:effectLst/>
        </p:spPr>
        <p:txBody>
          <a:bodyPr wrap="none" lIns="90488" tIns="44450" rIns="90488" bIns="44450">
            <a:spAutoFit/>
          </a:bodyPr>
          <a:lstStyle/>
          <a:p>
            <a:pPr algn="ctr">
              <a:spcBef>
                <a:spcPct val="0"/>
              </a:spcBef>
              <a:defRPr/>
            </a:pPr>
            <a:r>
              <a:rPr lang="en-US" sz="1400" dirty="0">
                <a:solidFill>
                  <a:srgbClr val="000000"/>
                </a:solidFill>
                <a:latin typeface="+mn-lt"/>
              </a:rPr>
              <a:t>Entity</a:t>
            </a:r>
          </a:p>
          <a:p>
            <a:pPr algn="ctr">
              <a:spcBef>
                <a:spcPct val="0"/>
              </a:spcBef>
              <a:defRPr/>
            </a:pPr>
            <a:r>
              <a:rPr lang="en-US" sz="1400" dirty="0">
                <a:solidFill>
                  <a:srgbClr val="000000"/>
                </a:solidFill>
                <a:latin typeface="+mn-lt"/>
              </a:rPr>
              <a:t>Identifier</a:t>
            </a:r>
          </a:p>
          <a:p>
            <a:pPr algn="ctr">
              <a:spcBef>
                <a:spcPct val="0"/>
              </a:spcBef>
              <a:defRPr/>
            </a:pPr>
            <a:r>
              <a:rPr lang="en-US" sz="1400" dirty="0">
                <a:solidFill>
                  <a:srgbClr val="000000"/>
                </a:solidFill>
                <a:latin typeface="+mn-lt"/>
              </a:rPr>
              <a:t>Code</a:t>
            </a:r>
            <a:endParaRPr lang="en-US" sz="1400" b="0" dirty="0">
              <a:solidFill>
                <a:srgbClr val="000000"/>
              </a:solidFill>
              <a:effectLst>
                <a:outerShdw blurRad="38100" dist="38100" dir="2700000" algn="tl">
                  <a:srgbClr val="FFFFFF"/>
                </a:outerShdw>
              </a:effectLst>
              <a:latin typeface="+mn-lt"/>
            </a:endParaRPr>
          </a:p>
        </p:txBody>
      </p:sp>
      <p:sp>
        <p:nvSpPr>
          <p:cNvPr id="870437" name="Rectangle 37"/>
          <p:cNvSpPr>
            <a:spLocks noChangeArrowheads="1"/>
          </p:cNvSpPr>
          <p:nvPr/>
        </p:nvSpPr>
        <p:spPr bwMode="auto">
          <a:xfrm>
            <a:off x="6205538" y="5849938"/>
            <a:ext cx="1545296" cy="305212"/>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dirty="0">
                <a:solidFill>
                  <a:srgbClr val="000000"/>
                </a:solidFill>
                <a:latin typeface="+mn-lt"/>
              </a:rPr>
              <a:t>O        ID        2/3</a:t>
            </a:r>
            <a:endParaRPr lang="en-US" sz="1400" b="0" dirty="0">
              <a:solidFill>
                <a:srgbClr val="000000"/>
              </a:solidFill>
              <a:effectLst>
                <a:outerShdw blurRad="38100" dist="38100" dir="2700000" algn="tl">
                  <a:srgbClr val="FFFFFF"/>
                </a:outerShdw>
              </a:effectLst>
              <a:latin typeface="+mn-lt"/>
            </a:endParaRPr>
          </a:p>
        </p:txBody>
      </p:sp>
      <p:sp>
        <p:nvSpPr>
          <p:cNvPr id="21538" name="Rectangle 38"/>
          <p:cNvSpPr>
            <a:spLocks noChangeArrowheads="1"/>
          </p:cNvSpPr>
          <p:nvPr/>
        </p:nvSpPr>
        <p:spPr bwMode="auto">
          <a:xfrm>
            <a:off x="3378200" y="5165725"/>
            <a:ext cx="282130" cy="397545"/>
          </a:xfrm>
          <a:prstGeom prst="rect">
            <a:avLst/>
          </a:prstGeom>
          <a:noFill/>
          <a:ln w="12700">
            <a:noFill/>
            <a:miter lim="800000"/>
            <a:headEnd/>
            <a:tailEnd/>
          </a:ln>
        </p:spPr>
        <p:txBody>
          <a:bodyPr wrap="none" lIns="90488" tIns="44450" rIns="90488" bIns="44450">
            <a:spAutoFit/>
          </a:bodyPr>
          <a:lstStyle/>
          <a:p>
            <a:pPr>
              <a:spcBef>
                <a:spcPct val="0"/>
              </a:spcBef>
            </a:pPr>
            <a:r>
              <a:rPr lang="en-US" sz="2000" dirty="0">
                <a:latin typeface="+mn-lt"/>
              </a:rPr>
              <a:t>*</a:t>
            </a:r>
            <a:endParaRPr lang="en-US" sz="2000" b="0" dirty="0">
              <a:solidFill>
                <a:srgbClr val="000000"/>
              </a:solidFill>
              <a:latin typeface="+mn-lt"/>
            </a:endParaRPr>
          </a:p>
        </p:txBody>
      </p:sp>
      <p:sp>
        <p:nvSpPr>
          <p:cNvPr id="21539" name="Rectangle 39"/>
          <p:cNvSpPr>
            <a:spLocks noChangeArrowheads="1"/>
          </p:cNvSpPr>
          <p:nvPr/>
        </p:nvSpPr>
        <p:spPr bwMode="auto">
          <a:xfrm>
            <a:off x="5661025" y="5165725"/>
            <a:ext cx="282130" cy="397545"/>
          </a:xfrm>
          <a:prstGeom prst="rect">
            <a:avLst/>
          </a:prstGeom>
          <a:noFill/>
          <a:ln w="12700">
            <a:noFill/>
            <a:miter lim="800000"/>
            <a:headEnd/>
            <a:tailEnd/>
          </a:ln>
        </p:spPr>
        <p:txBody>
          <a:bodyPr wrap="none" lIns="90488" tIns="44450" rIns="90488" bIns="44450">
            <a:spAutoFit/>
          </a:bodyPr>
          <a:lstStyle/>
          <a:p>
            <a:pPr>
              <a:spcBef>
                <a:spcPct val="0"/>
              </a:spcBef>
            </a:pPr>
            <a:r>
              <a:rPr lang="en-US" sz="2000" dirty="0">
                <a:latin typeface="+mn-lt"/>
              </a:rPr>
              <a:t>*</a:t>
            </a:r>
          </a:p>
        </p:txBody>
      </p:sp>
      <p:sp>
        <p:nvSpPr>
          <p:cNvPr id="21540" name="Rectangle 40"/>
          <p:cNvSpPr>
            <a:spLocks noChangeArrowheads="1"/>
          </p:cNvSpPr>
          <p:nvPr/>
        </p:nvSpPr>
        <p:spPr bwMode="auto">
          <a:xfrm>
            <a:off x="7900988" y="5084763"/>
            <a:ext cx="331823" cy="397545"/>
          </a:xfrm>
          <a:prstGeom prst="rect">
            <a:avLst/>
          </a:prstGeom>
          <a:noFill/>
          <a:ln w="12700">
            <a:noFill/>
            <a:miter lim="800000"/>
            <a:headEnd/>
            <a:tailEnd/>
          </a:ln>
        </p:spPr>
        <p:txBody>
          <a:bodyPr wrap="none" lIns="90488" tIns="44450" rIns="90488" bIns="44450">
            <a:spAutoFit/>
          </a:bodyPr>
          <a:lstStyle/>
          <a:p>
            <a:pPr>
              <a:spcBef>
                <a:spcPct val="0"/>
              </a:spcBef>
            </a:pPr>
            <a:r>
              <a:rPr lang="en-US" sz="2000" dirty="0">
                <a:latin typeface="+mn-lt"/>
              </a:rPr>
              <a:t>^</a:t>
            </a:r>
            <a:endParaRPr lang="en-US" sz="2000" b="0" dirty="0">
              <a:solidFill>
                <a:srgbClr val="000000"/>
              </a:solidFill>
              <a:latin typeface="+mn-lt"/>
            </a:endParaRPr>
          </a:p>
        </p:txBody>
      </p:sp>
      <p:grpSp>
        <p:nvGrpSpPr>
          <p:cNvPr id="21541" name="Group 41"/>
          <p:cNvGrpSpPr>
            <a:grpSpLocks/>
          </p:cNvGrpSpPr>
          <p:nvPr/>
        </p:nvGrpSpPr>
        <p:grpSpPr bwMode="auto">
          <a:xfrm>
            <a:off x="2438400" y="2590800"/>
            <a:ext cx="947738" cy="623888"/>
            <a:chOff x="834" y="1642"/>
            <a:chExt cx="599" cy="393"/>
          </a:xfrm>
        </p:grpSpPr>
        <p:pic>
          <p:nvPicPr>
            <p:cNvPr id="21558" name="Picture 42"/>
            <p:cNvPicPr>
              <a:picLocks noChangeArrowheads="1"/>
            </p:cNvPicPr>
            <p:nvPr/>
          </p:nvPicPr>
          <p:blipFill>
            <a:blip r:embed="rId3" cstate="print"/>
            <a:srcRect/>
            <a:stretch>
              <a:fillRect/>
            </a:stretch>
          </p:blipFill>
          <p:spPr bwMode="auto">
            <a:xfrm>
              <a:off x="910" y="1642"/>
              <a:ext cx="420" cy="393"/>
            </a:xfrm>
            <a:prstGeom prst="rect">
              <a:avLst/>
            </a:prstGeom>
            <a:noFill/>
            <a:ln w="12700">
              <a:noFill/>
              <a:miter lim="800000"/>
              <a:headEnd/>
              <a:tailEnd/>
            </a:ln>
          </p:spPr>
        </p:pic>
        <p:sp>
          <p:nvSpPr>
            <p:cNvPr id="21559" name="Rectangle 43"/>
            <p:cNvSpPr>
              <a:spLocks noChangeArrowheads="1"/>
            </p:cNvSpPr>
            <p:nvPr/>
          </p:nvSpPr>
          <p:spPr bwMode="auto">
            <a:xfrm>
              <a:off x="834" y="1646"/>
              <a:ext cx="599" cy="229"/>
            </a:xfrm>
            <a:prstGeom prst="rect">
              <a:avLst/>
            </a:prstGeom>
            <a:noFill/>
            <a:ln w="12700">
              <a:noFill/>
              <a:miter lim="800000"/>
              <a:headEnd/>
              <a:tailEnd/>
            </a:ln>
          </p:spPr>
          <p:txBody>
            <a:bodyPr lIns="90488" tIns="44450" rIns="90488" bIns="44450">
              <a:spAutoFit/>
            </a:bodyPr>
            <a:lstStyle/>
            <a:p>
              <a:pPr algn="ctr">
                <a:spcBef>
                  <a:spcPct val="50000"/>
                </a:spcBef>
              </a:pPr>
              <a:r>
                <a:rPr lang="en-US" sz="1800" dirty="0">
                  <a:solidFill>
                    <a:srgbClr val="000000"/>
                  </a:solidFill>
                  <a:latin typeface="+mn-lt"/>
                </a:rPr>
                <a:t>98</a:t>
              </a:r>
            </a:p>
          </p:txBody>
        </p:sp>
      </p:grpSp>
      <p:grpSp>
        <p:nvGrpSpPr>
          <p:cNvPr id="21542" name="Group 44"/>
          <p:cNvGrpSpPr>
            <a:grpSpLocks/>
          </p:cNvGrpSpPr>
          <p:nvPr/>
        </p:nvGrpSpPr>
        <p:grpSpPr bwMode="auto">
          <a:xfrm>
            <a:off x="4572000" y="2590800"/>
            <a:ext cx="949325" cy="623888"/>
            <a:chOff x="2291" y="1639"/>
            <a:chExt cx="601" cy="393"/>
          </a:xfrm>
        </p:grpSpPr>
        <p:pic>
          <p:nvPicPr>
            <p:cNvPr id="21556" name="Picture 45"/>
            <p:cNvPicPr>
              <a:picLocks noChangeArrowheads="1"/>
            </p:cNvPicPr>
            <p:nvPr/>
          </p:nvPicPr>
          <p:blipFill>
            <a:blip r:embed="rId4" cstate="print"/>
            <a:srcRect/>
            <a:stretch>
              <a:fillRect/>
            </a:stretch>
          </p:blipFill>
          <p:spPr bwMode="auto">
            <a:xfrm>
              <a:off x="2369" y="1639"/>
              <a:ext cx="420" cy="393"/>
            </a:xfrm>
            <a:prstGeom prst="rect">
              <a:avLst/>
            </a:prstGeom>
            <a:noFill/>
            <a:ln w="12700">
              <a:noFill/>
              <a:miter lim="800000"/>
              <a:headEnd/>
              <a:tailEnd/>
            </a:ln>
          </p:spPr>
        </p:pic>
        <p:sp>
          <p:nvSpPr>
            <p:cNvPr id="21557" name="Rectangle 46"/>
            <p:cNvSpPr>
              <a:spLocks noChangeArrowheads="1"/>
            </p:cNvSpPr>
            <p:nvPr/>
          </p:nvSpPr>
          <p:spPr bwMode="auto">
            <a:xfrm>
              <a:off x="2291" y="1643"/>
              <a:ext cx="601" cy="229"/>
            </a:xfrm>
            <a:prstGeom prst="rect">
              <a:avLst/>
            </a:prstGeom>
            <a:noFill/>
            <a:ln w="12700">
              <a:noFill/>
              <a:miter lim="800000"/>
              <a:headEnd/>
              <a:tailEnd/>
            </a:ln>
          </p:spPr>
          <p:txBody>
            <a:bodyPr lIns="90488" tIns="44450" rIns="90488" bIns="44450">
              <a:spAutoFit/>
            </a:bodyPr>
            <a:lstStyle/>
            <a:p>
              <a:pPr algn="ctr">
                <a:spcBef>
                  <a:spcPct val="50000"/>
                </a:spcBef>
              </a:pPr>
              <a:r>
                <a:rPr lang="en-US" sz="1800" dirty="0">
                  <a:solidFill>
                    <a:srgbClr val="000000"/>
                  </a:solidFill>
                  <a:latin typeface="+mn-lt"/>
                </a:rPr>
                <a:t>93</a:t>
              </a:r>
            </a:p>
          </p:txBody>
        </p:sp>
      </p:grpSp>
      <p:grpSp>
        <p:nvGrpSpPr>
          <p:cNvPr id="21543" name="Group 47"/>
          <p:cNvGrpSpPr>
            <a:grpSpLocks/>
          </p:cNvGrpSpPr>
          <p:nvPr/>
        </p:nvGrpSpPr>
        <p:grpSpPr bwMode="auto">
          <a:xfrm>
            <a:off x="4724400" y="4419600"/>
            <a:ext cx="950913" cy="700088"/>
            <a:chOff x="2283" y="2936"/>
            <a:chExt cx="601" cy="393"/>
          </a:xfrm>
        </p:grpSpPr>
        <p:pic>
          <p:nvPicPr>
            <p:cNvPr id="21554" name="Picture 48"/>
            <p:cNvPicPr>
              <a:picLocks noChangeArrowheads="1"/>
            </p:cNvPicPr>
            <p:nvPr/>
          </p:nvPicPr>
          <p:blipFill>
            <a:blip r:embed="rId5" cstate="print"/>
            <a:srcRect/>
            <a:stretch>
              <a:fillRect/>
            </a:stretch>
          </p:blipFill>
          <p:spPr bwMode="auto">
            <a:xfrm>
              <a:off x="2360" y="2936"/>
              <a:ext cx="420" cy="393"/>
            </a:xfrm>
            <a:prstGeom prst="rect">
              <a:avLst/>
            </a:prstGeom>
            <a:noFill/>
            <a:ln w="12700">
              <a:noFill/>
              <a:miter lim="800000"/>
              <a:headEnd/>
              <a:tailEnd/>
            </a:ln>
          </p:spPr>
        </p:pic>
        <p:sp>
          <p:nvSpPr>
            <p:cNvPr id="21555" name="Rectangle 49"/>
            <p:cNvSpPr>
              <a:spLocks noChangeArrowheads="1"/>
            </p:cNvSpPr>
            <p:nvPr/>
          </p:nvSpPr>
          <p:spPr bwMode="auto">
            <a:xfrm>
              <a:off x="2283" y="2939"/>
              <a:ext cx="601" cy="204"/>
            </a:xfrm>
            <a:prstGeom prst="rect">
              <a:avLst/>
            </a:prstGeom>
            <a:noFill/>
            <a:ln w="12700">
              <a:noFill/>
              <a:miter lim="800000"/>
              <a:headEnd/>
              <a:tailEnd/>
            </a:ln>
          </p:spPr>
          <p:txBody>
            <a:bodyPr lIns="90488" tIns="44450" rIns="90488" bIns="44450">
              <a:spAutoFit/>
            </a:bodyPr>
            <a:lstStyle/>
            <a:p>
              <a:pPr algn="ctr">
                <a:spcBef>
                  <a:spcPct val="50000"/>
                </a:spcBef>
              </a:pPr>
              <a:r>
                <a:rPr lang="en-US" sz="1800" dirty="0">
                  <a:solidFill>
                    <a:srgbClr val="000000"/>
                  </a:solidFill>
                  <a:latin typeface="+mn-lt"/>
                </a:rPr>
                <a:t>706</a:t>
              </a:r>
            </a:p>
          </p:txBody>
        </p:sp>
      </p:grpSp>
      <p:grpSp>
        <p:nvGrpSpPr>
          <p:cNvPr id="21544" name="Group 50"/>
          <p:cNvGrpSpPr>
            <a:grpSpLocks/>
          </p:cNvGrpSpPr>
          <p:nvPr/>
        </p:nvGrpSpPr>
        <p:grpSpPr bwMode="auto">
          <a:xfrm>
            <a:off x="2362200" y="4495800"/>
            <a:ext cx="949325" cy="623888"/>
            <a:chOff x="836" y="2936"/>
            <a:chExt cx="600" cy="393"/>
          </a:xfrm>
        </p:grpSpPr>
        <p:pic>
          <p:nvPicPr>
            <p:cNvPr id="21552" name="Picture 51"/>
            <p:cNvPicPr>
              <a:picLocks noChangeArrowheads="1"/>
            </p:cNvPicPr>
            <p:nvPr/>
          </p:nvPicPr>
          <p:blipFill>
            <a:blip r:embed="rId6" cstate="print"/>
            <a:srcRect/>
            <a:stretch>
              <a:fillRect/>
            </a:stretch>
          </p:blipFill>
          <p:spPr bwMode="auto">
            <a:xfrm>
              <a:off x="914" y="2936"/>
              <a:ext cx="420" cy="393"/>
            </a:xfrm>
            <a:prstGeom prst="rect">
              <a:avLst/>
            </a:prstGeom>
            <a:noFill/>
            <a:ln w="12700">
              <a:noFill/>
              <a:miter lim="800000"/>
              <a:headEnd/>
              <a:tailEnd/>
            </a:ln>
          </p:spPr>
        </p:pic>
        <p:sp>
          <p:nvSpPr>
            <p:cNvPr id="21553" name="Rectangle 52"/>
            <p:cNvSpPr>
              <a:spLocks noChangeArrowheads="1"/>
            </p:cNvSpPr>
            <p:nvPr/>
          </p:nvSpPr>
          <p:spPr bwMode="auto">
            <a:xfrm>
              <a:off x="836" y="2939"/>
              <a:ext cx="600" cy="229"/>
            </a:xfrm>
            <a:prstGeom prst="rect">
              <a:avLst/>
            </a:prstGeom>
            <a:noFill/>
            <a:ln w="12700">
              <a:noFill/>
              <a:miter lim="800000"/>
              <a:headEnd/>
              <a:tailEnd/>
            </a:ln>
          </p:spPr>
          <p:txBody>
            <a:bodyPr lIns="90488" tIns="44450" rIns="90488" bIns="44450">
              <a:spAutoFit/>
            </a:bodyPr>
            <a:lstStyle/>
            <a:p>
              <a:pPr algn="ctr">
                <a:spcBef>
                  <a:spcPct val="50000"/>
                </a:spcBef>
              </a:pPr>
              <a:r>
                <a:rPr lang="en-US" sz="1800" dirty="0">
                  <a:solidFill>
                    <a:srgbClr val="000000"/>
                  </a:solidFill>
                  <a:latin typeface="+mn-lt"/>
                </a:rPr>
                <a:t>67</a:t>
              </a:r>
            </a:p>
          </p:txBody>
        </p:sp>
      </p:grpSp>
      <p:grpSp>
        <p:nvGrpSpPr>
          <p:cNvPr id="21545" name="Group 53"/>
          <p:cNvGrpSpPr>
            <a:grpSpLocks/>
          </p:cNvGrpSpPr>
          <p:nvPr/>
        </p:nvGrpSpPr>
        <p:grpSpPr bwMode="auto">
          <a:xfrm>
            <a:off x="6934200" y="2438400"/>
            <a:ext cx="947738" cy="623888"/>
            <a:chOff x="3749" y="1633"/>
            <a:chExt cx="599" cy="393"/>
          </a:xfrm>
        </p:grpSpPr>
        <p:pic>
          <p:nvPicPr>
            <p:cNvPr id="21550" name="Picture 54"/>
            <p:cNvPicPr>
              <a:picLocks noChangeArrowheads="1"/>
            </p:cNvPicPr>
            <p:nvPr/>
          </p:nvPicPr>
          <p:blipFill>
            <a:blip r:embed="rId7" cstate="print"/>
            <a:srcRect/>
            <a:stretch>
              <a:fillRect/>
            </a:stretch>
          </p:blipFill>
          <p:spPr bwMode="auto">
            <a:xfrm>
              <a:off x="3826" y="1633"/>
              <a:ext cx="420" cy="393"/>
            </a:xfrm>
            <a:prstGeom prst="rect">
              <a:avLst/>
            </a:prstGeom>
            <a:noFill/>
            <a:ln w="12700">
              <a:noFill/>
              <a:miter lim="800000"/>
              <a:headEnd/>
              <a:tailEnd/>
            </a:ln>
          </p:spPr>
        </p:pic>
        <p:sp>
          <p:nvSpPr>
            <p:cNvPr id="21551" name="Rectangle 55"/>
            <p:cNvSpPr>
              <a:spLocks noChangeArrowheads="1"/>
            </p:cNvSpPr>
            <p:nvPr/>
          </p:nvSpPr>
          <p:spPr bwMode="auto">
            <a:xfrm>
              <a:off x="3749" y="1637"/>
              <a:ext cx="599" cy="229"/>
            </a:xfrm>
            <a:prstGeom prst="rect">
              <a:avLst/>
            </a:prstGeom>
            <a:noFill/>
            <a:ln w="12700">
              <a:noFill/>
              <a:miter lim="800000"/>
              <a:headEnd/>
              <a:tailEnd/>
            </a:ln>
          </p:spPr>
          <p:txBody>
            <a:bodyPr lIns="90488" tIns="44450" rIns="90488" bIns="44450">
              <a:spAutoFit/>
            </a:bodyPr>
            <a:lstStyle/>
            <a:p>
              <a:pPr algn="ctr">
                <a:spcBef>
                  <a:spcPct val="50000"/>
                </a:spcBef>
              </a:pPr>
              <a:r>
                <a:rPr lang="en-US" sz="1800" dirty="0">
                  <a:solidFill>
                    <a:srgbClr val="000000"/>
                  </a:solidFill>
                  <a:latin typeface="+mn-lt"/>
                </a:rPr>
                <a:t>66</a:t>
              </a:r>
            </a:p>
          </p:txBody>
        </p:sp>
      </p:grpSp>
      <p:grpSp>
        <p:nvGrpSpPr>
          <p:cNvPr id="21546" name="Group 56"/>
          <p:cNvGrpSpPr>
            <a:grpSpLocks/>
          </p:cNvGrpSpPr>
          <p:nvPr/>
        </p:nvGrpSpPr>
        <p:grpSpPr bwMode="auto">
          <a:xfrm>
            <a:off x="7010400" y="4495800"/>
            <a:ext cx="950913" cy="623888"/>
            <a:chOff x="3746" y="2936"/>
            <a:chExt cx="601" cy="393"/>
          </a:xfrm>
        </p:grpSpPr>
        <p:pic>
          <p:nvPicPr>
            <p:cNvPr id="21548" name="Picture 57"/>
            <p:cNvPicPr>
              <a:picLocks noChangeArrowheads="1"/>
            </p:cNvPicPr>
            <p:nvPr/>
          </p:nvPicPr>
          <p:blipFill>
            <a:blip r:embed="rId8" cstate="print"/>
            <a:srcRect/>
            <a:stretch>
              <a:fillRect/>
            </a:stretch>
          </p:blipFill>
          <p:spPr bwMode="auto">
            <a:xfrm>
              <a:off x="3824" y="2936"/>
              <a:ext cx="420" cy="393"/>
            </a:xfrm>
            <a:prstGeom prst="rect">
              <a:avLst/>
            </a:prstGeom>
            <a:noFill/>
            <a:ln w="12700">
              <a:noFill/>
              <a:miter lim="800000"/>
              <a:headEnd/>
              <a:tailEnd/>
            </a:ln>
          </p:spPr>
        </p:pic>
        <p:sp>
          <p:nvSpPr>
            <p:cNvPr id="21549" name="Rectangle 58"/>
            <p:cNvSpPr>
              <a:spLocks noChangeArrowheads="1"/>
            </p:cNvSpPr>
            <p:nvPr/>
          </p:nvSpPr>
          <p:spPr bwMode="auto">
            <a:xfrm>
              <a:off x="3746" y="2939"/>
              <a:ext cx="601" cy="229"/>
            </a:xfrm>
            <a:prstGeom prst="rect">
              <a:avLst/>
            </a:prstGeom>
            <a:noFill/>
            <a:ln w="12700">
              <a:noFill/>
              <a:miter lim="800000"/>
              <a:headEnd/>
              <a:tailEnd/>
            </a:ln>
          </p:spPr>
          <p:txBody>
            <a:bodyPr lIns="90488" tIns="44450" rIns="90488" bIns="44450">
              <a:spAutoFit/>
            </a:bodyPr>
            <a:lstStyle/>
            <a:p>
              <a:pPr algn="ctr">
                <a:spcBef>
                  <a:spcPct val="50000"/>
                </a:spcBef>
              </a:pPr>
              <a:r>
                <a:rPr lang="en-US" sz="1800" dirty="0">
                  <a:solidFill>
                    <a:srgbClr val="000000"/>
                  </a:solidFill>
                  <a:latin typeface="+mn-lt"/>
                </a:rPr>
                <a:t>98</a:t>
              </a:r>
            </a:p>
          </p:txBody>
        </p:sp>
      </p:grpSp>
      <p:sp>
        <p:nvSpPr>
          <p:cNvPr id="59" name="Rectangle 44"/>
          <p:cNvSpPr>
            <a:spLocks noChangeArrowheads="1"/>
          </p:cNvSpPr>
          <p:nvPr/>
        </p:nvSpPr>
        <p:spPr bwMode="auto">
          <a:xfrm>
            <a:off x="1219200" y="5165055"/>
            <a:ext cx="339725" cy="397545"/>
          </a:xfrm>
          <a:prstGeom prst="rect">
            <a:avLst/>
          </a:prstGeom>
          <a:noFill/>
          <a:ln w="12700">
            <a:noFill/>
            <a:miter lim="800000"/>
            <a:headEnd/>
            <a:tailEnd/>
          </a:ln>
          <a:effectLst/>
        </p:spPr>
        <p:txBody>
          <a:bodyPr wrap="square" lIns="90488" tIns="44450" rIns="90488" bIns="44450">
            <a:spAutoFit/>
          </a:bodyPr>
          <a:lstStyle/>
          <a:p>
            <a:pPr algn="ctr">
              <a:spcBef>
                <a:spcPct val="0"/>
              </a:spcBef>
              <a:defRPr/>
            </a:pPr>
            <a:r>
              <a:rPr lang="en-US" sz="2000" dirty="0">
                <a:latin typeface="+mn-lt"/>
              </a:rPr>
              <a:t>*</a:t>
            </a:r>
            <a:endParaRPr lang="en-US" sz="2000" dirty="0">
              <a:solidFill>
                <a:srgbClr val="000000"/>
              </a:solidFill>
              <a:effectLst>
                <a:outerShdw blurRad="38100" dist="38100" dir="2700000" algn="tl">
                  <a:srgbClr val="FFFFFF"/>
                </a:outerShdw>
              </a:effectLst>
              <a:latin typeface="+mn-lt"/>
            </a:endParaRPr>
          </a:p>
        </p:txBody>
      </p:sp>
      <p:grpSp>
        <p:nvGrpSpPr>
          <p:cNvPr id="60" name="Group 59"/>
          <p:cNvGrpSpPr/>
          <p:nvPr/>
        </p:nvGrpSpPr>
        <p:grpSpPr>
          <a:xfrm>
            <a:off x="5740794" y="6445190"/>
            <a:ext cx="3377806" cy="400110"/>
            <a:chOff x="6019800" y="6445190"/>
            <a:chExt cx="3098800" cy="400110"/>
          </a:xfrm>
        </p:grpSpPr>
        <p:sp>
          <p:nvSpPr>
            <p:cNvPr id="61" name="TextBox 60"/>
            <p:cNvSpPr txBox="1"/>
            <p:nvPr/>
          </p:nvSpPr>
          <p:spPr bwMode="auto">
            <a:xfrm>
              <a:off x="6019800" y="6445190"/>
              <a:ext cx="30988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Data Segment               Sentence</a:t>
              </a:r>
              <a:endParaRPr lang="en-US" sz="2000" dirty="0">
                <a:solidFill>
                  <a:srgbClr val="FF0000"/>
                </a:solidFill>
                <a:latin typeface="Arial Narrow" pitchFamily="34" charset="0"/>
                <a:cs typeface="Arial" charset="0"/>
              </a:endParaRPr>
            </a:p>
          </p:txBody>
        </p:sp>
        <p:sp>
          <p:nvSpPr>
            <p:cNvPr id="62" name="Left-Right Arrow 61"/>
            <p:cNvSpPr/>
            <p:nvPr/>
          </p:nvSpPr>
          <p:spPr bwMode="auto">
            <a:xfrm>
              <a:off x="7490007"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sp>
        <p:nvSpPr>
          <p:cNvPr id="22531" name="Rectangle 3"/>
          <p:cNvSpPr>
            <a:spLocks noGrp="1" noChangeArrowheads="1"/>
          </p:cNvSpPr>
          <p:nvPr>
            <p:ph type="title"/>
          </p:nvPr>
        </p:nvSpPr>
        <p:spPr>
          <a:xfrm>
            <a:off x="0" y="457200"/>
            <a:ext cx="9144000" cy="896938"/>
          </a:xfrm>
          <a:noFill/>
        </p:spPr>
        <p:txBody>
          <a:bodyPr lIns="90488" tIns="44450" rIns="90488" bIns="44450"/>
          <a:lstStyle/>
          <a:p>
            <a:r>
              <a:rPr lang="en-US" sz="4400" dirty="0" smtClean="0"/>
              <a:t>Data Segment Diagram</a:t>
            </a:r>
          </a:p>
        </p:txBody>
      </p:sp>
      <p:sp>
        <p:nvSpPr>
          <p:cNvPr id="22532" name="Rectangle 4"/>
          <p:cNvSpPr>
            <a:spLocks noChangeArrowheads="1"/>
          </p:cNvSpPr>
          <p:nvPr/>
        </p:nvSpPr>
        <p:spPr bwMode="auto">
          <a:xfrm>
            <a:off x="881063" y="3155950"/>
            <a:ext cx="457200" cy="342900"/>
          </a:xfrm>
          <a:prstGeom prst="rect">
            <a:avLst/>
          </a:prstGeom>
          <a:noFill/>
          <a:ln w="12700">
            <a:noFill/>
            <a:miter lim="800000"/>
            <a:headEnd/>
            <a:tailEnd/>
          </a:ln>
        </p:spPr>
        <p:txBody>
          <a:bodyPr wrap="none" anchor="ctr"/>
          <a:lstStyle/>
          <a:p>
            <a:endParaRPr lang="en-US"/>
          </a:p>
        </p:txBody>
      </p:sp>
      <p:sp>
        <p:nvSpPr>
          <p:cNvPr id="22533" name="Rectangle 5"/>
          <p:cNvSpPr>
            <a:spLocks noChangeArrowheads="1"/>
          </p:cNvSpPr>
          <p:nvPr/>
        </p:nvSpPr>
        <p:spPr bwMode="auto">
          <a:xfrm>
            <a:off x="855663" y="3141663"/>
            <a:ext cx="742950" cy="366767"/>
          </a:xfrm>
          <a:prstGeom prst="rect">
            <a:avLst/>
          </a:prstGeom>
          <a:noFill/>
          <a:ln w="12700">
            <a:noFill/>
            <a:miter lim="800000"/>
            <a:headEnd/>
            <a:tailEnd/>
          </a:ln>
        </p:spPr>
        <p:txBody>
          <a:bodyPr wrap="square" lIns="90488" tIns="44450" rIns="90488" bIns="44450">
            <a:spAutoFit/>
          </a:bodyPr>
          <a:lstStyle/>
          <a:p>
            <a:pPr>
              <a:spcBef>
                <a:spcPct val="0"/>
              </a:spcBef>
            </a:pPr>
            <a:r>
              <a:rPr lang="en-US" sz="1800" dirty="0">
                <a:latin typeface="+mn-lt"/>
              </a:rPr>
              <a:t>N1</a:t>
            </a:r>
            <a:r>
              <a:rPr lang="en-US" sz="1800" dirty="0">
                <a:solidFill>
                  <a:srgbClr val="CECECE"/>
                </a:solidFill>
                <a:latin typeface="+mn-lt"/>
              </a:rPr>
              <a:t> </a:t>
            </a:r>
            <a:r>
              <a:rPr lang="en-US" sz="1800" dirty="0">
                <a:latin typeface="+mn-lt"/>
              </a:rPr>
              <a:t>*</a:t>
            </a:r>
          </a:p>
        </p:txBody>
      </p:sp>
      <p:sp>
        <p:nvSpPr>
          <p:cNvPr id="22534" name="Rectangle 6"/>
          <p:cNvSpPr>
            <a:spLocks noChangeArrowheads="1"/>
          </p:cNvSpPr>
          <p:nvPr/>
        </p:nvSpPr>
        <p:spPr bwMode="auto">
          <a:xfrm>
            <a:off x="1625600" y="2784475"/>
            <a:ext cx="1452563" cy="1200150"/>
          </a:xfrm>
          <a:prstGeom prst="rect">
            <a:avLst/>
          </a:prstGeom>
          <a:solidFill>
            <a:schemeClr val="tx2">
              <a:lumMod val="40000"/>
              <a:lumOff val="60000"/>
            </a:schemeClr>
          </a:solidFill>
          <a:ln w="12700">
            <a:noFill/>
            <a:miter lim="800000"/>
            <a:headEnd/>
            <a:tailEnd/>
          </a:ln>
        </p:spPr>
        <p:txBody>
          <a:bodyPr wrap="none" anchor="ctr"/>
          <a:lstStyle/>
          <a:p>
            <a:endParaRPr lang="en-US"/>
          </a:p>
        </p:txBody>
      </p:sp>
      <p:sp>
        <p:nvSpPr>
          <p:cNvPr id="22535" name="Rectangle 7"/>
          <p:cNvSpPr>
            <a:spLocks noChangeArrowheads="1"/>
          </p:cNvSpPr>
          <p:nvPr/>
        </p:nvSpPr>
        <p:spPr bwMode="auto">
          <a:xfrm>
            <a:off x="1598613" y="3681413"/>
            <a:ext cx="1524457" cy="305212"/>
          </a:xfrm>
          <a:prstGeom prst="rect">
            <a:avLst/>
          </a:prstGeom>
          <a:noFill/>
          <a:ln w="12700">
            <a:noFill/>
            <a:miter lim="800000"/>
            <a:headEnd/>
            <a:tailEnd/>
          </a:ln>
        </p:spPr>
        <p:txBody>
          <a:bodyPr wrap="none" lIns="90488" tIns="44450" rIns="90488" bIns="44450">
            <a:spAutoFit/>
          </a:bodyPr>
          <a:lstStyle/>
          <a:p>
            <a:pPr>
              <a:spcBef>
                <a:spcPct val="0"/>
              </a:spcBef>
            </a:pPr>
            <a:r>
              <a:rPr lang="en-US" sz="1400" dirty="0">
                <a:solidFill>
                  <a:srgbClr val="000000"/>
                </a:solidFill>
                <a:latin typeface="+mn-lt"/>
              </a:rPr>
              <a:t>M                   2/3</a:t>
            </a:r>
            <a:endParaRPr lang="en-US" sz="1400" b="0" dirty="0">
              <a:solidFill>
                <a:srgbClr val="000000"/>
              </a:solidFill>
              <a:latin typeface="+mn-lt"/>
            </a:endParaRPr>
          </a:p>
        </p:txBody>
      </p:sp>
      <p:sp>
        <p:nvSpPr>
          <p:cNvPr id="22536" name="Rectangle 8"/>
          <p:cNvSpPr>
            <a:spLocks noChangeArrowheads="1"/>
          </p:cNvSpPr>
          <p:nvPr/>
        </p:nvSpPr>
        <p:spPr bwMode="auto">
          <a:xfrm>
            <a:off x="1851307" y="2895600"/>
            <a:ext cx="926537" cy="520655"/>
          </a:xfrm>
          <a:prstGeom prst="rect">
            <a:avLst/>
          </a:prstGeom>
          <a:noFill/>
          <a:ln w="12700">
            <a:noFill/>
            <a:miter lim="800000"/>
            <a:headEnd/>
            <a:tailEnd/>
          </a:ln>
        </p:spPr>
        <p:txBody>
          <a:bodyPr wrap="none" lIns="90488" tIns="44450" rIns="90488" bIns="44450">
            <a:spAutoFit/>
          </a:bodyPr>
          <a:lstStyle/>
          <a:p>
            <a:pPr algn="ctr">
              <a:spcBef>
                <a:spcPct val="0"/>
              </a:spcBef>
            </a:pPr>
            <a:r>
              <a:rPr lang="en-US" sz="1400" b="0" dirty="0">
                <a:solidFill>
                  <a:srgbClr val="000000"/>
                </a:solidFill>
              </a:rPr>
              <a:t> </a:t>
            </a:r>
          </a:p>
          <a:p>
            <a:pPr algn="ctr">
              <a:spcBef>
                <a:spcPct val="0"/>
              </a:spcBef>
            </a:pPr>
            <a:r>
              <a:rPr lang="en-US" sz="1400" dirty="0">
                <a:solidFill>
                  <a:srgbClr val="000000"/>
                </a:solidFill>
                <a:latin typeface="+mn-lt"/>
              </a:rPr>
              <a:t>Identifie</a:t>
            </a:r>
            <a:r>
              <a:rPr lang="en-US" sz="1400" b="0" dirty="0">
                <a:solidFill>
                  <a:srgbClr val="000000"/>
                </a:solidFill>
                <a:latin typeface="+mn-lt"/>
              </a:rPr>
              <a:t>r</a:t>
            </a:r>
          </a:p>
        </p:txBody>
      </p:sp>
      <p:sp>
        <p:nvSpPr>
          <p:cNvPr id="22537" name="Rectangle 9"/>
          <p:cNvSpPr>
            <a:spLocks noChangeArrowheads="1"/>
          </p:cNvSpPr>
          <p:nvPr/>
        </p:nvSpPr>
        <p:spPr bwMode="auto">
          <a:xfrm>
            <a:off x="6248400" y="2776538"/>
            <a:ext cx="1452563" cy="1200150"/>
          </a:xfrm>
          <a:prstGeom prst="rect">
            <a:avLst/>
          </a:prstGeom>
          <a:solidFill>
            <a:schemeClr val="tx2">
              <a:lumMod val="40000"/>
              <a:lumOff val="60000"/>
            </a:schemeClr>
          </a:solidFill>
          <a:ln w="12700" algn="ctr">
            <a:noFill/>
            <a:miter lim="800000"/>
            <a:headEnd/>
            <a:tailEnd/>
          </a:ln>
        </p:spPr>
        <p:txBody>
          <a:bodyPr wrap="none" anchor="ctr"/>
          <a:lstStyle/>
          <a:p>
            <a:endParaRPr lang="en-US"/>
          </a:p>
        </p:txBody>
      </p:sp>
      <p:sp>
        <p:nvSpPr>
          <p:cNvPr id="22538" name="Rectangle 10"/>
          <p:cNvSpPr>
            <a:spLocks noChangeArrowheads="1"/>
          </p:cNvSpPr>
          <p:nvPr/>
        </p:nvSpPr>
        <p:spPr bwMode="auto">
          <a:xfrm>
            <a:off x="6181725" y="2770188"/>
            <a:ext cx="1554914" cy="305212"/>
          </a:xfrm>
          <a:prstGeom prst="rect">
            <a:avLst/>
          </a:prstGeom>
          <a:noFill/>
          <a:ln w="12700">
            <a:noFill/>
            <a:miter lim="800000"/>
            <a:headEnd/>
            <a:tailEnd/>
          </a:ln>
        </p:spPr>
        <p:txBody>
          <a:bodyPr wrap="none" lIns="90488" tIns="44450" rIns="90488" bIns="44450">
            <a:spAutoFit/>
          </a:bodyPr>
          <a:lstStyle/>
          <a:p>
            <a:pPr>
              <a:spcBef>
                <a:spcPct val="0"/>
              </a:spcBef>
            </a:pPr>
            <a:r>
              <a:rPr lang="en-US" sz="1400" dirty="0">
                <a:solidFill>
                  <a:srgbClr val="000000"/>
                </a:solidFill>
                <a:latin typeface="+mn-lt"/>
              </a:rPr>
              <a:t>N103               66</a:t>
            </a:r>
          </a:p>
        </p:txBody>
      </p:sp>
      <p:sp>
        <p:nvSpPr>
          <p:cNvPr id="22539" name="Rectangle 11"/>
          <p:cNvSpPr>
            <a:spLocks noChangeArrowheads="1"/>
          </p:cNvSpPr>
          <p:nvPr/>
        </p:nvSpPr>
        <p:spPr bwMode="auto">
          <a:xfrm>
            <a:off x="6194425" y="3716338"/>
            <a:ext cx="1545296" cy="305212"/>
          </a:xfrm>
          <a:prstGeom prst="rect">
            <a:avLst/>
          </a:prstGeom>
          <a:noFill/>
          <a:ln w="12700">
            <a:noFill/>
            <a:miter lim="800000"/>
            <a:headEnd/>
            <a:tailEnd/>
          </a:ln>
        </p:spPr>
        <p:txBody>
          <a:bodyPr wrap="none" lIns="90488" tIns="44450" rIns="90488" bIns="44450">
            <a:spAutoFit/>
          </a:bodyPr>
          <a:lstStyle/>
          <a:p>
            <a:pPr>
              <a:spcBef>
                <a:spcPct val="0"/>
              </a:spcBef>
            </a:pPr>
            <a:r>
              <a:rPr lang="en-US" sz="1400" dirty="0">
                <a:solidFill>
                  <a:srgbClr val="000000"/>
                </a:solidFill>
                <a:latin typeface="+mn-lt"/>
              </a:rPr>
              <a:t>X                    1/2</a:t>
            </a:r>
            <a:endParaRPr lang="en-US" sz="1400" b="0" dirty="0">
              <a:solidFill>
                <a:srgbClr val="000000"/>
              </a:solidFill>
              <a:latin typeface="+mn-lt"/>
            </a:endParaRPr>
          </a:p>
        </p:txBody>
      </p:sp>
      <p:sp>
        <p:nvSpPr>
          <p:cNvPr id="22540" name="Rectangle 12"/>
          <p:cNvSpPr>
            <a:spLocks noChangeArrowheads="1"/>
          </p:cNvSpPr>
          <p:nvPr/>
        </p:nvSpPr>
        <p:spPr bwMode="auto">
          <a:xfrm>
            <a:off x="6294532" y="3067050"/>
            <a:ext cx="1293625" cy="305212"/>
          </a:xfrm>
          <a:prstGeom prst="rect">
            <a:avLst/>
          </a:prstGeom>
          <a:noFill/>
          <a:ln w="12700">
            <a:noFill/>
            <a:miter lim="800000"/>
            <a:headEnd/>
            <a:tailEnd/>
          </a:ln>
        </p:spPr>
        <p:txBody>
          <a:bodyPr wrap="none" lIns="90488" tIns="44450" rIns="90488" bIns="44450">
            <a:spAutoFit/>
          </a:bodyPr>
          <a:lstStyle/>
          <a:p>
            <a:pPr algn="ctr">
              <a:spcBef>
                <a:spcPct val="0"/>
              </a:spcBef>
            </a:pPr>
            <a:r>
              <a:rPr lang="en-US" sz="1400" dirty="0">
                <a:solidFill>
                  <a:srgbClr val="000000"/>
                </a:solidFill>
                <a:latin typeface="+mn-lt"/>
              </a:rPr>
              <a:t>Identification</a:t>
            </a:r>
            <a:endParaRPr lang="en-US" sz="1400" b="0" dirty="0">
              <a:solidFill>
                <a:srgbClr val="000000"/>
              </a:solidFill>
              <a:latin typeface="+mn-lt"/>
            </a:endParaRPr>
          </a:p>
        </p:txBody>
      </p:sp>
      <p:sp>
        <p:nvSpPr>
          <p:cNvPr id="22541" name="Rectangle 13"/>
          <p:cNvSpPr>
            <a:spLocks noChangeArrowheads="1"/>
          </p:cNvSpPr>
          <p:nvPr/>
        </p:nvSpPr>
        <p:spPr bwMode="auto">
          <a:xfrm>
            <a:off x="3925888" y="2776538"/>
            <a:ext cx="1450975" cy="1200150"/>
          </a:xfrm>
          <a:prstGeom prst="rect">
            <a:avLst/>
          </a:prstGeom>
          <a:solidFill>
            <a:schemeClr val="tx2">
              <a:lumMod val="40000"/>
              <a:lumOff val="60000"/>
            </a:schemeClr>
          </a:solidFill>
          <a:ln w="12700" algn="ctr">
            <a:noFill/>
            <a:miter lim="800000"/>
            <a:headEnd/>
            <a:tailEnd/>
          </a:ln>
        </p:spPr>
        <p:txBody>
          <a:bodyPr wrap="none" anchor="ctr"/>
          <a:lstStyle/>
          <a:p>
            <a:endParaRPr lang="en-US"/>
          </a:p>
        </p:txBody>
      </p:sp>
      <p:sp>
        <p:nvSpPr>
          <p:cNvPr id="22542" name="Rectangle 14"/>
          <p:cNvSpPr>
            <a:spLocks noChangeArrowheads="1"/>
          </p:cNvSpPr>
          <p:nvPr/>
        </p:nvSpPr>
        <p:spPr bwMode="auto">
          <a:xfrm>
            <a:off x="3902075" y="2754313"/>
            <a:ext cx="1554914" cy="305212"/>
          </a:xfrm>
          <a:prstGeom prst="rect">
            <a:avLst/>
          </a:prstGeom>
          <a:noFill/>
          <a:ln w="12700">
            <a:noFill/>
            <a:miter lim="800000"/>
            <a:headEnd/>
            <a:tailEnd/>
          </a:ln>
        </p:spPr>
        <p:txBody>
          <a:bodyPr wrap="none" lIns="90488" tIns="44450" rIns="90488" bIns="44450">
            <a:spAutoFit/>
          </a:bodyPr>
          <a:lstStyle/>
          <a:p>
            <a:pPr>
              <a:spcBef>
                <a:spcPct val="0"/>
              </a:spcBef>
            </a:pPr>
            <a:r>
              <a:rPr lang="en-US" sz="1400" dirty="0">
                <a:solidFill>
                  <a:srgbClr val="000000"/>
                </a:solidFill>
                <a:latin typeface="+mn-lt"/>
              </a:rPr>
              <a:t>N102               93</a:t>
            </a:r>
            <a:endParaRPr lang="en-US" sz="1400" b="0" dirty="0">
              <a:solidFill>
                <a:srgbClr val="000000"/>
              </a:solidFill>
              <a:latin typeface="+mn-lt"/>
            </a:endParaRPr>
          </a:p>
        </p:txBody>
      </p:sp>
      <p:sp>
        <p:nvSpPr>
          <p:cNvPr id="22543" name="Rectangle 15"/>
          <p:cNvSpPr>
            <a:spLocks noChangeArrowheads="1"/>
          </p:cNvSpPr>
          <p:nvPr/>
        </p:nvSpPr>
        <p:spPr bwMode="auto">
          <a:xfrm>
            <a:off x="3890963" y="3690938"/>
            <a:ext cx="1545296" cy="305212"/>
          </a:xfrm>
          <a:prstGeom prst="rect">
            <a:avLst/>
          </a:prstGeom>
          <a:noFill/>
          <a:ln w="12700">
            <a:noFill/>
            <a:miter lim="800000"/>
            <a:headEnd/>
            <a:tailEnd/>
          </a:ln>
        </p:spPr>
        <p:txBody>
          <a:bodyPr wrap="none" lIns="90488" tIns="44450" rIns="90488" bIns="44450">
            <a:spAutoFit/>
          </a:bodyPr>
          <a:lstStyle/>
          <a:p>
            <a:pPr>
              <a:spcBef>
                <a:spcPct val="0"/>
              </a:spcBef>
            </a:pPr>
            <a:r>
              <a:rPr lang="en-US" sz="1400" dirty="0">
                <a:solidFill>
                  <a:srgbClr val="000000"/>
                </a:solidFill>
                <a:latin typeface="+mn-lt"/>
              </a:rPr>
              <a:t>X                  1/60</a:t>
            </a:r>
          </a:p>
        </p:txBody>
      </p:sp>
      <p:sp>
        <p:nvSpPr>
          <p:cNvPr id="22544" name="Rectangle 16"/>
          <p:cNvSpPr>
            <a:spLocks noChangeArrowheads="1"/>
          </p:cNvSpPr>
          <p:nvPr/>
        </p:nvSpPr>
        <p:spPr bwMode="auto">
          <a:xfrm>
            <a:off x="4327525" y="3124200"/>
            <a:ext cx="671660" cy="305212"/>
          </a:xfrm>
          <a:prstGeom prst="rect">
            <a:avLst/>
          </a:prstGeom>
          <a:noFill/>
          <a:ln w="12700">
            <a:noFill/>
            <a:miter lim="800000"/>
            <a:headEnd/>
            <a:tailEnd/>
          </a:ln>
        </p:spPr>
        <p:txBody>
          <a:bodyPr wrap="none" lIns="90488" tIns="44450" rIns="90488" bIns="44450">
            <a:spAutoFit/>
          </a:bodyPr>
          <a:lstStyle/>
          <a:p>
            <a:pPr>
              <a:spcBef>
                <a:spcPct val="0"/>
              </a:spcBef>
            </a:pPr>
            <a:r>
              <a:rPr lang="en-US" sz="1400" dirty="0">
                <a:solidFill>
                  <a:srgbClr val="000000"/>
                </a:solidFill>
                <a:latin typeface="+mn-lt"/>
              </a:rPr>
              <a:t>Name</a:t>
            </a:r>
            <a:endParaRPr lang="en-US" sz="1400" b="0" dirty="0">
              <a:solidFill>
                <a:srgbClr val="000000"/>
              </a:solidFill>
              <a:latin typeface="+mn-lt"/>
            </a:endParaRPr>
          </a:p>
        </p:txBody>
      </p:sp>
      <p:sp>
        <p:nvSpPr>
          <p:cNvPr id="22545" name="Rectangle 17"/>
          <p:cNvSpPr>
            <a:spLocks noChangeArrowheads="1"/>
          </p:cNvSpPr>
          <p:nvPr/>
        </p:nvSpPr>
        <p:spPr bwMode="auto">
          <a:xfrm>
            <a:off x="3263900" y="3041650"/>
            <a:ext cx="336550" cy="446088"/>
          </a:xfrm>
          <a:prstGeom prst="rect">
            <a:avLst/>
          </a:prstGeom>
          <a:noFill/>
          <a:ln w="12700">
            <a:noFill/>
            <a:miter lim="800000"/>
            <a:headEnd/>
            <a:tailEnd/>
          </a:ln>
        </p:spPr>
        <p:txBody>
          <a:bodyPr wrap="none" anchor="ctr"/>
          <a:lstStyle/>
          <a:p>
            <a:endParaRPr lang="en-US"/>
          </a:p>
        </p:txBody>
      </p:sp>
      <p:sp>
        <p:nvSpPr>
          <p:cNvPr id="22546" name="Rectangle 18"/>
          <p:cNvSpPr>
            <a:spLocks noChangeArrowheads="1"/>
          </p:cNvSpPr>
          <p:nvPr/>
        </p:nvSpPr>
        <p:spPr bwMode="auto">
          <a:xfrm>
            <a:off x="3389313" y="3062288"/>
            <a:ext cx="320675" cy="393700"/>
          </a:xfrm>
          <a:prstGeom prst="rect">
            <a:avLst/>
          </a:prstGeom>
          <a:noFill/>
          <a:ln w="12700">
            <a:noFill/>
            <a:miter lim="800000"/>
            <a:headEnd/>
            <a:tailEnd/>
          </a:ln>
        </p:spPr>
        <p:txBody>
          <a:bodyPr lIns="90488" tIns="44450" rIns="90488" bIns="44450">
            <a:spAutoFit/>
          </a:bodyPr>
          <a:lstStyle/>
          <a:p>
            <a:pPr algn="ctr">
              <a:spcBef>
                <a:spcPct val="0"/>
              </a:spcBef>
            </a:pPr>
            <a:r>
              <a:rPr lang="en-US" sz="2000" dirty="0">
                <a:latin typeface="+mn-lt"/>
              </a:rPr>
              <a:t>*</a:t>
            </a:r>
            <a:endParaRPr lang="en-US" sz="2000" b="0" dirty="0">
              <a:solidFill>
                <a:srgbClr val="000000"/>
              </a:solidFill>
              <a:latin typeface="+mn-lt"/>
            </a:endParaRPr>
          </a:p>
        </p:txBody>
      </p:sp>
      <p:sp>
        <p:nvSpPr>
          <p:cNvPr id="22547" name="Rectangle 19"/>
          <p:cNvSpPr>
            <a:spLocks noChangeArrowheads="1"/>
          </p:cNvSpPr>
          <p:nvPr/>
        </p:nvSpPr>
        <p:spPr bwMode="auto">
          <a:xfrm>
            <a:off x="5680075" y="3062288"/>
            <a:ext cx="320675" cy="393700"/>
          </a:xfrm>
          <a:prstGeom prst="rect">
            <a:avLst/>
          </a:prstGeom>
          <a:noFill/>
          <a:ln w="12700">
            <a:noFill/>
            <a:miter lim="800000"/>
            <a:headEnd/>
            <a:tailEnd/>
          </a:ln>
        </p:spPr>
        <p:txBody>
          <a:bodyPr lIns="90488" tIns="44450" rIns="90488" bIns="44450">
            <a:spAutoFit/>
          </a:bodyPr>
          <a:lstStyle/>
          <a:p>
            <a:pPr algn="ctr">
              <a:spcBef>
                <a:spcPct val="0"/>
              </a:spcBef>
            </a:pPr>
            <a:r>
              <a:rPr lang="en-US" sz="2000"/>
              <a:t>*</a:t>
            </a:r>
            <a:endParaRPr lang="en-US" sz="2000" b="0">
              <a:solidFill>
                <a:srgbClr val="000000"/>
              </a:solidFill>
            </a:endParaRPr>
          </a:p>
        </p:txBody>
      </p:sp>
      <p:sp>
        <p:nvSpPr>
          <p:cNvPr id="22548" name="Rectangle 20"/>
          <p:cNvSpPr>
            <a:spLocks noChangeArrowheads="1"/>
          </p:cNvSpPr>
          <p:nvPr/>
        </p:nvSpPr>
        <p:spPr bwMode="auto">
          <a:xfrm>
            <a:off x="1630363" y="4840288"/>
            <a:ext cx="1450975" cy="1200150"/>
          </a:xfrm>
          <a:prstGeom prst="rect">
            <a:avLst/>
          </a:prstGeom>
          <a:solidFill>
            <a:schemeClr val="tx2">
              <a:lumMod val="40000"/>
              <a:lumOff val="60000"/>
            </a:schemeClr>
          </a:solidFill>
          <a:ln w="12700" algn="ctr">
            <a:noFill/>
            <a:miter lim="800000"/>
            <a:headEnd/>
            <a:tailEnd/>
          </a:ln>
        </p:spPr>
        <p:txBody>
          <a:bodyPr wrap="none" anchor="ctr"/>
          <a:lstStyle/>
          <a:p>
            <a:endParaRPr lang="en-US"/>
          </a:p>
        </p:txBody>
      </p:sp>
      <p:sp>
        <p:nvSpPr>
          <p:cNvPr id="22549" name="Rectangle 21"/>
          <p:cNvSpPr>
            <a:spLocks noChangeArrowheads="1"/>
          </p:cNvSpPr>
          <p:nvPr/>
        </p:nvSpPr>
        <p:spPr bwMode="auto">
          <a:xfrm>
            <a:off x="1624013" y="4830763"/>
            <a:ext cx="1554914" cy="305212"/>
          </a:xfrm>
          <a:prstGeom prst="rect">
            <a:avLst/>
          </a:prstGeom>
          <a:noFill/>
          <a:ln w="12700">
            <a:noFill/>
            <a:miter lim="800000"/>
            <a:headEnd/>
            <a:tailEnd/>
          </a:ln>
        </p:spPr>
        <p:txBody>
          <a:bodyPr wrap="none" lIns="90488" tIns="44450" rIns="90488" bIns="44450">
            <a:spAutoFit/>
          </a:bodyPr>
          <a:lstStyle/>
          <a:p>
            <a:pPr>
              <a:spcBef>
                <a:spcPct val="0"/>
              </a:spcBef>
            </a:pPr>
            <a:r>
              <a:rPr lang="en-US" sz="1400" dirty="0">
                <a:solidFill>
                  <a:srgbClr val="000000"/>
                </a:solidFill>
                <a:latin typeface="+mn-lt"/>
              </a:rPr>
              <a:t>N104               67</a:t>
            </a:r>
          </a:p>
        </p:txBody>
      </p:sp>
      <p:sp>
        <p:nvSpPr>
          <p:cNvPr id="22550" name="Rectangle 22"/>
          <p:cNvSpPr>
            <a:spLocks noChangeArrowheads="1"/>
          </p:cNvSpPr>
          <p:nvPr/>
        </p:nvSpPr>
        <p:spPr bwMode="auto">
          <a:xfrm>
            <a:off x="1741488" y="5194300"/>
            <a:ext cx="1281112" cy="301625"/>
          </a:xfrm>
          <a:prstGeom prst="rect">
            <a:avLst/>
          </a:prstGeom>
          <a:noFill/>
          <a:ln w="12700" algn="ctr">
            <a:noFill/>
            <a:miter lim="800000"/>
            <a:headEnd/>
            <a:tailEnd/>
          </a:ln>
        </p:spPr>
        <p:txBody>
          <a:bodyPr wrap="none" anchor="ctr"/>
          <a:lstStyle/>
          <a:p>
            <a:pPr algn="ctr">
              <a:spcBef>
                <a:spcPct val="0"/>
              </a:spcBef>
            </a:pPr>
            <a:r>
              <a:rPr lang="en-US" sz="1400" dirty="0">
                <a:solidFill>
                  <a:srgbClr val="000000"/>
                </a:solidFill>
                <a:latin typeface="+mn-lt"/>
              </a:rPr>
              <a:t>Identification</a:t>
            </a:r>
            <a:endParaRPr lang="en-US" sz="1400" b="0" dirty="0">
              <a:solidFill>
                <a:srgbClr val="000000"/>
              </a:solidFill>
              <a:latin typeface="+mn-lt"/>
            </a:endParaRPr>
          </a:p>
        </p:txBody>
      </p:sp>
      <p:sp>
        <p:nvSpPr>
          <p:cNvPr id="22551" name="Rectangle 23"/>
          <p:cNvSpPr>
            <a:spLocks noChangeArrowheads="1"/>
          </p:cNvSpPr>
          <p:nvPr/>
        </p:nvSpPr>
        <p:spPr bwMode="auto">
          <a:xfrm>
            <a:off x="1587500" y="5819775"/>
            <a:ext cx="1545296" cy="305212"/>
          </a:xfrm>
          <a:prstGeom prst="rect">
            <a:avLst/>
          </a:prstGeom>
          <a:noFill/>
          <a:ln w="12700">
            <a:noFill/>
            <a:miter lim="800000"/>
            <a:headEnd/>
            <a:tailEnd/>
          </a:ln>
        </p:spPr>
        <p:txBody>
          <a:bodyPr wrap="none" lIns="90488" tIns="44450" rIns="90488" bIns="44450">
            <a:spAutoFit/>
          </a:bodyPr>
          <a:lstStyle/>
          <a:p>
            <a:pPr>
              <a:spcBef>
                <a:spcPct val="0"/>
              </a:spcBef>
            </a:pPr>
            <a:r>
              <a:rPr lang="en-US" sz="1400" dirty="0">
                <a:solidFill>
                  <a:srgbClr val="000000"/>
                </a:solidFill>
                <a:latin typeface="+mn-lt"/>
              </a:rPr>
              <a:t>X                  2/80</a:t>
            </a:r>
            <a:endParaRPr lang="en-US" sz="1400" b="0" dirty="0">
              <a:solidFill>
                <a:srgbClr val="000000"/>
              </a:solidFill>
              <a:latin typeface="+mn-lt"/>
            </a:endParaRPr>
          </a:p>
        </p:txBody>
      </p:sp>
      <p:sp>
        <p:nvSpPr>
          <p:cNvPr id="22552" name="Rectangle 24"/>
          <p:cNvSpPr>
            <a:spLocks noChangeArrowheads="1"/>
          </p:cNvSpPr>
          <p:nvPr/>
        </p:nvSpPr>
        <p:spPr bwMode="auto">
          <a:xfrm>
            <a:off x="3886200" y="4876800"/>
            <a:ext cx="1450975" cy="1200150"/>
          </a:xfrm>
          <a:prstGeom prst="rect">
            <a:avLst/>
          </a:prstGeom>
          <a:solidFill>
            <a:schemeClr val="tx2">
              <a:lumMod val="40000"/>
              <a:lumOff val="60000"/>
            </a:schemeClr>
          </a:solidFill>
          <a:ln w="12700" algn="ctr">
            <a:noFill/>
            <a:miter lim="800000"/>
            <a:headEnd/>
            <a:tailEnd/>
          </a:ln>
        </p:spPr>
        <p:txBody>
          <a:bodyPr wrap="none" anchor="ctr"/>
          <a:lstStyle/>
          <a:p>
            <a:endParaRPr lang="en-US"/>
          </a:p>
        </p:txBody>
      </p:sp>
      <p:sp>
        <p:nvSpPr>
          <p:cNvPr id="22553" name="Rectangle 25"/>
          <p:cNvSpPr>
            <a:spLocks noChangeArrowheads="1"/>
          </p:cNvSpPr>
          <p:nvPr/>
        </p:nvSpPr>
        <p:spPr bwMode="auto">
          <a:xfrm>
            <a:off x="3883025" y="4830763"/>
            <a:ext cx="1554914" cy="305212"/>
          </a:xfrm>
          <a:prstGeom prst="rect">
            <a:avLst/>
          </a:prstGeom>
          <a:noFill/>
          <a:ln w="12700">
            <a:noFill/>
            <a:miter lim="800000"/>
            <a:headEnd/>
            <a:tailEnd/>
          </a:ln>
        </p:spPr>
        <p:txBody>
          <a:bodyPr wrap="none" lIns="90488" tIns="44450" rIns="90488" bIns="44450">
            <a:spAutoFit/>
          </a:bodyPr>
          <a:lstStyle/>
          <a:p>
            <a:pPr>
              <a:spcBef>
                <a:spcPct val="0"/>
              </a:spcBef>
            </a:pPr>
            <a:r>
              <a:rPr lang="en-US" sz="1400" dirty="0">
                <a:solidFill>
                  <a:srgbClr val="000000"/>
                </a:solidFill>
                <a:latin typeface="+mn-lt"/>
              </a:rPr>
              <a:t>N105             706</a:t>
            </a:r>
          </a:p>
        </p:txBody>
      </p:sp>
      <p:sp>
        <p:nvSpPr>
          <p:cNvPr id="22554" name="Rectangle 26"/>
          <p:cNvSpPr>
            <a:spLocks noChangeArrowheads="1"/>
          </p:cNvSpPr>
          <p:nvPr/>
        </p:nvSpPr>
        <p:spPr bwMode="auto">
          <a:xfrm>
            <a:off x="4319588" y="5200650"/>
            <a:ext cx="673100" cy="514350"/>
          </a:xfrm>
          <a:prstGeom prst="rect">
            <a:avLst/>
          </a:prstGeom>
          <a:noFill/>
          <a:ln w="12700" algn="ctr">
            <a:noFill/>
            <a:miter lim="800000"/>
            <a:headEnd/>
            <a:tailEnd/>
          </a:ln>
        </p:spPr>
        <p:txBody>
          <a:bodyPr wrap="none" anchor="ctr"/>
          <a:lstStyle/>
          <a:p>
            <a:pPr algn="ctr">
              <a:spcBef>
                <a:spcPct val="0"/>
              </a:spcBef>
            </a:pPr>
            <a:r>
              <a:rPr lang="en-US" sz="1400" dirty="0">
                <a:solidFill>
                  <a:srgbClr val="000000"/>
                </a:solidFill>
                <a:latin typeface="+mn-lt"/>
              </a:rPr>
              <a:t>Entity</a:t>
            </a:r>
            <a:endParaRPr lang="en-US" sz="1400" b="0" dirty="0">
              <a:solidFill>
                <a:srgbClr val="000000"/>
              </a:solidFill>
              <a:latin typeface="+mn-lt"/>
            </a:endParaRPr>
          </a:p>
          <a:p>
            <a:pPr algn="ctr">
              <a:spcBef>
                <a:spcPct val="0"/>
              </a:spcBef>
            </a:pPr>
            <a:r>
              <a:rPr lang="en-US" sz="1400" b="0" dirty="0">
                <a:solidFill>
                  <a:srgbClr val="000000"/>
                </a:solidFill>
              </a:rPr>
              <a:t> </a:t>
            </a:r>
          </a:p>
        </p:txBody>
      </p:sp>
      <p:sp>
        <p:nvSpPr>
          <p:cNvPr id="22555" name="Rectangle 27"/>
          <p:cNvSpPr>
            <a:spLocks noChangeArrowheads="1"/>
          </p:cNvSpPr>
          <p:nvPr/>
        </p:nvSpPr>
        <p:spPr bwMode="auto">
          <a:xfrm>
            <a:off x="3895725" y="5819775"/>
            <a:ext cx="1514839" cy="305212"/>
          </a:xfrm>
          <a:prstGeom prst="rect">
            <a:avLst/>
          </a:prstGeom>
          <a:noFill/>
          <a:ln w="12700">
            <a:noFill/>
            <a:miter lim="800000"/>
            <a:headEnd/>
            <a:tailEnd/>
          </a:ln>
        </p:spPr>
        <p:txBody>
          <a:bodyPr wrap="none" lIns="90488" tIns="44450" rIns="90488" bIns="44450">
            <a:spAutoFit/>
          </a:bodyPr>
          <a:lstStyle/>
          <a:p>
            <a:pPr>
              <a:spcBef>
                <a:spcPct val="0"/>
              </a:spcBef>
            </a:pPr>
            <a:r>
              <a:rPr lang="en-US" sz="1400" dirty="0">
                <a:solidFill>
                  <a:srgbClr val="000000"/>
                </a:solidFill>
                <a:latin typeface="+mn-lt"/>
              </a:rPr>
              <a:t>O                   2/2</a:t>
            </a:r>
          </a:p>
        </p:txBody>
      </p:sp>
      <p:sp>
        <p:nvSpPr>
          <p:cNvPr id="22556" name="Rectangle 28"/>
          <p:cNvSpPr>
            <a:spLocks noChangeArrowheads="1"/>
          </p:cNvSpPr>
          <p:nvPr/>
        </p:nvSpPr>
        <p:spPr bwMode="auto">
          <a:xfrm>
            <a:off x="6248400" y="4876800"/>
            <a:ext cx="1452563" cy="1200150"/>
          </a:xfrm>
          <a:prstGeom prst="rect">
            <a:avLst/>
          </a:prstGeom>
          <a:solidFill>
            <a:schemeClr val="tx2">
              <a:lumMod val="40000"/>
              <a:lumOff val="60000"/>
            </a:schemeClr>
          </a:solidFill>
          <a:ln w="12700" algn="ctr">
            <a:noFill/>
            <a:miter lim="800000"/>
            <a:headEnd/>
            <a:tailEnd/>
          </a:ln>
        </p:spPr>
        <p:txBody>
          <a:bodyPr wrap="none" anchor="ctr"/>
          <a:lstStyle/>
          <a:p>
            <a:endParaRPr lang="en-US"/>
          </a:p>
        </p:txBody>
      </p:sp>
      <p:sp>
        <p:nvSpPr>
          <p:cNvPr id="22557" name="Rectangle 29"/>
          <p:cNvSpPr>
            <a:spLocks noChangeArrowheads="1"/>
          </p:cNvSpPr>
          <p:nvPr/>
        </p:nvSpPr>
        <p:spPr bwMode="auto">
          <a:xfrm>
            <a:off x="6203950" y="4830763"/>
            <a:ext cx="1554914" cy="305212"/>
          </a:xfrm>
          <a:prstGeom prst="rect">
            <a:avLst/>
          </a:prstGeom>
          <a:noFill/>
          <a:ln w="12700">
            <a:noFill/>
            <a:miter lim="800000"/>
            <a:headEnd/>
            <a:tailEnd/>
          </a:ln>
        </p:spPr>
        <p:txBody>
          <a:bodyPr wrap="none" lIns="90488" tIns="44450" rIns="90488" bIns="44450">
            <a:spAutoFit/>
          </a:bodyPr>
          <a:lstStyle/>
          <a:p>
            <a:pPr>
              <a:spcBef>
                <a:spcPct val="0"/>
              </a:spcBef>
            </a:pPr>
            <a:r>
              <a:rPr lang="en-US" sz="1400" dirty="0">
                <a:solidFill>
                  <a:srgbClr val="000000"/>
                </a:solidFill>
                <a:latin typeface="+mn-lt"/>
              </a:rPr>
              <a:t>N106               98</a:t>
            </a:r>
          </a:p>
        </p:txBody>
      </p:sp>
      <p:sp>
        <p:nvSpPr>
          <p:cNvPr id="22558" name="Rectangle 30"/>
          <p:cNvSpPr>
            <a:spLocks noChangeArrowheads="1"/>
          </p:cNvSpPr>
          <p:nvPr/>
        </p:nvSpPr>
        <p:spPr bwMode="auto">
          <a:xfrm>
            <a:off x="6602301" y="5184775"/>
            <a:ext cx="679674" cy="305212"/>
          </a:xfrm>
          <a:prstGeom prst="rect">
            <a:avLst/>
          </a:prstGeom>
          <a:noFill/>
          <a:ln w="12700">
            <a:noFill/>
            <a:miter lim="800000"/>
            <a:headEnd/>
            <a:tailEnd/>
          </a:ln>
        </p:spPr>
        <p:txBody>
          <a:bodyPr wrap="none" lIns="90488" tIns="44450" rIns="90488" bIns="44450">
            <a:spAutoFit/>
          </a:bodyPr>
          <a:lstStyle/>
          <a:p>
            <a:pPr algn="ctr">
              <a:spcBef>
                <a:spcPct val="0"/>
              </a:spcBef>
            </a:pPr>
            <a:r>
              <a:rPr lang="en-US" sz="1400" dirty="0">
                <a:solidFill>
                  <a:srgbClr val="000000"/>
                </a:solidFill>
                <a:latin typeface="+mn-lt"/>
              </a:rPr>
              <a:t>Entity</a:t>
            </a:r>
            <a:endParaRPr lang="en-US" sz="1400" b="0" dirty="0">
              <a:solidFill>
                <a:srgbClr val="000000"/>
              </a:solidFill>
              <a:latin typeface="+mn-lt"/>
            </a:endParaRPr>
          </a:p>
        </p:txBody>
      </p:sp>
      <p:sp>
        <p:nvSpPr>
          <p:cNvPr id="22559" name="Rectangle 31"/>
          <p:cNvSpPr>
            <a:spLocks noChangeArrowheads="1"/>
          </p:cNvSpPr>
          <p:nvPr/>
        </p:nvSpPr>
        <p:spPr bwMode="auto">
          <a:xfrm>
            <a:off x="6227763" y="5819775"/>
            <a:ext cx="1514839" cy="305212"/>
          </a:xfrm>
          <a:prstGeom prst="rect">
            <a:avLst/>
          </a:prstGeom>
          <a:noFill/>
          <a:ln w="12700">
            <a:noFill/>
            <a:miter lim="800000"/>
            <a:headEnd/>
            <a:tailEnd/>
          </a:ln>
        </p:spPr>
        <p:txBody>
          <a:bodyPr wrap="none" lIns="90488" tIns="44450" rIns="90488" bIns="44450">
            <a:spAutoFit/>
          </a:bodyPr>
          <a:lstStyle/>
          <a:p>
            <a:pPr>
              <a:spcBef>
                <a:spcPct val="0"/>
              </a:spcBef>
            </a:pPr>
            <a:r>
              <a:rPr lang="en-US" sz="1400" dirty="0">
                <a:solidFill>
                  <a:srgbClr val="000000"/>
                </a:solidFill>
                <a:latin typeface="+mn-lt"/>
              </a:rPr>
              <a:t>O                   2/3</a:t>
            </a:r>
            <a:endParaRPr lang="en-US" sz="1400" b="0" dirty="0">
              <a:solidFill>
                <a:srgbClr val="000000"/>
              </a:solidFill>
              <a:latin typeface="+mn-lt"/>
            </a:endParaRPr>
          </a:p>
        </p:txBody>
      </p:sp>
      <p:sp>
        <p:nvSpPr>
          <p:cNvPr id="22560" name="Rectangle 32"/>
          <p:cNvSpPr>
            <a:spLocks noChangeArrowheads="1"/>
          </p:cNvSpPr>
          <p:nvPr/>
        </p:nvSpPr>
        <p:spPr bwMode="auto">
          <a:xfrm>
            <a:off x="3389313" y="5135563"/>
            <a:ext cx="279400" cy="393700"/>
          </a:xfrm>
          <a:prstGeom prst="rect">
            <a:avLst/>
          </a:prstGeom>
          <a:noFill/>
          <a:ln w="12700">
            <a:noFill/>
            <a:miter lim="800000"/>
            <a:headEnd/>
            <a:tailEnd/>
          </a:ln>
        </p:spPr>
        <p:txBody>
          <a:bodyPr wrap="none" lIns="90488" tIns="44450" rIns="90488" bIns="44450">
            <a:spAutoFit/>
          </a:bodyPr>
          <a:lstStyle/>
          <a:p>
            <a:pPr>
              <a:spcBef>
                <a:spcPct val="0"/>
              </a:spcBef>
            </a:pPr>
            <a:r>
              <a:rPr lang="en-US" sz="2000" b="0"/>
              <a:t>*</a:t>
            </a:r>
            <a:endParaRPr lang="en-US" sz="2000" b="0">
              <a:solidFill>
                <a:srgbClr val="000000"/>
              </a:solidFill>
            </a:endParaRPr>
          </a:p>
        </p:txBody>
      </p:sp>
      <p:sp>
        <p:nvSpPr>
          <p:cNvPr id="22561" name="Rectangle 33"/>
          <p:cNvSpPr>
            <a:spLocks noChangeArrowheads="1"/>
          </p:cNvSpPr>
          <p:nvPr/>
        </p:nvSpPr>
        <p:spPr bwMode="auto">
          <a:xfrm>
            <a:off x="5680075" y="5135563"/>
            <a:ext cx="279400" cy="393700"/>
          </a:xfrm>
          <a:prstGeom prst="rect">
            <a:avLst/>
          </a:prstGeom>
          <a:noFill/>
          <a:ln w="12700">
            <a:noFill/>
            <a:miter lim="800000"/>
            <a:headEnd/>
            <a:tailEnd/>
          </a:ln>
        </p:spPr>
        <p:txBody>
          <a:bodyPr wrap="none" lIns="90488" tIns="44450" rIns="90488" bIns="44450">
            <a:spAutoFit/>
          </a:bodyPr>
          <a:lstStyle/>
          <a:p>
            <a:pPr>
              <a:spcBef>
                <a:spcPct val="0"/>
              </a:spcBef>
            </a:pPr>
            <a:r>
              <a:rPr lang="en-US" sz="2000" b="0"/>
              <a:t>*</a:t>
            </a:r>
            <a:endParaRPr lang="en-US" sz="2000" b="0">
              <a:solidFill>
                <a:srgbClr val="000000"/>
              </a:solidFill>
            </a:endParaRPr>
          </a:p>
        </p:txBody>
      </p:sp>
      <p:sp>
        <p:nvSpPr>
          <p:cNvPr id="22562" name="Rectangle 34"/>
          <p:cNvSpPr>
            <a:spLocks noChangeArrowheads="1"/>
          </p:cNvSpPr>
          <p:nvPr/>
        </p:nvSpPr>
        <p:spPr bwMode="auto">
          <a:xfrm>
            <a:off x="7929563" y="5054600"/>
            <a:ext cx="300037" cy="393700"/>
          </a:xfrm>
          <a:prstGeom prst="rect">
            <a:avLst/>
          </a:prstGeom>
          <a:noFill/>
          <a:ln w="12700">
            <a:noFill/>
            <a:miter lim="800000"/>
            <a:headEnd/>
            <a:tailEnd/>
          </a:ln>
        </p:spPr>
        <p:txBody>
          <a:bodyPr wrap="none" lIns="90488" tIns="44450" rIns="90488" bIns="44450">
            <a:spAutoFit/>
          </a:bodyPr>
          <a:lstStyle/>
          <a:p>
            <a:pPr>
              <a:spcBef>
                <a:spcPct val="0"/>
              </a:spcBef>
            </a:pPr>
            <a:r>
              <a:rPr lang="en-US" sz="2000" b="0"/>
              <a:t>^</a:t>
            </a:r>
            <a:endParaRPr lang="en-US" sz="2000" b="0">
              <a:solidFill>
                <a:srgbClr val="000000"/>
              </a:solidFill>
            </a:endParaRPr>
          </a:p>
        </p:txBody>
      </p:sp>
      <p:grpSp>
        <p:nvGrpSpPr>
          <p:cNvPr id="22563" name="Group 35"/>
          <p:cNvGrpSpPr>
            <a:grpSpLocks/>
          </p:cNvGrpSpPr>
          <p:nvPr/>
        </p:nvGrpSpPr>
        <p:grpSpPr bwMode="auto">
          <a:xfrm>
            <a:off x="1066800" y="1676400"/>
            <a:ext cx="2514600" cy="1550988"/>
            <a:chOff x="3691" y="1165"/>
            <a:chExt cx="1490" cy="977"/>
          </a:xfrm>
        </p:grpSpPr>
        <p:grpSp>
          <p:nvGrpSpPr>
            <p:cNvPr id="22579" name="Group 36"/>
            <p:cNvGrpSpPr>
              <a:grpSpLocks/>
            </p:cNvGrpSpPr>
            <p:nvPr/>
          </p:nvGrpSpPr>
          <p:grpSpPr bwMode="auto">
            <a:xfrm>
              <a:off x="3691" y="1165"/>
              <a:ext cx="1490" cy="977"/>
              <a:chOff x="3691" y="1165"/>
              <a:chExt cx="1490" cy="977"/>
            </a:xfrm>
          </p:grpSpPr>
          <p:sp>
            <p:nvSpPr>
              <p:cNvPr id="22581" name="Freeform 37"/>
              <p:cNvSpPr>
                <a:spLocks/>
              </p:cNvSpPr>
              <p:nvPr/>
            </p:nvSpPr>
            <p:spPr bwMode="auto">
              <a:xfrm>
                <a:off x="3749" y="1240"/>
                <a:ext cx="1432" cy="902"/>
              </a:xfrm>
              <a:custGeom>
                <a:avLst/>
                <a:gdLst>
                  <a:gd name="T0" fmla="*/ 1337 w 1432"/>
                  <a:gd name="T1" fmla="*/ 0 h 902"/>
                  <a:gd name="T2" fmla="*/ 1348 w 1432"/>
                  <a:gd name="T3" fmla="*/ 0 h 902"/>
                  <a:gd name="T4" fmla="*/ 1364 w 1432"/>
                  <a:gd name="T5" fmla="*/ 5 h 902"/>
                  <a:gd name="T6" fmla="*/ 1379 w 1432"/>
                  <a:gd name="T7" fmla="*/ 11 h 902"/>
                  <a:gd name="T8" fmla="*/ 1394 w 1432"/>
                  <a:gd name="T9" fmla="*/ 21 h 902"/>
                  <a:gd name="T10" fmla="*/ 1406 w 1432"/>
                  <a:gd name="T11" fmla="*/ 34 h 902"/>
                  <a:gd name="T12" fmla="*/ 1417 w 1432"/>
                  <a:gd name="T13" fmla="*/ 47 h 902"/>
                  <a:gd name="T14" fmla="*/ 1424 w 1432"/>
                  <a:gd name="T15" fmla="*/ 65 h 902"/>
                  <a:gd name="T16" fmla="*/ 1429 w 1432"/>
                  <a:gd name="T17" fmla="*/ 82 h 902"/>
                  <a:gd name="T18" fmla="*/ 1431 w 1432"/>
                  <a:gd name="T19" fmla="*/ 99 h 902"/>
                  <a:gd name="T20" fmla="*/ 1431 w 1432"/>
                  <a:gd name="T21" fmla="*/ 421 h 902"/>
                  <a:gd name="T22" fmla="*/ 1430 w 1432"/>
                  <a:gd name="T23" fmla="*/ 432 h 902"/>
                  <a:gd name="T24" fmla="*/ 1426 w 1432"/>
                  <a:gd name="T25" fmla="*/ 451 h 902"/>
                  <a:gd name="T26" fmla="*/ 1419 w 1432"/>
                  <a:gd name="T27" fmla="*/ 467 h 902"/>
                  <a:gd name="T28" fmla="*/ 1409 w 1432"/>
                  <a:gd name="T29" fmla="*/ 483 h 902"/>
                  <a:gd name="T30" fmla="*/ 1398 w 1432"/>
                  <a:gd name="T31" fmla="*/ 496 h 902"/>
                  <a:gd name="T32" fmla="*/ 1385 w 1432"/>
                  <a:gd name="T33" fmla="*/ 506 h 902"/>
                  <a:gd name="T34" fmla="*/ 1369 w 1432"/>
                  <a:gd name="T35" fmla="*/ 513 h 902"/>
                  <a:gd name="T36" fmla="*/ 1353 w 1432"/>
                  <a:gd name="T37" fmla="*/ 518 h 902"/>
                  <a:gd name="T38" fmla="*/ 1337 w 1432"/>
                  <a:gd name="T39" fmla="*/ 520 h 902"/>
                  <a:gd name="T40" fmla="*/ 914 w 1432"/>
                  <a:gd name="T41" fmla="*/ 520 h 902"/>
                  <a:gd name="T42" fmla="*/ 914 w 1432"/>
                  <a:gd name="T43" fmla="*/ 653 h 902"/>
                  <a:gd name="T44" fmla="*/ 1104 w 1432"/>
                  <a:gd name="T45" fmla="*/ 653 h 902"/>
                  <a:gd name="T46" fmla="*/ 717 w 1432"/>
                  <a:gd name="T47" fmla="*/ 901 h 902"/>
                  <a:gd name="T48" fmla="*/ 330 w 1432"/>
                  <a:gd name="T49" fmla="*/ 653 h 902"/>
                  <a:gd name="T50" fmla="*/ 527 w 1432"/>
                  <a:gd name="T51" fmla="*/ 653 h 902"/>
                  <a:gd name="T52" fmla="*/ 527 w 1432"/>
                  <a:gd name="T53" fmla="*/ 520 h 902"/>
                  <a:gd name="T54" fmla="*/ 96 w 1432"/>
                  <a:gd name="T55" fmla="*/ 520 h 902"/>
                  <a:gd name="T56" fmla="*/ 83 w 1432"/>
                  <a:gd name="T57" fmla="*/ 519 h 902"/>
                  <a:gd name="T58" fmla="*/ 68 w 1432"/>
                  <a:gd name="T59" fmla="*/ 516 h 902"/>
                  <a:gd name="T60" fmla="*/ 52 w 1432"/>
                  <a:gd name="T61" fmla="*/ 508 h 902"/>
                  <a:gd name="T62" fmla="*/ 38 w 1432"/>
                  <a:gd name="T63" fmla="*/ 499 h 902"/>
                  <a:gd name="T64" fmla="*/ 26 w 1432"/>
                  <a:gd name="T65" fmla="*/ 487 h 902"/>
                  <a:gd name="T66" fmla="*/ 16 w 1432"/>
                  <a:gd name="T67" fmla="*/ 472 h 902"/>
                  <a:gd name="T68" fmla="*/ 8 w 1432"/>
                  <a:gd name="T69" fmla="*/ 456 h 902"/>
                  <a:gd name="T70" fmla="*/ 3 w 1432"/>
                  <a:gd name="T71" fmla="*/ 439 h 902"/>
                  <a:gd name="T72" fmla="*/ 0 w 1432"/>
                  <a:gd name="T73" fmla="*/ 421 h 902"/>
                  <a:gd name="T74" fmla="*/ 0 w 1432"/>
                  <a:gd name="T75" fmla="*/ 99 h 902"/>
                  <a:gd name="T76" fmla="*/ 2 w 1432"/>
                  <a:gd name="T77" fmla="*/ 87 h 902"/>
                  <a:gd name="T78" fmla="*/ 6 w 1432"/>
                  <a:gd name="T79" fmla="*/ 69 h 902"/>
                  <a:gd name="T80" fmla="*/ 12 w 1432"/>
                  <a:gd name="T81" fmla="*/ 53 h 902"/>
                  <a:gd name="T82" fmla="*/ 22 w 1432"/>
                  <a:gd name="T83" fmla="*/ 38 h 902"/>
                  <a:gd name="T84" fmla="*/ 35 w 1432"/>
                  <a:gd name="T85" fmla="*/ 26 h 902"/>
                  <a:gd name="T86" fmla="*/ 48 w 1432"/>
                  <a:gd name="T87" fmla="*/ 14 h 902"/>
                  <a:gd name="T88" fmla="*/ 62 w 1432"/>
                  <a:gd name="T89" fmla="*/ 8 h 902"/>
                  <a:gd name="T90" fmla="*/ 79 w 1432"/>
                  <a:gd name="T91" fmla="*/ 1 h 902"/>
                  <a:gd name="T92" fmla="*/ 96 w 1432"/>
                  <a:gd name="T93" fmla="*/ 0 h 902"/>
                  <a:gd name="T94" fmla="*/ 1337 w 1432"/>
                  <a:gd name="T95" fmla="*/ 0 h 90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32"/>
                  <a:gd name="T145" fmla="*/ 0 h 902"/>
                  <a:gd name="T146" fmla="*/ 1432 w 1432"/>
                  <a:gd name="T147" fmla="*/ 902 h 90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32" h="902">
                    <a:moveTo>
                      <a:pt x="1337" y="0"/>
                    </a:moveTo>
                    <a:lnTo>
                      <a:pt x="1348" y="0"/>
                    </a:lnTo>
                    <a:lnTo>
                      <a:pt x="1364" y="5"/>
                    </a:lnTo>
                    <a:lnTo>
                      <a:pt x="1379" y="11"/>
                    </a:lnTo>
                    <a:lnTo>
                      <a:pt x="1394" y="21"/>
                    </a:lnTo>
                    <a:lnTo>
                      <a:pt x="1406" y="34"/>
                    </a:lnTo>
                    <a:lnTo>
                      <a:pt x="1417" y="47"/>
                    </a:lnTo>
                    <a:lnTo>
                      <a:pt x="1424" y="65"/>
                    </a:lnTo>
                    <a:lnTo>
                      <a:pt x="1429" y="82"/>
                    </a:lnTo>
                    <a:lnTo>
                      <a:pt x="1431" y="99"/>
                    </a:lnTo>
                    <a:lnTo>
                      <a:pt x="1431" y="421"/>
                    </a:lnTo>
                    <a:lnTo>
                      <a:pt x="1430" y="432"/>
                    </a:lnTo>
                    <a:lnTo>
                      <a:pt x="1426" y="451"/>
                    </a:lnTo>
                    <a:lnTo>
                      <a:pt x="1419" y="467"/>
                    </a:lnTo>
                    <a:lnTo>
                      <a:pt x="1409" y="483"/>
                    </a:lnTo>
                    <a:lnTo>
                      <a:pt x="1398" y="496"/>
                    </a:lnTo>
                    <a:lnTo>
                      <a:pt x="1385" y="506"/>
                    </a:lnTo>
                    <a:lnTo>
                      <a:pt x="1369" y="513"/>
                    </a:lnTo>
                    <a:lnTo>
                      <a:pt x="1353" y="518"/>
                    </a:lnTo>
                    <a:lnTo>
                      <a:pt x="1337" y="520"/>
                    </a:lnTo>
                    <a:lnTo>
                      <a:pt x="914" y="520"/>
                    </a:lnTo>
                    <a:lnTo>
                      <a:pt x="914" y="653"/>
                    </a:lnTo>
                    <a:lnTo>
                      <a:pt x="1104" y="653"/>
                    </a:lnTo>
                    <a:lnTo>
                      <a:pt x="717" y="901"/>
                    </a:lnTo>
                    <a:lnTo>
                      <a:pt x="330" y="653"/>
                    </a:lnTo>
                    <a:lnTo>
                      <a:pt x="527" y="653"/>
                    </a:lnTo>
                    <a:lnTo>
                      <a:pt x="527" y="520"/>
                    </a:lnTo>
                    <a:lnTo>
                      <a:pt x="96" y="520"/>
                    </a:lnTo>
                    <a:lnTo>
                      <a:pt x="83" y="519"/>
                    </a:lnTo>
                    <a:lnTo>
                      <a:pt x="68" y="516"/>
                    </a:lnTo>
                    <a:lnTo>
                      <a:pt x="52" y="508"/>
                    </a:lnTo>
                    <a:lnTo>
                      <a:pt x="38" y="499"/>
                    </a:lnTo>
                    <a:lnTo>
                      <a:pt x="26" y="487"/>
                    </a:lnTo>
                    <a:lnTo>
                      <a:pt x="16" y="472"/>
                    </a:lnTo>
                    <a:lnTo>
                      <a:pt x="8" y="456"/>
                    </a:lnTo>
                    <a:lnTo>
                      <a:pt x="3" y="439"/>
                    </a:lnTo>
                    <a:lnTo>
                      <a:pt x="0" y="421"/>
                    </a:lnTo>
                    <a:lnTo>
                      <a:pt x="0" y="99"/>
                    </a:lnTo>
                    <a:lnTo>
                      <a:pt x="2" y="87"/>
                    </a:lnTo>
                    <a:lnTo>
                      <a:pt x="6" y="69"/>
                    </a:lnTo>
                    <a:lnTo>
                      <a:pt x="12" y="53"/>
                    </a:lnTo>
                    <a:lnTo>
                      <a:pt x="22" y="38"/>
                    </a:lnTo>
                    <a:lnTo>
                      <a:pt x="35" y="26"/>
                    </a:lnTo>
                    <a:lnTo>
                      <a:pt x="48" y="14"/>
                    </a:lnTo>
                    <a:lnTo>
                      <a:pt x="62" y="8"/>
                    </a:lnTo>
                    <a:lnTo>
                      <a:pt x="79" y="1"/>
                    </a:lnTo>
                    <a:lnTo>
                      <a:pt x="96" y="0"/>
                    </a:lnTo>
                    <a:lnTo>
                      <a:pt x="1337" y="0"/>
                    </a:lnTo>
                  </a:path>
                </a:pathLst>
              </a:custGeom>
              <a:solidFill>
                <a:srgbClr val="000000"/>
              </a:solidFill>
              <a:ln w="12700" cap="rnd" cmpd="sng">
                <a:solidFill>
                  <a:srgbClr val="000000"/>
                </a:solidFill>
                <a:prstDash val="solid"/>
                <a:round/>
                <a:headEnd type="none" w="med" len="med"/>
                <a:tailEnd type="none" w="med" len="med"/>
              </a:ln>
            </p:spPr>
            <p:txBody>
              <a:bodyPr/>
              <a:lstStyle/>
              <a:p>
                <a:endParaRPr lang="en-US"/>
              </a:p>
            </p:txBody>
          </p:sp>
          <p:sp>
            <p:nvSpPr>
              <p:cNvPr id="22582" name="Freeform 38"/>
              <p:cNvSpPr>
                <a:spLocks/>
              </p:cNvSpPr>
              <p:nvPr/>
            </p:nvSpPr>
            <p:spPr bwMode="auto">
              <a:xfrm>
                <a:off x="3691" y="1165"/>
                <a:ext cx="1431" cy="901"/>
              </a:xfrm>
              <a:custGeom>
                <a:avLst/>
                <a:gdLst>
                  <a:gd name="T0" fmla="*/ 1336 w 1431"/>
                  <a:gd name="T1" fmla="*/ 0 h 901"/>
                  <a:gd name="T2" fmla="*/ 1348 w 1431"/>
                  <a:gd name="T3" fmla="*/ 0 h 901"/>
                  <a:gd name="T4" fmla="*/ 1363 w 1431"/>
                  <a:gd name="T5" fmla="*/ 3 h 901"/>
                  <a:gd name="T6" fmla="*/ 1378 w 1431"/>
                  <a:gd name="T7" fmla="*/ 10 h 901"/>
                  <a:gd name="T8" fmla="*/ 1393 w 1431"/>
                  <a:gd name="T9" fmla="*/ 19 h 901"/>
                  <a:gd name="T10" fmla="*/ 1405 w 1431"/>
                  <a:gd name="T11" fmla="*/ 32 h 901"/>
                  <a:gd name="T12" fmla="*/ 1416 w 1431"/>
                  <a:gd name="T13" fmla="*/ 46 h 901"/>
                  <a:gd name="T14" fmla="*/ 1422 w 1431"/>
                  <a:gd name="T15" fmla="*/ 64 h 901"/>
                  <a:gd name="T16" fmla="*/ 1428 w 1431"/>
                  <a:gd name="T17" fmla="*/ 80 h 901"/>
                  <a:gd name="T18" fmla="*/ 1430 w 1431"/>
                  <a:gd name="T19" fmla="*/ 99 h 901"/>
                  <a:gd name="T20" fmla="*/ 1430 w 1431"/>
                  <a:gd name="T21" fmla="*/ 420 h 901"/>
                  <a:gd name="T22" fmla="*/ 1429 w 1431"/>
                  <a:gd name="T23" fmla="*/ 432 h 901"/>
                  <a:gd name="T24" fmla="*/ 1426 w 1431"/>
                  <a:gd name="T25" fmla="*/ 450 h 901"/>
                  <a:gd name="T26" fmla="*/ 1418 w 1431"/>
                  <a:gd name="T27" fmla="*/ 466 h 901"/>
                  <a:gd name="T28" fmla="*/ 1409 w 1431"/>
                  <a:gd name="T29" fmla="*/ 481 h 901"/>
                  <a:gd name="T30" fmla="*/ 1397 w 1431"/>
                  <a:gd name="T31" fmla="*/ 494 h 901"/>
                  <a:gd name="T32" fmla="*/ 1383 w 1431"/>
                  <a:gd name="T33" fmla="*/ 505 h 901"/>
                  <a:gd name="T34" fmla="*/ 1368 w 1431"/>
                  <a:gd name="T35" fmla="*/ 512 h 901"/>
                  <a:gd name="T36" fmla="*/ 1352 w 1431"/>
                  <a:gd name="T37" fmla="*/ 516 h 901"/>
                  <a:gd name="T38" fmla="*/ 1336 w 1431"/>
                  <a:gd name="T39" fmla="*/ 519 h 901"/>
                  <a:gd name="T40" fmla="*/ 913 w 1431"/>
                  <a:gd name="T41" fmla="*/ 519 h 901"/>
                  <a:gd name="T42" fmla="*/ 913 w 1431"/>
                  <a:gd name="T43" fmla="*/ 652 h 901"/>
                  <a:gd name="T44" fmla="*/ 1103 w 1431"/>
                  <a:gd name="T45" fmla="*/ 652 h 901"/>
                  <a:gd name="T46" fmla="*/ 716 w 1431"/>
                  <a:gd name="T47" fmla="*/ 900 h 901"/>
                  <a:gd name="T48" fmla="*/ 329 w 1431"/>
                  <a:gd name="T49" fmla="*/ 652 h 901"/>
                  <a:gd name="T50" fmla="*/ 527 w 1431"/>
                  <a:gd name="T51" fmla="*/ 652 h 901"/>
                  <a:gd name="T52" fmla="*/ 526 w 1431"/>
                  <a:gd name="T53" fmla="*/ 519 h 901"/>
                  <a:gd name="T54" fmla="*/ 95 w 1431"/>
                  <a:gd name="T55" fmla="*/ 519 h 901"/>
                  <a:gd name="T56" fmla="*/ 83 w 1431"/>
                  <a:gd name="T57" fmla="*/ 517 h 901"/>
                  <a:gd name="T58" fmla="*/ 67 w 1431"/>
                  <a:gd name="T59" fmla="*/ 514 h 901"/>
                  <a:gd name="T60" fmla="*/ 51 w 1431"/>
                  <a:gd name="T61" fmla="*/ 507 h 901"/>
                  <a:gd name="T62" fmla="*/ 38 w 1431"/>
                  <a:gd name="T63" fmla="*/ 497 h 901"/>
                  <a:gd name="T64" fmla="*/ 25 w 1431"/>
                  <a:gd name="T65" fmla="*/ 485 h 901"/>
                  <a:gd name="T66" fmla="*/ 15 w 1431"/>
                  <a:gd name="T67" fmla="*/ 470 h 901"/>
                  <a:gd name="T68" fmla="*/ 7 w 1431"/>
                  <a:gd name="T69" fmla="*/ 455 h 901"/>
                  <a:gd name="T70" fmla="*/ 2 w 1431"/>
                  <a:gd name="T71" fmla="*/ 438 h 901"/>
                  <a:gd name="T72" fmla="*/ 0 w 1431"/>
                  <a:gd name="T73" fmla="*/ 420 h 901"/>
                  <a:gd name="T74" fmla="*/ 0 w 1431"/>
                  <a:gd name="T75" fmla="*/ 99 h 901"/>
                  <a:gd name="T76" fmla="*/ 1 w 1431"/>
                  <a:gd name="T77" fmla="*/ 85 h 901"/>
                  <a:gd name="T78" fmla="*/ 5 w 1431"/>
                  <a:gd name="T79" fmla="*/ 68 h 901"/>
                  <a:gd name="T80" fmla="*/ 12 w 1431"/>
                  <a:gd name="T81" fmla="*/ 51 h 901"/>
                  <a:gd name="T82" fmla="*/ 22 w 1431"/>
                  <a:gd name="T83" fmla="*/ 37 h 901"/>
                  <a:gd name="T84" fmla="*/ 34 w 1431"/>
                  <a:gd name="T85" fmla="*/ 24 h 901"/>
                  <a:gd name="T86" fmla="*/ 47 w 1431"/>
                  <a:gd name="T87" fmla="*/ 13 h 901"/>
                  <a:gd name="T88" fmla="*/ 62 w 1431"/>
                  <a:gd name="T89" fmla="*/ 6 h 901"/>
                  <a:gd name="T90" fmla="*/ 78 w 1431"/>
                  <a:gd name="T91" fmla="*/ 0 h 901"/>
                  <a:gd name="T92" fmla="*/ 95 w 1431"/>
                  <a:gd name="T93" fmla="*/ 0 h 901"/>
                  <a:gd name="T94" fmla="*/ 1336 w 1431"/>
                  <a:gd name="T95" fmla="*/ 0 h 90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31"/>
                  <a:gd name="T145" fmla="*/ 0 h 901"/>
                  <a:gd name="T146" fmla="*/ 1431 w 1431"/>
                  <a:gd name="T147" fmla="*/ 901 h 90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31" h="901">
                    <a:moveTo>
                      <a:pt x="1336" y="0"/>
                    </a:moveTo>
                    <a:lnTo>
                      <a:pt x="1348" y="0"/>
                    </a:lnTo>
                    <a:lnTo>
                      <a:pt x="1363" y="3"/>
                    </a:lnTo>
                    <a:lnTo>
                      <a:pt x="1378" y="10"/>
                    </a:lnTo>
                    <a:lnTo>
                      <a:pt x="1393" y="19"/>
                    </a:lnTo>
                    <a:lnTo>
                      <a:pt x="1405" y="32"/>
                    </a:lnTo>
                    <a:lnTo>
                      <a:pt x="1416" y="46"/>
                    </a:lnTo>
                    <a:lnTo>
                      <a:pt x="1422" y="64"/>
                    </a:lnTo>
                    <a:lnTo>
                      <a:pt x="1428" y="80"/>
                    </a:lnTo>
                    <a:lnTo>
                      <a:pt x="1430" y="99"/>
                    </a:lnTo>
                    <a:lnTo>
                      <a:pt x="1430" y="420"/>
                    </a:lnTo>
                    <a:lnTo>
                      <a:pt x="1429" y="432"/>
                    </a:lnTo>
                    <a:lnTo>
                      <a:pt x="1426" y="450"/>
                    </a:lnTo>
                    <a:lnTo>
                      <a:pt x="1418" y="466"/>
                    </a:lnTo>
                    <a:lnTo>
                      <a:pt x="1409" y="481"/>
                    </a:lnTo>
                    <a:lnTo>
                      <a:pt x="1397" y="494"/>
                    </a:lnTo>
                    <a:lnTo>
                      <a:pt x="1383" y="505"/>
                    </a:lnTo>
                    <a:lnTo>
                      <a:pt x="1368" y="512"/>
                    </a:lnTo>
                    <a:lnTo>
                      <a:pt x="1352" y="516"/>
                    </a:lnTo>
                    <a:lnTo>
                      <a:pt x="1336" y="519"/>
                    </a:lnTo>
                    <a:lnTo>
                      <a:pt x="913" y="519"/>
                    </a:lnTo>
                    <a:lnTo>
                      <a:pt x="913" y="652"/>
                    </a:lnTo>
                    <a:lnTo>
                      <a:pt x="1103" y="652"/>
                    </a:lnTo>
                    <a:lnTo>
                      <a:pt x="716" y="900"/>
                    </a:lnTo>
                    <a:lnTo>
                      <a:pt x="329" y="652"/>
                    </a:lnTo>
                    <a:lnTo>
                      <a:pt x="527" y="652"/>
                    </a:lnTo>
                    <a:lnTo>
                      <a:pt x="526" y="519"/>
                    </a:lnTo>
                    <a:lnTo>
                      <a:pt x="95" y="519"/>
                    </a:lnTo>
                    <a:lnTo>
                      <a:pt x="83" y="517"/>
                    </a:lnTo>
                    <a:lnTo>
                      <a:pt x="67" y="514"/>
                    </a:lnTo>
                    <a:lnTo>
                      <a:pt x="51" y="507"/>
                    </a:lnTo>
                    <a:lnTo>
                      <a:pt x="38" y="497"/>
                    </a:lnTo>
                    <a:lnTo>
                      <a:pt x="25" y="485"/>
                    </a:lnTo>
                    <a:lnTo>
                      <a:pt x="15" y="470"/>
                    </a:lnTo>
                    <a:lnTo>
                      <a:pt x="7" y="455"/>
                    </a:lnTo>
                    <a:lnTo>
                      <a:pt x="2" y="438"/>
                    </a:lnTo>
                    <a:lnTo>
                      <a:pt x="0" y="420"/>
                    </a:lnTo>
                    <a:lnTo>
                      <a:pt x="0" y="99"/>
                    </a:lnTo>
                    <a:lnTo>
                      <a:pt x="1" y="85"/>
                    </a:lnTo>
                    <a:lnTo>
                      <a:pt x="5" y="68"/>
                    </a:lnTo>
                    <a:lnTo>
                      <a:pt x="12" y="51"/>
                    </a:lnTo>
                    <a:lnTo>
                      <a:pt x="22" y="37"/>
                    </a:lnTo>
                    <a:lnTo>
                      <a:pt x="34" y="24"/>
                    </a:lnTo>
                    <a:lnTo>
                      <a:pt x="47" y="13"/>
                    </a:lnTo>
                    <a:lnTo>
                      <a:pt x="62" y="6"/>
                    </a:lnTo>
                    <a:lnTo>
                      <a:pt x="78" y="0"/>
                    </a:lnTo>
                    <a:lnTo>
                      <a:pt x="95" y="0"/>
                    </a:lnTo>
                    <a:lnTo>
                      <a:pt x="1336" y="0"/>
                    </a:lnTo>
                  </a:path>
                </a:pathLst>
              </a:custGeom>
              <a:solidFill>
                <a:srgbClr val="C1CEFF"/>
              </a:solidFill>
              <a:ln w="12700" cap="rnd" cmpd="sng">
                <a:solidFill>
                  <a:srgbClr val="000000"/>
                </a:solidFill>
                <a:prstDash val="solid"/>
                <a:round/>
                <a:headEnd type="none" w="med" len="med"/>
                <a:tailEnd type="none" w="med" len="med"/>
              </a:ln>
            </p:spPr>
            <p:txBody>
              <a:bodyPr/>
              <a:lstStyle/>
              <a:p>
                <a:endParaRPr lang="en-US"/>
              </a:p>
            </p:txBody>
          </p:sp>
        </p:grpSp>
        <p:sp>
          <p:nvSpPr>
            <p:cNvPr id="22580" name="Rectangle 39"/>
            <p:cNvSpPr>
              <a:spLocks noChangeArrowheads="1"/>
            </p:cNvSpPr>
            <p:nvPr/>
          </p:nvSpPr>
          <p:spPr bwMode="auto">
            <a:xfrm>
              <a:off x="3836" y="1213"/>
              <a:ext cx="1185" cy="440"/>
            </a:xfrm>
            <a:prstGeom prst="rect">
              <a:avLst/>
            </a:prstGeom>
            <a:noFill/>
            <a:ln w="12700">
              <a:noFill/>
              <a:miter lim="800000"/>
              <a:headEnd/>
              <a:tailEnd/>
            </a:ln>
          </p:spPr>
          <p:txBody>
            <a:bodyPr lIns="90488" tIns="44450" rIns="90488" bIns="44450">
              <a:spAutoFit/>
            </a:bodyPr>
            <a:lstStyle/>
            <a:p>
              <a:pPr algn="ctr">
                <a:spcBef>
                  <a:spcPct val="0"/>
                </a:spcBef>
              </a:pPr>
              <a:r>
                <a:rPr lang="en-US" sz="2000" dirty="0">
                  <a:solidFill>
                    <a:srgbClr val="000000"/>
                  </a:solidFill>
                  <a:latin typeface="+mn-lt"/>
                </a:rPr>
                <a:t>Type of Data Element</a:t>
              </a:r>
            </a:p>
          </p:txBody>
        </p:sp>
      </p:grpSp>
      <p:pic>
        <p:nvPicPr>
          <p:cNvPr id="22564" name="Picture 40"/>
          <p:cNvPicPr>
            <a:picLocks noChangeArrowheads="1"/>
          </p:cNvPicPr>
          <p:nvPr/>
        </p:nvPicPr>
        <p:blipFill>
          <a:blip r:embed="rId3" cstate="print"/>
          <a:srcRect/>
          <a:stretch>
            <a:fillRect/>
          </a:stretch>
        </p:blipFill>
        <p:spPr bwMode="auto">
          <a:xfrm>
            <a:off x="1979613" y="3367088"/>
            <a:ext cx="666750" cy="623887"/>
          </a:xfrm>
          <a:prstGeom prst="rect">
            <a:avLst/>
          </a:prstGeom>
          <a:noFill/>
          <a:ln w="12700">
            <a:noFill/>
            <a:miter lim="800000"/>
            <a:headEnd/>
            <a:tailEnd/>
          </a:ln>
        </p:spPr>
      </p:pic>
      <p:pic>
        <p:nvPicPr>
          <p:cNvPr id="22565" name="Picture 41"/>
          <p:cNvPicPr>
            <a:picLocks noChangeArrowheads="1"/>
          </p:cNvPicPr>
          <p:nvPr/>
        </p:nvPicPr>
        <p:blipFill>
          <a:blip r:embed="rId4" cstate="print"/>
          <a:srcRect/>
          <a:stretch>
            <a:fillRect/>
          </a:stretch>
        </p:blipFill>
        <p:spPr bwMode="auto">
          <a:xfrm>
            <a:off x="1981200" y="5408613"/>
            <a:ext cx="609600" cy="623887"/>
          </a:xfrm>
          <a:prstGeom prst="rect">
            <a:avLst/>
          </a:prstGeom>
          <a:noFill/>
          <a:ln w="12700">
            <a:noFill/>
            <a:miter lim="800000"/>
            <a:headEnd/>
            <a:tailEnd/>
          </a:ln>
        </p:spPr>
      </p:pic>
      <p:pic>
        <p:nvPicPr>
          <p:cNvPr id="22566" name="Picture 42"/>
          <p:cNvPicPr>
            <a:picLocks noChangeArrowheads="1"/>
          </p:cNvPicPr>
          <p:nvPr/>
        </p:nvPicPr>
        <p:blipFill>
          <a:blip r:embed="rId5" cstate="print"/>
          <a:srcRect/>
          <a:stretch>
            <a:fillRect/>
          </a:stretch>
        </p:blipFill>
        <p:spPr bwMode="auto">
          <a:xfrm>
            <a:off x="6646863" y="3379788"/>
            <a:ext cx="666750" cy="623887"/>
          </a:xfrm>
          <a:prstGeom prst="rect">
            <a:avLst/>
          </a:prstGeom>
          <a:noFill/>
          <a:ln w="12700">
            <a:noFill/>
            <a:miter lim="800000"/>
            <a:headEnd/>
            <a:tailEnd/>
          </a:ln>
        </p:spPr>
      </p:pic>
      <p:sp>
        <p:nvSpPr>
          <p:cNvPr id="22567" name="Rectangle 43"/>
          <p:cNvSpPr>
            <a:spLocks noChangeArrowheads="1"/>
          </p:cNvSpPr>
          <p:nvPr/>
        </p:nvSpPr>
        <p:spPr bwMode="auto">
          <a:xfrm>
            <a:off x="2070100" y="3432175"/>
            <a:ext cx="554038" cy="363538"/>
          </a:xfrm>
          <a:prstGeom prst="rect">
            <a:avLst/>
          </a:prstGeom>
          <a:noFill/>
          <a:ln w="12700">
            <a:noFill/>
            <a:miter lim="800000"/>
            <a:headEnd/>
            <a:tailEnd/>
          </a:ln>
        </p:spPr>
        <p:txBody>
          <a:bodyPr lIns="90488" tIns="44450" rIns="90488" bIns="44450">
            <a:spAutoFit/>
          </a:bodyPr>
          <a:lstStyle/>
          <a:p>
            <a:pPr algn="ctr">
              <a:spcBef>
                <a:spcPct val="50000"/>
              </a:spcBef>
            </a:pPr>
            <a:r>
              <a:rPr lang="en-US" sz="1800" dirty="0">
                <a:latin typeface="+mn-lt"/>
              </a:rPr>
              <a:t>ID</a:t>
            </a:r>
          </a:p>
        </p:txBody>
      </p:sp>
      <p:sp>
        <p:nvSpPr>
          <p:cNvPr id="22568" name="Rectangle 44"/>
          <p:cNvSpPr>
            <a:spLocks noChangeArrowheads="1"/>
          </p:cNvSpPr>
          <p:nvPr/>
        </p:nvSpPr>
        <p:spPr bwMode="auto">
          <a:xfrm>
            <a:off x="6705600" y="3429000"/>
            <a:ext cx="554038" cy="363538"/>
          </a:xfrm>
          <a:prstGeom prst="rect">
            <a:avLst/>
          </a:prstGeom>
          <a:noFill/>
          <a:ln w="12700">
            <a:noFill/>
            <a:miter lim="800000"/>
            <a:headEnd/>
            <a:tailEnd/>
          </a:ln>
        </p:spPr>
        <p:txBody>
          <a:bodyPr lIns="90488" tIns="44450" rIns="90488" bIns="44450">
            <a:spAutoFit/>
          </a:bodyPr>
          <a:lstStyle/>
          <a:p>
            <a:pPr algn="ctr">
              <a:spcBef>
                <a:spcPct val="50000"/>
              </a:spcBef>
            </a:pPr>
            <a:r>
              <a:rPr lang="en-US" sz="1800" dirty="0">
                <a:latin typeface="+mn-lt"/>
              </a:rPr>
              <a:t>ID</a:t>
            </a:r>
          </a:p>
        </p:txBody>
      </p:sp>
      <p:sp>
        <p:nvSpPr>
          <p:cNvPr id="22569" name="Rectangle 45"/>
          <p:cNvSpPr>
            <a:spLocks noChangeArrowheads="1"/>
          </p:cNvSpPr>
          <p:nvPr/>
        </p:nvSpPr>
        <p:spPr bwMode="auto">
          <a:xfrm>
            <a:off x="2057400" y="5472113"/>
            <a:ext cx="533400" cy="363537"/>
          </a:xfrm>
          <a:prstGeom prst="rect">
            <a:avLst/>
          </a:prstGeom>
          <a:noFill/>
          <a:ln w="12700">
            <a:noFill/>
            <a:miter lim="800000"/>
            <a:headEnd/>
            <a:tailEnd/>
          </a:ln>
        </p:spPr>
        <p:txBody>
          <a:bodyPr lIns="90488" tIns="44450" rIns="90488" bIns="44450">
            <a:spAutoFit/>
          </a:bodyPr>
          <a:lstStyle/>
          <a:p>
            <a:pPr algn="ctr">
              <a:spcBef>
                <a:spcPct val="50000"/>
              </a:spcBef>
            </a:pPr>
            <a:r>
              <a:rPr lang="en-US" sz="1800" dirty="0">
                <a:latin typeface="+mn-lt"/>
              </a:rPr>
              <a:t>AN</a:t>
            </a:r>
          </a:p>
        </p:txBody>
      </p:sp>
      <p:pic>
        <p:nvPicPr>
          <p:cNvPr id="22570" name="Picture 46"/>
          <p:cNvPicPr>
            <a:picLocks noChangeArrowheads="1"/>
          </p:cNvPicPr>
          <p:nvPr/>
        </p:nvPicPr>
        <p:blipFill>
          <a:blip r:embed="rId6" cstate="print"/>
          <a:srcRect/>
          <a:stretch>
            <a:fillRect/>
          </a:stretch>
        </p:blipFill>
        <p:spPr bwMode="auto">
          <a:xfrm>
            <a:off x="4287838" y="3365500"/>
            <a:ext cx="666750" cy="623888"/>
          </a:xfrm>
          <a:prstGeom prst="rect">
            <a:avLst/>
          </a:prstGeom>
          <a:noFill/>
          <a:ln w="12700">
            <a:noFill/>
            <a:miter lim="800000"/>
            <a:headEnd/>
            <a:tailEnd/>
          </a:ln>
        </p:spPr>
      </p:pic>
      <p:sp>
        <p:nvSpPr>
          <p:cNvPr id="22571" name="Rectangle 47"/>
          <p:cNvSpPr>
            <a:spLocks noChangeArrowheads="1"/>
          </p:cNvSpPr>
          <p:nvPr/>
        </p:nvSpPr>
        <p:spPr bwMode="auto">
          <a:xfrm>
            <a:off x="4352925" y="3406775"/>
            <a:ext cx="550863" cy="363538"/>
          </a:xfrm>
          <a:prstGeom prst="rect">
            <a:avLst/>
          </a:prstGeom>
          <a:noFill/>
          <a:ln w="12700">
            <a:noFill/>
            <a:miter lim="800000"/>
            <a:headEnd/>
            <a:tailEnd/>
          </a:ln>
        </p:spPr>
        <p:txBody>
          <a:bodyPr lIns="90488" tIns="44450" rIns="90488" bIns="44450">
            <a:spAutoFit/>
          </a:bodyPr>
          <a:lstStyle/>
          <a:p>
            <a:pPr algn="ctr">
              <a:spcBef>
                <a:spcPct val="50000"/>
              </a:spcBef>
            </a:pPr>
            <a:r>
              <a:rPr lang="en-US" sz="1800" dirty="0">
                <a:latin typeface="+mn-lt"/>
              </a:rPr>
              <a:t>AN</a:t>
            </a:r>
          </a:p>
        </p:txBody>
      </p:sp>
      <p:pic>
        <p:nvPicPr>
          <p:cNvPr id="22572" name="Picture 48"/>
          <p:cNvPicPr>
            <a:picLocks noChangeArrowheads="1"/>
          </p:cNvPicPr>
          <p:nvPr/>
        </p:nvPicPr>
        <p:blipFill>
          <a:blip r:embed="rId7" cstate="print"/>
          <a:srcRect/>
          <a:stretch>
            <a:fillRect/>
          </a:stretch>
        </p:blipFill>
        <p:spPr bwMode="auto">
          <a:xfrm>
            <a:off x="4333875" y="5454650"/>
            <a:ext cx="666750" cy="623888"/>
          </a:xfrm>
          <a:prstGeom prst="rect">
            <a:avLst/>
          </a:prstGeom>
          <a:noFill/>
          <a:ln w="12700">
            <a:noFill/>
            <a:miter lim="800000"/>
            <a:headEnd/>
            <a:tailEnd/>
          </a:ln>
        </p:spPr>
      </p:pic>
      <p:sp>
        <p:nvSpPr>
          <p:cNvPr id="22573" name="Rectangle 49"/>
          <p:cNvSpPr>
            <a:spLocks noChangeArrowheads="1"/>
          </p:cNvSpPr>
          <p:nvPr/>
        </p:nvSpPr>
        <p:spPr bwMode="auto">
          <a:xfrm>
            <a:off x="4422775" y="5519738"/>
            <a:ext cx="552450" cy="363537"/>
          </a:xfrm>
          <a:prstGeom prst="rect">
            <a:avLst/>
          </a:prstGeom>
          <a:noFill/>
          <a:ln w="12700">
            <a:noFill/>
            <a:miter lim="800000"/>
            <a:headEnd/>
            <a:tailEnd/>
          </a:ln>
        </p:spPr>
        <p:txBody>
          <a:bodyPr lIns="90488" tIns="44450" rIns="90488" bIns="44450">
            <a:spAutoFit/>
          </a:bodyPr>
          <a:lstStyle/>
          <a:p>
            <a:pPr algn="ctr">
              <a:spcBef>
                <a:spcPct val="50000"/>
              </a:spcBef>
            </a:pPr>
            <a:r>
              <a:rPr lang="en-US" sz="1800" dirty="0">
                <a:latin typeface="+mn-lt"/>
              </a:rPr>
              <a:t>ID</a:t>
            </a:r>
          </a:p>
        </p:txBody>
      </p:sp>
      <p:pic>
        <p:nvPicPr>
          <p:cNvPr id="22574" name="Picture 50"/>
          <p:cNvPicPr>
            <a:picLocks noChangeArrowheads="1"/>
          </p:cNvPicPr>
          <p:nvPr/>
        </p:nvPicPr>
        <p:blipFill>
          <a:blip r:embed="rId8" cstate="print"/>
          <a:srcRect/>
          <a:stretch>
            <a:fillRect/>
          </a:stretch>
        </p:blipFill>
        <p:spPr bwMode="auto">
          <a:xfrm>
            <a:off x="6656388" y="5440363"/>
            <a:ext cx="666750" cy="623887"/>
          </a:xfrm>
          <a:prstGeom prst="rect">
            <a:avLst/>
          </a:prstGeom>
          <a:noFill/>
          <a:ln w="12700">
            <a:noFill/>
            <a:miter lim="800000"/>
            <a:headEnd/>
            <a:tailEnd/>
          </a:ln>
        </p:spPr>
      </p:pic>
      <p:sp>
        <p:nvSpPr>
          <p:cNvPr id="22575" name="Rectangle 51"/>
          <p:cNvSpPr>
            <a:spLocks noChangeArrowheads="1"/>
          </p:cNvSpPr>
          <p:nvPr/>
        </p:nvSpPr>
        <p:spPr bwMode="auto">
          <a:xfrm>
            <a:off x="6746875" y="5505450"/>
            <a:ext cx="550863" cy="363538"/>
          </a:xfrm>
          <a:prstGeom prst="rect">
            <a:avLst/>
          </a:prstGeom>
          <a:noFill/>
          <a:ln w="12700">
            <a:noFill/>
            <a:miter lim="800000"/>
            <a:headEnd/>
            <a:tailEnd/>
          </a:ln>
        </p:spPr>
        <p:txBody>
          <a:bodyPr lIns="90488" tIns="44450" rIns="90488" bIns="44450">
            <a:spAutoFit/>
          </a:bodyPr>
          <a:lstStyle/>
          <a:p>
            <a:pPr algn="ctr">
              <a:spcBef>
                <a:spcPct val="50000"/>
              </a:spcBef>
            </a:pPr>
            <a:r>
              <a:rPr lang="en-US" sz="1800" dirty="0">
                <a:latin typeface="+mn-lt"/>
              </a:rPr>
              <a:t>ID</a:t>
            </a:r>
          </a:p>
        </p:txBody>
      </p:sp>
      <p:sp>
        <p:nvSpPr>
          <p:cNvPr id="22577" name="Rectangle 53"/>
          <p:cNvSpPr>
            <a:spLocks noChangeArrowheads="1"/>
          </p:cNvSpPr>
          <p:nvPr/>
        </p:nvSpPr>
        <p:spPr bwMode="auto">
          <a:xfrm>
            <a:off x="2709863" y="2805113"/>
            <a:ext cx="381516" cy="305212"/>
          </a:xfrm>
          <a:prstGeom prst="rect">
            <a:avLst/>
          </a:prstGeom>
          <a:noFill/>
          <a:ln w="12700">
            <a:noFill/>
            <a:miter lim="800000"/>
            <a:headEnd/>
            <a:tailEnd/>
          </a:ln>
        </p:spPr>
        <p:txBody>
          <a:bodyPr wrap="none" lIns="90488" tIns="44450" rIns="90488" bIns="44450">
            <a:spAutoFit/>
          </a:bodyPr>
          <a:lstStyle/>
          <a:p>
            <a:pPr>
              <a:spcBef>
                <a:spcPct val="0"/>
              </a:spcBef>
            </a:pPr>
            <a:r>
              <a:rPr lang="en-US" sz="1400" dirty="0">
                <a:solidFill>
                  <a:srgbClr val="000000"/>
                </a:solidFill>
                <a:latin typeface="+mn-lt"/>
              </a:rPr>
              <a:t>98</a:t>
            </a:r>
            <a:endParaRPr lang="en-US" sz="1400" b="0" dirty="0">
              <a:solidFill>
                <a:srgbClr val="000000"/>
              </a:solidFill>
              <a:latin typeface="+mn-lt"/>
            </a:endParaRPr>
          </a:p>
        </p:txBody>
      </p:sp>
      <p:sp>
        <p:nvSpPr>
          <p:cNvPr id="22578" name="Rectangle 54"/>
          <p:cNvSpPr>
            <a:spLocks noChangeArrowheads="1"/>
          </p:cNvSpPr>
          <p:nvPr/>
        </p:nvSpPr>
        <p:spPr bwMode="auto">
          <a:xfrm>
            <a:off x="1066800" y="5181600"/>
            <a:ext cx="282130" cy="397545"/>
          </a:xfrm>
          <a:prstGeom prst="rect">
            <a:avLst/>
          </a:prstGeom>
          <a:noFill/>
          <a:ln w="12700">
            <a:noFill/>
            <a:miter lim="800000"/>
            <a:headEnd/>
            <a:tailEnd/>
          </a:ln>
        </p:spPr>
        <p:txBody>
          <a:bodyPr wrap="none" lIns="90488" tIns="44450" rIns="90488" bIns="44450">
            <a:spAutoFit/>
          </a:bodyPr>
          <a:lstStyle/>
          <a:p>
            <a:pPr>
              <a:spcBef>
                <a:spcPct val="0"/>
              </a:spcBef>
            </a:pPr>
            <a:r>
              <a:rPr lang="en-US" sz="2000" b="0" dirty="0">
                <a:latin typeface="+mn-lt"/>
              </a:rPr>
              <a:t>*</a:t>
            </a:r>
            <a:endParaRPr lang="en-US" sz="2000" b="0" dirty="0">
              <a:solidFill>
                <a:srgbClr val="000000"/>
              </a:solidFill>
              <a:latin typeface="+mn-lt"/>
            </a:endParaRPr>
          </a:p>
        </p:txBody>
      </p:sp>
      <p:grpSp>
        <p:nvGrpSpPr>
          <p:cNvPr id="54" name="Group 53"/>
          <p:cNvGrpSpPr/>
          <p:nvPr/>
        </p:nvGrpSpPr>
        <p:grpSpPr>
          <a:xfrm>
            <a:off x="5740794" y="6445190"/>
            <a:ext cx="3377806" cy="400110"/>
            <a:chOff x="6019800" y="6445190"/>
            <a:chExt cx="3098800" cy="400110"/>
          </a:xfrm>
        </p:grpSpPr>
        <p:sp>
          <p:nvSpPr>
            <p:cNvPr id="55" name="TextBox 54"/>
            <p:cNvSpPr txBox="1"/>
            <p:nvPr/>
          </p:nvSpPr>
          <p:spPr bwMode="auto">
            <a:xfrm>
              <a:off x="6019800" y="6445190"/>
              <a:ext cx="30988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Data Segment               Sentence</a:t>
              </a:r>
              <a:endParaRPr lang="en-US" sz="2000" dirty="0">
                <a:solidFill>
                  <a:srgbClr val="FF0000"/>
                </a:solidFill>
                <a:latin typeface="Arial Narrow" pitchFamily="34" charset="0"/>
                <a:cs typeface="Arial" charset="0"/>
              </a:endParaRPr>
            </a:p>
          </p:txBody>
        </p:sp>
        <p:sp>
          <p:nvSpPr>
            <p:cNvPr id="56" name="Left-Right Arrow 55"/>
            <p:cNvSpPr/>
            <p:nvPr/>
          </p:nvSpPr>
          <p:spPr bwMode="auto">
            <a:xfrm>
              <a:off x="7490007"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6013450" y="2779713"/>
            <a:ext cx="1450975" cy="1200150"/>
          </a:xfrm>
          <a:prstGeom prst="rect">
            <a:avLst/>
          </a:prstGeom>
          <a:solidFill>
            <a:schemeClr val="tx2">
              <a:lumMod val="40000"/>
              <a:lumOff val="60000"/>
            </a:schemeClr>
          </a:solidFill>
          <a:ln w="12700" algn="ctr">
            <a:noFill/>
            <a:miter lim="800000"/>
            <a:headEnd/>
            <a:tailEnd/>
          </a:ln>
        </p:spPr>
        <p:txBody>
          <a:bodyPr wrap="none" anchor="ctr"/>
          <a:lstStyle/>
          <a:p>
            <a:endParaRPr lang="en-US"/>
          </a:p>
        </p:txBody>
      </p:sp>
      <p:sp>
        <p:nvSpPr>
          <p:cNvPr id="874499" name="Rectangle 3"/>
          <p:cNvSpPr>
            <a:spLocks noChangeArrowheads="1"/>
          </p:cNvSpPr>
          <p:nvPr/>
        </p:nvSpPr>
        <p:spPr bwMode="auto">
          <a:xfrm>
            <a:off x="6083300" y="3021013"/>
            <a:ext cx="1281113" cy="727075"/>
          </a:xfrm>
          <a:prstGeom prst="rect">
            <a:avLst/>
          </a:prstGeom>
          <a:noFill/>
          <a:ln w="12700">
            <a:noFill/>
            <a:miter lim="800000"/>
            <a:headEnd/>
            <a:tailEnd/>
          </a:ln>
          <a:effectLst/>
        </p:spPr>
        <p:txBody>
          <a:bodyPr wrap="none" lIns="90488" tIns="44450" rIns="90488" bIns="44450">
            <a:spAutoFit/>
          </a:bodyPr>
          <a:lstStyle/>
          <a:p>
            <a:pPr algn="ctr">
              <a:spcBef>
                <a:spcPct val="0"/>
              </a:spcBef>
              <a:defRPr/>
            </a:pPr>
            <a:r>
              <a:rPr lang="en-US" sz="1400">
                <a:solidFill>
                  <a:srgbClr val="000000"/>
                </a:solidFill>
              </a:rPr>
              <a:t>Identification</a:t>
            </a:r>
          </a:p>
          <a:p>
            <a:pPr algn="ctr">
              <a:spcBef>
                <a:spcPct val="0"/>
              </a:spcBef>
              <a:defRPr/>
            </a:pPr>
            <a:r>
              <a:rPr lang="en-US" sz="1400">
                <a:solidFill>
                  <a:srgbClr val="000000"/>
                </a:solidFill>
              </a:rPr>
              <a:t>Code</a:t>
            </a:r>
            <a:r>
              <a:rPr lang="en-US" sz="1400" b="0">
                <a:solidFill>
                  <a:srgbClr val="000000"/>
                </a:solidFill>
                <a:effectLst>
                  <a:outerShdw blurRad="38100" dist="38100" dir="2700000" algn="tl">
                    <a:srgbClr val="FFFFFF"/>
                  </a:outerShdw>
                </a:effectLst>
              </a:rPr>
              <a:t> </a:t>
            </a:r>
          </a:p>
          <a:p>
            <a:pPr algn="ctr">
              <a:spcBef>
                <a:spcPct val="0"/>
              </a:spcBef>
              <a:defRPr/>
            </a:pPr>
            <a:r>
              <a:rPr lang="en-US" sz="1400" b="0">
                <a:solidFill>
                  <a:srgbClr val="000000"/>
                </a:solidFill>
                <a:effectLst>
                  <a:outerShdw blurRad="38100" dist="38100" dir="2700000" algn="tl">
                    <a:srgbClr val="FFFFFF"/>
                  </a:outerShdw>
                </a:effectLst>
              </a:rPr>
              <a:t>   </a:t>
            </a:r>
          </a:p>
        </p:txBody>
      </p:sp>
      <p:sp>
        <p:nvSpPr>
          <p:cNvPr id="23556" name="Rectangle 4"/>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sp>
        <p:nvSpPr>
          <p:cNvPr id="23557" name="Rectangle 5"/>
          <p:cNvSpPr>
            <a:spLocks noGrp="1" noChangeArrowheads="1"/>
          </p:cNvSpPr>
          <p:nvPr>
            <p:ph type="title"/>
          </p:nvPr>
        </p:nvSpPr>
        <p:spPr>
          <a:xfrm>
            <a:off x="0" y="457200"/>
            <a:ext cx="9144000" cy="820738"/>
          </a:xfrm>
          <a:noFill/>
        </p:spPr>
        <p:txBody>
          <a:bodyPr lIns="90488" tIns="44450" rIns="90488" bIns="44450"/>
          <a:lstStyle/>
          <a:p>
            <a:r>
              <a:rPr lang="en-US" sz="4400" smtClean="0"/>
              <a:t>Data Segment Diagram</a:t>
            </a:r>
          </a:p>
        </p:txBody>
      </p:sp>
      <p:sp>
        <p:nvSpPr>
          <p:cNvPr id="23558" name="Rectangle 6"/>
          <p:cNvSpPr>
            <a:spLocks noChangeArrowheads="1"/>
          </p:cNvSpPr>
          <p:nvPr/>
        </p:nvSpPr>
        <p:spPr bwMode="auto">
          <a:xfrm>
            <a:off x="1409700" y="2773363"/>
            <a:ext cx="1452563" cy="1200150"/>
          </a:xfrm>
          <a:prstGeom prst="rect">
            <a:avLst/>
          </a:prstGeom>
          <a:solidFill>
            <a:schemeClr val="tx2">
              <a:lumMod val="40000"/>
              <a:lumOff val="60000"/>
            </a:schemeClr>
          </a:solidFill>
          <a:ln w="12700">
            <a:noFill/>
            <a:miter lim="800000"/>
            <a:headEnd/>
            <a:tailEnd/>
          </a:ln>
        </p:spPr>
        <p:txBody>
          <a:bodyPr wrap="none" anchor="ctr"/>
          <a:lstStyle/>
          <a:p>
            <a:endParaRPr lang="en-US"/>
          </a:p>
        </p:txBody>
      </p:sp>
      <p:sp>
        <p:nvSpPr>
          <p:cNvPr id="874503" name="Rectangle 7"/>
          <p:cNvSpPr>
            <a:spLocks noChangeArrowheads="1"/>
          </p:cNvSpPr>
          <p:nvPr/>
        </p:nvSpPr>
        <p:spPr bwMode="auto">
          <a:xfrm>
            <a:off x="1395413" y="2763838"/>
            <a:ext cx="604837" cy="301625"/>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solidFill>
                  <a:srgbClr val="000000"/>
                </a:solidFill>
              </a:rPr>
              <a:t>N101</a:t>
            </a:r>
            <a:endParaRPr lang="en-US" sz="1400" b="0">
              <a:solidFill>
                <a:srgbClr val="000000"/>
              </a:solidFill>
              <a:effectLst>
                <a:outerShdw blurRad="38100" dist="38100" dir="2700000" algn="tl">
                  <a:srgbClr val="FFFFFF"/>
                </a:outerShdw>
              </a:effectLst>
            </a:endParaRPr>
          </a:p>
        </p:txBody>
      </p:sp>
      <p:sp>
        <p:nvSpPr>
          <p:cNvPr id="874504" name="Rectangle 8"/>
          <p:cNvSpPr>
            <a:spLocks noChangeArrowheads="1"/>
          </p:cNvSpPr>
          <p:nvPr/>
        </p:nvSpPr>
        <p:spPr bwMode="auto">
          <a:xfrm>
            <a:off x="1382713" y="3670300"/>
            <a:ext cx="574675" cy="301625"/>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solidFill>
                  <a:srgbClr val="000000"/>
                </a:solidFill>
              </a:rPr>
              <a:t>M</a:t>
            </a:r>
            <a:r>
              <a:rPr lang="en-US" sz="1400" b="0">
                <a:solidFill>
                  <a:srgbClr val="000000"/>
                </a:solidFill>
                <a:effectLst>
                  <a:outerShdw blurRad="38100" dist="38100" dir="2700000" algn="tl">
                    <a:srgbClr val="FFFFFF"/>
                  </a:outerShdw>
                </a:effectLst>
              </a:rPr>
              <a:t>     </a:t>
            </a:r>
          </a:p>
        </p:txBody>
      </p:sp>
      <p:sp>
        <p:nvSpPr>
          <p:cNvPr id="874505" name="Rectangle 9"/>
          <p:cNvSpPr>
            <a:spLocks noChangeArrowheads="1"/>
          </p:cNvSpPr>
          <p:nvPr/>
        </p:nvSpPr>
        <p:spPr bwMode="auto">
          <a:xfrm>
            <a:off x="1638300" y="3008313"/>
            <a:ext cx="928688" cy="727075"/>
          </a:xfrm>
          <a:prstGeom prst="rect">
            <a:avLst/>
          </a:prstGeom>
          <a:noFill/>
          <a:ln w="12700">
            <a:noFill/>
            <a:miter lim="800000"/>
            <a:headEnd/>
            <a:tailEnd/>
          </a:ln>
          <a:effectLst/>
        </p:spPr>
        <p:txBody>
          <a:bodyPr wrap="none" lIns="90488" tIns="44450" rIns="90488" bIns="44450">
            <a:spAutoFit/>
          </a:bodyPr>
          <a:lstStyle/>
          <a:p>
            <a:pPr algn="ctr">
              <a:spcBef>
                <a:spcPct val="0"/>
              </a:spcBef>
              <a:defRPr/>
            </a:pPr>
            <a:r>
              <a:rPr lang="en-US" sz="1400">
                <a:solidFill>
                  <a:srgbClr val="000000"/>
                </a:solidFill>
              </a:rPr>
              <a:t>Entity</a:t>
            </a:r>
          </a:p>
          <a:p>
            <a:pPr algn="ctr">
              <a:spcBef>
                <a:spcPct val="0"/>
              </a:spcBef>
              <a:defRPr/>
            </a:pPr>
            <a:r>
              <a:rPr lang="en-US" sz="1400">
                <a:solidFill>
                  <a:srgbClr val="000000"/>
                </a:solidFill>
              </a:rPr>
              <a:t>Identifier</a:t>
            </a:r>
            <a:endParaRPr lang="en-US" sz="1400" b="0">
              <a:solidFill>
                <a:srgbClr val="000000"/>
              </a:solidFill>
              <a:effectLst>
                <a:outerShdw blurRad="38100" dist="38100" dir="2700000" algn="tl">
                  <a:srgbClr val="FFFFFF"/>
                </a:outerShdw>
              </a:effectLst>
            </a:endParaRPr>
          </a:p>
          <a:p>
            <a:pPr algn="ctr">
              <a:spcBef>
                <a:spcPct val="0"/>
              </a:spcBef>
              <a:defRPr/>
            </a:pPr>
            <a:r>
              <a:rPr lang="en-US" sz="1400" b="0">
                <a:solidFill>
                  <a:srgbClr val="000000"/>
                </a:solidFill>
                <a:effectLst>
                  <a:outerShdw blurRad="38100" dist="38100" dir="2700000" algn="tl">
                    <a:srgbClr val="FFFFFF"/>
                  </a:outerShdw>
                </a:effectLst>
              </a:rPr>
              <a:t>     </a:t>
            </a:r>
          </a:p>
        </p:txBody>
      </p:sp>
      <p:sp>
        <p:nvSpPr>
          <p:cNvPr id="23562" name="Rectangle 10"/>
          <p:cNvSpPr>
            <a:spLocks noChangeArrowheads="1"/>
          </p:cNvSpPr>
          <p:nvPr/>
        </p:nvSpPr>
        <p:spPr bwMode="auto">
          <a:xfrm>
            <a:off x="5964238" y="2759075"/>
            <a:ext cx="1539875" cy="301625"/>
          </a:xfrm>
          <a:prstGeom prst="rect">
            <a:avLst/>
          </a:prstGeom>
          <a:noFill/>
          <a:ln w="12700">
            <a:noFill/>
            <a:miter lim="800000"/>
            <a:headEnd/>
            <a:tailEnd/>
          </a:ln>
        </p:spPr>
        <p:txBody>
          <a:bodyPr wrap="none" lIns="90488" tIns="44450" rIns="90488" bIns="44450">
            <a:spAutoFit/>
          </a:bodyPr>
          <a:lstStyle/>
          <a:p>
            <a:pPr>
              <a:spcBef>
                <a:spcPct val="0"/>
              </a:spcBef>
            </a:pPr>
            <a:r>
              <a:rPr lang="en-US" sz="1400">
                <a:solidFill>
                  <a:srgbClr val="000000"/>
                </a:solidFill>
              </a:rPr>
              <a:t>N103               66</a:t>
            </a:r>
          </a:p>
        </p:txBody>
      </p:sp>
      <p:sp>
        <p:nvSpPr>
          <p:cNvPr id="874507" name="Rectangle 11"/>
          <p:cNvSpPr>
            <a:spLocks noChangeArrowheads="1"/>
          </p:cNvSpPr>
          <p:nvPr/>
        </p:nvSpPr>
        <p:spPr bwMode="auto">
          <a:xfrm>
            <a:off x="5976938" y="3705225"/>
            <a:ext cx="595312" cy="301625"/>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solidFill>
                  <a:srgbClr val="000000"/>
                </a:solidFill>
              </a:rPr>
              <a:t>X   </a:t>
            </a:r>
            <a:r>
              <a:rPr lang="en-US" sz="1400" b="0">
                <a:solidFill>
                  <a:srgbClr val="000000"/>
                </a:solidFill>
                <a:effectLst>
                  <a:outerShdw blurRad="38100" dist="38100" dir="2700000" algn="tl">
                    <a:srgbClr val="FFFFFF"/>
                  </a:outerShdw>
                </a:effectLst>
              </a:rPr>
              <a:t>   </a:t>
            </a:r>
          </a:p>
        </p:txBody>
      </p:sp>
      <p:sp>
        <p:nvSpPr>
          <p:cNvPr id="23564" name="Rectangle 12"/>
          <p:cNvSpPr>
            <a:spLocks noChangeArrowheads="1"/>
          </p:cNvSpPr>
          <p:nvPr/>
        </p:nvSpPr>
        <p:spPr bwMode="auto">
          <a:xfrm>
            <a:off x="3711575" y="2765425"/>
            <a:ext cx="1449388" cy="1200150"/>
          </a:xfrm>
          <a:prstGeom prst="rect">
            <a:avLst/>
          </a:prstGeom>
          <a:solidFill>
            <a:schemeClr val="tx2">
              <a:lumMod val="40000"/>
              <a:lumOff val="60000"/>
            </a:schemeClr>
          </a:solidFill>
          <a:ln w="12700" algn="ctr">
            <a:noFill/>
            <a:miter lim="800000"/>
            <a:headEnd/>
            <a:tailEnd/>
          </a:ln>
        </p:spPr>
        <p:txBody>
          <a:bodyPr wrap="none" anchor="ctr"/>
          <a:lstStyle/>
          <a:p>
            <a:endParaRPr lang="en-US"/>
          </a:p>
        </p:txBody>
      </p:sp>
      <p:sp>
        <p:nvSpPr>
          <p:cNvPr id="23565" name="Rectangle 13"/>
          <p:cNvSpPr>
            <a:spLocks noChangeArrowheads="1"/>
          </p:cNvSpPr>
          <p:nvPr/>
        </p:nvSpPr>
        <p:spPr bwMode="auto">
          <a:xfrm>
            <a:off x="3686175" y="2743200"/>
            <a:ext cx="1539875" cy="301625"/>
          </a:xfrm>
          <a:prstGeom prst="rect">
            <a:avLst/>
          </a:prstGeom>
          <a:noFill/>
          <a:ln w="12700">
            <a:noFill/>
            <a:miter lim="800000"/>
            <a:headEnd/>
            <a:tailEnd/>
          </a:ln>
        </p:spPr>
        <p:txBody>
          <a:bodyPr wrap="none" lIns="90488" tIns="44450" rIns="90488" bIns="44450">
            <a:spAutoFit/>
          </a:bodyPr>
          <a:lstStyle/>
          <a:p>
            <a:pPr>
              <a:spcBef>
                <a:spcPct val="0"/>
              </a:spcBef>
            </a:pPr>
            <a:r>
              <a:rPr lang="en-US" sz="1400">
                <a:solidFill>
                  <a:srgbClr val="000000"/>
                </a:solidFill>
              </a:rPr>
              <a:t>N102               93</a:t>
            </a:r>
          </a:p>
        </p:txBody>
      </p:sp>
      <p:sp>
        <p:nvSpPr>
          <p:cNvPr id="874510" name="Rectangle 14"/>
          <p:cNvSpPr>
            <a:spLocks noChangeArrowheads="1"/>
          </p:cNvSpPr>
          <p:nvPr/>
        </p:nvSpPr>
        <p:spPr bwMode="auto">
          <a:xfrm>
            <a:off x="3676650" y="3679825"/>
            <a:ext cx="300038" cy="301625"/>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solidFill>
                  <a:srgbClr val="000000"/>
                </a:solidFill>
              </a:rPr>
              <a:t>X</a:t>
            </a:r>
            <a:endParaRPr lang="en-US" sz="1400" b="0">
              <a:solidFill>
                <a:srgbClr val="000000"/>
              </a:solidFill>
              <a:effectLst>
                <a:outerShdw blurRad="38100" dist="38100" dir="2700000" algn="tl">
                  <a:srgbClr val="FFFFFF"/>
                </a:outerShdw>
              </a:effectLst>
            </a:endParaRPr>
          </a:p>
        </p:txBody>
      </p:sp>
      <p:sp>
        <p:nvSpPr>
          <p:cNvPr id="874511" name="Rectangle 15"/>
          <p:cNvSpPr>
            <a:spLocks noChangeArrowheads="1"/>
          </p:cNvSpPr>
          <p:nvPr/>
        </p:nvSpPr>
        <p:spPr bwMode="auto">
          <a:xfrm>
            <a:off x="4111625" y="3176588"/>
            <a:ext cx="665163" cy="301625"/>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solidFill>
                  <a:srgbClr val="000000"/>
                </a:solidFill>
              </a:rPr>
              <a:t>Name</a:t>
            </a:r>
            <a:endParaRPr lang="en-US" sz="1400" b="0">
              <a:solidFill>
                <a:srgbClr val="000000"/>
              </a:solidFill>
              <a:effectLst>
                <a:outerShdw blurRad="38100" dist="38100" dir="2700000" algn="tl">
                  <a:srgbClr val="FFFFFF"/>
                </a:outerShdw>
              </a:effectLst>
            </a:endParaRPr>
          </a:p>
        </p:txBody>
      </p:sp>
      <p:sp>
        <p:nvSpPr>
          <p:cNvPr id="23568" name="Rectangle 16"/>
          <p:cNvSpPr>
            <a:spLocks noChangeArrowheads="1"/>
          </p:cNvSpPr>
          <p:nvPr/>
        </p:nvSpPr>
        <p:spPr bwMode="auto">
          <a:xfrm>
            <a:off x="3048000" y="3030538"/>
            <a:ext cx="336550" cy="446087"/>
          </a:xfrm>
          <a:prstGeom prst="rect">
            <a:avLst/>
          </a:prstGeom>
          <a:noFill/>
          <a:ln w="12700">
            <a:noFill/>
            <a:miter lim="800000"/>
            <a:headEnd/>
            <a:tailEnd/>
          </a:ln>
        </p:spPr>
        <p:txBody>
          <a:bodyPr wrap="none" anchor="ctr"/>
          <a:lstStyle/>
          <a:p>
            <a:endParaRPr lang="en-US"/>
          </a:p>
        </p:txBody>
      </p:sp>
      <p:sp>
        <p:nvSpPr>
          <p:cNvPr id="874513" name="Rectangle 17"/>
          <p:cNvSpPr>
            <a:spLocks noChangeArrowheads="1"/>
          </p:cNvSpPr>
          <p:nvPr/>
        </p:nvSpPr>
        <p:spPr bwMode="auto">
          <a:xfrm>
            <a:off x="3173413" y="3051175"/>
            <a:ext cx="320675" cy="393700"/>
          </a:xfrm>
          <a:prstGeom prst="rect">
            <a:avLst/>
          </a:prstGeom>
          <a:noFill/>
          <a:ln w="12700">
            <a:noFill/>
            <a:miter lim="800000"/>
            <a:headEnd/>
            <a:tailEnd/>
          </a:ln>
          <a:effectLst/>
        </p:spPr>
        <p:txBody>
          <a:bodyPr lIns="90488" tIns="44450" rIns="90488" bIns="44450">
            <a:spAutoFit/>
          </a:bodyPr>
          <a:lstStyle/>
          <a:p>
            <a:pPr algn="ctr">
              <a:spcBef>
                <a:spcPct val="0"/>
              </a:spcBef>
              <a:defRPr/>
            </a:pPr>
            <a:r>
              <a:rPr lang="en-US" sz="2000" b="0">
                <a:solidFill>
                  <a:srgbClr val="000000"/>
                </a:solidFill>
                <a:effectLst>
                  <a:outerShdw blurRad="38100" dist="38100" dir="2700000" algn="tl">
                    <a:srgbClr val="FFFFFF"/>
                  </a:outerShdw>
                </a:effectLst>
              </a:rPr>
              <a:t>*</a:t>
            </a:r>
          </a:p>
        </p:txBody>
      </p:sp>
      <p:sp>
        <p:nvSpPr>
          <p:cNvPr id="874514" name="Rectangle 18"/>
          <p:cNvSpPr>
            <a:spLocks noChangeArrowheads="1"/>
          </p:cNvSpPr>
          <p:nvPr/>
        </p:nvSpPr>
        <p:spPr bwMode="auto">
          <a:xfrm>
            <a:off x="5464175" y="3051175"/>
            <a:ext cx="320675" cy="393700"/>
          </a:xfrm>
          <a:prstGeom prst="rect">
            <a:avLst/>
          </a:prstGeom>
          <a:noFill/>
          <a:ln w="12700">
            <a:noFill/>
            <a:miter lim="800000"/>
            <a:headEnd/>
            <a:tailEnd/>
          </a:ln>
          <a:effectLst/>
        </p:spPr>
        <p:txBody>
          <a:bodyPr lIns="90488" tIns="44450" rIns="90488" bIns="44450">
            <a:spAutoFit/>
          </a:bodyPr>
          <a:lstStyle/>
          <a:p>
            <a:pPr algn="ctr">
              <a:spcBef>
                <a:spcPct val="0"/>
              </a:spcBef>
              <a:defRPr/>
            </a:pPr>
            <a:r>
              <a:rPr lang="en-US" sz="2000" b="0">
                <a:solidFill>
                  <a:srgbClr val="000000"/>
                </a:solidFill>
                <a:effectLst>
                  <a:outerShdw blurRad="38100" dist="38100" dir="2700000" algn="tl">
                    <a:srgbClr val="FFFFFF"/>
                  </a:outerShdw>
                </a:effectLst>
              </a:rPr>
              <a:t>*</a:t>
            </a:r>
          </a:p>
        </p:txBody>
      </p:sp>
      <p:sp>
        <p:nvSpPr>
          <p:cNvPr id="23571" name="Rectangle 19"/>
          <p:cNvSpPr>
            <a:spLocks noChangeArrowheads="1"/>
          </p:cNvSpPr>
          <p:nvPr/>
        </p:nvSpPr>
        <p:spPr bwMode="auto">
          <a:xfrm>
            <a:off x="1414463" y="4829175"/>
            <a:ext cx="1452562" cy="1200150"/>
          </a:xfrm>
          <a:prstGeom prst="rect">
            <a:avLst/>
          </a:prstGeom>
          <a:solidFill>
            <a:schemeClr val="tx2">
              <a:lumMod val="40000"/>
              <a:lumOff val="60000"/>
            </a:schemeClr>
          </a:solidFill>
          <a:ln w="12700" algn="ctr">
            <a:noFill/>
            <a:miter lim="800000"/>
            <a:headEnd/>
            <a:tailEnd/>
          </a:ln>
        </p:spPr>
        <p:txBody>
          <a:bodyPr wrap="none" anchor="ctr"/>
          <a:lstStyle/>
          <a:p>
            <a:endParaRPr lang="en-US"/>
          </a:p>
        </p:txBody>
      </p:sp>
      <p:sp>
        <p:nvSpPr>
          <p:cNvPr id="874516" name="Rectangle 20"/>
          <p:cNvSpPr>
            <a:spLocks noChangeArrowheads="1"/>
          </p:cNvSpPr>
          <p:nvPr/>
        </p:nvSpPr>
        <p:spPr bwMode="auto">
          <a:xfrm>
            <a:off x="1406525" y="4819650"/>
            <a:ext cx="1539875" cy="301625"/>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solidFill>
                  <a:srgbClr val="000000"/>
                </a:solidFill>
              </a:rPr>
              <a:t>N104               67</a:t>
            </a:r>
            <a:endParaRPr lang="en-US" sz="1400" b="0">
              <a:solidFill>
                <a:srgbClr val="000000"/>
              </a:solidFill>
              <a:effectLst>
                <a:outerShdw blurRad="38100" dist="38100" dir="2700000" algn="tl">
                  <a:srgbClr val="FFFFFF"/>
                </a:outerShdw>
              </a:effectLst>
            </a:endParaRPr>
          </a:p>
        </p:txBody>
      </p:sp>
      <p:sp>
        <p:nvSpPr>
          <p:cNvPr id="874517" name="Rectangle 21"/>
          <p:cNvSpPr>
            <a:spLocks noChangeArrowheads="1"/>
          </p:cNvSpPr>
          <p:nvPr/>
        </p:nvSpPr>
        <p:spPr bwMode="auto">
          <a:xfrm>
            <a:off x="1525588" y="5183188"/>
            <a:ext cx="1281112" cy="514350"/>
          </a:xfrm>
          <a:prstGeom prst="rect">
            <a:avLst/>
          </a:prstGeom>
          <a:noFill/>
          <a:ln w="12700" algn="ctr">
            <a:noFill/>
            <a:miter lim="800000"/>
            <a:headEnd/>
            <a:tailEnd/>
          </a:ln>
          <a:effectLst/>
        </p:spPr>
        <p:txBody>
          <a:bodyPr wrap="none" anchor="ctr"/>
          <a:lstStyle/>
          <a:p>
            <a:pPr algn="ctr">
              <a:spcBef>
                <a:spcPct val="0"/>
              </a:spcBef>
              <a:defRPr/>
            </a:pPr>
            <a:r>
              <a:rPr lang="en-US" sz="1400">
                <a:solidFill>
                  <a:srgbClr val="000000"/>
                </a:solidFill>
              </a:rPr>
              <a:t>Identification</a:t>
            </a:r>
            <a:endParaRPr lang="en-US" sz="1400" b="0">
              <a:solidFill>
                <a:srgbClr val="000000"/>
              </a:solidFill>
              <a:effectLst>
                <a:outerShdw blurRad="38100" dist="38100" dir="2700000" algn="tl">
                  <a:srgbClr val="FFFFFF"/>
                </a:outerShdw>
              </a:effectLst>
            </a:endParaRPr>
          </a:p>
          <a:p>
            <a:pPr algn="ctr">
              <a:spcBef>
                <a:spcPct val="0"/>
              </a:spcBef>
              <a:defRPr/>
            </a:pPr>
            <a:r>
              <a:rPr lang="en-US" sz="1400" b="0">
                <a:solidFill>
                  <a:srgbClr val="000000"/>
                </a:solidFill>
                <a:effectLst>
                  <a:outerShdw blurRad="38100" dist="38100" dir="2700000" algn="tl">
                    <a:srgbClr val="FFFFFF"/>
                  </a:outerShdw>
                </a:effectLst>
              </a:rPr>
              <a:t>      </a:t>
            </a:r>
          </a:p>
        </p:txBody>
      </p:sp>
      <p:sp>
        <p:nvSpPr>
          <p:cNvPr id="874518" name="Rectangle 22"/>
          <p:cNvSpPr>
            <a:spLocks noChangeArrowheads="1"/>
          </p:cNvSpPr>
          <p:nvPr/>
        </p:nvSpPr>
        <p:spPr bwMode="auto">
          <a:xfrm>
            <a:off x="1447800" y="5791200"/>
            <a:ext cx="519113" cy="301625"/>
          </a:xfrm>
          <a:prstGeom prst="rect">
            <a:avLst/>
          </a:prstGeom>
          <a:noFill/>
          <a:ln w="12700">
            <a:noFill/>
            <a:miter lim="800000"/>
            <a:headEnd/>
            <a:tailEnd/>
          </a:ln>
          <a:effectLst/>
        </p:spPr>
        <p:txBody>
          <a:bodyPr lIns="90488" tIns="44450" rIns="90488" bIns="44450">
            <a:spAutoFit/>
          </a:bodyPr>
          <a:lstStyle/>
          <a:p>
            <a:pPr>
              <a:spcBef>
                <a:spcPct val="0"/>
              </a:spcBef>
              <a:defRPr/>
            </a:pPr>
            <a:r>
              <a:rPr lang="en-US" sz="1400">
                <a:solidFill>
                  <a:srgbClr val="000000"/>
                </a:solidFill>
              </a:rPr>
              <a:t>X</a:t>
            </a:r>
            <a:r>
              <a:rPr lang="en-US" sz="1400" b="0">
                <a:solidFill>
                  <a:srgbClr val="000000"/>
                </a:solidFill>
                <a:effectLst>
                  <a:outerShdw blurRad="38100" dist="38100" dir="2700000" algn="tl">
                    <a:srgbClr val="FFFFFF"/>
                  </a:outerShdw>
                </a:effectLst>
              </a:rPr>
              <a:t>      </a:t>
            </a:r>
          </a:p>
        </p:txBody>
      </p:sp>
      <p:sp>
        <p:nvSpPr>
          <p:cNvPr id="23575" name="Rectangle 23"/>
          <p:cNvSpPr>
            <a:spLocks noChangeArrowheads="1"/>
          </p:cNvSpPr>
          <p:nvPr/>
        </p:nvSpPr>
        <p:spPr bwMode="auto">
          <a:xfrm>
            <a:off x="3705225" y="4840288"/>
            <a:ext cx="1449388" cy="1200150"/>
          </a:xfrm>
          <a:prstGeom prst="rect">
            <a:avLst/>
          </a:prstGeom>
          <a:solidFill>
            <a:schemeClr val="tx2">
              <a:lumMod val="40000"/>
              <a:lumOff val="60000"/>
            </a:schemeClr>
          </a:solidFill>
          <a:ln w="12700" algn="ctr">
            <a:noFill/>
            <a:miter lim="800000"/>
            <a:headEnd/>
            <a:tailEnd/>
          </a:ln>
        </p:spPr>
        <p:txBody>
          <a:bodyPr wrap="none" anchor="ctr"/>
          <a:lstStyle/>
          <a:p>
            <a:endParaRPr lang="en-US"/>
          </a:p>
        </p:txBody>
      </p:sp>
      <p:sp>
        <p:nvSpPr>
          <p:cNvPr id="874520" name="Rectangle 24"/>
          <p:cNvSpPr>
            <a:spLocks noChangeArrowheads="1"/>
          </p:cNvSpPr>
          <p:nvPr/>
        </p:nvSpPr>
        <p:spPr bwMode="auto">
          <a:xfrm>
            <a:off x="3668713" y="4819650"/>
            <a:ext cx="1539875" cy="301625"/>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solidFill>
                  <a:srgbClr val="000000"/>
                </a:solidFill>
              </a:rPr>
              <a:t>N105             706</a:t>
            </a:r>
            <a:endParaRPr lang="en-US" sz="1400" b="0">
              <a:solidFill>
                <a:srgbClr val="000000"/>
              </a:solidFill>
              <a:effectLst>
                <a:outerShdw blurRad="38100" dist="38100" dir="2700000" algn="tl">
                  <a:srgbClr val="FFFFFF"/>
                </a:outerShdw>
              </a:effectLst>
            </a:endParaRPr>
          </a:p>
        </p:txBody>
      </p:sp>
      <p:sp>
        <p:nvSpPr>
          <p:cNvPr id="874521" name="Rectangle 25"/>
          <p:cNvSpPr>
            <a:spLocks noChangeArrowheads="1"/>
          </p:cNvSpPr>
          <p:nvPr/>
        </p:nvSpPr>
        <p:spPr bwMode="auto">
          <a:xfrm>
            <a:off x="3810000" y="5105400"/>
            <a:ext cx="1243013" cy="698500"/>
          </a:xfrm>
          <a:prstGeom prst="rect">
            <a:avLst/>
          </a:prstGeom>
          <a:noFill/>
          <a:ln w="12700" algn="ctr">
            <a:noFill/>
            <a:miter lim="800000"/>
            <a:headEnd/>
            <a:tailEnd/>
          </a:ln>
          <a:effectLst/>
        </p:spPr>
        <p:txBody>
          <a:bodyPr wrap="none" anchor="ctr"/>
          <a:lstStyle/>
          <a:p>
            <a:pPr algn="ctr">
              <a:spcBef>
                <a:spcPct val="0"/>
              </a:spcBef>
              <a:defRPr/>
            </a:pPr>
            <a:r>
              <a:rPr lang="en-US" sz="1400" dirty="0">
                <a:solidFill>
                  <a:srgbClr val="000000"/>
                </a:solidFill>
              </a:rPr>
              <a:t>Entity</a:t>
            </a:r>
          </a:p>
          <a:p>
            <a:pPr algn="ctr">
              <a:spcBef>
                <a:spcPct val="0"/>
              </a:spcBef>
              <a:defRPr/>
            </a:pPr>
            <a:r>
              <a:rPr lang="en-US" sz="1400" dirty="0">
                <a:solidFill>
                  <a:srgbClr val="000000"/>
                </a:solidFill>
              </a:rPr>
              <a:t>Relationship</a:t>
            </a:r>
            <a:endParaRPr lang="en-US" sz="1400" b="0" dirty="0">
              <a:solidFill>
                <a:srgbClr val="000000"/>
              </a:solidFill>
              <a:effectLst>
                <a:outerShdw blurRad="38100" dist="38100" dir="2700000" algn="tl">
                  <a:srgbClr val="FFFFFF"/>
                </a:outerShdw>
              </a:effectLst>
            </a:endParaRPr>
          </a:p>
          <a:p>
            <a:pPr algn="ctr">
              <a:spcBef>
                <a:spcPct val="0"/>
              </a:spcBef>
              <a:defRPr/>
            </a:pPr>
            <a:r>
              <a:rPr lang="en-US" sz="1400" b="0" dirty="0">
                <a:solidFill>
                  <a:srgbClr val="000000"/>
                </a:solidFill>
                <a:effectLst>
                  <a:outerShdw blurRad="38100" dist="38100" dir="2700000" algn="tl">
                    <a:srgbClr val="FFFFFF"/>
                  </a:outerShdw>
                </a:effectLst>
              </a:rPr>
              <a:t>       </a:t>
            </a:r>
          </a:p>
        </p:txBody>
      </p:sp>
      <p:sp>
        <p:nvSpPr>
          <p:cNvPr id="874522" name="Rectangle 26"/>
          <p:cNvSpPr>
            <a:spLocks noChangeArrowheads="1"/>
          </p:cNvSpPr>
          <p:nvPr/>
        </p:nvSpPr>
        <p:spPr bwMode="auto">
          <a:xfrm>
            <a:off x="3679825" y="5808663"/>
            <a:ext cx="712788" cy="301625"/>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solidFill>
                  <a:srgbClr val="000000"/>
                </a:solidFill>
              </a:rPr>
              <a:t>O</a:t>
            </a:r>
            <a:r>
              <a:rPr lang="en-US" sz="1400" b="0">
                <a:solidFill>
                  <a:srgbClr val="000000"/>
                </a:solidFill>
                <a:effectLst>
                  <a:outerShdw blurRad="38100" dist="38100" dir="2700000" algn="tl">
                    <a:srgbClr val="FFFFFF"/>
                  </a:outerShdw>
                </a:effectLst>
              </a:rPr>
              <a:t>        </a:t>
            </a:r>
          </a:p>
        </p:txBody>
      </p:sp>
      <p:sp>
        <p:nvSpPr>
          <p:cNvPr id="23579" name="Rectangle 27"/>
          <p:cNvSpPr>
            <a:spLocks noChangeArrowheads="1"/>
          </p:cNvSpPr>
          <p:nvPr/>
        </p:nvSpPr>
        <p:spPr bwMode="auto">
          <a:xfrm>
            <a:off x="6013450" y="4840288"/>
            <a:ext cx="1450975" cy="1200150"/>
          </a:xfrm>
          <a:prstGeom prst="rect">
            <a:avLst/>
          </a:prstGeom>
          <a:solidFill>
            <a:schemeClr val="tx2">
              <a:lumMod val="40000"/>
              <a:lumOff val="60000"/>
            </a:schemeClr>
          </a:solidFill>
          <a:ln w="12700" algn="ctr">
            <a:noFill/>
            <a:miter lim="800000"/>
            <a:headEnd/>
            <a:tailEnd/>
          </a:ln>
        </p:spPr>
        <p:txBody>
          <a:bodyPr wrap="none" anchor="ctr"/>
          <a:lstStyle/>
          <a:p>
            <a:endParaRPr lang="en-US"/>
          </a:p>
        </p:txBody>
      </p:sp>
      <p:sp>
        <p:nvSpPr>
          <p:cNvPr id="874524" name="Rectangle 28"/>
          <p:cNvSpPr>
            <a:spLocks noChangeArrowheads="1"/>
          </p:cNvSpPr>
          <p:nvPr/>
        </p:nvSpPr>
        <p:spPr bwMode="auto">
          <a:xfrm>
            <a:off x="5989638" y="4819650"/>
            <a:ext cx="1539875" cy="301625"/>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solidFill>
                  <a:srgbClr val="000000"/>
                </a:solidFill>
              </a:rPr>
              <a:t>N106</a:t>
            </a:r>
            <a:r>
              <a:rPr lang="en-US" sz="1400" b="0">
                <a:solidFill>
                  <a:srgbClr val="000000"/>
                </a:solidFill>
                <a:effectLst>
                  <a:outerShdw blurRad="38100" dist="38100" dir="2700000" algn="tl">
                    <a:srgbClr val="FFFFFF"/>
                  </a:outerShdw>
                </a:effectLst>
              </a:rPr>
              <a:t>               </a:t>
            </a:r>
            <a:r>
              <a:rPr lang="en-US" sz="1400">
                <a:solidFill>
                  <a:srgbClr val="000000"/>
                </a:solidFill>
              </a:rPr>
              <a:t>98</a:t>
            </a:r>
            <a:endParaRPr lang="en-US" sz="1400" b="0">
              <a:solidFill>
                <a:srgbClr val="000000"/>
              </a:solidFill>
              <a:effectLst>
                <a:outerShdw blurRad="38100" dist="38100" dir="2700000" algn="tl">
                  <a:srgbClr val="FFFFFF"/>
                </a:outerShdw>
              </a:effectLst>
            </a:endParaRPr>
          </a:p>
        </p:txBody>
      </p:sp>
      <p:sp>
        <p:nvSpPr>
          <p:cNvPr id="874525" name="Rectangle 29"/>
          <p:cNvSpPr>
            <a:spLocks noChangeArrowheads="1"/>
          </p:cNvSpPr>
          <p:nvPr/>
        </p:nvSpPr>
        <p:spPr bwMode="auto">
          <a:xfrm>
            <a:off x="6297613" y="5076825"/>
            <a:ext cx="928687" cy="727075"/>
          </a:xfrm>
          <a:prstGeom prst="rect">
            <a:avLst/>
          </a:prstGeom>
          <a:noFill/>
          <a:ln w="12700">
            <a:noFill/>
            <a:miter lim="800000"/>
            <a:headEnd/>
            <a:tailEnd/>
          </a:ln>
          <a:effectLst/>
        </p:spPr>
        <p:txBody>
          <a:bodyPr wrap="none" lIns="90488" tIns="44450" rIns="90488" bIns="44450">
            <a:spAutoFit/>
          </a:bodyPr>
          <a:lstStyle/>
          <a:p>
            <a:pPr algn="ctr">
              <a:spcBef>
                <a:spcPct val="0"/>
              </a:spcBef>
              <a:defRPr/>
            </a:pPr>
            <a:r>
              <a:rPr lang="en-US" sz="1400" dirty="0">
                <a:solidFill>
                  <a:srgbClr val="000000"/>
                </a:solidFill>
              </a:rPr>
              <a:t>Entity</a:t>
            </a:r>
          </a:p>
          <a:p>
            <a:pPr algn="ctr">
              <a:spcBef>
                <a:spcPct val="0"/>
              </a:spcBef>
              <a:defRPr/>
            </a:pPr>
            <a:r>
              <a:rPr lang="en-US" sz="1400" dirty="0">
                <a:solidFill>
                  <a:srgbClr val="000000"/>
                </a:solidFill>
              </a:rPr>
              <a:t>Identifier</a:t>
            </a:r>
            <a:endParaRPr lang="en-US" sz="1400" b="0" dirty="0">
              <a:solidFill>
                <a:srgbClr val="000000"/>
              </a:solidFill>
              <a:effectLst>
                <a:outerShdw blurRad="38100" dist="38100" dir="2700000" algn="tl">
                  <a:srgbClr val="FFFFFF"/>
                </a:outerShdw>
              </a:effectLst>
            </a:endParaRPr>
          </a:p>
          <a:p>
            <a:pPr algn="ctr">
              <a:spcBef>
                <a:spcPct val="0"/>
              </a:spcBef>
              <a:defRPr/>
            </a:pPr>
            <a:r>
              <a:rPr lang="en-US" sz="1400" b="0" dirty="0">
                <a:solidFill>
                  <a:srgbClr val="000000"/>
                </a:solidFill>
                <a:effectLst>
                  <a:outerShdw blurRad="38100" dist="38100" dir="2700000" algn="tl">
                    <a:srgbClr val="FFFFFF"/>
                  </a:outerShdw>
                </a:effectLst>
              </a:rPr>
              <a:t>       </a:t>
            </a:r>
          </a:p>
        </p:txBody>
      </p:sp>
      <p:sp>
        <p:nvSpPr>
          <p:cNvPr id="874526" name="Rectangle 30"/>
          <p:cNvSpPr>
            <a:spLocks noChangeArrowheads="1"/>
          </p:cNvSpPr>
          <p:nvPr/>
        </p:nvSpPr>
        <p:spPr bwMode="auto">
          <a:xfrm>
            <a:off x="6011863" y="5808663"/>
            <a:ext cx="811212" cy="301625"/>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solidFill>
                  <a:srgbClr val="000000"/>
                </a:solidFill>
              </a:rPr>
              <a:t>O</a:t>
            </a:r>
            <a:r>
              <a:rPr lang="en-US" sz="1400" b="0">
                <a:solidFill>
                  <a:srgbClr val="000000"/>
                </a:solidFill>
                <a:effectLst>
                  <a:outerShdw blurRad="38100" dist="38100" dir="2700000" algn="tl">
                    <a:srgbClr val="FFFFFF"/>
                  </a:outerShdw>
                </a:effectLst>
              </a:rPr>
              <a:t>          </a:t>
            </a:r>
          </a:p>
        </p:txBody>
      </p:sp>
      <p:sp>
        <p:nvSpPr>
          <p:cNvPr id="874527" name="Rectangle 31"/>
          <p:cNvSpPr>
            <a:spLocks noChangeArrowheads="1"/>
          </p:cNvSpPr>
          <p:nvPr/>
        </p:nvSpPr>
        <p:spPr bwMode="auto">
          <a:xfrm>
            <a:off x="3173413" y="5124450"/>
            <a:ext cx="279400" cy="393700"/>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2000" b="0">
                <a:solidFill>
                  <a:srgbClr val="000000"/>
                </a:solidFill>
                <a:effectLst>
                  <a:outerShdw blurRad="38100" dist="38100" dir="2700000" algn="tl">
                    <a:srgbClr val="FFFFFF"/>
                  </a:outerShdw>
                </a:effectLst>
              </a:rPr>
              <a:t>*</a:t>
            </a:r>
          </a:p>
        </p:txBody>
      </p:sp>
      <p:sp>
        <p:nvSpPr>
          <p:cNvPr id="874528" name="Rectangle 32"/>
          <p:cNvSpPr>
            <a:spLocks noChangeArrowheads="1"/>
          </p:cNvSpPr>
          <p:nvPr/>
        </p:nvSpPr>
        <p:spPr bwMode="auto">
          <a:xfrm>
            <a:off x="5464175" y="5124450"/>
            <a:ext cx="279400" cy="393700"/>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2000" b="0">
                <a:solidFill>
                  <a:srgbClr val="000000"/>
                </a:solidFill>
                <a:effectLst>
                  <a:outerShdw blurRad="38100" dist="38100" dir="2700000" algn="tl">
                    <a:srgbClr val="FFFFFF"/>
                  </a:outerShdw>
                </a:effectLst>
              </a:rPr>
              <a:t>*</a:t>
            </a:r>
          </a:p>
        </p:txBody>
      </p:sp>
      <p:sp>
        <p:nvSpPr>
          <p:cNvPr id="874529" name="Rectangle 33"/>
          <p:cNvSpPr>
            <a:spLocks noChangeArrowheads="1"/>
          </p:cNvSpPr>
          <p:nvPr/>
        </p:nvSpPr>
        <p:spPr bwMode="auto">
          <a:xfrm>
            <a:off x="7713663" y="5043488"/>
            <a:ext cx="300037" cy="393700"/>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2000" b="0">
                <a:solidFill>
                  <a:srgbClr val="000000"/>
                </a:solidFill>
                <a:effectLst>
                  <a:outerShdw blurRad="38100" dist="38100" dir="2700000" algn="tl">
                    <a:srgbClr val="FFFFFF"/>
                  </a:outerShdw>
                </a:effectLst>
              </a:rPr>
              <a:t>^</a:t>
            </a:r>
          </a:p>
        </p:txBody>
      </p:sp>
      <p:sp>
        <p:nvSpPr>
          <p:cNvPr id="874530" name="Rectangle 34"/>
          <p:cNvSpPr>
            <a:spLocks noChangeArrowheads="1"/>
          </p:cNvSpPr>
          <p:nvPr/>
        </p:nvSpPr>
        <p:spPr bwMode="auto">
          <a:xfrm>
            <a:off x="609600" y="3194050"/>
            <a:ext cx="785813" cy="363538"/>
          </a:xfrm>
          <a:prstGeom prst="rect">
            <a:avLst/>
          </a:prstGeom>
          <a:noFill/>
          <a:ln w="12700">
            <a:noFill/>
            <a:miter lim="800000"/>
            <a:headEnd/>
            <a:tailEnd/>
          </a:ln>
          <a:effectLst/>
        </p:spPr>
        <p:txBody>
          <a:bodyPr wrap="square" lIns="90488" tIns="44450" rIns="90488" bIns="44450">
            <a:spAutoFit/>
          </a:bodyPr>
          <a:lstStyle/>
          <a:p>
            <a:pPr>
              <a:spcBef>
                <a:spcPct val="0"/>
              </a:spcBef>
              <a:defRPr/>
            </a:pPr>
            <a:r>
              <a:rPr lang="en-US" sz="1800" dirty="0"/>
              <a:t>N1</a:t>
            </a:r>
            <a:r>
              <a:rPr lang="en-US" sz="1800" b="0" dirty="0">
                <a:solidFill>
                  <a:srgbClr val="000000"/>
                </a:solidFill>
                <a:effectLst>
                  <a:outerShdw blurRad="38100" dist="38100" dir="2700000" algn="tl">
                    <a:srgbClr val="FFFFFF"/>
                  </a:outerShdw>
                </a:effectLst>
              </a:rPr>
              <a:t> *</a:t>
            </a:r>
          </a:p>
        </p:txBody>
      </p:sp>
      <p:grpSp>
        <p:nvGrpSpPr>
          <p:cNvPr id="23587" name="Group 35"/>
          <p:cNvGrpSpPr>
            <a:grpSpLocks/>
          </p:cNvGrpSpPr>
          <p:nvPr/>
        </p:nvGrpSpPr>
        <p:grpSpPr bwMode="auto">
          <a:xfrm>
            <a:off x="1905000" y="3505200"/>
            <a:ext cx="1158875" cy="544513"/>
            <a:chOff x="1240" y="2183"/>
            <a:chExt cx="730" cy="343"/>
          </a:xfrm>
        </p:grpSpPr>
        <p:pic>
          <p:nvPicPr>
            <p:cNvPr id="23608" name="Picture 36"/>
            <p:cNvPicPr>
              <a:picLocks noChangeArrowheads="1"/>
            </p:cNvPicPr>
            <p:nvPr/>
          </p:nvPicPr>
          <p:blipFill>
            <a:blip r:embed="rId3" cstate="print"/>
            <a:srcRect/>
            <a:stretch>
              <a:fillRect/>
            </a:stretch>
          </p:blipFill>
          <p:spPr bwMode="auto">
            <a:xfrm>
              <a:off x="1240" y="2186"/>
              <a:ext cx="730" cy="340"/>
            </a:xfrm>
            <a:prstGeom prst="rect">
              <a:avLst/>
            </a:prstGeom>
            <a:noFill/>
            <a:ln w="12700">
              <a:noFill/>
              <a:miter lim="800000"/>
              <a:headEnd/>
              <a:tailEnd/>
            </a:ln>
          </p:spPr>
        </p:pic>
        <p:sp>
          <p:nvSpPr>
            <p:cNvPr id="874533" name="Rectangle 37"/>
            <p:cNvSpPr>
              <a:spLocks noChangeArrowheads="1"/>
            </p:cNvSpPr>
            <p:nvPr/>
          </p:nvSpPr>
          <p:spPr bwMode="auto">
            <a:xfrm>
              <a:off x="1328" y="2183"/>
              <a:ext cx="601" cy="229"/>
            </a:xfrm>
            <a:prstGeom prst="rect">
              <a:avLst/>
            </a:prstGeom>
            <a:noFill/>
            <a:ln w="12700">
              <a:noFill/>
              <a:miter lim="800000"/>
              <a:headEnd/>
              <a:tailEnd/>
            </a:ln>
            <a:effectLst/>
          </p:spPr>
          <p:txBody>
            <a:bodyPr lIns="90488" tIns="44450" rIns="90488" bIns="44450">
              <a:spAutoFit/>
            </a:bodyPr>
            <a:lstStyle/>
            <a:p>
              <a:pPr algn="ctr">
                <a:spcBef>
                  <a:spcPct val="50000"/>
                </a:spcBef>
                <a:defRPr/>
              </a:pPr>
              <a:r>
                <a:rPr lang="en-US" sz="1800">
                  <a:solidFill>
                    <a:srgbClr val="000000"/>
                  </a:solidFill>
                  <a:effectLst>
                    <a:outerShdw blurRad="38100" dist="38100" dir="2700000" algn="tl">
                      <a:srgbClr val="FFFFFF"/>
                    </a:outerShdw>
                  </a:effectLst>
                </a:rPr>
                <a:t> 2/3</a:t>
              </a:r>
            </a:p>
          </p:txBody>
        </p:sp>
      </p:grpSp>
      <p:grpSp>
        <p:nvGrpSpPr>
          <p:cNvPr id="23588" name="Group 38"/>
          <p:cNvGrpSpPr>
            <a:grpSpLocks/>
          </p:cNvGrpSpPr>
          <p:nvPr/>
        </p:nvGrpSpPr>
        <p:grpSpPr bwMode="auto">
          <a:xfrm>
            <a:off x="6537325" y="5511800"/>
            <a:ext cx="1158875" cy="544513"/>
            <a:chOff x="4139" y="3470"/>
            <a:chExt cx="730" cy="343"/>
          </a:xfrm>
        </p:grpSpPr>
        <p:pic>
          <p:nvPicPr>
            <p:cNvPr id="23606" name="Picture 39"/>
            <p:cNvPicPr>
              <a:picLocks noChangeArrowheads="1"/>
            </p:cNvPicPr>
            <p:nvPr/>
          </p:nvPicPr>
          <p:blipFill>
            <a:blip r:embed="rId4" cstate="print"/>
            <a:srcRect/>
            <a:stretch>
              <a:fillRect/>
            </a:stretch>
          </p:blipFill>
          <p:spPr bwMode="auto">
            <a:xfrm>
              <a:off x="4139" y="3473"/>
              <a:ext cx="730" cy="340"/>
            </a:xfrm>
            <a:prstGeom prst="rect">
              <a:avLst/>
            </a:prstGeom>
            <a:noFill/>
            <a:ln w="12700">
              <a:noFill/>
              <a:miter lim="800000"/>
              <a:headEnd/>
              <a:tailEnd/>
            </a:ln>
          </p:spPr>
        </p:pic>
        <p:sp>
          <p:nvSpPr>
            <p:cNvPr id="874536" name="Rectangle 40"/>
            <p:cNvSpPr>
              <a:spLocks noChangeArrowheads="1"/>
            </p:cNvSpPr>
            <p:nvPr/>
          </p:nvSpPr>
          <p:spPr bwMode="auto">
            <a:xfrm>
              <a:off x="4224" y="3470"/>
              <a:ext cx="600" cy="229"/>
            </a:xfrm>
            <a:prstGeom prst="rect">
              <a:avLst/>
            </a:prstGeom>
            <a:noFill/>
            <a:ln w="12700">
              <a:noFill/>
              <a:miter lim="800000"/>
              <a:headEnd/>
              <a:tailEnd/>
            </a:ln>
            <a:effectLst/>
          </p:spPr>
          <p:txBody>
            <a:bodyPr lIns="90488" tIns="44450" rIns="90488" bIns="44450">
              <a:spAutoFit/>
            </a:bodyPr>
            <a:lstStyle/>
            <a:p>
              <a:pPr algn="ctr">
                <a:spcBef>
                  <a:spcPct val="50000"/>
                </a:spcBef>
                <a:defRPr/>
              </a:pPr>
              <a:r>
                <a:rPr lang="en-US" sz="1800">
                  <a:solidFill>
                    <a:srgbClr val="000000"/>
                  </a:solidFill>
                  <a:effectLst>
                    <a:outerShdw blurRad="38100" dist="38100" dir="2700000" algn="tl">
                      <a:srgbClr val="FFFFFF"/>
                    </a:outerShdw>
                  </a:effectLst>
                </a:rPr>
                <a:t>2/3</a:t>
              </a:r>
            </a:p>
          </p:txBody>
        </p:sp>
      </p:grpSp>
      <p:grpSp>
        <p:nvGrpSpPr>
          <p:cNvPr id="23589" name="Group 41"/>
          <p:cNvGrpSpPr>
            <a:grpSpLocks/>
          </p:cNvGrpSpPr>
          <p:nvPr/>
        </p:nvGrpSpPr>
        <p:grpSpPr bwMode="auto">
          <a:xfrm>
            <a:off x="4251325" y="5535613"/>
            <a:ext cx="1158875" cy="544512"/>
            <a:chOff x="2687" y="3485"/>
            <a:chExt cx="730" cy="343"/>
          </a:xfrm>
        </p:grpSpPr>
        <p:pic>
          <p:nvPicPr>
            <p:cNvPr id="23604" name="Picture 42"/>
            <p:cNvPicPr>
              <a:picLocks noChangeArrowheads="1"/>
            </p:cNvPicPr>
            <p:nvPr/>
          </p:nvPicPr>
          <p:blipFill>
            <a:blip r:embed="rId5" cstate="print"/>
            <a:srcRect/>
            <a:stretch>
              <a:fillRect/>
            </a:stretch>
          </p:blipFill>
          <p:spPr bwMode="auto">
            <a:xfrm>
              <a:off x="2687" y="3488"/>
              <a:ext cx="730" cy="340"/>
            </a:xfrm>
            <a:prstGeom prst="rect">
              <a:avLst/>
            </a:prstGeom>
            <a:noFill/>
            <a:ln w="12700">
              <a:noFill/>
              <a:miter lim="800000"/>
              <a:headEnd/>
              <a:tailEnd/>
            </a:ln>
          </p:spPr>
        </p:pic>
        <p:sp>
          <p:nvSpPr>
            <p:cNvPr id="874539" name="Rectangle 43"/>
            <p:cNvSpPr>
              <a:spLocks noChangeArrowheads="1"/>
            </p:cNvSpPr>
            <p:nvPr/>
          </p:nvSpPr>
          <p:spPr bwMode="auto">
            <a:xfrm>
              <a:off x="2772" y="3485"/>
              <a:ext cx="600" cy="229"/>
            </a:xfrm>
            <a:prstGeom prst="rect">
              <a:avLst/>
            </a:prstGeom>
            <a:noFill/>
            <a:ln w="12700">
              <a:noFill/>
              <a:miter lim="800000"/>
              <a:headEnd/>
              <a:tailEnd/>
            </a:ln>
            <a:effectLst/>
          </p:spPr>
          <p:txBody>
            <a:bodyPr lIns="90488" tIns="44450" rIns="90488" bIns="44450">
              <a:spAutoFit/>
            </a:bodyPr>
            <a:lstStyle/>
            <a:p>
              <a:pPr algn="ctr">
                <a:spcBef>
                  <a:spcPct val="50000"/>
                </a:spcBef>
                <a:defRPr/>
              </a:pPr>
              <a:r>
                <a:rPr lang="en-US" sz="1800">
                  <a:solidFill>
                    <a:srgbClr val="000000"/>
                  </a:solidFill>
                  <a:effectLst>
                    <a:outerShdw blurRad="38100" dist="38100" dir="2700000" algn="tl">
                      <a:srgbClr val="FFFFFF"/>
                    </a:outerShdw>
                  </a:effectLst>
                </a:rPr>
                <a:t>2/2</a:t>
              </a:r>
            </a:p>
          </p:txBody>
        </p:sp>
      </p:grpSp>
      <p:pic>
        <p:nvPicPr>
          <p:cNvPr id="23590" name="Picture 44"/>
          <p:cNvPicPr>
            <a:picLocks noChangeArrowheads="1"/>
          </p:cNvPicPr>
          <p:nvPr/>
        </p:nvPicPr>
        <p:blipFill>
          <a:blip r:embed="rId6" cstate="print"/>
          <a:srcRect/>
          <a:stretch>
            <a:fillRect/>
          </a:stretch>
        </p:blipFill>
        <p:spPr bwMode="auto">
          <a:xfrm>
            <a:off x="4202113" y="3509963"/>
            <a:ext cx="1158875" cy="539750"/>
          </a:xfrm>
          <a:prstGeom prst="rect">
            <a:avLst/>
          </a:prstGeom>
          <a:noFill/>
          <a:ln w="12700">
            <a:noFill/>
            <a:miter lim="800000"/>
            <a:headEnd/>
            <a:tailEnd/>
          </a:ln>
        </p:spPr>
      </p:pic>
      <p:sp>
        <p:nvSpPr>
          <p:cNvPr id="874541" name="Rectangle 45"/>
          <p:cNvSpPr>
            <a:spLocks noChangeArrowheads="1"/>
          </p:cNvSpPr>
          <p:nvPr/>
        </p:nvSpPr>
        <p:spPr bwMode="auto">
          <a:xfrm>
            <a:off x="4300538" y="3522663"/>
            <a:ext cx="1133475" cy="363537"/>
          </a:xfrm>
          <a:prstGeom prst="rect">
            <a:avLst/>
          </a:prstGeom>
          <a:noFill/>
          <a:ln w="12700">
            <a:noFill/>
            <a:miter lim="800000"/>
            <a:headEnd/>
            <a:tailEnd/>
          </a:ln>
          <a:effectLst/>
        </p:spPr>
        <p:txBody>
          <a:bodyPr lIns="90488" tIns="44450" rIns="90488" bIns="44450">
            <a:spAutoFit/>
          </a:bodyPr>
          <a:lstStyle/>
          <a:p>
            <a:pPr algn="ctr">
              <a:spcBef>
                <a:spcPct val="50000"/>
              </a:spcBef>
              <a:defRPr/>
            </a:pPr>
            <a:r>
              <a:rPr lang="en-US" sz="1800">
                <a:solidFill>
                  <a:srgbClr val="000000"/>
                </a:solidFill>
                <a:effectLst>
                  <a:outerShdw blurRad="38100" dist="38100" dir="2700000" algn="tl">
                    <a:srgbClr val="FFFFFF"/>
                  </a:outerShdw>
                </a:effectLst>
              </a:rPr>
              <a:t>1/60</a:t>
            </a:r>
          </a:p>
        </p:txBody>
      </p:sp>
      <p:pic>
        <p:nvPicPr>
          <p:cNvPr id="23592" name="Picture 46"/>
          <p:cNvPicPr>
            <a:picLocks noChangeArrowheads="1"/>
          </p:cNvPicPr>
          <p:nvPr/>
        </p:nvPicPr>
        <p:blipFill>
          <a:blip r:embed="rId7" cstate="print"/>
          <a:srcRect/>
          <a:stretch>
            <a:fillRect/>
          </a:stretch>
        </p:blipFill>
        <p:spPr bwMode="auto">
          <a:xfrm>
            <a:off x="2028825" y="5521325"/>
            <a:ext cx="1158875" cy="539750"/>
          </a:xfrm>
          <a:prstGeom prst="rect">
            <a:avLst/>
          </a:prstGeom>
          <a:noFill/>
          <a:ln w="12700">
            <a:noFill/>
            <a:miter lim="800000"/>
            <a:headEnd/>
            <a:tailEnd/>
          </a:ln>
        </p:spPr>
      </p:pic>
      <p:sp>
        <p:nvSpPr>
          <p:cNvPr id="874543" name="Rectangle 47"/>
          <p:cNvSpPr>
            <a:spLocks noChangeArrowheads="1"/>
          </p:cNvSpPr>
          <p:nvPr/>
        </p:nvSpPr>
        <p:spPr bwMode="auto">
          <a:xfrm>
            <a:off x="1981200" y="5486400"/>
            <a:ext cx="1133475" cy="363538"/>
          </a:xfrm>
          <a:prstGeom prst="rect">
            <a:avLst/>
          </a:prstGeom>
          <a:noFill/>
          <a:ln w="12700">
            <a:noFill/>
            <a:miter lim="800000"/>
            <a:headEnd/>
            <a:tailEnd/>
          </a:ln>
          <a:effectLst/>
        </p:spPr>
        <p:txBody>
          <a:bodyPr lIns="90488" tIns="44450" rIns="90488" bIns="44450">
            <a:spAutoFit/>
          </a:bodyPr>
          <a:lstStyle/>
          <a:p>
            <a:pPr algn="ctr">
              <a:spcBef>
                <a:spcPct val="50000"/>
              </a:spcBef>
              <a:defRPr/>
            </a:pPr>
            <a:r>
              <a:rPr lang="en-US" sz="1800">
                <a:solidFill>
                  <a:srgbClr val="000000"/>
                </a:solidFill>
                <a:effectLst>
                  <a:outerShdw blurRad="38100" dist="38100" dir="2700000" algn="tl">
                    <a:srgbClr val="FFFFFF"/>
                  </a:outerShdw>
                </a:effectLst>
              </a:rPr>
              <a:t>2/80</a:t>
            </a:r>
          </a:p>
        </p:txBody>
      </p:sp>
      <p:grpSp>
        <p:nvGrpSpPr>
          <p:cNvPr id="23594" name="Group 48"/>
          <p:cNvGrpSpPr>
            <a:grpSpLocks/>
          </p:cNvGrpSpPr>
          <p:nvPr/>
        </p:nvGrpSpPr>
        <p:grpSpPr bwMode="auto">
          <a:xfrm>
            <a:off x="1295400" y="1447800"/>
            <a:ext cx="2571750" cy="1828800"/>
            <a:chOff x="732" y="1008"/>
            <a:chExt cx="1620" cy="1152"/>
          </a:xfrm>
        </p:grpSpPr>
        <p:grpSp>
          <p:nvGrpSpPr>
            <p:cNvPr id="23600" name="Group 49"/>
            <p:cNvGrpSpPr>
              <a:grpSpLocks/>
            </p:cNvGrpSpPr>
            <p:nvPr/>
          </p:nvGrpSpPr>
          <p:grpSpPr bwMode="auto">
            <a:xfrm>
              <a:off x="841" y="1008"/>
              <a:ext cx="1503" cy="1152"/>
              <a:chOff x="3724" y="1426"/>
              <a:chExt cx="1503" cy="807"/>
            </a:xfrm>
          </p:grpSpPr>
          <p:sp>
            <p:nvSpPr>
              <p:cNvPr id="23602" name="Freeform 50"/>
              <p:cNvSpPr>
                <a:spLocks/>
              </p:cNvSpPr>
              <p:nvPr/>
            </p:nvSpPr>
            <p:spPr bwMode="auto">
              <a:xfrm>
                <a:off x="3783" y="1489"/>
                <a:ext cx="1444" cy="744"/>
              </a:xfrm>
              <a:custGeom>
                <a:avLst/>
                <a:gdLst>
                  <a:gd name="T0" fmla="*/ 1348 w 1444"/>
                  <a:gd name="T1" fmla="*/ 0 h 744"/>
                  <a:gd name="T2" fmla="*/ 1360 w 1444"/>
                  <a:gd name="T3" fmla="*/ 0 h 744"/>
                  <a:gd name="T4" fmla="*/ 1375 w 1444"/>
                  <a:gd name="T5" fmla="*/ 4 h 744"/>
                  <a:gd name="T6" fmla="*/ 1391 w 1444"/>
                  <a:gd name="T7" fmla="*/ 8 h 744"/>
                  <a:gd name="T8" fmla="*/ 1405 w 1444"/>
                  <a:gd name="T9" fmla="*/ 16 h 744"/>
                  <a:gd name="T10" fmla="*/ 1418 w 1444"/>
                  <a:gd name="T11" fmla="*/ 27 h 744"/>
                  <a:gd name="T12" fmla="*/ 1429 w 1444"/>
                  <a:gd name="T13" fmla="*/ 38 h 744"/>
                  <a:gd name="T14" fmla="*/ 1436 w 1444"/>
                  <a:gd name="T15" fmla="*/ 53 h 744"/>
                  <a:gd name="T16" fmla="*/ 1441 w 1444"/>
                  <a:gd name="T17" fmla="*/ 67 h 744"/>
                  <a:gd name="T18" fmla="*/ 1443 w 1444"/>
                  <a:gd name="T19" fmla="*/ 81 h 744"/>
                  <a:gd name="T20" fmla="*/ 1443 w 1444"/>
                  <a:gd name="T21" fmla="*/ 346 h 744"/>
                  <a:gd name="T22" fmla="*/ 1442 w 1444"/>
                  <a:gd name="T23" fmla="*/ 356 h 744"/>
                  <a:gd name="T24" fmla="*/ 1438 w 1444"/>
                  <a:gd name="T25" fmla="*/ 371 h 744"/>
                  <a:gd name="T26" fmla="*/ 1431 w 1444"/>
                  <a:gd name="T27" fmla="*/ 385 h 744"/>
                  <a:gd name="T28" fmla="*/ 1421 w 1444"/>
                  <a:gd name="T29" fmla="*/ 397 h 744"/>
                  <a:gd name="T30" fmla="*/ 1410 w 1444"/>
                  <a:gd name="T31" fmla="*/ 408 h 744"/>
                  <a:gd name="T32" fmla="*/ 1396 w 1444"/>
                  <a:gd name="T33" fmla="*/ 417 h 744"/>
                  <a:gd name="T34" fmla="*/ 1380 w 1444"/>
                  <a:gd name="T35" fmla="*/ 423 h 744"/>
                  <a:gd name="T36" fmla="*/ 1364 w 1444"/>
                  <a:gd name="T37" fmla="*/ 427 h 744"/>
                  <a:gd name="T38" fmla="*/ 1348 w 1444"/>
                  <a:gd name="T39" fmla="*/ 429 h 744"/>
                  <a:gd name="T40" fmla="*/ 922 w 1444"/>
                  <a:gd name="T41" fmla="*/ 429 h 744"/>
                  <a:gd name="T42" fmla="*/ 922 w 1444"/>
                  <a:gd name="T43" fmla="*/ 538 h 744"/>
                  <a:gd name="T44" fmla="*/ 1113 w 1444"/>
                  <a:gd name="T45" fmla="*/ 538 h 744"/>
                  <a:gd name="T46" fmla="*/ 723 w 1444"/>
                  <a:gd name="T47" fmla="*/ 743 h 744"/>
                  <a:gd name="T48" fmla="*/ 333 w 1444"/>
                  <a:gd name="T49" fmla="*/ 538 h 744"/>
                  <a:gd name="T50" fmla="*/ 532 w 1444"/>
                  <a:gd name="T51" fmla="*/ 538 h 744"/>
                  <a:gd name="T52" fmla="*/ 532 w 1444"/>
                  <a:gd name="T53" fmla="*/ 429 h 744"/>
                  <a:gd name="T54" fmla="*/ 96 w 1444"/>
                  <a:gd name="T55" fmla="*/ 429 h 744"/>
                  <a:gd name="T56" fmla="*/ 84 w 1444"/>
                  <a:gd name="T57" fmla="*/ 427 h 744"/>
                  <a:gd name="T58" fmla="*/ 68 w 1444"/>
                  <a:gd name="T59" fmla="*/ 425 h 744"/>
                  <a:gd name="T60" fmla="*/ 52 w 1444"/>
                  <a:gd name="T61" fmla="*/ 419 h 744"/>
                  <a:gd name="T62" fmla="*/ 38 w 1444"/>
                  <a:gd name="T63" fmla="*/ 411 h 744"/>
                  <a:gd name="T64" fmla="*/ 25 w 1444"/>
                  <a:gd name="T65" fmla="*/ 401 h 744"/>
                  <a:gd name="T66" fmla="*/ 16 w 1444"/>
                  <a:gd name="T67" fmla="*/ 389 h 744"/>
                  <a:gd name="T68" fmla="*/ 8 w 1444"/>
                  <a:gd name="T69" fmla="*/ 376 h 744"/>
                  <a:gd name="T70" fmla="*/ 2 w 1444"/>
                  <a:gd name="T71" fmla="*/ 362 h 744"/>
                  <a:gd name="T72" fmla="*/ 0 w 1444"/>
                  <a:gd name="T73" fmla="*/ 346 h 744"/>
                  <a:gd name="T74" fmla="*/ 0 w 1444"/>
                  <a:gd name="T75" fmla="*/ 81 h 744"/>
                  <a:gd name="T76" fmla="*/ 2 w 1444"/>
                  <a:gd name="T77" fmla="*/ 71 h 744"/>
                  <a:gd name="T78" fmla="*/ 5 w 1444"/>
                  <a:gd name="T79" fmla="*/ 56 h 744"/>
                  <a:gd name="T80" fmla="*/ 12 w 1444"/>
                  <a:gd name="T81" fmla="*/ 43 h 744"/>
                  <a:gd name="T82" fmla="*/ 22 w 1444"/>
                  <a:gd name="T83" fmla="*/ 31 h 744"/>
                  <a:gd name="T84" fmla="*/ 34 w 1444"/>
                  <a:gd name="T85" fmla="*/ 21 h 744"/>
                  <a:gd name="T86" fmla="*/ 48 w 1444"/>
                  <a:gd name="T87" fmla="*/ 11 h 744"/>
                  <a:gd name="T88" fmla="*/ 63 w 1444"/>
                  <a:gd name="T89" fmla="*/ 6 h 744"/>
                  <a:gd name="T90" fmla="*/ 79 w 1444"/>
                  <a:gd name="T91" fmla="*/ 0 h 744"/>
                  <a:gd name="T92" fmla="*/ 96 w 1444"/>
                  <a:gd name="T93" fmla="*/ 0 h 744"/>
                  <a:gd name="T94" fmla="*/ 1348 w 1444"/>
                  <a:gd name="T95" fmla="*/ 0 h 7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44"/>
                  <a:gd name="T145" fmla="*/ 0 h 744"/>
                  <a:gd name="T146" fmla="*/ 1444 w 1444"/>
                  <a:gd name="T147" fmla="*/ 744 h 7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44" h="744">
                    <a:moveTo>
                      <a:pt x="1348" y="0"/>
                    </a:moveTo>
                    <a:lnTo>
                      <a:pt x="1360" y="0"/>
                    </a:lnTo>
                    <a:lnTo>
                      <a:pt x="1375" y="4"/>
                    </a:lnTo>
                    <a:lnTo>
                      <a:pt x="1391" y="8"/>
                    </a:lnTo>
                    <a:lnTo>
                      <a:pt x="1405" y="16"/>
                    </a:lnTo>
                    <a:lnTo>
                      <a:pt x="1418" y="27"/>
                    </a:lnTo>
                    <a:lnTo>
                      <a:pt x="1429" y="38"/>
                    </a:lnTo>
                    <a:lnTo>
                      <a:pt x="1436" y="53"/>
                    </a:lnTo>
                    <a:lnTo>
                      <a:pt x="1441" y="67"/>
                    </a:lnTo>
                    <a:lnTo>
                      <a:pt x="1443" y="81"/>
                    </a:lnTo>
                    <a:lnTo>
                      <a:pt x="1443" y="346"/>
                    </a:lnTo>
                    <a:lnTo>
                      <a:pt x="1442" y="356"/>
                    </a:lnTo>
                    <a:lnTo>
                      <a:pt x="1438" y="371"/>
                    </a:lnTo>
                    <a:lnTo>
                      <a:pt x="1431" y="385"/>
                    </a:lnTo>
                    <a:lnTo>
                      <a:pt x="1421" y="397"/>
                    </a:lnTo>
                    <a:lnTo>
                      <a:pt x="1410" y="408"/>
                    </a:lnTo>
                    <a:lnTo>
                      <a:pt x="1396" y="417"/>
                    </a:lnTo>
                    <a:lnTo>
                      <a:pt x="1380" y="423"/>
                    </a:lnTo>
                    <a:lnTo>
                      <a:pt x="1364" y="427"/>
                    </a:lnTo>
                    <a:lnTo>
                      <a:pt x="1348" y="429"/>
                    </a:lnTo>
                    <a:lnTo>
                      <a:pt x="922" y="429"/>
                    </a:lnTo>
                    <a:lnTo>
                      <a:pt x="922" y="538"/>
                    </a:lnTo>
                    <a:lnTo>
                      <a:pt x="1113" y="538"/>
                    </a:lnTo>
                    <a:lnTo>
                      <a:pt x="723" y="743"/>
                    </a:lnTo>
                    <a:lnTo>
                      <a:pt x="333" y="538"/>
                    </a:lnTo>
                    <a:lnTo>
                      <a:pt x="532" y="538"/>
                    </a:lnTo>
                    <a:lnTo>
                      <a:pt x="532" y="429"/>
                    </a:lnTo>
                    <a:lnTo>
                      <a:pt x="96" y="429"/>
                    </a:lnTo>
                    <a:lnTo>
                      <a:pt x="84" y="427"/>
                    </a:lnTo>
                    <a:lnTo>
                      <a:pt x="68" y="425"/>
                    </a:lnTo>
                    <a:lnTo>
                      <a:pt x="52" y="419"/>
                    </a:lnTo>
                    <a:lnTo>
                      <a:pt x="38" y="411"/>
                    </a:lnTo>
                    <a:lnTo>
                      <a:pt x="25" y="401"/>
                    </a:lnTo>
                    <a:lnTo>
                      <a:pt x="16" y="389"/>
                    </a:lnTo>
                    <a:lnTo>
                      <a:pt x="8" y="376"/>
                    </a:lnTo>
                    <a:lnTo>
                      <a:pt x="2" y="362"/>
                    </a:lnTo>
                    <a:lnTo>
                      <a:pt x="0" y="346"/>
                    </a:lnTo>
                    <a:lnTo>
                      <a:pt x="0" y="81"/>
                    </a:lnTo>
                    <a:lnTo>
                      <a:pt x="2" y="71"/>
                    </a:lnTo>
                    <a:lnTo>
                      <a:pt x="5" y="56"/>
                    </a:lnTo>
                    <a:lnTo>
                      <a:pt x="12" y="43"/>
                    </a:lnTo>
                    <a:lnTo>
                      <a:pt x="22" y="31"/>
                    </a:lnTo>
                    <a:lnTo>
                      <a:pt x="34" y="21"/>
                    </a:lnTo>
                    <a:lnTo>
                      <a:pt x="48" y="11"/>
                    </a:lnTo>
                    <a:lnTo>
                      <a:pt x="63" y="6"/>
                    </a:lnTo>
                    <a:lnTo>
                      <a:pt x="79" y="0"/>
                    </a:lnTo>
                    <a:lnTo>
                      <a:pt x="96" y="0"/>
                    </a:lnTo>
                    <a:lnTo>
                      <a:pt x="1348" y="0"/>
                    </a:lnTo>
                  </a:path>
                </a:pathLst>
              </a:custGeom>
              <a:solidFill>
                <a:srgbClr val="000000"/>
              </a:solidFill>
              <a:ln w="12700" cap="rnd" cmpd="sng">
                <a:solidFill>
                  <a:srgbClr val="000000"/>
                </a:solidFill>
                <a:prstDash val="solid"/>
                <a:round/>
                <a:headEnd type="none" w="med" len="med"/>
                <a:tailEnd type="none" w="med" len="med"/>
              </a:ln>
            </p:spPr>
            <p:txBody>
              <a:bodyPr/>
              <a:lstStyle/>
              <a:p>
                <a:endParaRPr lang="en-US"/>
              </a:p>
            </p:txBody>
          </p:sp>
          <p:sp>
            <p:nvSpPr>
              <p:cNvPr id="23603" name="Freeform 51"/>
              <p:cNvSpPr>
                <a:spLocks/>
              </p:cNvSpPr>
              <p:nvPr/>
            </p:nvSpPr>
            <p:spPr bwMode="auto">
              <a:xfrm>
                <a:off x="3724" y="1426"/>
                <a:ext cx="1444" cy="744"/>
              </a:xfrm>
              <a:custGeom>
                <a:avLst/>
                <a:gdLst>
                  <a:gd name="T0" fmla="*/ 1347 w 1444"/>
                  <a:gd name="T1" fmla="*/ 0 h 744"/>
                  <a:gd name="T2" fmla="*/ 1359 w 1444"/>
                  <a:gd name="T3" fmla="*/ 0 h 744"/>
                  <a:gd name="T4" fmla="*/ 1375 w 1444"/>
                  <a:gd name="T5" fmla="*/ 3 h 744"/>
                  <a:gd name="T6" fmla="*/ 1390 w 1444"/>
                  <a:gd name="T7" fmla="*/ 9 h 744"/>
                  <a:gd name="T8" fmla="*/ 1405 w 1444"/>
                  <a:gd name="T9" fmla="*/ 16 h 744"/>
                  <a:gd name="T10" fmla="*/ 1417 w 1444"/>
                  <a:gd name="T11" fmla="*/ 27 h 744"/>
                  <a:gd name="T12" fmla="*/ 1428 w 1444"/>
                  <a:gd name="T13" fmla="*/ 38 h 744"/>
                  <a:gd name="T14" fmla="*/ 1435 w 1444"/>
                  <a:gd name="T15" fmla="*/ 53 h 744"/>
                  <a:gd name="T16" fmla="*/ 1441 w 1444"/>
                  <a:gd name="T17" fmla="*/ 67 h 744"/>
                  <a:gd name="T18" fmla="*/ 1443 w 1444"/>
                  <a:gd name="T19" fmla="*/ 82 h 744"/>
                  <a:gd name="T20" fmla="*/ 1443 w 1444"/>
                  <a:gd name="T21" fmla="*/ 347 h 744"/>
                  <a:gd name="T22" fmla="*/ 1442 w 1444"/>
                  <a:gd name="T23" fmla="*/ 356 h 744"/>
                  <a:gd name="T24" fmla="*/ 1438 w 1444"/>
                  <a:gd name="T25" fmla="*/ 371 h 744"/>
                  <a:gd name="T26" fmla="*/ 1430 w 1444"/>
                  <a:gd name="T27" fmla="*/ 385 h 744"/>
                  <a:gd name="T28" fmla="*/ 1421 w 1444"/>
                  <a:gd name="T29" fmla="*/ 397 h 744"/>
                  <a:gd name="T30" fmla="*/ 1410 w 1444"/>
                  <a:gd name="T31" fmla="*/ 408 h 744"/>
                  <a:gd name="T32" fmla="*/ 1395 w 1444"/>
                  <a:gd name="T33" fmla="*/ 417 h 744"/>
                  <a:gd name="T34" fmla="*/ 1380 w 1444"/>
                  <a:gd name="T35" fmla="*/ 423 h 744"/>
                  <a:gd name="T36" fmla="*/ 1364 w 1444"/>
                  <a:gd name="T37" fmla="*/ 427 h 744"/>
                  <a:gd name="T38" fmla="*/ 1347 w 1444"/>
                  <a:gd name="T39" fmla="*/ 429 h 744"/>
                  <a:gd name="T40" fmla="*/ 921 w 1444"/>
                  <a:gd name="T41" fmla="*/ 429 h 744"/>
                  <a:gd name="T42" fmla="*/ 921 w 1444"/>
                  <a:gd name="T43" fmla="*/ 539 h 744"/>
                  <a:gd name="T44" fmla="*/ 1112 w 1444"/>
                  <a:gd name="T45" fmla="*/ 539 h 744"/>
                  <a:gd name="T46" fmla="*/ 723 w 1444"/>
                  <a:gd name="T47" fmla="*/ 743 h 744"/>
                  <a:gd name="T48" fmla="*/ 332 w 1444"/>
                  <a:gd name="T49" fmla="*/ 539 h 744"/>
                  <a:gd name="T50" fmla="*/ 531 w 1444"/>
                  <a:gd name="T51" fmla="*/ 539 h 744"/>
                  <a:gd name="T52" fmla="*/ 531 w 1444"/>
                  <a:gd name="T53" fmla="*/ 429 h 744"/>
                  <a:gd name="T54" fmla="*/ 96 w 1444"/>
                  <a:gd name="T55" fmla="*/ 429 h 744"/>
                  <a:gd name="T56" fmla="*/ 83 w 1444"/>
                  <a:gd name="T57" fmla="*/ 427 h 744"/>
                  <a:gd name="T58" fmla="*/ 67 w 1444"/>
                  <a:gd name="T59" fmla="*/ 425 h 744"/>
                  <a:gd name="T60" fmla="*/ 52 w 1444"/>
                  <a:gd name="T61" fmla="*/ 418 h 744"/>
                  <a:gd name="T62" fmla="*/ 38 w 1444"/>
                  <a:gd name="T63" fmla="*/ 411 h 744"/>
                  <a:gd name="T64" fmla="*/ 25 w 1444"/>
                  <a:gd name="T65" fmla="*/ 401 h 744"/>
                  <a:gd name="T66" fmla="*/ 15 w 1444"/>
                  <a:gd name="T67" fmla="*/ 389 h 744"/>
                  <a:gd name="T68" fmla="*/ 7 w 1444"/>
                  <a:gd name="T69" fmla="*/ 375 h 744"/>
                  <a:gd name="T70" fmla="*/ 2 w 1444"/>
                  <a:gd name="T71" fmla="*/ 362 h 744"/>
                  <a:gd name="T72" fmla="*/ 0 w 1444"/>
                  <a:gd name="T73" fmla="*/ 347 h 744"/>
                  <a:gd name="T74" fmla="*/ 0 w 1444"/>
                  <a:gd name="T75" fmla="*/ 82 h 744"/>
                  <a:gd name="T76" fmla="*/ 1 w 1444"/>
                  <a:gd name="T77" fmla="*/ 71 h 744"/>
                  <a:gd name="T78" fmla="*/ 5 w 1444"/>
                  <a:gd name="T79" fmla="*/ 57 h 744"/>
                  <a:gd name="T80" fmla="*/ 12 w 1444"/>
                  <a:gd name="T81" fmla="*/ 43 h 744"/>
                  <a:gd name="T82" fmla="*/ 22 w 1444"/>
                  <a:gd name="T83" fmla="*/ 31 h 744"/>
                  <a:gd name="T84" fmla="*/ 34 w 1444"/>
                  <a:gd name="T85" fmla="*/ 20 h 744"/>
                  <a:gd name="T86" fmla="*/ 48 w 1444"/>
                  <a:gd name="T87" fmla="*/ 11 h 744"/>
                  <a:gd name="T88" fmla="*/ 62 w 1444"/>
                  <a:gd name="T89" fmla="*/ 5 h 744"/>
                  <a:gd name="T90" fmla="*/ 79 w 1444"/>
                  <a:gd name="T91" fmla="*/ 1 h 744"/>
                  <a:gd name="T92" fmla="*/ 96 w 1444"/>
                  <a:gd name="T93" fmla="*/ 0 h 744"/>
                  <a:gd name="T94" fmla="*/ 1347 w 1444"/>
                  <a:gd name="T95" fmla="*/ 0 h 7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44"/>
                  <a:gd name="T145" fmla="*/ 0 h 744"/>
                  <a:gd name="T146" fmla="*/ 1444 w 1444"/>
                  <a:gd name="T147" fmla="*/ 744 h 7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44" h="744">
                    <a:moveTo>
                      <a:pt x="1347" y="0"/>
                    </a:moveTo>
                    <a:lnTo>
                      <a:pt x="1359" y="0"/>
                    </a:lnTo>
                    <a:lnTo>
                      <a:pt x="1375" y="3"/>
                    </a:lnTo>
                    <a:lnTo>
                      <a:pt x="1390" y="9"/>
                    </a:lnTo>
                    <a:lnTo>
                      <a:pt x="1405" y="16"/>
                    </a:lnTo>
                    <a:lnTo>
                      <a:pt x="1417" y="27"/>
                    </a:lnTo>
                    <a:lnTo>
                      <a:pt x="1428" y="38"/>
                    </a:lnTo>
                    <a:lnTo>
                      <a:pt x="1435" y="53"/>
                    </a:lnTo>
                    <a:lnTo>
                      <a:pt x="1441" y="67"/>
                    </a:lnTo>
                    <a:lnTo>
                      <a:pt x="1443" y="82"/>
                    </a:lnTo>
                    <a:lnTo>
                      <a:pt x="1443" y="347"/>
                    </a:lnTo>
                    <a:lnTo>
                      <a:pt x="1442" y="356"/>
                    </a:lnTo>
                    <a:lnTo>
                      <a:pt x="1438" y="371"/>
                    </a:lnTo>
                    <a:lnTo>
                      <a:pt x="1430" y="385"/>
                    </a:lnTo>
                    <a:lnTo>
                      <a:pt x="1421" y="397"/>
                    </a:lnTo>
                    <a:lnTo>
                      <a:pt x="1410" y="408"/>
                    </a:lnTo>
                    <a:lnTo>
                      <a:pt x="1395" y="417"/>
                    </a:lnTo>
                    <a:lnTo>
                      <a:pt x="1380" y="423"/>
                    </a:lnTo>
                    <a:lnTo>
                      <a:pt x="1364" y="427"/>
                    </a:lnTo>
                    <a:lnTo>
                      <a:pt x="1347" y="429"/>
                    </a:lnTo>
                    <a:lnTo>
                      <a:pt x="921" y="429"/>
                    </a:lnTo>
                    <a:lnTo>
                      <a:pt x="921" y="539"/>
                    </a:lnTo>
                    <a:lnTo>
                      <a:pt x="1112" y="539"/>
                    </a:lnTo>
                    <a:lnTo>
                      <a:pt x="723" y="743"/>
                    </a:lnTo>
                    <a:lnTo>
                      <a:pt x="332" y="539"/>
                    </a:lnTo>
                    <a:lnTo>
                      <a:pt x="531" y="539"/>
                    </a:lnTo>
                    <a:lnTo>
                      <a:pt x="531" y="429"/>
                    </a:lnTo>
                    <a:lnTo>
                      <a:pt x="96" y="429"/>
                    </a:lnTo>
                    <a:lnTo>
                      <a:pt x="83" y="427"/>
                    </a:lnTo>
                    <a:lnTo>
                      <a:pt x="67" y="425"/>
                    </a:lnTo>
                    <a:lnTo>
                      <a:pt x="52" y="418"/>
                    </a:lnTo>
                    <a:lnTo>
                      <a:pt x="38" y="411"/>
                    </a:lnTo>
                    <a:lnTo>
                      <a:pt x="25" y="401"/>
                    </a:lnTo>
                    <a:lnTo>
                      <a:pt x="15" y="389"/>
                    </a:lnTo>
                    <a:lnTo>
                      <a:pt x="7" y="375"/>
                    </a:lnTo>
                    <a:lnTo>
                      <a:pt x="2" y="362"/>
                    </a:lnTo>
                    <a:lnTo>
                      <a:pt x="0" y="347"/>
                    </a:lnTo>
                    <a:lnTo>
                      <a:pt x="0" y="82"/>
                    </a:lnTo>
                    <a:lnTo>
                      <a:pt x="1" y="71"/>
                    </a:lnTo>
                    <a:lnTo>
                      <a:pt x="5" y="57"/>
                    </a:lnTo>
                    <a:lnTo>
                      <a:pt x="12" y="43"/>
                    </a:lnTo>
                    <a:lnTo>
                      <a:pt x="22" y="31"/>
                    </a:lnTo>
                    <a:lnTo>
                      <a:pt x="34" y="20"/>
                    </a:lnTo>
                    <a:lnTo>
                      <a:pt x="48" y="11"/>
                    </a:lnTo>
                    <a:lnTo>
                      <a:pt x="62" y="5"/>
                    </a:lnTo>
                    <a:lnTo>
                      <a:pt x="79" y="1"/>
                    </a:lnTo>
                    <a:lnTo>
                      <a:pt x="96" y="0"/>
                    </a:lnTo>
                    <a:lnTo>
                      <a:pt x="1347" y="0"/>
                    </a:lnTo>
                  </a:path>
                </a:pathLst>
              </a:custGeom>
              <a:solidFill>
                <a:srgbClr val="C1CEFF"/>
              </a:solidFill>
              <a:ln w="12700" cap="rnd" cmpd="sng">
                <a:solidFill>
                  <a:srgbClr val="000000"/>
                </a:solidFill>
                <a:prstDash val="solid"/>
                <a:round/>
                <a:headEnd type="none" w="med" len="med"/>
                <a:tailEnd type="none" w="med" len="med"/>
              </a:ln>
            </p:spPr>
            <p:txBody>
              <a:bodyPr/>
              <a:lstStyle/>
              <a:p>
                <a:endParaRPr lang="en-US"/>
              </a:p>
            </p:txBody>
          </p:sp>
        </p:grpSp>
        <p:sp>
          <p:nvSpPr>
            <p:cNvPr id="23601" name="Rectangle 52"/>
            <p:cNvSpPr>
              <a:spLocks noChangeArrowheads="1"/>
            </p:cNvSpPr>
            <p:nvPr/>
          </p:nvSpPr>
          <p:spPr bwMode="auto">
            <a:xfrm>
              <a:off x="732" y="1104"/>
              <a:ext cx="1620" cy="440"/>
            </a:xfrm>
            <a:prstGeom prst="rect">
              <a:avLst/>
            </a:prstGeom>
            <a:noFill/>
            <a:ln w="12700">
              <a:noFill/>
              <a:miter lim="800000"/>
              <a:headEnd/>
              <a:tailEnd/>
            </a:ln>
          </p:spPr>
          <p:txBody>
            <a:bodyPr lIns="90488" tIns="44450" rIns="90488" bIns="44450">
              <a:spAutoFit/>
            </a:bodyPr>
            <a:lstStyle/>
            <a:p>
              <a:pPr algn="ctr">
                <a:spcBef>
                  <a:spcPct val="0"/>
                </a:spcBef>
              </a:pPr>
              <a:r>
                <a:rPr lang="en-US" sz="2000" dirty="0">
                  <a:solidFill>
                    <a:srgbClr val="000000"/>
                  </a:solidFill>
                </a:rPr>
                <a:t>Data Element</a:t>
              </a:r>
            </a:p>
            <a:p>
              <a:pPr algn="ctr">
                <a:spcBef>
                  <a:spcPct val="0"/>
                </a:spcBef>
              </a:pPr>
              <a:r>
                <a:rPr lang="en-US" sz="2000" dirty="0">
                  <a:solidFill>
                    <a:srgbClr val="000000"/>
                  </a:solidFill>
                </a:rPr>
                <a:t>Length</a:t>
              </a:r>
            </a:p>
          </p:txBody>
        </p:sp>
      </p:grpSp>
      <p:grpSp>
        <p:nvGrpSpPr>
          <p:cNvPr id="23596" name="Group 54"/>
          <p:cNvGrpSpPr>
            <a:grpSpLocks/>
          </p:cNvGrpSpPr>
          <p:nvPr/>
        </p:nvGrpSpPr>
        <p:grpSpPr bwMode="auto">
          <a:xfrm>
            <a:off x="6491288" y="3505200"/>
            <a:ext cx="1158875" cy="544513"/>
            <a:chOff x="4120" y="2192"/>
            <a:chExt cx="730" cy="343"/>
          </a:xfrm>
        </p:grpSpPr>
        <p:pic>
          <p:nvPicPr>
            <p:cNvPr id="23598" name="Picture 55"/>
            <p:cNvPicPr>
              <a:picLocks noChangeArrowheads="1"/>
            </p:cNvPicPr>
            <p:nvPr/>
          </p:nvPicPr>
          <p:blipFill>
            <a:blip r:embed="rId8" cstate="print"/>
            <a:srcRect/>
            <a:stretch>
              <a:fillRect/>
            </a:stretch>
          </p:blipFill>
          <p:spPr bwMode="auto">
            <a:xfrm>
              <a:off x="4120" y="2195"/>
              <a:ext cx="730" cy="340"/>
            </a:xfrm>
            <a:prstGeom prst="rect">
              <a:avLst/>
            </a:prstGeom>
            <a:noFill/>
            <a:ln w="12700">
              <a:noFill/>
              <a:miter lim="800000"/>
              <a:headEnd/>
              <a:tailEnd/>
            </a:ln>
          </p:spPr>
        </p:pic>
        <p:sp>
          <p:nvSpPr>
            <p:cNvPr id="874552" name="Rectangle 56"/>
            <p:cNvSpPr>
              <a:spLocks noChangeArrowheads="1"/>
            </p:cNvSpPr>
            <p:nvPr/>
          </p:nvSpPr>
          <p:spPr bwMode="auto">
            <a:xfrm>
              <a:off x="4207" y="2192"/>
              <a:ext cx="601" cy="229"/>
            </a:xfrm>
            <a:prstGeom prst="rect">
              <a:avLst/>
            </a:prstGeom>
            <a:noFill/>
            <a:ln w="12700">
              <a:noFill/>
              <a:miter lim="800000"/>
              <a:headEnd/>
              <a:tailEnd/>
            </a:ln>
            <a:effectLst/>
          </p:spPr>
          <p:txBody>
            <a:bodyPr lIns="90488" tIns="44450" rIns="90488" bIns="44450">
              <a:spAutoFit/>
            </a:bodyPr>
            <a:lstStyle/>
            <a:p>
              <a:pPr algn="ctr">
                <a:spcBef>
                  <a:spcPct val="50000"/>
                </a:spcBef>
                <a:defRPr/>
              </a:pPr>
              <a:r>
                <a:rPr lang="en-US" sz="1800">
                  <a:solidFill>
                    <a:srgbClr val="000000"/>
                  </a:solidFill>
                  <a:effectLst>
                    <a:outerShdw blurRad="38100" dist="38100" dir="2700000" algn="tl">
                      <a:srgbClr val="FFFFFF"/>
                    </a:outerShdw>
                  </a:effectLst>
                </a:rPr>
                <a:t> 1/2</a:t>
              </a:r>
            </a:p>
          </p:txBody>
        </p:sp>
      </p:grpSp>
      <p:sp>
        <p:nvSpPr>
          <p:cNvPr id="874553" name="Rectangle 57"/>
          <p:cNvSpPr>
            <a:spLocks noChangeArrowheads="1"/>
          </p:cNvSpPr>
          <p:nvPr/>
        </p:nvSpPr>
        <p:spPr bwMode="auto">
          <a:xfrm>
            <a:off x="4106863" y="3521075"/>
            <a:ext cx="233362" cy="304800"/>
          </a:xfrm>
          <a:prstGeom prst="rect">
            <a:avLst/>
          </a:prstGeom>
          <a:noFill/>
          <a:ln w="9525">
            <a:noFill/>
            <a:miter lim="800000"/>
            <a:headEnd/>
            <a:tailEnd/>
          </a:ln>
          <a:effectLst/>
        </p:spPr>
        <p:txBody>
          <a:bodyPr wrap="none" lIns="92414" tIns="46206" rIns="92414" bIns="46206">
            <a:spAutoFit/>
          </a:bodyPr>
          <a:lstStyle/>
          <a:p>
            <a:pPr>
              <a:defRPr/>
            </a:pPr>
            <a:r>
              <a:rPr lang="en-US" sz="1400" b="0">
                <a:solidFill>
                  <a:srgbClr val="000000"/>
                </a:solidFill>
                <a:effectLst>
                  <a:outerShdw blurRad="38100" dist="38100" dir="2700000" algn="tl">
                    <a:srgbClr val="FFFFFF"/>
                  </a:outerShdw>
                </a:effectLst>
              </a:rPr>
              <a:t> </a:t>
            </a:r>
          </a:p>
        </p:txBody>
      </p:sp>
      <p:sp>
        <p:nvSpPr>
          <p:cNvPr id="57" name="Rectangle 44"/>
          <p:cNvSpPr>
            <a:spLocks noChangeArrowheads="1"/>
          </p:cNvSpPr>
          <p:nvPr/>
        </p:nvSpPr>
        <p:spPr bwMode="auto">
          <a:xfrm>
            <a:off x="914400" y="5088855"/>
            <a:ext cx="339725" cy="397545"/>
          </a:xfrm>
          <a:prstGeom prst="rect">
            <a:avLst/>
          </a:prstGeom>
          <a:noFill/>
          <a:ln w="12700">
            <a:noFill/>
            <a:miter lim="800000"/>
            <a:headEnd/>
            <a:tailEnd/>
          </a:ln>
          <a:effectLst/>
        </p:spPr>
        <p:txBody>
          <a:bodyPr wrap="square" lIns="90488" tIns="44450" rIns="90488" bIns="44450">
            <a:spAutoFit/>
          </a:bodyPr>
          <a:lstStyle/>
          <a:p>
            <a:pPr algn="ctr">
              <a:spcBef>
                <a:spcPct val="0"/>
              </a:spcBef>
              <a:defRPr/>
            </a:pPr>
            <a:r>
              <a:rPr lang="en-US" sz="2000" dirty="0"/>
              <a:t>*</a:t>
            </a:r>
            <a:endParaRPr lang="en-US" sz="2000" dirty="0">
              <a:solidFill>
                <a:srgbClr val="000000"/>
              </a:solidFill>
              <a:effectLst>
                <a:outerShdw blurRad="38100" dist="38100" dir="2700000" algn="tl">
                  <a:srgbClr val="FFFFFF"/>
                </a:outerShdw>
              </a:effectLst>
            </a:endParaRPr>
          </a:p>
        </p:txBody>
      </p:sp>
      <p:grpSp>
        <p:nvGrpSpPr>
          <p:cNvPr id="58" name="Group 57"/>
          <p:cNvGrpSpPr/>
          <p:nvPr/>
        </p:nvGrpSpPr>
        <p:grpSpPr>
          <a:xfrm>
            <a:off x="5740794" y="6445190"/>
            <a:ext cx="3377806" cy="400110"/>
            <a:chOff x="6019800" y="6445190"/>
            <a:chExt cx="3098800" cy="400110"/>
          </a:xfrm>
        </p:grpSpPr>
        <p:sp>
          <p:nvSpPr>
            <p:cNvPr id="59" name="TextBox 58"/>
            <p:cNvSpPr txBox="1"/>
            <p:nvPr/>
          </p:nvSpPr>
          <p:spPr bwMode="auto">
            <a:xfrm>
              <a:off x="6019800" y="6445190"/>
              <a:ext cx="30988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Data Segment               Sentence</a:t>
              </a:r>
              <a:endParaRPr lang="en-US" sz="2000" dirty="0">
                <a:solidFill>
                  <a:srgbClr val="FF0000"/>
                </a:solidFill>
                <a:latin typeface="Arial Narrow" pitchFamily="34" charset="0"/>
                <a:cs typeface="Arial" charset="0"/>
              </a:endParaRPr>
            </a:p>
          </p:txBody>
        </p:sp>
        <p:sp>
          <p:nvSpPr>
            <p:cNvPr id="60" name="Left-Right Arrow 59"/>
            <p:cNvSpPr/>
            <p:nvPr/>
          </p:nvSpPr>
          <p:spPr bwMode="auto">
            <a:xfrm>
              <a:off x="7490007"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3246438" y="6248400"/>
            <a:ext cx="2895600" cy="457200"/>
          </a:xfrm>
          <a:prstGeom prst="rect">
            <a:avLst/>
          </a:prstGeom>
          <a:noFill/>
          <a:ln w="12700">
            <a:noFill/>
            <a:miter lim="800000"/>
            <a:headEnd/>
            <a:tailEnd/>
          </a:ln>
        </p:spPr>
        <p:txBody>
          <a:bodyPr wrap="none" anchor="ctr"/>
          <a:lstStyle/>
          <a:p>
            <a:endParaRPr lang="en-US"/>
          </a:p>
        </p:txBody>
      </p:sp>
      <p:sp>
        <p:nvSpPr>
          <p:cNvPr id="24579" name="Rectangle 3"/>
          <p:cNvSpPr>
            <a:spLocks noGrp="1" noChangeArrowheads="1"/>
          </p:cNvSpPr>
          <p:nvPr>
            <p:ph type="title"/>
          </p:nvPr>
        </p:nvSpPr>
        <p:spPr>
          <a:xfrm>
            <a:off x="122238" y="381000"/>
            <a:ext cx="8716962" cy="976313"/>
          </a:xfrm>
          <a:noFill/>
        </p:spPr>
        <p:txBody>
          <a:bodyPr lIns="90488" tIns="44450" rIns="90488" bIns="44450"/>
          <a:lstStyle/>
          <a:p>
            <a:r>
              <a:rPr lang="en-US" sz="4400" smtClean="0"/>
              <a:t>Data Segment Use</a:t>
            </a:r>
          </a:p>
        </p:txBody>
      </p:sp>
      <p:sp>
        <p:nvSpPr>
          <p:cNvPr id="24580" name="Rectangle 4"/>
          <p:cNvSpPr>
            <a:spLocks noChangeArrowheads="1"/>
          </p:cNvSpPr>
          <p:nvPr/>
        </p:nvSpPr>
        <p:spPr bwMode="auto">
          <a:xfrm>
            <a:off x="1066800" y="3144838"/>
            <a:ext cx="457200" cy="342900"/>
          </a:xfrm>
          <a:prstGeom prst="rect">
            <a:avLst/>
          </a:prstGeom>
          <a:noFill/>
          <a:ln w="12700">
            <a:noFill/>
            <a:miter lim="800000"/>
            <a:headEnd/>
            <a:tailEnd/>
          </a:ln>
        </p:spPr>
        <p:txBody>
          <a:bodyPr wrap="none" anchor="ctr"/>
          <a:lstStyle/>
          <a:p>
            <a:endParaRPr lang="en-US"/>
          </a:p>
        </p:txBody>
      </p:sp>
      <p:sp>
        <p:nvSpPr>
          <p:cNvPr id="24581" name="Rectangle 5"/>
          <p:cNvSpPr>
            <a:spLocks noChangeArrowheads="1"/>
          </p:cNvSpPr>
          <p:nvPr/>
        </p:nvSpPr>
        <p:spPr bwMode="auto">
          <a:xfrm>
            <a:off x="3435350" y="2847975"/>
            <a:ext cx="336550" cy="446088"/>
          </a:xfrm>
          <a:prstGeom prst="rect">
            <a:avLst/>
          </a:prstGeom>
          <a:noFill/>
          <a:ln w="12700">
            <a:noFill/>
            <a:miter lim="800000"/>
            <a:headEnd/>
            <a:tailEnd/>
          </a:ln>
        </p:spPr>
        <p:txBody>
          <a:bodyPr wrap="none" anchor="ctr"/>
          <a:lstStyle/>
          <a:p>
            <a:endParaRPr lang="en-US"/>
          </a:p>
        </p:txBody>
      </p:sp>
      <p:sp>
        <p:nvSpPr>
          <p:cNvPr id="24582" name="Rectangle 6"/>
          <p:cNvSpPr>
            <a:spLocks noChangeArrowheads="1"/>
          </p:cNvSpPr>
          <p:nvPr/>
        </p:nvSpPr>
        <p:spPr bwMode="auto">
          <a:xfrm>
            <a:off x="6103938" y="2752725"/>
            <a:ext cx="1668462" cy="1438275"/>
          </a:xfrm>
          <a:prstGeom prst="rect">
            <a:avLst/>
          </a:prstGeom>
          <a:solidFill>
            <a:schemeClr val="tx2">
              <a:lumMod val="40000"/>
              <a:lumOff val="60000"/>
            </a:schemeClr>
          </a:solidFill>
          <a:ln w="12700" algn="ctr">
            <a:noFill/>
            <a:miter lim="800000"/>
            <a:headEnd/>
            <a:tailEnd/>
          </a:ln>
        </p:spPr>
        <p:txBody>
          <a:bodyPr wrap="none" anchor="ctr"/>
          <a:lstStyle/>
          <a:p>
            <a:endParaRPr lang="en-US"/>
          </a:p>
        </p:txBody>
      </p:sp>
      <p:sp>
        <p:nvSpPr>
          <p:cNvPr id="24583" name="Rectangle 7"/>
          <p:cNvSpPr>
            <a:spLocks noChangeArrowheads="1"/>
          </p:cNvSpPr>
          <p:nvPr/>
        </p:nvSpPr>
        <p:spPr bwMode="auto">
          <a:xfrm>
            <a:off x="6248400" y="3200400"/>
            <a:ext cx="1408113" cy="514350"/>
          </a:xfrm>
          <a:prstGeom prst="rect">
            <a:avLst/>
          </a:prstGeom>
          <a:noFill/>
          <a:ln w="12700" algn="ctr">
            <a:noFill/>
            <a:miter lim="800000"/>
            <a:headEnd/>
            <a:tailEnd/>
          </a:ln>
        </p:spPr>
        <p:txBody>
          <a:bodyPr wrap="none" anchor="ctr"/>
          <a:lstStyle/>
          <a:p>
            <a:pPr algn="ctr">
              <a:spcBef>
                <a:spcPct val="0"/>
              </a:spcBef>
            </a:pPr>
            <a:r>
              <a:rPr lang="en-US" sz="1400">
                <a:solidFill>
                  <a:srgbClr val="000000"/>
                </a:solidFill>
              </a:rPr>
              <a:t>Identification</a:t>
            </a:r>
          </a:p>
          <a:p>
            <a:pPr algn="ctr">
              <a:spcBef>
                <a:spcPct val="0"/>
              </a:spcBef>
            </a:pPr>
            <a:r>
              <a:rPr lang="en-US" sz="1400">
                <a:solidFill>
                  <a:srgbClr val="000000"/>
                </a:solidFill>
              </a:rPr>
              <a:t>Code</a:t>
            </a:r>
          </a:p>
        </p:txBody>
      </p:sp>
      <p:sp>
        <p:nvSpPr>
          <p:cNvPr id="24584" name="Rectangle 8"/>
          <p:cNvSpPr>
            <a:spLocks noChangeArrowheads="1"/>
          </p:cNvSpPr>
          <p:nvPr/>
        </p:nvSpPr>
        <p:spPr bwMode="auto">
          <a:xfrm>
            <a:off x="6172200" y="2819400"/>
            <a:ext cx="1600200" cy="228600"/>
          </a:xfrm>
          <a:prstGeom prst="rect">
            <a:avLst/>
          </a:prstGeom>
          <a:noFill/>
          <a:ln w="12700" algn="ctr">
            <a:noFill/>
            <a:miter lim="800000"/>
            <a:headEnd/>
            <a:tailEnd/>
          </a:ln>
        </p:spPr>
        <p:txBody>
          <a:bodyPr wrap="none" anchor="ctr"/>
          <a:lstStyle/>
          <a:p>
            <a:pPr algn="ctr">
              <a:spcBef>
                <a:spcPct val="0"/>
              </a:spcBef>
            </a:pPr>
            <a:r>
              <a:rPr lang="en-US" sz="1400" dirty="0">
                <a:solidFill>
                  <a:srgbClr val="000000"/>
                </a:solidFill>
              </a:rPr>
              <a:t>N104              67</a:t>
            </a:r>
          </a:p>
        </p:txBody>
      </p:sp>
      <p:sp>
        <p:nvSpPr>
          <p:cNvPr id="876553" name="Rectangle 9"/>
          <p:cNvSpPr>
            <a:spLocks noChangeArrowheads="1"/>
          </p:cNvSpPr>
          <p:nvPr/>
        </p:nvSpPr>
        <p:spPr bwMode="auto">
          <a:xfrm>
            <a:off x="6248400" y="3886200"/>
            <a:ext cx="1600200" cy="301625"/>
          </a:xfrm>
          <a:prstGeom prst="rect">
            <a:avLst/>
          </a:prstGeom>
          <a:noFill/>
          <a:ln w="12700">
            <a:noFill/>
            <a:miter lim="800000"/>
            <a:headEnd/>
            <a:tailEnd/>
          </a:ln>
          <a:effectLst/>
        </p:spPr>
        <p:txBody>
          <a:bodyPr lIns="90488" tIns="44450" rIns="90488" bIns="44450">
            <a:spAutoFit/>
          </a:bodyPr>
          <a:lstStyle/>
          <a:p>
            <a:pPr>
              <a:spcBef>
                <a:spcPct val="0"/>
              </a:spcBef>
              <a:defRPr/>
            </a:pPr>
            <a:r>
              <a:rPr lang="en-US" sz="1400" b="0">
                <a:solidFill>
                  <a:srgbClr val="000000"/>
                </a:solidFill>
                <a:effectLst>
                  <a:outerShdw blurRad="38100" dist="38100" dir="2700000" algn="tl">
                    <a:srgbClr val="FFFFFF"/>
                  </a:outerShdw>
                </a:effectLst>
              </a:rPr>
              <a:t>           </a:t>
            </a:r>
            <a:r>
              <a:rPr lang="en-US" sz="1400">
                <a:solidFill>
                  <a:srgbClr val="000000"/>
                </a:solidFill>
              </a:rPr>
              <a:t>AN     2/80</a:t>
            </a:r>
          </a:p>
        </p:txBody>
      </p:sp>
      <p:grpSp>
        <p:nvGrpSpPr>
          <p:cNvPr id="24586" name="Group 10"/>
          <p:cNvGrpSpPr>
            <a:grpSpLocks/>
          </p:cNvGrpSpPr>
          <p:nvPr/>
        </p:nvGrpSpPr>
        <p:grpSpPr bwMode="auto">
          <a:xfrm>
            <a:off x="6019800" y="3581400"/>
            <a:ext cx="666750" cy="549275"/>
            <a:chOff x="745" y="3498"/>
            <a:chExt cx="420" cy="393"/>
          </a:xfrm>
        </p:grpSpPr>
        <p:pic>
          <p:nvPicPr>
            <p:cNvPr id="24614" name="Picture 11"/>
            <p:cNvPicPr>
              <a:picLocks noChangeArrowheads="1"/>
            </p:cNvPicPr>
            <p:nvPr/>
          </p:nvPicPr>
          <p:blipFill>
            <a:blip r:embed="rId3" cstate="print"/>
            <a:srcRect/>
            <a:stretch>
              <a:fillRect/>
            </a:stretch>
          </p:blipFill>
          <p:spPr bwMode="auto">
            <a:xfrm>
              <a:off x="745" y="3498"/>
              <a:ext cx="420" cy="393"/>
            </a:xfrm>
            <a:prstGeom prst="rect">
              <a:avLst/>
            </a:prstGeom>
            <a:noFill/>
            <a:ln w="12700">
              <a:noFill/>
              <a:miter lim="800000"/>
              <a:headEnd/>
              <a:tailEnd/>
            </a:ln>
          </p:spPr>
        </p:pic>
        <p:sp>
          <p:nvSpPr>
            <p:cNvPr id="24615" name="Rectangle 12"/>
            <p:cNvSpPr>
              <a:spLocks noChangeArrowheads="1"/>
            </p:cNvSpPr>
            <p:nvPr/>
          </p:nvSpPr>
          <p:spPr bwMode="auto">
            <a:xfrm>
              <a:off x="838" y="3513"/>
              <a:ext cx="258" cy="260"/>
            </a:xfrm>
            <a:prstGeom prst="rect">
              <a:avLst/>
            </a:prstGeom>
            <a:noFill/>
            <a:ln w="12700">
              <a:noFill/>
              <a:miter lim="800000"/>
              <a:headEnd/>
              <a:tailEnd/>
            </a:ln>
          </p:spPr>
          <p:txBody>
            <a:bodyPr lIns="90488" tIns="44450" rIns="90488" bIns="44450">
              <a:spAutoFit/>
            </a:bodyPr>
            <a:lstStyle/>
            <a:p>
              <a:pPr algn="ctr">
                <a:spcBef>
                  <a:spcPct val="50000"/>
                </a:spcBef>
              </a:pPr>
              <a:r>
                <a:rPr lang="en-US" sz="1800">
                  <a:solidFill>
                    <a:srgbClr val="000000"/>
                  </a:solidFill>
                </a:rPr>
                <a:t>X</a:t>
              </a:r>
            </a:p>
          </p:txBody>
        </p:sp>
      </p:grpSp>
      <p:sp>
        <p:nvSpPr>
          <p:cNvPr id="24587" name="Rectangle 13"/>
          <p:cNvSpPr>
            <a:spLocks noChangeArrowheads="1"/>
          </p:cNvSpPr>
          <p:nvPr/>
        </p:nvSpPr>
        <p:spPr bwMode="auto">
          <a:xfrm>
            <a:off x="3741738" y="2763838"/>
            <a:ext cx="1449387" cy="1200150"/>
          </a:xfrm>
          <a:prstGeom prst="rect">
            <a:avLst/>
          </a:prstGeom>
          <a:solidFill>
            <a:schemeClr val="tx2">
              <a:lumMod val="40000"/>
              <a:lumOff val="60000"/>
            </a:schemeClr>
          </a:solidFill>
          <a:ln w="12700" algn="ctr">
            <a:noFill/>
            <a:miter lim="800000"/>
            <a:headEnd/>
            <a:tailEnd/>
          </a:ln>
        </p:spPr>
        <p:txBody>
          <a:bodyPr wrap="none" anchor="ctr"/>
          <a:lstStyle/>
          <a:p>
            <a:endParaRPr lang="en-US"/>
          </a:p>
        </p:txBody>
      </p:sp>
      <p:sp>
        <p:nvSpPr>
          <p:cNvPr id="24588" name="Rectangle 14"/>
          <p:cNvSpPr>
            <a:spLocks noChangeArrowheads="1"/>
          </p:cNvSpPr>
          <p:nvPr/>
        </p:nvSpPr>
        <p:spPr bwMode="auto">
          <a:xfrm>
            <a:off x="3714750" y="2743200"/>
            <a:ext cx="1490663" cy="301625"/>
          </a:xfrm>
          <a:prstGeom prst="rect">
            <a:avLst/>
          </a:prstGeom>
          <a:noFill/>
          <a:ln w="12700">
            <a:noFill/>
            <a:miter lim="800000"/>
            <a:headEnd/>
            <a:tailEnd/>
          </a:ln>
        </p:spPr>
        <p:txBody>
          <a:bodyPr wrap="none" lIns="90488" tIns="44450" rIns="90488" bIns="44450">
            <a:spAutoFit/>
          </a:bodyPr>
          <a:lstStyle/>
          <a:p>
            <a:pPr>
              <a:spcBef>
                <a:spcPct val="0"/>
              </a:spcBef>
            </a:pPr>
            <a:r>
              <a:rPr lang="en-US" sz="1400">
                <a:solidFill>
                  <a:srgbClr val="000000"/>
                </a:solidFill>
              </a:rPr>
              <a:t>N106              98</a:t>
            </a:r>
          </a:p>
        </p:txBody>
      </p:sp>
      <p:sp>
        <p:nvSpPr>
          <p:cNvPr id="876559" name="Rectangle 15"/>
          <p:cNvSpPr>
            <a:spLocks noChangeArrowheads="1"/>
          </p:cNvSpPr>
          <p:nvPr/>
        </p:nvSpPr>
        <p:spPr bwMode="auto">
          <a:xfrm>
            <a:off x="4024313" y="3000375"/>
            <a:ext cx="928687" cy="727075"/>
          </a:xfrm>
          <a:prstGeom prst="rect">
            <a:avLst/>
          </a:prstGeom>
          <a:noFill/>
          <a:ln w="12700">
            <a:noFill/>
            <a:miter lim="800000"/>
            <a:headEnd/>
            <a:tailEnd/>
          </a:ln>
          <a:effectLst/>
        </p:spPr>
        <p:txBody>
          <a:bodyPr wrap="none" lIns="90488" tIns="44450" rIns="90488" bIns="44450">
            <a:spAutoFit/>
          </a:bodyPr>
          <a:lstStyle/>
          <a:p>
            <a:pPr algn="ctr">
              <a:spcBef>
                <a:spcPct val="0"/>
              </a:spcBef>
              <a:defRPr/>
            </a:pPr>
            <a:r>
              <a:rPr lang="en-US" sz="1400">
                <a:solidFill>
                  <a:srgbClr val="000000"/>
                </a:solidFill>
              </a:rPr>
              <a:t>Entity</a:t>
            </a:r>
          </a:p>
          <a:p>
            <a:pPr algn="ctr">
              <a:spcBef>
                <a:spcPct val="0"/>
              </a:spcBef>
              <a:defRPr/>
            </a:pPr>
            <a:r>
              <a:rPr lang="en-US" sz="1400">
                <a:solidFill>
                  <a:srgbClr val="000000"/>
                </a:solidFill>
              </a:rPr>
              <a:t>Identifier</a:t>
            </a:r>
          </a:p>
          <a:p>
            <a:pPr algn="ctr">
              <a:spcBef>
                <a:spcPct val="0"/>
              </a:spcBef>
              <a:defRPr/>
            </a:pPr>
            <a:r>
              <a:rPr lang="en-US" sz="1400">
                <a:solidFill>
                  <a:srgbClr val="000000"/>
                </a:solidFill>
              </a:rPr>
              <a:t>Code</a:t>
            </a:r>
            <a:endParaRPr lang="en-US" sz="1400" b="0">
              <a:solidFill>
                <a:srgbClr val="000000"/>
              </a:solidFill>
              <a:effectLst>
                <a:outerShdw blurRad="38100" dist="38100" dir="2700000" algn="tl">
                  <a:srgbClr val="FFFFFF"/>
                </a:outerShdw>
              </a:effectLst>
            </a:endParaRPr>
          </a:p>
        </p:txBody>
      </p:sp>
      <p:sp>
        <p:nvSpPr>
          <p:cNvPr id="876560" name="Rectangle 16"/>
          <p:cNvSpPr>
            <a:spLocks noChangeArrowheads="1"/>
          </p:cNvSpPr>
          <p:nvPr/>
        </p:nvSpPr>
        <p:spPr bwMode="auto">
          <a:xfrm>
            <a:off x="3740150" y="3732213"/>
            <a:ext cx="1490663" cy="301625"/>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b="0">
                <a:solidFill>
                  <a:srgbClr val="000000"/>
                </a:solidFill>
                <a:effectLst>
                  <a:outerShdw blurRad="38100" dist="38100" dir="2700000" algn="tl">
                    <a:srgbClr val="FFFFFF"/>
                  </a:outerShdw>
                </a:effectLst>
              </a:rPr>
              <a:t>            </a:t>
            </a:r>
            <a:r>
              <a:rPr lang="en-US" sz="1400">
                <a:solidFill>
                  <a:srgbClr val="000000"/>
                </a:solidFill>
              </a:rPr>
              <a:t>ID      2/3</a:t>
            </a:r>
            <a:endParaRPr lang="en-US" sz="1400" b="0">
              <a:solidFill>
                <a:srgbClr val="000000"/>
              </a:solidFill>
              <a:effectLst>
                <a:outerShdw blurRad="38100" dist="38100" dir="2700000" algn="tl">
                  <a:srgbClr val="FFFFFF"/>
                </a:outerShdw>
              </a:effectLst>
            </a:endParaRPr>
          </a:p>
        </p:txBody>
      </p:sp>
      <p:grpSp>
        <p:nvGrpSpPr>
          <p:cNvPr id="24591" name="Group 17"/>
          <p:cNvGrpSpPr>
            <a:grpSpLocks/>
          </p:cNvGrpSpPr>
          <p:nvPr/>
        </p:nvGrpSpPr>
        <p:grpSpPr bwMode="auto">
          <a:xfrm>
            <a:off x="3551238" y="3429000"/>
            <a:ext cx="666750" cy="563563"/>
            <a:chOff x="2779" y="2067"/>
            <a:chExt cx="420" cy="393"/>
          </a:xfrm>
        </p:grpSpPr>
        <p:pic>
          <p:nvPicPr>
            <p:cNvPr id="24612" name="Picture 18"/>
            <p:cNvPicPr>
              <a:picLocks noChangeArrowheads="1"/>
            </p:cNvPicPr>
            <p:nvPr/>
          </p:nvPicPr>
          <p:blipFill>
            <a:blip r:embed="rId4" cstate="print"/>
            <a:srcRect/>
            <a:stretch>
              <a:fillRect/>
            </a:stretch>
          </p:blipFill>
          <p:spPr bwMode="auto">
            <a:xfrm>
              <a:off x="2779" y="2067"/>
              <a:ext cx="420" cy="393"/>
            </a:xfrm>
            <a:prstGeom prst="rect">
              <a:avLst/>
            </a:prstGeom>
            <a:noFill/>
            <a:ln w="12700">
              <a:noFill/>
              <a:miter lim="800000"/>
              <a:headEnd/>
              <a:tailEnd/>
            </a:ln>
          </p:spPr>
        </p:pic>
        <p:sp>
          <p:nvSpPr>
            <p:cNvPr id="24613" name="Rectangle 19"/>
            <p:cNvSpPr>
              <a:spLocks noChangeArrowheads="1"/>
            </p:cNvSpPr>
            <p:nvPr/>
          </p:nvSpPr>
          <p:spPr bwMode="auto">
            <a:xfrm>
              <a:off x="2871" y="2082"/>
              <a:ext cx="258" cy="254"/>
            </a:xfrm>
            <a:prstGeom prst="rect">
              <a:avLst/>
            </a:prstGeom>
            <a:noFill/>
            <a:ln w="12700">
              <a:noFill/>
              <a:miter lim="800000"/>
              <a:headEnd/>
              <a:tailEnd/>
            </a:ln>
          </p:spPr>
          <p:txBody>
            <a:bodyPr lIns="90488" tIns="44450" rIns="90488" bIns="44450">
              <a:spAutoFit/>
            </a:bodyPr>
            <a:lstStyle/>
            <a:p>
              <a:pPr algn="ctr">
                <a:spcBef>
                  <a:spcPct val="50000"/>
                </a:spcBef>
              </a:pPr>
              <a:r>
                <a:rPr lang="en-US" sz="1800">
                  <a:solidFill>
                    <a:srgbClr val="000000"/>
                  </a:solidFill>
                </a:rPr>
                <a:t>O</a:t>
              </a:r>
            </a:p>
          </p:txBody>
        </p:sp>
      </p:grpSp>
      <p:sp>
        <p:nvSpPr>
          <p:cNvPr id="24592" name="Line 20"/>
          <p:cNvSpPr>
            <a:spLocks noChangeShapeType="1"/>
          </p:cNvSpPr>
          <p:nvPr/>
        </p:nvSpPr>
        <p:spPr bwMode="auto">
          <a:xfrm flipV="1">
            <a:off x="3886200" y="3886200"/>
            <a:ext cx="0" cy="328613"/>
          </a:xfrm>
          <a:prstGeom prst="line">
            <a:avLst/>
          </a:prstGeom>
          <a:noFill/>
          <a:ln w="25400">
            <a:solidFill>
              <a:schemeClr val="tx1"/>
            </a:solidFill>
            <a:round/>
            <a:headEnd/>
            <a:tailEnd type="triangle" w="med" len="med"/>
          </a:ln>
        </p:spPr>
        <p:txBody>
          <a:bodyPr wrap="none" anchor="ctr"/>
          <a:lstStyle/>
          <a:p>
            <a:endParaRPr lang="en-US"/>
          </a:p>
        </p:txBody>
      </p:sp>
      <p:sp>
        <p:nvSpPr>
          <p:cNvPr id="24593" name="Rectangle 21"/>
          <p:cNvSpPr>
            <a:spLocks noChangeArrowheads="1"/>
          </p:cNvSpPr>
          <p:nvPr/>
        </p:nvSpPr>
        <p:spPr bwMode="auto">
          <a:xfrm>
            <a:off x="735013" y="3128963"/>
            <a:ext cx="727075" cy="363537"/>
          </a:xfrm>
          <a:prstGeom prst="rect">
            <a:avLst/>
          </a:prstGeom>
          <a:noFill/>
          <a:ln w="12700">
            <a:noFill/>
            <a:miter lim="800000"/>
            <a:headEnd/>
            <a:tailEnd/>
          </a:ln>
        </p:spPr>
        <p:txBody>
          <a:bodyPr wrap="square" lIns="90488" tIns="44450" rIns="90488" bIns="44450">
            <a:spAutoFit/>
          </a:bodyPr>
          <a:lstStyle/>
          <a:p>
            <a:pPr>
              <a:spcBef>
                <a:spcPct val="0"/>
              </a:spcBef>
            </a:pPr>
            <a:r>
              <a:rPr lang="en-US" sz="1800" dirty="0"/>
              <a:t>N1</a:t>
            </a:r>
            <a:r>
              <a:rPr lang="en-US" sz="1800" dirty="0">
                <a:solidFill>
                  <a:srgbClr val="CECECE"/>
                </a:solidFill>
              </a:rPr>
              <a:t> </a:t>
            </a:r>
            <a:r>
              <a:rPr lang="en-US" sz="1800" dirty="0"/>
              <a:t>*</a:t>
            </a:r>
          </a:p>
        </p:txBody>
      </p:sp>
      <p:sp>
        <p:nvSpPr>
          <p:cNvPr id="24594" name="Rectangle 22"/>
          <p:cNvSpPr>
            <a:spLocks noChangeArrowheads="1"/>
          </p:cNvSpPr>
          <p:nvPr/>
        </p:nvSpPr>
        <p:spPr bwMode="auto">
          <a:xfrm>
            <a:off x="1492250" y="2744788"/>
            <a:ext cx="1450975" cy="1200150"/>
          </a:xfrm>
          <a:prstGeom prst="rect">
            <a:avLst/>
          </a:prstGeom>
          <a:solidFill>
            <a:schemeClr val="tx2">
              <a:lumMod val="40000"/>
              <a:lumOff val="60000"/>
            </a:schemeClr>
          </a:solidFill>
          <a:ln w="12700">
            <a:noFill/>
            <a:miter lim="800000"/>
            <a:headEnd/>
            <a:tailEnd/>
          </a:ln>
        </p:spPr>
        <p:txBody>
          <a:bodyPr wrap="none" anchor="ctr"/>
          <a:lstStyle/>
          <a:p>
            <a:endParaRPr lang="en-US"/>
          </a:p>
        </p:txBody>
      </p:sp>
      <p:sp>
        <p:nvSpPr>
          <p:cNvPr id="24595" name="Rectangle 23"/>
          <p:cNvSpPr>
            <a:spLocks noChangeArrowheads="1"/>
          </p:cNvSpPr>
          <p:nvPr/>
        </p:nvSpPr>
        <p:spPr bwMode="auto">
          <a:xfrm>
            <a:off x="1474788" y="2733675"/>
            <a:ext cx="230187" cy="301625"/>
          </a:xfrm>
          <a:prstGeom prst="rect">
            <a:avLst/>
          </a:prstGeom>
          <a:noFill/>
          <a:ln w="12700">
            <a:noFill/>
            <a:miter lim="800000"/>
            <a:headEnd/>
            <a:tailEnd/>
          </a:ln>
        </p:spPr>
        <p:txBody>
          <a:bodyPr wrap="none" lIns="90488" tIns="44450" rIns="90488" bIns="44450">
            <a:spAutoFit/>
          </a:bodyPr>
          <a:lstStyle/>
          <a:p>
            <a:pPr>
              <a:spcBef>
                <a:spcPct val="0"/>
              </a:spcBef>
            </a:pPr>
            <a:r>
              <a:rPr lang="en-US" sz="1400" b="0">
                <a:solidFill>
                  <a:srgbClr val="000000"/>
                </a:solidFill>
              </a:rPr>
              <a:t> </a:t>
            </a:r>
          </a:p>
        </p:txBody>
      </p:sp>
      <p:sp>
        <p:nvSpPr>
          <p:cNvPr id="24596" name="Rectangle 24"/>
          <p:cNvSpPr>
            <a:spLocks noChangeArrowheads="1"/>
          </p:cNvSpPr>
          <p:nvPr/>
        </p:nvSpPr>
        <p:spPr bwMode="auto">
          <a:xfrm>
            <a:off x="2582863" y="2733675"/>
            <a:ext cx="377825" cy="301625"/>
          </a:xfrm>
          <a:prstGeom prst="rect">
            <a:avLst/>
          </a:prstGeom>
          <a:noFill/>
          <a:ln w="12700">
            <a:noFill/>
            <a:miter lim="800000"/>
            <a:headEnd/>
            <a:tailEnd/>
          </a:ln>
        </p:spPr>
        <p:txBody>
          <a:bodyPr wrap="none" lIns="90488" tIns="44450" rIns="90488" bIns="44450">
            <a:spAutoFit/>
          </a:bodyPr>
          <a:lstStyle/>
          <a:p>
            <a:pPr>
              <a:spcBef>
                <a:spcPct val="0"/>
              </a:spcBef>
            </a:pPr>
            <a:r>
              <a:rPr lang="en-US" sz="1400">
                <a:solidFill>
                  <a:srgbClr val="000000"/>
                </a:solidFill>
              </a:rPr>
              <a:t>98</a:t>
            </a:r>
            <a:endParaRPr lang="en-US" sz="1400" b="0">
              <a:solidFill>
                <a:srgbClr val="000000"/>
              </a:solidFill>
            </a:endParaRPr>
          </a:p>
        </p:txBody>
      </p:sp>
      <p:sp>
        <p:nvSpPr>
          <p:cNvPr id="876569" name="Rectangle 25"/>
          <p:cNvSpPr>
            <a:spLocks noChangeArrowheads="1"/>
          </p:cNvSpPr>
          <p:nvPr/>
        </p:nvSpPr>
        <p:spPr bwMode="auto">
          <a:xfrm>
            <a:off x="1462088" y="3641725"/>
            <a:ext cx="1539875" cy="301625"/>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b="0">
                <a:solidFill>
                  <a:srgbClr val="000000"/>
                </a:solidFill>
                <a:effectLst>
                  <a:outerShdw blurRad="38100" dist="38100" dir="2700000" algn="tl">
                    <a:srgbClr val="FFFFFF"/>
                  </a:outerShdw>
                </a:effectLst>
              </a:rPr>
              <a:t>           </a:t>
            </a:r>
            <a:r>
              <a:rPr lang="en-US" sz="1400">
                <a:solidFill>
                  <a:srgbClr val="000000"/>
                </a:solidFill>
              </a:rPr>
              <a:t>ID        2/3</a:t>
            </a:r>
          </a:p>
        </p:txBody>
      </p:sp>
      <p:sp>
        <p:nvSpPr>
          <p:cNvPr id="876570" name="Rectangle 26"/>
          <p:cNvSpPr>
            <a:spLocks noChangeArrowheads="1"/>
          </p:cNvSpPr>
          <p:nvPr/>
        </p:nvSpPr>
        <p:spPr bwMode="auto">
          <a:xfrm>
            <a:off x="1716088" y="2978150"/>
            <a:ext cx="928687" cy="727075"/>
          </a:xfrm>
          <a:prstGeom prst="rect">
            <a:avLst/>
          </a:prstGeom>
          <a:noFill/>
          <a:ln w="12700">
            <a:noFill/>
            <a:miter lim="800000"/>
            <a:headEnd/>
            <a:tailEnd/>
          </a:ln>
          <a:effectLst/>
        </p:spPr>
        <p:txBody>
          <a:bodyPr wrap="none" lIns="90488" tIns="44450" rIns="90488" bIns="44450">
            <a:spAutoFit/>
          </a:bodyPr>
          <a:lstStyle/>
          <a:p>
            <a:pPr algn="ctr">
              <a:spcBef>
                <a:spcPct val="0"/>
              </a:spcBef>
              <a:defRPr/>
            </a:pPr>
            <a:r>
              <a:rPr lang="en-US" sz="1400">
                <a:solidFill>
                  <a:srgbClr val="000000"/>
                </a:solidFill>
              </a:rPr>
              <a:t>Entity</a:t>
            </a:r>
          </a:p>
          <a:p>
            <a:pPr algn="ctr">
              <a:spcBef>
                <a:spcPct val="0"/>
              </a:spcBef>
              <a:defRPr/>
            </a:pPr>
            <a:r>
              <a:rPr lang="en-US" sz="1400">
                <a:solidFill>
                  <a:srgbClr val="000000"/>
                </a:solidFill>
              </a:rPr>
              <a:t>Identifier</a:t>
            </a:r>
          </a:p>
          <a:p>
            <a:pPr algn="ctr">
              <a:spcBef>
                <a:spcPct val="0"/>
              </a:spcBef>
              <a:defRPr/>
            </a:pPr>
            <a:r>
              <a:rPr lang="en-US" sz="1400">
                <a:solidFill>
                  <a:srgbClr val="000000"/>
                </a:solidFill>
              </a:rPr>
              <a:t>Code</a:t>
            </a:r>
            <a:endParaRPr lang="en-US" sz="1400" b="0">
              <a:solidFill>
                <a:srgbClr val="000000"/>
              </a:solidFill>
              <a:effectLst>
                <a:outerShdw blurRad="38100" dist="38100" dir="2700000" algn="tl">
                  <a:srgbClr val="FFFFFF"/>
                </a:outerShdw>
              </a:effectLst>
            </a:endParaRPr>
          </a:p>
        </p:txBody>
      </p:sp>
      <p:pic>
        <p:nvPicPr>
          <p:cNvPr id="24599" name="Picture 27"/>
          <p:cNvPicPr>
            <a:picLocks noChangeArrowheads="1"/>
          </p:cNvPicPr>
          <p:nvPr/>
        </p:nvPicPr>
        <p:blipFill>
          <a:blip r:embed="rId5" cstate="print"/>
          <a:srcRect/>
          <a:stretch>
            <a:fillRect/>
          </a:stretch>
        </p:blipFill>
        <p:spPr bwMode="auto">
          <a:xfrm>
            <a:off x="1295400" y="3429000"/>
            <a:ext cx="666750" cy="525463"/>
          </a:xfrm>
          <a:prstGeom prst="rect">
            <a:avLst/>
          </a:prstGeom>
          <a:noFill/>
          <a:ln w="12700">
            <a:noFill/>
            <a:miter lim="800000"/>
            <a:headEnd/>
            <a:tailEnd/>
          </a:ln>
        </p:spPr>
      </p:pic>
      <p:sp>
        <p:nvSpPr>
          <p:cNvPr id="24600" name="Rectangle 28"/>
          <p:cNvSpPr>
            <a:spLocks noChangeArrowheads="1"/>
          </p:cNvSpPr>
          <p:nvPr/>
        </p:nvSpPr>
        <p:spPr bwMode="auto">
          <a:xfrm>
            <a:off x="1447800" y="3429000"/>
            <a:ext cx="409575" cy="363538"/>
          </a:xfrm>
          <a:prstGeom prst="rect">
            <a:avLst/>
          </a:prstGeom>
          <a:noFill/>
          <a:ln w="12700">
            <a:noFill/>
            <a:miter lim="800000"/>
            <a:headEnd/>
            <a:tailEnd/>
          </a:ln>
        </p:spPr>
        <p:txBody>
          <a:bodyPr lIns="90488" tIns="44450" rIns="90488" bIns="44450">
            <a:spAutoFit/>
          </a:bodyPr>
          <a:lstStyle/>
          <a:p>
            <a:pPr algn="ctr">
              <a:spcBef>
                <a:spcPct val="50000"/>
              </a:spcBef>
            </a:pPr>
            <a:r>
              <a:rPr lang="en-US" sz="1800">
                <a:solidFill>
                  <a:srgbClr val="000000"/>
                </a:solidFill>
              </a:rPr>
              <a:t>M</a:t>
            </a:r>
          </a:p>
        </p:txBody>
      </p:sp>
      <p:grpSp>
        <p:nvGrpSpPr>
          <p:cNvPr id="24601" name="Group 29"/>
          <p:cNvGrpSpPr>
            <a:grpSpLocks/>
          </p:cNvGrpSpPr>
          <p:nvPr/>
        </p:nvGrpSpPr>
        <p:grpSpPr bwMode="auto">
          <a:xfrm>
            <a:off x="533400" y="1524000"/>
            <a:ext cx="2438400" cy="1524000"/>
            <a:chOff x="325" y="1004"/>
            <a:chExt cx="1618" cy="977"/>
          </a:xfrm>
        </p:grpSpPr>
        <p:grpSp>
          <p:nvGrpSpPr>
            <p:cNvPr id="24608" name="Group 30"/>
            <p:cNvGrpSpPr>
              <a:grpSpLocks/>
            </p:cNvGrpSpPr>
            <p:nvPr/>
          </p:nvGrpSpPr>
          <p:grpSpPr bwMode="auto">
            <a:xfrm>
              <a:off x="325" y="1004"/>
              <a:ext cx="1618" cy="977"/>
              <a:chOff x="325" y="1004"/>
              <a:chExt cx="1618" cy="977"/>
            </a:xfrm>
          </p:grpSpPr>
          <p:sp>
            <p:nvSpPr>
              <p:cNvPr id="24610" name="Freeform 31"/>
              <p:cNvSpPr>
                <a:spLocks/>
              </p:cNvSpPr>
              <p:nvPr/>
            </p:nvSpPr>
            <p:spPr bwMode="auto">
              <a:xfrm>
                <a:off x="389" y="1079"/>
                <a:ext cx="1554" cy="902"/>
              </a:xfrm>
              <a:custGeom>
                <a:avLst/>
                <a:gdLst>
                  <a:gd name="T0" fmla="*/ 1451 w 1554"/>
                  <a:gd name="T1" fmla="*/ 0 h 902"/>
                  <a:gd name="T2" fmla="*/ 1463 w 1554"/>
                  <a:gd name="T3" fmla="*/ 0 h 902"/>
                  <a:gd name="T4" fmla="*/ 1480 w 1554"/>
                  <a:gd name="T5" fmla="*/ 5 h 902"/>
                  <a:gd name="T6" fmla="*/ 1497 w 1554"/>
                  <a:gd name="T7" fmla="*/ 11 h 902"/>
                  <a:gd name="T8" fmla="*/ 1513 w 1554"/>
                  <a:gd name="T9" fmla="*/ 21 h 902"/>
                  <a:gd name="T10" fmla="*/ 1526 w 1554"/>
                  <a:gd name="T11" fmla="*/ 34 h 902"/>
                  <a:gd name="T12" fmla="*/ 1538 w 1554"/>
                  <a:gd name="T13" fmla="*/ 47 h 902"/>
                  <a:gd name="T14" fmla="*/ 1545 w 1554"/>
                  <a:gd name="T15" fmla="*/ 65 h 902"/>
                  <a:gd name="T16" fmla="*/ 1551 w 1554"/>
                  <a:gd name="T17" fmla="*/ 82 h 902"/>
                  <a:gd name="T18" fmla="*/ 1553 w 1554"/>
                  <a:gd name="T19" fmla="*/ 99 h 902"/>
                  <a:gd name="T20" fmla="*/ 1553 w 1554"/>
                  <a:gd name="T21" fmla="*/ 421 h 902"/>
                  <a:gd name="T22" fmla="*/ 1552 w 1554"/>
                  <a:gd name="T23" fmla="*/ 432 h 902"/>
                  <a:gd name="T24" fmla="*/ 1547 w 1554"/>
                  <a:gd name="T25" fmla="*/ 451 h 902"/>
                  <a:gd name="T26" fmla="*/ 1540 w 1554"/>
                  <a:gd name="T27" fmla="*/ 467 h 902"/>
                  <a:gd name="T28" fmla="*/ 1530 w 1554"/>
                  <a:gd name="T29" fmla="*/ 483 h 902"/>
                  <a:gd name="T30" fmla="*/ 1517 w 1554"/>
                  <a:gd name="T31" fmla="*/ 496 h 902"/>
                  <a:gd name="T32" fmla="*/ 1503 w 1554"/>
                  <a:gd name="T33" fmla="*/ 506 h 902"/>
                  <a:gd name="T34" fmla="*/ 1485 w 1554"/>
                  <a:gd name="T35" fmla="*/ 513 h 902"/>
                  <a:gd name="T36" fmla="*/ 1468 w 1554"/>
                  <a:gd name="T37" fmla="*/ 518 h 902"/>
                  <a:gd name="T38" fmla="*/ 1451 w 1554"/>
                  <a:gd name="T39" fmla="*/ 520 h 902"/>
                  <a:gd name="T40" fmla="*/ 992 w 1554"/>
                  <a:gd name="T41" fmla="*/ 520 h 902"/>
                  <a:gd name="T42" fmla="*/ 992 w 1554"/>
                  <a:gd name="T43" fmla="*/ 653 h 902"/>
                  <a:gd name="T44" fmla="*/ 1198 w 1554"/>
                  <a:gd name="T45" fmla="*/ 653 h 902"/>
                  <a:gd name="T46" fmla="*/ 778 w 1554"/>
                  <a:gd name="T47" fmla="*/ 901 h 902"/>
                  <a:gd name="T48" fmla="*/ 358 w 1554"/>
                  <a:gd name="T49" fmla="*/ 653 h 902"/>
                  <a:gd name="T50" fmla="*/ 572 w 1554"/>
                  <a:gd name="T51" fmla="*/ 653 h 902"/>
                  <a:gd name="T52" fmla="*/ 572 w 1554"/>
                  <a:gd name="T53" fmla="*/ 520 h 902"/>
                  <a:gd name="T54" fmla="*/ 104 w 1554"/>
                  <a:gd name="T55" fmla="*/ 520 h 902"/>
                  <a:gd name="T56" fmla="*/ 90 w 1554"/>
                  <a:gd name="T57" fmla="*/ 519 h 902"/>
                  <a:gd name="T58" fmla="*/ 73 w 1554"/>
                  <a:gd name="T59" fmla="*/ 516 h 902"/>
                  <a:gd name="T60" fmla="*/ 56 w 1554"/>
                  <a:gd name="T61" fmla="*/ 508 h 902"/>
                  <a:gd name="T62" fmla="*/ 41 w 1554"/>
                  <a:gd name="T63" fmla="*/ 499 h 902"/>
                  <a:gd name="T64" fmla="*/ 28 w 1554"/>
                  <a:gd name="T65" fmla="*/ 487 h 902"/>
                  <a:gd name="T66" fmla="*/ 17 w 1554"/>
                  <a:gd name="T67" fmla="*/ 472 h 902"/>
                  <a:gd name="T68" fmla="*/ 8 w 1554"/>
                  <a:gd name="T69" fmla="*/ 456 h 902"/>
                  <a:gd name="T70" fmla="*/ 3 w 1554"/>
                  <a:gd name="T71" fmla="*/ 439 h 902"/>
                  <a:gd name="T72" fmla="*/ 0 w 1554"/>
                  <a:gd name="T73" fmla="*/ 421 h 902"/>
                  <a:gd name="T74" fmla="*/ 0 w 1554"/>
                  <a:gd name="T75" fmla="*/ 99 h 902"/>
                  <a:gd name="T76" fmla="*/ 2 w 1554"/>
                  <a:gd name="T77" fmla="*/ 87 h 902"/>
                  <a:gd name="T78" fmla="*/ 6 w 1554"/>
                  <a:gd name="T79" fmla="*/ 69 h 902"/>
                  <a:gd name="T80" fmla="*/ 13 w 1554"/>
                  <a:gd name="T81" fmla="*/ 53 h 902"/>
                  <a:gd name="T82" fmla="*/ 24 w 1554"/>
                  <a:gd name="T83" fmla="*/ 38 h 902"/>
                  <a:gd name="T84" fmla="*/ 37 w 1554"/>
                  <a:gd name="T85" fmla="*/ 26 h 902"/>
                  <a:gd name="T86" fmla="*/ 52 w 1554"/>
                  <a:gd name="T87" fmla="*/ 14 h 902"/>
                  <a:gd name="T88" fmla="*/ 68 w 1554"/>
                  <a:gd name="T89" fmla="*/ 8 h 902"/>
                  <a:gd name="T90" fmla="*/ 86 w 1554"/>
                  <a:gd name="T91" fmla="*/ 1 h 902"/>
                  <a:gd name="T92" fmla="*/ 104 w 1554"/>
                  <a:gd name="T93" fmla="*/ 0 h 902"/>
                  <a:gd name="T94" fmla="*/ 1451 w 1554"/>
                  <a:gd name="T95" fmla="*/ 0 h 90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554"/>
                  <a:gd name="T145" fmla="*/ 0 h 902"/>
                  <a:gd name="T146" fmla="*/ 1554 w 1554"/>
                  <a:gd name="T147" fmla="*/ 902 h 90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554" h="902">
                    <a:moveTo>
                      <a:pt x="1451" y="0"/>
                    </a:moveTo>
                    <a:lnTo>
                      <a:pt x="1463" y="0"/>
                    </a:lnTo>
                    <a:lnTo>
                      <a:pt x="1480" y="5"/>
                    </a:lnTo>
                    <a:lnTo>
                      <a:pt x="1497" y="11"/>
                    </a:lnTo>
                    <a:lnTo>
                      <a:pt x="1513" y="21"/>
                    </a:lnTo>
                    <a:lnTo>
                      <a:pt x="1526" y="34"/>
                    </a:lnTo>
                    <a:lnTo>
                      <a:pt x="1538" y="47"/>
                    </a:lnTo>
                    <a:lnTo>
                      <a:pt x="1545" y="65"/>
                    </a:lnTo>
                    <a:lnTo>
                      <a:pt x="1551" y="82"/>
                    </a:lnTo>
                    <a:lnTo>
                      <a:pt x="1553" y="99"/>
                    </a:lnTo>
                    <a:lnTo>
                      <a:pt x="1553" y="421"/>
                    </a:lnTo>
                    <a:lnTo>
                      <a:pt x="1552" y="432"/>
                    </a:lnTo>
                    <a:lnTo>
                      <a:pt x="1547" y="451"/>
                    </a:lnTo>
                    <a:lnTo>
                      <a:pt x="1540" y="467"/>
                    </a:lnTo>
                    <a:lnTo>
                      <a:pt x="1530" y="483"/>
                    </a:lnTo>
                    <a:lnTo>
                      <a:pt x="1517" y="496"/>
                    </a:lnTo>
                    <a:lnTo>
                      <a:pt x="1503" y="506"/>
                    </a:lnTo>
                    <a:lnTo>
                      <a:pt x="1485" y="513"/>
                    </a:lnTo>
                    <a:lnTo>
                      <a:pt x="1468" y="518"/>
                    </a:lnTo>
                    <a:lnTo>
                      <a:pt x="1451" y="520"/>
                    </a:lnTo>
                    <a:lnTo>
                      <a:pt x="992" y="520"/>
                    </a:lnTo>
                    <a:lnTo>
                      <a:pt x="992" y="653"/>
                    </a:lnTo>
                    <a:lnTo>
                      <a:pt x="1198" y="653"/>
                    </a:lnTo>
                    <a:lnTo>
                      <a:pt x="778" y="901"/>
                    </a:lnTo>
                    <a:lnTo>
                      <a:pt x="358" y="653"/>
                    </a:lnTo>
                    <a:lnTo>
                      <a:pt x="572" y="653"/>
                    </a:lnTo>
                    <a:lnTo>
                      <a:pt x="572" y="520"/>
                    </a:lnTo>
                    <a:lnTo>
                      <a:pt x="104" y="520"/>
                    </a:lnTo>
                    <a:lnTo>
                      <a:pt x="90" y="519"/>
                    </a:lnTo>
                    <a:lnTo>
                      <a:pt x="73" y="516"/>
                    </a:lnTo>
                    <a:lnTo>
                      <a:pt x="56" y="508"/>
                    </a:lnTo>
                    <a:lnTo>
                      <a:pt x="41" y="499"/>
                    </a:lnTo>
                    <a:lnTo>
                      <a:pt x="28" y="487"/>
                    </a:lnTo>
                    <a:lnTo>
                      <a:pt x="17" y="472"/>
                    </a:lnTo>
                    <a:lnTo>
                      <a:pt x="8" y="456"/>
                    </a:lnTo>
                    <a:lnTo>
                      <a:pt x="3" y="439"/>
                    </a:lnTo>
                    <a:lnTo>
                      <a:pt x="0" y="421"/>
                    </a:lnTo>
                    <a:lnTo>
                      <a:pt x="0" y="99"/>
                    </a:lnTo>
                    <a:lnTo>
                      <a:pt x="2" y="87"/>
                    </a:lnTo>
                    <a:lnTo>
                      <a:pt x="6" y="69"/>
                    </a:lnTo>
                    <a:lnTo>
                      <a:pt x="13" y="53"/>
                    </a:lnTo>
                    <a:lnTo>
                      <a:pt x="24" y="38"/>
                    </a:lnTo>
                    <a:lnTo>
                      <a:pt x="37" y="26"/>
                    </a:lnTo>
                    <a:lnTo>
                      <a:pt x="52" y="14"/>
                    </a:lnTo>
                    <a:lnTo>
                      <a:pt x="68" y="8"/>
                    </a:lnTo>
                    <a:lnTo>
                      <a:pt x="86" y="1"/>
                    </a:lnTo>
                    <a:lnTo>
                      <a:pt x="104" y="0"/>
                    </a:lnTo>
                    <a:lnTo>
                      <a:pt x="1451" y="0"/>
                    </a:lnTo>
                  </a:path>
                </a:pathLst>
              </a:custGeom>
              <a:solidFill>
                <a:srgbClr val="000000"/>
              </a:solidFill>
              <a:ln w="12700" cap="rnd" cmpd="sng">
                <a:solidFill>
                  <a:srgbClr val="000000"/>
                </a:solidFill>
                <a:prstDash val="solid"/>
                <a:round/>
                <a:headEnd type="none" w="med" len="med"/>
                <a:tailEnd type="none" w="med" len="med"/>
              </a:ln>
            </p:spPr>
            <p:txBody>
              <a:bodyPr/>
              <a:lstStyle/>
              <a:p>
                <a:endParaRPr lang="en-US"/>
              </a:p>
            </p:txBody>
          </p:sp>
          <p:sp>
            <p:nvSpPr>
              <p:cNvPr id="24611" name="Freeform 32"/>
              <p:cNvSpPr>
                <a:spLocks/>
              </p:cNvSpPr>
              <p:nvPr/>
            </p:nvSpPr>
            <p:spPr bwMode="auto">
              <a:xfrm>
                <a:off x="325" y="1004"/>
                <a:ext cx="1554" cy="901"/>
              </a:xfrm>
              <a:custGeom>
                <a:avLst/>
                <a:gdLst>
                  <a:gd name="T0" fmla="*/ 1451 w 1554"/>
                  <a:gd name="T1" fmla="*/ 0 h 901"/>
                  <a:gd name="T2" fmla="*/ 1464 w 1554"/>
                  <a:gd name="T3" fmla="*/ 0 h 901"/>
                  <a:gd name="T4" fmla="*/ 1480 w 1554"/>
                  <a:gd name="T5" fmla="*/ 3 h 901"/>
                  <a:gd name="T6" fmla="*/ 1497 w 1554"/>
                  <a:gd name="T7" fmla="*/ 10 h 901"/>
                  <a:gd name="T8" fmla="*/ 1513 w 1554"/>
                  <a:gd name="T9" fmla="*/ 19 h 901"/>
                  <a:gd name="T10" fmla="*/ 1526 w 1554"/>
                  <a:gd name="T11" fmla="*/ 32 h 901"/>
                  <a:gd name="T12" fmla="*/ 1538 w 1554"/>
                  <a:gd name="T13" fmla="*/ 46 h 901"/>
                  <a:gd name="T14" fmla="*/ 1545 w 1554"/>
                  <a:gd name="T15" fmla="*/ 64 h 901"/>
                  <a:gd name="T16" fmla="*/ 1551 w 1554"/>
                  <a:gd name="T17" fmla="*/ 80 h 901"/>
                  <a:gd name="T18" fmla="*/ 1553 w 1554"/>
                  <a:gd name="T19" fmla="*/ 99 h 901"/>
                  <a:gd name="T20" fmla="*/ 1553 w 1554"/>
                  <a:gd name="T21" fmla="*/ 420 h 901"/>
                  <a:gd name="T22" fmla="*/ 1552 w 1554"/>
                  <a:gd name="T23" fmla="*/ 432 h 901"/>
                  <a:gd name="T24" fmla="*/ 1548 w 1554"/>
                  <a:gd name="T25" fmla="*/ 450 h 901"/>
                  <a:gd name="T26" fmla="*/ 1540 w 1554"/>
                  <a:gd name="T27" fmla="*/ 466 h 901"/>
                  <a:gd name="T28" fmla="*/ 1530 w 1554"/>
                  <a:gd name="T29" fmla="*/ 481 h 901"/>
                  <a:gd name="T30" fmla="*/ 1518 w 1554"/>
                  <a:gd name="T31" fmla="*/ 494 h 901"/>
                  <a:gd name="T32" fmla="*/ 1502 w 1554"/>
                  <a:gd name="T33" fmla="*/ 505 h 901"/>
                  <a:gd name="T34" fmla="*/ 1486 w 1554"/>
                  <a:gd name="T35" fmla="*/ 512 h 901"/>
                  <a:gd name="T36" fmla="*/ 1468 w 1554"/>
                  <a:gd name="T37" fmla="*/ 516 h 901"/>
                  <a:gd name="T38" fmla="*/ 1451 w 1554"/>
                  <a:gd name="T39" fmla="*/ 519 h 901"/>
                  <a:gd name="T40" fmla="*/ 991 w 1554"/>
                  <a:gd name="T41" fmla="*/ 519 h 901"/>
                  <a:gd name="T42" fmla="*/ 991 w 1554"/>
                  <a:gd name="T43" fmla="*/ 652 h 901"/>
                  <a:gd name="T44" fmla="*/ 1198 w 1554"/>
                  <a:gd name="T45" fmla="*/ 652 h 901"/>
                  <a:gd name="T46" fmla="*/ 778 w 1554"/>
                  <a:gd name="T47" fmla="*/ 900 h 901"/>
                  <a:gd name="T48" fmla="*/ 358 w 1554"/>
                  <a:gd name="T49" fmla="*/ 652 h 901"/>
                  <a:gd name="T50" fmla="*/ 572 w 1554"/>
                  <a:gd name="T51" fmla="*/ 652 h 901"/>
                  <a:gd name="T52" fmla="*/ 572 w 1554"/>
                  <a:gd name="T53" fmla="*/ 519 h 901"/>
                  <a:gd name="T54" fmla="*/ 104 w 1554"/>
                  <a:gd name="T55" fmla="*/ 519 h 901"/>
                  <a:gd name="T56" fmla="*/ 90 w 1554"/>
                  <a:gd name="T57" fmla="*/ 517 h 901"/>
                  <a:gd name="T58" fmla="*/ 73 w 1554"/>
                  <a:gd name="T59" fmla="*/ 514 h 901"/>
                  <a:gd name="T60" fmla="*/ 56 w 1554"/>
                  <a:gd name="T61" fmla="*/ 507 h 901"/>
                  <a:gd name="T62" fmla="*/ 42 w 1554"/>
                  <a:gd name="T63" fmla="*/ 497 h 901"/>
                  <a:gd name="T64" fmla="*/ 28 w 1554"/>
                  <a:gd name="T65" fmla="*/ 485 h 901"/>
                  <a:gd name="T66" fmla="*/ 17 w 1554"/>
                  <a:gd name="T67" fmla="*/ 470 h 901"/>
                  <a:gd name="T68" fmla="*/ 9 w 1554"/>
                  <a:gd name="T69" fmla="*/ 455 h 901"/>
                  <a:gd name="T70" fmla="*/ 3 w 1554"/>
                  <a:gd name="T71" fmla="*/ 438 h 901"/>
                  <a:gd name="T72" fmla="*/ 0 w 1554"/>
                  <a:gd name="T73" fmla="*/ 420 h 901"/>
                  <a:gd name="T74" fmla="*/ 0 w 1554"/>
                  <a:gd name="T75" fmla="*/ 99 h 901"/>
                  <a:gd name="T76" fmla="*/ 2 w 1554"/>
                  <a:gd name="T77" fmla="*/ 85 h 901"/>
                  <a:gd name="T78" fmla="*/ 6 w 1554"/>
                  <a:gd name="T79" fmla="*/ 68 h 901"/>
                  <a:gd name="T80" fmla="*/ 14 w 1554"/>
                  <a:gd name="T81" fmla="*/ 51 h 901"/>
                  <a:gd name="T82" fmla="*/ 24 w 1554"/>
                  <a:gd name="T83" fmla="*/ 37 h 901"/>
                  <a:gd name="T84" fmla="*/ 38 w 1554"/>
                  <a:gd name="T85" fmla="*/ 24 h 901"/>
                  <a:gd name="T86" fmla="*/ 52 w 1554"/>
                  <a:gd name="T87" fmla="*/ 13 h 901"/>
                  <a:gd name="T88" fmla="*/ 68 w 1554"/>
                  <a:gd name="T89" fmla="*/ 6 h 901"/>
                  <a:gd name="T90" fmla="*/ 86 w 1554"/>
                  <a:gd name="T91" fmla="*/ 0 h 901"/>
                  <a:gd name="T92" fmla="*/ 104 w 1554"/>
                  <a:gd name="T93" fmla="*/ 0 h 901"/>
                  <a:gd name="T94" fmla="*/ 1451 w 1554"/>
                  <a:gd name="T95" fmla="*/ 0 h 90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554"/>
                  <a:gd name="T145" fmla="*/ 0 h 901"/>
                  <a:gd name="T146" fmla="*/ 1554 w 1554"/>
                  <a:gd name="T147" fmla="*/ 901 h 90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554" h="901">
                    <a:moveTo>
                      <a:pt x="1451" y="0"/>
                    </a:moveTo>
                    <a:lnTo>
                      <a:pt x="1464" y="0"/>
                    </a:lnTo>
                    <a:lnTo>
                      <a:pt x="1480" y="3"/>
                    </a:lnTo>
                    <a:lnTo>
                      <a:pt x="1497" y="10"/>
                    </a:lnTo>
                    <a:lnTo>
                      <a:pt x="1513" y="19"/>
                    </a:lnTo>
                    <a:lnTo>
                      <a:pt x="1526" y="32"/>
                    </a:lnTo>
                    <a:lnTo>
                      <a:pt x="1538" y="46"/>
                    </a:lnTo>
                    <a:lnTo>
                      <a:pt x="1545" y="64"/>
                    </a:lnTo>
                    <a:lnTo>
                      <a:pt x="1551" y="80"/>
                    </a:lnTo>
                    <a:lnTo>
                      <a:pt x="1553" y="99"/>
                    </a:lnTo>
                    <a:lnTo>
                      <a:pt x="1553" y="420"/>
                    </a:lnTo>
                    <a:lnTo>
                      <a:pt x="1552" y="432"/>
                    </a:lnTo>
                    <a:lnTo>
                      <a:pt x="1548" y="450"/>
                    </a:lnTo>
                    <a:lnTo>
                      <a:pt x="1540" y="466"/>
                    </a:lnTo>
                    <a:lnTo>
                      <a:pt x="1530" y="481"/>
                    </a:lnTo>
                    <a:lnTo>
                      <a:pt x="1518" y="494"/>
                    </a:lnTo>
                    <a:lnTo>
                      <a:pt x="1502" y="505"/>
                    </a:lnTo>
                    <a:lnTo>
                      <a:pt x="1486" y="512"/>
                    </a:lnTo>
                    <a:lnTo>
                      <a:pt x="1468" y="516"/>
                    </a:lnTo>
                    <a:lnTo>
                      <a:pt x="1451" y="519"/>
                    </a:lnTo>
                    <a:lnTo>
                      <a:pt x="991" y="519"/>
                    </a:lnTo>
                    <a:lnTo>
                      <a:pt x="991" y="652"/>
                    </a:lnTo>
                    <a:lnTo>
                      <a:pt x="1198" y="652"/>
                    </a:lnTo>
                    <a:lnTo>
                      <a:pt x="778" y="900"/>
                    </a:lnTo>
                    <a:lnTo>
                      <a:pt x="358" y="652"/>
                    </a:lnTo>
                    <a:lnTo>
                      <a:pt x="572" y="652"/>
                    </a:lnTo>
                    <a:lnTo>
                      <a:pt x="572" y="519"/>
                    </a:lnTo>
                    <a:lnTo>
                      <a:pt x="104" y="519"/>
                    </a:lnTo>
                    <a:lnTo>
                      <a:pt x="90" y="517"/>
                    </a:lnTo>
                    <a:lnTo>
                      <a:pt x="73" y="514"/>
                    </a:lnTo>
                    <a:lnTo>
                      <a:pt x="56" y="507"/>
                    </a:lnTo>
                    <a:lnTo>
                      <a:pt x="42" y="497"/>
                    </a:lnTo>
                    <a:lnTo>
                      <a:pt x="28" y="485"/>
                    </a:lnTo>
                    <a:lnTo>
                      <a:pt x="17" y="470"/>
                    </a:lnTo>
                    <a:lnTo>
                      <a:pt x="9" y="455"/>
                    </a:lnTo>
                    <a:lnTo>
                      <a:pt x="3" y="438"/>
                    </a:lnTo>
                    <a:lnTo>
                      <a:pt x="0" y="420"/>
                    </a:lnTo>
                    <a:lnTo>
                      <a:pt x="0" y="99"/>
                    </a:lnTo>
                    <a:lnTo>
                      <a:pt x="2" y="85"/>
                    </a:lnTo>
                    <a:lnTo>
                      <a:pt x="6" y="68"/>
                    </a:lnTo>
                    <a:lnTo>
                      <a:pt x="14" y="51"/>
                    </a:lnTo>
                    <a:lnTo>
                      <a:pt x="24" y="37"/>
                    </a:lnTo>
                    <a:lnTo>
                      <a:pt x="38" y="24"/>
                    </a:lnTo>
                    <a:lnTo>
                      <a:pt x="52" y="13"/>
                    </a:lnTo>
                    <a:lnTo>
                      <a:pt x="68" y="6"/>
                    </a:lnTo>
                    <a:lnTo>
                      <a:pt x="86" y="0"/>
                    </a:lnTo>
                    <a:lnTo>
                      <a:pt x="104" y="0"/>
                    </a:lnTo>
                    <a:lnTo>
                      <a:pt x="1451" y="0"/>
                    </a:lnTo>
                  </a:path>
                </a:pathLst>
              </a:custGeom>
              <a:solidFill>
                <a:srgbClr val="C1CEFF"/>
              </a:solidFill>
              <a:ln w="12700" cap="rnd" cmpd="sng">
                <a:solidFill>
                  <a:srgbClr val="000000"/>
                </a:solidFill>
                <a:prstDash val="solid"/>
                <a:round/>
                <a:headEnd type="none" w="med" len="med"/>
                <a:tailEnd type="none" w="med" len="med"/>
              </a:ln>
            </p:spPr>
            <p:txBody>
              <a:bodyPr/>
              <a:lstStyle/>
              <a:p>
                <a:endParaRPr lang="en-US"/>
              </a:p>
            </p:txBody>
          </p:sp>
        </p:grpSp>
        <p:sp>
          <p:nvSpPr>
            <p:cNvPr id="24609" name="Rectangle 33"/>
            <p:cNvSpPr>
              <a:spLocks noChangeArrowheads="1"/>
            </p:cNvSpPr>
            <p:nvPr/>
          </p:nvSpPr>
          <p:spPr bwMode="auto">
            <a:xfrm>
              <a:off x="531" y="1061"/>
              <a:ext cx="1111" cy="427"/>
            </a:xfrm>
            <a:prstGeom prst="rect">
              <a:avLst/>
            </a:prstGeom>
            <a:noFill/>
            <a:ln w="12700">
              <a:noFill/>
              <a:miter lim="800000"/>
              <a:headEnd/>
              <a:tailEnd/>
            </a:ln>
          </p:spPr>
          <p:txBody>
            <a:bodyPr lIns="90488" tIns="44450" rIns="90488" bIns="44450">
              <a:spAutoFit/>
            </a:bodyPr>
            <a:lstStyle/>
            <a:p>
              <a:pPr algn="ctr">
                <a:spcBef>
                  <a:spcPct val="0"/>
                </a:spcBef>
              </a:pPr>
              <a:r>
                <a:rPr lang="en-US" sz="1900">
                  <a:solidFill>
                    <a:srgbClr val="000000"/>
                  </a:solidFill>
                </a:rPr>
                <a:t>Condition Designator</a:t>
              </a:r>
            </a:p>
          </p:txBody>
        </p:sp>
      </p:grpSp>
      <p:sp>
        <p:nvSpPr>
          <p:cNvPr id="24602" name="Line 34"/>
          <p:cNvSpPr>
            <a:spLocks noChangeShapeType="1"/>
          </p:cNvSpPr>
          <p:nvPr/>
        </p:nvSpPr>
        <p:spPr bwMode="auto">
          <a:xfrm flipH="1" flipV="1">
            <a:off x="1587500" y="3886200"/>
            <a:ext cx="12700" cy="381000"/>
          </a:xfrm>
          <a:prstGeom prst="line">
            <a:avLst/>
          </a:prstGeom>
          <a:noFill/>
          <a:ln w="25400">
            <a:solidFill>
              <a:schemeClr val="tx1"/>
            </a:solidFill>
            <a:round/>
            <a:headEnd/>
            <a:tailEnd type="triangle" w="med" len="med"/>
          </a:ln>
        </p:spPr>
        <p:txBody>
          <a:bodyPr wrap="none" anchor="ctr"/>
          <a:lstStyle/>
          <a:p>
            <a:endParaRPr lang="en-US"/>
          </a:p>
        </p:txBody>
      </p:sp>
      <p:sp>
        <p:nvSpPr>
          <p:cNvPr id="876580" name="Text Box 36"/>
          <p:cNvSpPr txBox="1">
            <a:spLocks noChangeArrowheads="1"/>
          </p:cNvSpPr>
          <p:nvPr/>
        </p:nvSpPr>
        <p:spPr bwMode="auto">
          <a:xfrm>
            <a:off x="2667000" y="4267200"/>
            <a:ext cx="4694238" cy="2225675"/>
          </a:xfrm>
          <a:prstGeom prst="rect">
            <a:avLst/>
          </a:prstGeom>
          <a:noFill/>
          <a:ln w="9525">
            <a:noFill/>
            <a:miter lim="800000"/>
            <a:headEnd/>
            <a:tailEnd/>
          </a:ln>
          <a:effectLst/>
        </p:spPr>
        <p:txBody>
          <a:bodyPr>
            <a:spAutoFit/>
          </a:bodyPr>
          <a:lstStyle/>
          <a:p>
            <a:pPr>
              <a:spcBef>
                <a:spcPct val="50000"/>
              </a:spcBef>
              <a:tabLst>
                <a:tab pos="457200" algn="l"/>
              </a:tabLst>
              <a:defRPr/>
            </a:pPr>
            <a:r>
              <a:rPr lang="en-US" sz="2000" dirty="0">
                <a:latin typeface="+mn-lt"/>
              </a:rPr>
              <a:t>M	=  Mandatory</a:t>
            </a:r>
          </a:p>
          <a:p>
            <a:pPr>
              <a:spcBef>
                <a:spcPct val="50000"/>
              </a:spcBef>
              <a:tabLst>
                <a:tab pos="457200" algn="l"/>
              </a:tabLst>
              <a:defRPr/>
            </a:pPr>
            <a:r>
              <a:rPr lang="en-US" sz="2000" dirty="0">
                <a:latin typeface="+mn-lt"/>
              </a:rPr>
              <a:t>O 	=  Optional</a:t>
            </a:r>
          </a:p>
          <a:p>
            <a:pPr>
              <a:spcBef>
                <a:spcPct val="50000"/>
              </a:spcBef>
              <a:tabLst>
                <a:tab pos="457200" algn="l"/>
              </a:tabLst>
              <a:defRPr/>
            </a:pPr>
            <a:r>
              <a:rPr lang="en-US" sz="2000" dirty="0">
                <a:latin typeface="+mn-lt"/>
              </a:rPr>
              <a:t>X	=  Syntax note applies</a:t>
            </a:r>
          </a:p>
          <a:p>
            <a:pPr>
              <a:spcBef>
                <a:spcPct val="50000"/>
              </a:spcBef>
              <a:tabLst>
                <a:tab pos="457200" algn="l"/>
              </a:tabLst>
              <a:defRPr/>
            </a:pPr>
            <a:r>
              <a:rPr lang="en-US" sz="2000" dirty="0">
                <a:latin typeface="+mn-lt"/>
              </a:rPr>
              <a:t>Z 	=  Semantic note applies</a:t>
            </a:r>
          </a:p>
          <a:p>
            <a:pPr>
              <a:spcBef>
                <a:spcPct val="50000"/>
              </a:spcBef>
              <a:tabLst>
                <a:tab pos="457200" algn="l"/>
              </a:tabLst>
              <a:defRPr/>
            </a:pPr>
            <a:r>
              <a:rPr lang="en-US" sz="2000" dirty="0">
                <a:latin typeface="+mn-lt"/>
              </a:rPr>
              <a:t>Combinations may be applicable</a:t>
            </a:r>
          </a:p>
        </p:txBody>
      </p:sp>
      <p:sp>
        <p:nvSpPr>
          <p:cNvPr id="24605" name="Line 37"/>
          <p:cNvSpPr>
            <a:spLocks noChangeShapeType="1"/>
          </p:cNvSpPr>
          <p:nvPr/>
        </p:nvSpPr>
        <p:spPr bwMode="auto">
          <a:xfrm flipV="1">
            <a:off x="6324600" y="3962400"/>
            <a:ext cx="0" cy="381000"/>
          </a:xfrm>
          <a:prstGeom prst="line">
            <a:avLst/>
          </a:prstGeom>
          <a:noFill/>
          <a:ln w="25400">
            <a:solidFill>
              <a:schemeClr val="tx1"/>
            </a:solidFill>
            <a:round/>
            <a:headEnd/>
            <a:tailEnd type="triangle" w="med" len="med"/>
          </a:ln>
        </p:spPr>
        <p:txBody>
          <a:bodyPr wrap="none" anchor="ctr"/>
          <a:lstStyle/>
          <a:p>
            <a:endParaRPr lang="en-US"/>
          </a:p>
        </p:txBody>
      </p:sp>
      <p:sp>
        <p:nvSpPr>
          <p:cNvPr id="24606" name="Rectangle 38"/>
          <p:cNvSpPr>
            <a:spLocks noChangeArrowheads="1"/>
          </p:cNvSpPr>
          <p:nvPr/>
        </p:nvSpPr>
        <p:spPr bwMode="auto">
          <a:xfrm>
            <a:off x="3246438" y="3124200"/>
            <a:ext cx="273050" cy="366713"/>
          </a:xfrm>
          <a:prstGeom prst="rect">
            <a:avLst/>
          </a:prstGeom>
          <a:noFill/>
          <a:ln w="9525">
            <a:noFill/>
            <a:miter lim="800000"/>
            <a:headEnd/>
            <a:tailEnd/>
          </a:ln>
        </p:spPr>
        <p:txBody>
          <a:bodyPr wrap="none">
            <a:spAutoFit/>
          </a:bodyPr>
          <a:lstStyle/>
          <a:p>
            <a:pPr>
              <a:spcBef>
                <a:spcPct val="0"/>
              </a:spcBef>
            </a:pPr>
            <a:r>
              <a:rPr lang="en-US" sz="1800"/>
              <a:t>*</a:t>
            </a:r>
          </a:p>
        </p:txBody>
      </p:sp>
      <p:sp>
        <p:nvSpPr>
          <p:cNvPr id="24607" name="Rectangle 39"/>
          <p:cNvSpPr>
            <a:spLocks noChangeArrowheads="1"/>
          </p:cNvSpPr>
          <p:nvPr/>
        </p:nvSpPr>
        <p:spPr bwMode="auto">
          <a:xfrm>
            <a:off x="5456238" y="3124200"/>
            <a:ext cx="381000" cy="366713"/>
          </a:xfrm>
          <a:prstGeom prst="rect">
            <a:avLst/>
          </a:prstGeom>
          <a:noFill/>
          <a:ln w="9525">
            <a:noFill/>
            <a:miter lim="800000"/>
            <a:headEnd/>
            <a:tailEnd/>
          </a:ln>
        </p:spPr>
        <p:txBody>
          <a:bodyPr>
            <a:spAutoFit/>
          </a:bodyPr>
          <a:lstStyle/>
          <a:p>
            <a:pPr>
              <a:spcBef>
                <a:spcPct val="0"/>
              </a:spcBef>
            </a:pPr>
            <a:r>
              <a:rPr lang="en-US" sz="1800"/>
              <a:t>*</a:t>
            </a:r>
          </a:p>
        </p:txBody>
      </p:sp>
      <p:grpSp>
        <p:nvGrpSpPr>
          <p:cNvPr id="39" name="Group 38"/>
          <p:cNvGrpSpPr/>
          <p:nvPr/>
        </p:nvGrpSpPr>
        <p:grpSpPr>
          <a:xfrm>
            <a:off x="5740794" y="6445190"/>
            <a:ext cx="3377806" cy="400110"/>
            <a:chOff x="6019800" y="6445190"/>
            <a:chExt cx="3098800" cy="400110"/>
          </a:xfrm>
        </p:grpSpPr>
        <p:sp>
          <p:nvSpPr>
            <p:cNvPr id="40" name="TextBox 39"/>
            <p:cNvSpPr txBox="1"/>
            <p:nvPr/>
          </p:nvSpPr>
          <p:spPr bwMode="auto">
            <a:xfrm>
              <a:off x="6019800" y="6445190"/>
              <a:ext cx="30988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Data Segment               Sentence</a:t>
              </a:r>
              <a:endParaRPr lang="en-US" sz="2000" dirty="0">
                <a:solidFill>
                  <a:srgbClr val="FF0000"/>
                </a:solidFill>
                <a:latin typeface="Arial Narrow" pitchFamily="34" charset="0"/>
                <a:cs typeface="Arial" charset="0"/>
              </a:endParaRPr>
            </a:p>
          </p:txBody>
        </p:sp>
        <p:sp>
          <p:nvSpPr>
            <p:cNvPr id="41" name="Left-Right Arrow 40"/>
            <p:cNvSpPr/>
            <p:nvPr/>
          </p:nvSpPr>
          <p:spPr bwMode="auto">
            <a:xfrm>
              <a:off x="7490007"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762000" y="381000"/>
            <a:ext cx="7696200" cy="1447800"/>
          </a:xfrm>
          <a:noFill/>
        </p:spPr>
        <p:txBody>
          <a:bodyPr lIns="90488" tIns="44450" rIns="90488" bIns="44450" anchor="b"/>
          <a:lstStyle/>
          <a:p>
            <a:r>
              <a:rPr lang="en-US" sz="4400" dirty="0" smtClean="0"/>
              <a:t>Data Segment Diagram -</a:t>
            </a:r>
            <a:br>
              <a:rPr lang="en-US" sz="4400" dirty="0" smtClean="0"/>
            </a:br>
            <a:r>
              <a:rPr lang="en-US" sz="4000" dirty="0" smtClean="0"/>
              <a:t>Data Dictionary Format</a:t>
            </a:r>
          </a:p>
        </p:txBody>
      </p:sp>
      <p:grpSp>
        <p:nvGrpSpPr>
          <p:cNvPr id="25603" name="Group 3"/>
          <p:cNvGrpSpPr>
            <a:grpSpLocks/>
          </p:cNvGrpSpPr>
          <p:nvPr/>
        </p:nvGrpSpPr>
        <p:grpSpPr bwMode="auto">
          <a:xfrm>
            <a:off x="1162051" y="3886200"/>
            <a:ext cx="6915151" cy="1968500"/>
            <a:chOff x="669" y="2862"/>
            <a:chExt cx="4356" cy="1054"/>
          </a:xfrm>
        </p:grpSpPr>
        <p:grpSp>
          <p:nvGrpSpPr>
            <p:cNvPr id="25611" name="Group 4"/>
            <p:cNvGrpSpPr>
              <a:grpSpLocks/>
            </p:cNvGrpSpPr>
            <p:nvPr/>
          </p:nvGrpSpPr>
          <p:grpSpPr bwMode="auto">
            <a:xfrm>
              <a:off x="669" y="2862"/>
              <a:ext cx="4284" cy="205"/>
              <a:chOff x="669" y="2628"/>
              <a:chExt cx="4284" cy="205"/>
            </a:xfrm>
          </p:grpSpPr>
          <p:sp>
            <p:nvSpPr>
              <p:cNvPr id="25613" name="Line 5"/>
              <p:cNvSpPr>
                <a:spLocks noChangeShapeType="1"/>
              </p:cNvSpPr>
              <p:nvPr/>
            </p:nvSpPr>
            <p:spPr bwMode="auto">
              <a:xfrm>
                <a:off x="669" y="2833"/>
                <a:ext cx="4284" cy="0"/>
              </a:xfrm>
              <a:prstGeom prst="line">
                <a:avLst/>
              </a:prstGeom>
              <a:noFill/>
              <a:ln w="12700">
                <a:solidFill>
                  <a:schemeClr val="tx1"/>
                </a:solidFill>
                <a:round/>
                <a:headEnd/>
                <a:tailEnd/>
              </a:ln>
            </p:spPr>
            <p:txBody>
              <a:bodyPr wrap="none" anchor="ctr"/>
              <a:lstStyle/>
              <a:p>
                <a:endParaRPr lang="en-US"/>
              </a:p>
            </p:txBody>
          </p:sp>
          <p:sp>
            <p:nvSpPr>
              <p:cNvPr id="25614" name="Rectangle 6"/>
              <p:cNvSpPr>
                <a:spLocks noChangeArrowheads="1"/>
              </p:cNvSpPr>
              <p:nvPr/>
            </p:nvSpPr>
            <p:spPr bwMode="auto">
              <a:xfrm>
                <a:off x="672" y="2628"/>
                <a:ext cx="4194" cy="195"/>
              </a:xfrm>
              <a:prstGeom prst="rect">
                <a:avLst/>
              </a:prstGeom>
              <a:noFill/>
              <a:ln w="12700">
                <a:noFill/>
                <a:miter lim="800000"/>
                <a:headEnd/>
                <a:tailEnd/>
              </a:ln>
            </p:spPr>
            <p:txBody>
              <a:bodyPr wrap="none" lIns="90488" tIns="44450" rIns="90488" bIns="44450">
                <a:spAutoFit/>
              </a:bodyPr>
              <a:lstStyle/>
              <a:p>
                <a:pPr>
                  <a:spcBef>
                    <a:spcPct val="0"/>
                  </a:spcBef>
                </a:pPr>
                <a:r>
                  <a:rPr lang="en-US" sz="1800" dirty="0">
                    <a:latin typeface="+mn-lt"/>
                  </a:rPr>
                  <a:t>Ref.     </a:t>
                </a:r>
                <a:r>
                  <a:rPr lang="en-US" sz="1800" dirty="0" err="1">
                    <a:latin typeface="+mn-lt"/>
                  </a:rPr>
                  <a:t>Ele</a:t>
                </a:r>
                <a:r>
                  <a:rPr lang="en-US" sz="1800" dirty="0">
                    <a:latin typeface="+mn-lt"/>
                  </a:rPr>
                  <a:t>. No.     	Name                                Attributes</a:t>
                </a:r>
              </a:p>
            </p:txBody>
          </p:sp>
        </p:grpSp>
        <p:sp>
          <p:nvSpPr>
            <p:cNvPr id="25612" name="Rectangle 7"/>
            <p:cNvSpPr>
              <a:spLocks noChangeArrowheads="1"/>
            </p:cNvSpPr>
            <p:nvPr/>
          </p:nvSpPr>
          <p:spPr bwMode="auto">
            <a:xfrm>
              <a:off x="714" y="3083"/>
              <a:ext cx="4311" cy="833"/>
            </a:xfrm>
            <a:prstGeom prst="rect">
              <a:avLst/>
            </a:prstGeom>
            <a:noFill/>
            <a:ln w="12700">
              <a:noFill/>
              <a:miter lim="800000"/>
              <a:headEnd/>
              <a:tailEnd/>
            </a:ln>
          </p:spPr>
          <p:txBody>
            <a:bodyPr wrap="square" lIns="90488" tIns="44450" rIns="90488" bIns="44450">
              <a:spAutoFit/>
            </a:bodyPr>
            <a:lstStyle/>
            <a:p>
              <a:pPr>
                <a:spcBef>
                  <a:spcPct val="0"/>
                </a:spcBef>
                <a:tabLst>
                  <a:tab pos="1028700" algn="l"/>
                  <a:tab pos="1771650" algn="l"/>
                  <a:tab pos="5257800" algn="l"/>
                  <a:tab pos="5715000" algn="l"/>
                  <a:tab pos="6172200" algn="l"/>
                </a:tabLst>
              </a:pPr>
              <a:r>
                <a:rPr lang="en-US" sz="1600" b="0" dirty="0">
                  <a:latin typeface="+mn-lt"/>
                </a:rPr>
                <a:t>01 	 98     	Entity Identifier Code	M	ID  	2/3</a:t>
              </a:r>
            </a:p>
            <a:p>
              <a:pPr>
                <a:spcBef>
                  <a:spcPct val="0"/>
                </a:spcBef>
                <a:tabLst>
                  <a:tab pos="1028700" algn="l"/>
                  <a:tab pos="1771650" algn="l"/>
                  <a:tab pos="5257800" algn="l"/>
                  <a:tab pos="5715000" algn="l"/>
                  <a:tab pos="6172200" algn="l"/>
                </a:tabLst>
              </a:pPr>
              <a:r>
                <a:rPr lang="en-US" sz="1600" b="0" dirty="0">
                  <a:latin typeface="+mn-lt"/>
                </a:rPr>
                <a:t>02           	 93  	Name                    	X	AN  	1/60</a:t>
              </a:r>
            </a:p>
            <a:p>
              <a:pPr>
                <a:spcBef>
                  <a:spcPct val="0"/>
                </a:spcBef>
                <a:tabLst>
                  <a:tab pos="1028700" algn="l"/>
                  <a:tab pos="1771650" algn="l"/>
                  <a:tab pos="5257800" algn="l"/>
                  <a:tab pos="5715000" algn="l"/>
                  <a:tab pos="6172200" algn="l"/>
                </a:tabLst>
              </a:pPr>
              <a:r>
                <a:rPr lang="en-US" sz="1600" b="0" dirty="0">
                  <a:latin typeface="+mn-lt"/>
                </a:rPr>
                <a:t>03          	 66   	Identification Code Qualifier	X 	ID    	1/2</a:t>
              </a:r>
            </a:p>
            <a:p>
              <a:pPr>
                <a:spcBef>
                  <a:spcPct val="0"/>
                </a:spcBef>
                <a:tabLst>
                  <a:tab pos="1028700" algn="l"/>
                  <a:tab pos="1771650" algn="l"/>
                  <a:tab pos="5257800" algn="l"/>
                  <a:tab pos="5715000" algn="l"/>
                  <a:tab pos="6172200" algn="l"/>
                </a:tabLst>
              </a:pPr>
              <a:r>
                <a:rPr lang="en-US" sz="1600" b="0" dirty="0">
                  <a:latin typeface="+mn-lt"/>
                </a:rPr>
                <a:t>04           	 67  	Identification Code  	X	AN  	2/80</a:t>
              </a:r>
            </a:p>
            <a:p>
              <a:pPr>
                <a:spcBef>
                  <a:spcPct val="0"/>
                </a:spcBef>
                <a:tabLst>
                  <a:tab pos="1028700" algn="l"/>
                  <a:tab pos="1771650" algn="l"/>
                  <a:tab pos="5257800" algn="l"/>
                  <a:tab pos="5715000" algn="l"/>
                  <a:tab pos="6172200" algn="l"/>
                </a:tabLst>
              </a:pPr>
              <a:r>
                <a:rPr lang="en-US" sz="1600" b="0" dirty="0">
                  <a:latin typeface="+mn-lt"/>
                </a:rPr>
                <a:t>05         	706 	Entity Reference Code	O 	ID   	2/2</a:t>
              </a:r>
            </a:p>
            <a:p>
              <a:pPr>
                <a:spcBef>
                  <a:spcPct val="0"/>
                </a:spcBef>
                <a:tabLst>
                  <a:tab pos="1028700" algn="l"/>
                  <a:tab pos="1771650" algn="l"/>
                  <a:tab pos="5257800" algn="l"/>
                  <a:tab pos="5715000" algn="l"/>
                  <a:tab pos="6172200" algn="l"/>
                </a:tabLst>
              </a:pPr>
              <a:r>
                <a:rPr lang="en-US" sz="1600" b="0" dirty="0">
                  <a:latin typeface="+mn-lt"/>
                </a:rPr>
                <a:t>06           	 98   	Entity Identifier Code	O 	ID   	2/3</a:t>
              </a:r>
            </a:p>
          </p:txBody>
        </p:sp>
      </p:grpSp>
      <p:grpSp>
        <p:nvGrpSpPr>
          <p:cNvPr id="25604" name="Group 8"/>
          <p:cNvGrpSpPr>
            <a:grpSpLocks/>
          </p:cNvGrpSpPr>
          <p:nvPr/>
        </p:nvGrpSpPr>
        <p:grpSpPr bwMode="auto">
          <a:xfrm>
            <a:off x="1066800" y="1752600"/>
            <a:ext cx="6934200" cy="1631351"/>
            <a:chOff x="624" y="858"/>
            <a:chExt cx="4380" cy="1059"/>
          </a:xfrm>
        </p:grpSpPr>
        <p:grpSp>
          <p:nvGrpSpPr>
            <p:cNvPr id="25606" name="Group 9"/>
            <p:cNvGrpSpPr>
              <a:grpSpLocks/>
            </p:cNvGrpSpPr>
            <p:nvPr/>
          </p:nvGrpSpPr>
          <p:grpSpPr bwMode="auto">
            <a:xfrm>
              <a:off x="624" y="1338"/>
              <a:ext cx="4349" cy="579"/>
              <a:chOff x="624" y="1392"/>
              <a:chExt cx="4349" cy="579"/>
            </a:xfrm>
          </p:grpSpPr>
          <p:sp>
            <p:nvSpPr>
              <p:cNvPr id="25608" name="Rectangle 10"/>
              <p:cNvSpPr>
                <a:spLocks noChangeArrowheads="1"/>
              </p:cNvSpPr>
              <p:nvPr/>
            </p:nvSpPr>
            <p:spPr bwMode="auto">
              <a:xfrm>
                <a:off x="624" y="1392"/>
                <a:ext cx="1871" cy="236"/>
              </a:xfrm>
              <a:prstGeom prst="rect">
                <a:avLst/>
              </a:prstGeom>
              <a:noFill/>
              <a:ln w="12700">
                <a:noFill/>
                <a:miter lim="800000"/>
                <a:headEnd/>
                <a:tailEnd/>
              </a:ln>
            </p:spPr>
            <p:txBody>
              <a:bodyPr wrap="none" lIns="90488" tIns="44450" rIns="90488" bIns="44450">
                <a:spAutoFit/>
              </a:bodyPr>
              <a:lstStyle/>
              <a:p>
                <a:pPr>
                  <a:spcBef>
                    <a:spcPct val="0"/>
                  </a:spcBef>
                </a:pPr>
                <a:r>
                  <a:rPr lang="en-US" sz="1800" dirty="0">
                    <a:latin typeface="+mn-lt"/>
                  </a:rPr>
                  <a:t>Transaction Sets used in:</a:t>
                </a:r>
              </a:p>
            </p:txBody>
          </p:sp>
          <p:sp>
            <p:nvSpPr>
              <p:cNvPr id="25609" name="Line 11"/>
              <p:cNvSpPr>
                <a:spLocks noChangeShapeType="1"/>
              </p:cNvSpPr>
              <p:nvPr/>
            </p:nvSpPr>
            <p:spPr bwMode="auto">
              <a:xfrm>
                <a:off x="689" y="1591"/>
                <a:ext cx="4284" cy="0"/>
              </a:xfrm>
              <a:prstGeom prst="line">
                <a:avLst/>
              </a:prstGeom>
              <a:noFill/>
              <a:ln w="12700">
                <a:solidFill>
                  <a:schemeClr val="tx1"/>
                </a:solidFill>
                <a:round/>
                <a:headEnd/>
                <a:tailEnd/>
              </a:ln>
            </p:spPr>
            <p:txBody>
              <a:bodyPr wrap="none" anchor="ctr"/>
              <a:lstStyle/>
              <a:p>
                <a:endParaRPr lang="en-US"/>
              </a:p>
            </p:txBody>
          </p:sp>
          <p:sp>
            <p:nvSpPr>
              <p:cNvPr id="25610" name="Rectangle 12"/>
              <p:cNvSpPr>
                <a:spLocks noChangeArrowheads="1"/>
              </p:cNvSpPr>
              <p:nvPr/>
            </p:nvSpPr>
            <p:spPr bwMode="auto">
              <a:xfrm>
                <a:off x="674" y="1593"/>
                <a:ext cx="4257" cy="378"/>
              </a:xfrm>
              <a:prstGeom prst="rect">
                <a:avLst/>
              </a:prstGeom>
              <a:noFill/>
              <a:ln w="12700">
                <a:noFill/>
                <a:miter lim="800000"/>
                <a:headEnd/>
                <a:tailEnd/>
              </a:ln>
            </p:spPr>
            <p:txBody>
              <a:bodyPr lIns="90488" tIns="44450" rIns="90488" bIns="44450">
                <a:spAutoFit/>
              </a:bodyPr>
              <a:lstStyle/>
              <a:p>
                <a:pPr>
                  <a:spcBef>
                    <a:spcPct val="0"/>
                  </a:spcBef>
                  <a:tabLst>
                    <a:tab pos="625475" algn="l"/>
                    <a:tab pos="1260475" algn="l"/>
                    <a:tab pos="1885950" algn="l"/>
                    <a:tab pos="2511425" algn="l"/>
                    <a:tab pos="3148013" algn="l"/>
                    <a:tab pos="3773488" algn="l"/>
                    <a:tab pos="4398963" algn="l"/>
                    <a:tab pos="5033963" algn="l"/>
                    <a:tab pos="5602288" algn="l"/>
                    <a:tab pos="6169025" algn="l"/>
                  </a:tabLst>
                </a:pPr>
                <a:r>
                  <a:rPr lang="en-US" sz="1600" b="0" dirty="0" smtClean="0">
                    <a:latin typeface="+mn-lt"/>
                  </a:rPr>
                  <a:t>104	110	120	128	130	131	135	140	180	511	517</a:t>
                </a:r>
                <a:endParaRPr lang="en-US" sz="1600" b="0" dirty="0">
                  <a:latin typeface="+mn-lt"/>
                </a:endParaRPr>
              </a:p>
              <a:p>
                <a:pPr>
                  <a:spcBef>
                    <a:spcPct val="0"/>
                  </a:spcBef>
                  <a:tabLst>
                    <a:tab pos="625475" algn="l"/>
                    <a:tab pos="1260475" algn="l"/>
                    <a:tab pos="1885950" algn="l"/>
                    <a:tab pos="2511425" algn="l"/>
                    <a:tab pos="3148013" algn="l"/>
                    <a:tab pos="3773488" algn="l"/>
                    <a:tab pos="4398963" algn="l"/>
                    <a:tab pos="5033963" algn="l"/>
                    <a:tab pos="5602288" algn="l"/>
                  </a:tabLst>
                </a:pPr>
                <a:r>
                  <a:rPr lang="en-US" sz="1600" b="0" dirty="0" smtClean="0">
                    <a:latin typeface="+mn-lt"/>
                  </a:rPr>
                  <a:t>527	536	561	567	568	810	812	824	830	842</a:t>
                </a:r>
                <a:endParaRPr lang="en-US" sz="1600" b="0" dirty="0"/>
              </a:p>
            </p:txBody>
          </p:sp>
        </p:grpSp>
        <p:sp>
          <p:nvSpPr>
            <p:cNvPr id="25607" name="Rectangle 13"/>
            <p:cNvSpPr>
              <a:spLocks noChangeArrowheads="1"/>
            </p:cNvSpPr>
            <p:nvPr/>
          </p:nvSpPr>
          <p:spPr bwMode="auto">
            <a:xfrm>
              <a:off x="642" y="858"/>
              <a:ext cx="4362" cy="458"/>
            </a:xfrm>
            <a:prstGeom prst="rect">
              <a:avLst/>
            </a:prstGeom>
            <a:noFill/>
            <a:ln w="12700">
              <a:noFill/>
              <a:miter lim="800000"/>
              <a:headEnd/>
              <a:tailEnd/>
            </a:ln>
          </p:spPr>
          <p:txBody>
            <a:bodyPr lIns="90488" tIns="44450" rIns="90488" bIns="44450">
              <a:spAutoFit/>
            </a:bodyPr>
            <a:lstStyle/>
            <a:p>
              <a:pPr>
                <a:spcBef>
                  <a:spcPct val="0"/>
                </a:spcBef>
              </a:pPr>
              <a:r>
                <a:rPr lang="en-US" sz="2000" dirty="0"/>
                <a:t>N1 Name</a:t>
              </a:r>
              <a:endParaRPr lang="en-US" sz="2000" b="0" dirty="0"/>
            </a:p>
            <a:p>
              <a:pPr>
                <a:spcBef>
                  <a:spcPct val="0"/>
                </a:spcBef>
              </a:pPr>
              <a:r>
                <a:rPr lang="en-US" sz="2000" b="0" dirty="0">
                  <a:latin typeface="+mn-lt"/>
                </a:rPr>
                <a:t>To identify a party by type of organization, name and code</a:t>
              </a:r>
            </a:p>
          </p:txBody>
        </p:sp>
      </p:grpSp>
      <p:grpSp>
        <p:nvGrpSpPr>
          <p:cNvPr id="14" name="Group 13"/>
          <p:cNvGrpSpPr/>
          <p:nvPr/>
        </p:nvGrpSpPr>
        <p:grpSpPr>
          <a:xfrm>
            <a:off x="5740794" y="6445190"/>
            <a:ext cx="3377806" cy="400110"/>
            <a:chOff x="6019800" y="6445190"/>
            <a:chExt cx="3098800" cy="400110"/>
          </a:xfrm>
        </p:grpSpPr>
        <p:sp>
          <p:nvSpPr>
            <p:cNvPr id="15" name="TextBox 14"/>
            <p:cNvSpPr txBox="1"/>
            <p:nvPr/>
          </p:nvSpPr>
          <p:spPr bwMode="auto">
            <a:xfrm>
              <a:off x="6019800" y="6445190"/>
              <a:ext cx="30988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Data Segment               Sentence</a:t>
              </a:r>
              <a:endParaRPr lang="en-US" sz="2000" dirty="0">
                <a:solidFill>
                  <a:srgbClr val="FF0000"/>
                </a:solidFill>
                <a:latin typeface="Arial Narrow" pitchFamily="34" charset="0"/>
                <a:cs typeface="Arial" charset="0"/>
              </a:endParaRPr>
            </a:p>
          </p:txBody>
        </p:sp>
        <p:sp>
          <p:nvSpPr>
            <p:cNvPr id="16" name="Left-Right Arrow 15"/>
            <p:cNvSpPr/>
            <p:nvPr/>
          </p:nvSpPr>
          <p:spPr bwMode="auto">
            <a:xfrm>
              <a:off x="7490007"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85800" y="0"/>
            <a:ext cx="7772400" cy="1143000"/>
          </a:xfrm>
          <a:noFill/>
        </p:spPr>
        <p:txBody>
          <a:bodyPr lIns="90488" tIns="44450" rIns="90488" bIns="44450" anchor="b"/>
          <a:lstStyle/>
          <a:p>
            <a:r>
              <a:rPr lang="en-US" sz="4400" smtClean="0"/>
              <a:t>Data Segment Diagram</a:t>
            </a:r>
            <a:endParaRPr lang="en-US" smtClean="0"/>
          </a:p>
        </p:txBody>
      </p:sp>
      <p:grpSp>
        <p:nvGrpSpPr>
          <p:cNvPr id="26627" name="Group 3"/>
          <p:cNvGrpSpPr>
            <a:grpSpLocks/>
          </p:cNvGrpSpPr>
          <p:nvPr/>
        </p:nvGrpSpPr>
        <p:grpSpPr bwMode="auto">
          <a:xfrm>
            <a:off x="152400" y="3200400"/>
            <a:ext cx="2381250" cy="1033463"/>
            <a:chOff x="267" y="2065"/>
            <a:chExt cx="1500" cy="651"/>
          </a:xfrm>
        </p:grpSpPr>
        <p:grpSp>
          <p:nvGrpSpPr>
            <p:cNvPr id="26639" name="Group 4"/>
            <p:cNvGrpSpPr>
              <a:grpSpLocks/>
            </p:cNvGrpSpPr>
            <p:nvPr/>
          </p:nvGrpSpPr>
          <p:grpSpPr bwMode="auto">
            <a:xfrm>
              <a:off x="267" y="2065"/>
              <a:ext cx="1500" cy="651"/>
              <a:chOff x="267" y="2065"/>
              <a:chExt cx="1500" cy="651"/>
            </a:xfrm>
          </p:grpSpPr>
          <p:sp>
            <p:nvSpPr>
              <p:cNvPr id="26641" name="Freeform 5"/>
              <p:cNvSpPr>
                <a:spLocks/>
              </p:cNvSpPr>
              <p:nvPr/>
            </p:nvSpPr>
            <p:spPr bwMode="auto">
              <a:xfrm>
                <a:off x="326" y="2116"/>
                <a:ext cx="1441" cy="600"/>
              </a:xfrm>
              <a:custGeom>
                <a:avLst/>
                <a:gdLst>
                  <a:gd name="T0" fmla="*/ 1346 w 1441"/>
                  <a:gd name="T1" fmla="*/ 0 h 600"/>
                  <a:gd name="T2" fmla="*/ 1357 w 1441"/>
                  <a:gd name="T3" fmla="*/ 0 h 600"/>
                  <a:gd name="T4" fmla="*/ 1372 w 1441"/>
                  <a:gd name="T5" fmla="*/ 3 h 600"/>
                  <a:gd name="T6" fmla="*/ 1388 w 1441"/>
                  <a:gd name="T7" fmla="*/ 7 h 600"/>
                  <a:gd name="T8" fmla="*/ 1403 w 1441"/>
                  <a:gd name="T9" fmla="*/ 13 h 600"/>
                  <a:gd name="T10" fmla="*/ 1415 w 1441"/>
                  <a:gd name="T11" fmla="*/ 22 h 600"/>
                  <a:gd name="T12" fmla="*/ 1426 w 1441"/>
                  <a:gd name="T13" fmla="*/ 31 h 600"/>
                  <a:gd name="T14" fmla="*/ 1433 w 1441"/>
                  <a:gd name="T15" fmla="*/ 42 h 600"/>
                  <a:gd name="T16" fmla="*/ 1438 w 1441"/>
                  <a:gd name="T17" fmla="*/ 54 h 600"/>
                  <a:gd name="T18" fmla="*/ 1440 w 1441"/>
                  <a:gd name="T19" fmla="*/ 66 h 600"/>
                  <a:gd name="T20" fmla="*/ 1440 w 1441"/>
                  <a:gd name="T21" fmla="*/ 279 h 600"/>
                  <a:gd name="T22" fmla="*/ 1439 w 1441"/>
                  <a:gd name="T23" fmla="*/ 287 h 600"/>
                  <a:gd name="T24" fmla="*/ 1435 w 1441"/>
                  <a:gd name="T25" fmla="*/ 299 h 600"/>
                  <a:gd name="T26" fmla="*/ 1428 w 1441"/>
                  <a:gd name="T27" fmla="*/ 310 h 600"/>
                  <a:gd name="T28" fmla="*/ 1418 w 1441"/>
                  <a:gd name="T29" fmla="*/ 320 h 600"/>
                  <a:gd name="T30" fmla="*/ 1407 w 1441"/>
                  <a:gd name="T31" fmla="*/ 329 h 600"/>
                  <a:gd name="T32" fmla="*/ 1393 w 1441"/>
                  <a:gd name="T33" fmla="*/ 336 h 600"/>
                  <a:gd name="T34" fmla="*/ 1377 w 1441"/>
                  <a:gd name="T35" fmla="*/ 341 h 600"/>
                  <a:gd name="T36" fmla="*/ 1361 w 1441"/>
                  <a:gd name="T37" fmla="*/ 344 h 600"/>
                  <a:gd name="T38" fmla="*/ 1346 w 1441"/>
                  <a:gd name="T39" fmla="*/ 345 h 600"/>
                  <a:gd name="T40" fmla="*/ 920 w 1441"/>
                  <a:gd name="T41" fmla="*/ 345 h 600"/>
                  <a:gd name="T42" fmla="*/ 920 w 1441"/>
                  <a:gd name="T43" fmla="*/ 434 h 600"/>
                  <a:gd name="T44" fmla="*/ 1110 w 1441"/>
                  <a:gd name="T45" fmla="*/ 434 h 600"/>
                  <a:gd name="T46" fmla="*/ 722 w 1441"/>
                  <a:gd name="T47" fmla="*/ 599 h 600"/>
                  <a:gd name="T48" fmla="*/ 332 w 1441"/>
                  <a:gd name="T49" fmla="*/ 434 h 600"/>
                  <a:gd name="T50" fmla="*/ 530 w 1441"/>
                  <a:gd name="T51" fmla="*/ 434 h 600"/>
                  <a:gd name="T52" fmla="*/ 530 w 1441"/>
                  <a:gd name="T53" fmla="*/ 345 h 600"/>
                  <a:gd name="T54" fmla="*/ 96 w 1441"/>
                  <a:gd name="T55" fmla="*/ 345 h 600"/>
                  <a:gd name="T56" fmla="*/ 83 w 1441"/>
                  <a:gd name="T57" fmla="*/ 344 h 600"/>
                  <a:gd name="T58" fmla="*/ 68 w 1441"/>
                  <a:gd name="T59" fmla="*/ 342 h 600"/>
                  <a:gd name="T60" fmla="*/ 52 w 1441"/>
                  <a:gd name="T61" fmla="*/ 337 h 600"/>
                  <a:gd name="T62" fmla="*/ 38 w 1441"/>
                  <a:gd name="T63" fmla="*/ 331 h 600"/>
                  <a:gd name="T64" fmla="*/ 25 w 1441"/>
                  <a:gd name="T65" fmla="*/ 323 h 600"/>
                  <a:gd name="T66" fmla="*/ 15 w 1441"/>
                  <a:gd name="T67" fmla="*/ 313 h 600"/>
                  <a:gd name="T68" fmla="*/ 7 w 1441"/>
                  <a:gd name="T69" fmla="*/ 303 h 600"/>
                  <a:gd name="T70" fmla="*/ 2 w 1441"/>
                  <a:gd name="T71" fmla="*/ 292 h 600"/>
                  <a:gd name="T72" fmla="*/ 0 w 1441"/>
                  <a:gd name="T73" fmla="*/ 279 h 600"/>
                  <a:gd name="T74" fmla="*/ 0 w 1441"/>
                  <a:gd name="T75" fmla="*/ 66 h 600"/>
                  <a:gd name="T76" fmla="*/ 2 w 1441"/>
                  <a:gd name="T77" fmla="*/ 57 h 600"/>
                  <a:gd name="T78" fmla="*/ 5 w 1441"/>
                  <a:gd name="T79" fmla="*/ 45 h 600"/>
                  <a:gd name="T80" fmla="*/ 12 w 1441"/>
                  <a:gd name="T81" fmla="*/ 34 h 600"/>
                  <a:gd name="T82" fmla="*/ 22 w 1441"/>
                  <a:gd name="T83" fmla="*/ 25 h 600"/>
                  <a:gd name="T84" fmla="*/ 34 w 1441"/>
                  <a:gd name="T85" fmla="*/ 17 h 600"/>
                  <a:gd name="T86" fmla="*/ 48 w 1441"/>
                  <a:gd name="T87" fmla="*/ 9 h 600"/>
                  <a:gd name="T88" fmla="*/ 62 w 1441"/>
                  <a:gd name="T89" fmla="*/ 4 h 600"/>
                  <a:gd name="T90" fmla="*/ 79 w 1441"/>
                  <a:gd name="T91" fmla="*/ 0 h 600"/>
                  <a:gd name="T92" fmla="*/ 96 w 1441"/>
                  <a:gd name="T93" fmla="*/ 0 h 600"/>
                  <a:gd name="T94" fmla="*/ 1346 w 1441"/>
                  <a:gd name="T95" fmla="*/ 0 h 60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41"/>
                  <a:gd name="T145" fmla="*/ 0 h 600"/>
                  <a:gd name="T146" fmla="*/ 1441 w 1441"/>
                  <a:gd name="T147" fmla="*/ 600 h 60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41" h="600">
                    <a:moveTo>
                      <a:pt x="1346" y="0"/>
                    </a:moveTo>
                    <a:lnTo>
                      <a:pt x="1357" y="0"/>
                    </a:lnTo>
                    <a:lnTo>
                      <a:pt x="1372" y="3"/>
                    </a:lnTo>
                    <a:lnTo>
                      <a:pt x="1388" y="7"/>
                    </a:lnTo>
                    <a:lnTo>
                      <a:pt x="1403" y="13"/>
                    </a:lnTo>
                    <a:lnTo>
                      <a:pt x="1415" y="22"/>
                    </a:lnTo>
                    <a:lnTo>
                      <a:pt x="1426" y="31"/>
                    </a:lnTo>
                    <a:lnTo>
                      <a:pt x="1433" y="42"/>
                    </a:lnTo>
                    <a:lnTo>
                      <a:pt x="1438" y="54"/>
                    </a:lnTo>
                    <a:lnTo>
                      <a:pt x="1440" y="66"/>
                    </a:lnTo>
                    <a:lnTo>
                      <a:pt x="1440" y="279"/>
                    </a:lnTo>
                    <a:lnTo>
                      <a:pt x="1439" y="287"/>
                    </a:lnTo>
                    <a:lnTo>
                      <a:pt x="1435" y="299"/>
                    </a:lnTo>
                    <a:lnTo>
                      <a:pt x="1428" y="310"/>
                    </a:lnTo>
                    <a:lnTo>
                      <a:pt x="1418" y="320"/>
                    </a:lnTo>
                    <a:lnTo>
                      <a:pt x="1407" y="329"/>
                    </a:lnTo>
                    <a:lnTo>
                      <a:pt x="1393" y="336"/>
                    </a:lnTo>
                    <a:lnTo>
                      <a:pt x="1377" y="341"/>
                    </a:lnTo>
                    <a:lnTo>
                      <a:pt x="1361" y="344"/>
                    </a:lnTo>
                    <a:lnTo>
                      <a:pt x="1346" y="345"/>
                    </a:lnTo>
                    <a:lnTo>
                      <a:pt x="920" y="345"/>
                    </a:lnTo>
                    <a:lnTo>
                      <a:pt x="920" y="434"/>
                    </a:lnTo>
                    <a:lnTo>
                      <a:pt x="1110" y="434"/>
                    </a:lnTo>
                    <a:lnTo>
                      <a:pt x="722" y="599"/>
                    </a:lnTo>
                    <a:lnTo>
                      <a:pt x="332" y="434"/>
                    </a:lnTo>
                    <a:lnTo>
                      <a:pt x="530" y="434"/>
                    </a:lnTo>
                    <a:lnTo>
                      <a:pt x="530" y="345"/>
                    </a:lnTo>
                    <a:lnTo>
                      <a:pt x="96" y="345"/>
                    </a:lnTo>
                    <a:lnTo>
                      <a:pt x="83" y="344"/>
                    </a:lnTo>
                    <a:lnTo>
                      <a:pt x="68" y="342"/>
                    </a:lnTo>
                    <a:lnTo>
                      <a:pt x="52" y="337"/>
                    </a:lnTo>
                    <a:lnTo>
                      <a:pt x="38" y="331"/>
                    </a:lnTo>
                    <a:lnTo>
                      <a:pt x="25" y="323"/>
                    </a:lnTo>
                    <a:lnTo>
                      <a:pt x="15" y="313"/>
                    </a:lnTo>
                    <a:lnTo>
                      <a:pt x="7" y="303"/>
                    </a:lnTo>
                    <a:lnTo>
                      <a:pt x="2" y="292"/>
                    </a:lnTo>
                    <a:lnTo>
                      <a:pt x="0" y="279"/>
                    </a:lnTo>
                    <a:lnTo>
                      <a:pt x="0" y="66"/>
                    </a:lnTo>
                    <a:lnTo>
                      <a:pt x="2" y="57"/>
                    </a:lnTo>
                    <a:lnTo>
                      <a:pt x="5" y="45"/>
                    </a:lnTo>
                    <a:lnTo>
                      <a:pt x="12" y="34"/>
                    </a:lnTo>
                    <a:lnTo>
                      <a:pt x="22" y="25"/>
                    </a:lnTo>
                    <a:lnTo>
                      <a:pt x="34" y="17"/>
                    </a:lnTo>
                    <a:lnTo>
                      <a:pt x="48" y="9"/>
                    </a:lnTo>
                    <a:lnTo>
                      <a:pt x="62" y="4"/>
                    </a:lnTo>
                    <a:lnTo>
                      <a:pt x="79" y="0"/>
                    </a:lnTo>
                    <a:lnTo>
                      <a:pt x="96" y="0"/>
                    </a:lnTo>
                    <a:lnTo>
                      <a:pt x="1346" y="0"/>
                    </a:lnTo>
                  </a:path>
                </a:pathLst>
              </a:custGeom>
              <a:solidFill>
                <a:srgbClr val="000000"/>
              </a:solidFill>
              <a:ln w="12700" cap="rnd" cmpd="sng">
                <a:solidFill>
                  <a:srgbClr val="000000"/>
                </a:solidFill>
                <a:prstDash val="solid"/>
                <a:round/>
                <a:headEnd type="none" w="med" len="med"/>
                <a:tailEnd type="none" w="med" len="med"/>
              </a:ln>
            </p:spPr>
            <p:txBody>
              <a:bodyPr/>
              <a:lstStyle/>
              <a:p>
                <a:endParaRPr lang="en-US"/>
              </a:p>
            </p:txBody>
          </p:sp>
          <p:sp>
            <p:nvSpPr>
              <p:cNvPr id="26642" name="Freeform 6"/>
              <p:cNvSpPr>
                <a:spLocks/>
              </p:cNvSpPr>
              <p:nvPr/>
            </p:nvSpPr>
            <p:spPr bwMode="auto">
              <a:xfrm>
                <a:off x="267" y="2065"/>
                <a:ext cx="1441" cy="600"/>
              </a:xfrm>
              <a:custGeom>
                <a:avLst/>
                <a:gdLst>
                  <a:gd name="T0" fmla="*/ 1345 w 1441"/>
                  <a:gd name="T1" fmla="*/ 0 h 600"/>
                  <a:gd name="T2" fmla="*/ 1357 w 1441"/>
                  <a:gd name="T3" fmla="*/ 0 h 600"/>
                  <a:gd name="T4" fmla="*/ 1372 w 1441"/>
                  <a:gd name="T5" fmla="*/ 3 h 600"/>
                  <a:gd name="T6" fmla="*/ 1387 w 1441"/>
                  <a:gd name="T7" fmla="*/ 7 h 600"/>
                  <a:gd name="T8" fmla="*/ 1402 w 1441"/>
                  <a:gd name="T9" fmla="*/ 13 h 600"/>
                  <a:gd name="T10" fmla="*/ 1415 w 1441"/>
                  <a:gd name="T11" fmla="*/ 22 h 600"/>
                  <a:gd name="T12" fmla="*/ 1426 w 1441"/>
                  <a:gd name="T13" fmla="*/ 31 h 600"/>
                  <a:gd name="T14" fmla="*/ 1432 w 1441"/>
                  <a:gd name="T15" fmla="*/ 43 h 600"/>
                  <a:gd name="T16" fmla="*/ 1438 w 1441"/>
                  <a:gd name="T17" fmla="*/ 54 h 600"/>
                  <a:gd name="T18" fmla="*/ 1440 w 1441"/>
                  <a:gd name="T19" fmla="*/ 66 h 600"/>
                  <a:gd name="T20" fmla="*/ 1440 w 1441"/>
                  <a:gd name="T21" fmla="*/ 280 h 600"/>
                  <a:gd name="T22" fmla="*/ 1439 w 1441"/>
                  <a:gd name="T23" fmla="*/ 287 h 600"/>
                  <a:gd name="T24" fmla="*/ 1435 w 1441"/>
                  <a:gd name="T25" fmla="*/ 299 h 600"/>
                  <a:gd name="T26" fmla="*/ 1428 w 1441"/>
                  <a:gd name="T27" fmla="*/ 311 h 600"/>
                  <a:gd name="T28" fmla="*/ 1418 w 1441"/>
                  <a:gd name="T29" fmla="*/ 320 h 600"/>
                  <a:gd name="T30" fmla="*/ 1407 w 1441"/>
                  <a:gd name="T31" fmla="*/ 329 h 600"/>
                  <a:gd name="T32" fmla="*/ 1393 w 1441"/>
                  <a:gd name="T33" fmla="*/ 336 h 600"/>
                  <a:gd name="T34" fmla="*/ 1377 w 1441"/>
                  <a:gd name="T35" fmla="*/ 341 h 600"/>
                  <a:gd name="T36" fmla="*/ 1361 w 1441"/>
                  <a:gd name="T37" fmla="*/ 344 h 600"/>
                  <a:gd name="T38" fmla="*/ 1345 w 1441"/>
                  <a:gd name="T39" fmla="*/ 346 h 600"/>
                  <a:gd name="T40" fmla="*/ 919 w 1441"/>
                  <a:gd name="T41" fmla="*/ 346 h 600"/>
                  <a:gd name="T42" fmla="*/ 919 w 1441"/>
                  <a:gd name="T43" fmla="*/ 434 h 600"/>
                  <a:gd name="T44" fmla="*/ 1110 w 1441"/>
                  <a:gd name="T45" fmla="*/ 434 h 600"/>
                  <a:gd name="T46" fmla="*/ 721 w 1441"/>
                  <a:gd name="T47" fmla="*/ 599 h 600"/>
                  <a:gd name="T48" fmla="*/ 332 w 1441"/>
                  <a:gd name="T49" fmla="*/ 434 h 600"/>
                  <a:gd name="T50" fmla="*/ 530 w 1441"/>
                  <a:gd name="T51" fmla="*/ 434 h 600"/>
                  <a:gd name="T52" fmla="*/ 530 w 1441"/>
                  <a:gd name="T53" fmla="*/ 346 h 600"/>
                  <a:gd name="T54" fmla="*/ 95 w 1441"/>
                  <a:gd name="T55" fmla="*/ 346 h 600"/>
                  <a:gd name="T56" fmla="*/ 83 w 1441"/>
                  <a:gd name="T57" fmla="*/ 344 h 600"/>
                  <a:gd name="T58" fmla="*/ 67 w 1441"/>
                  <a:gd name="T59" fmla="*/ 343 h 600"/>
                  <a:gd name="T60" fmla="*/ 51 w 1441"/>
                  <a:gd name="T61" fmla="*/ 337 h 600"/>
                  <a:gd name="T62" fmla="*/ 38 w 1441"/>
                  <a:gd name="T63" fmla="*/ 331 h 600"/>
                  <a:gd name="T64" fmla="*/ 25 w 1441"/>
                  <a:gd name="T65" fmla="*/ 323 h 600"/>
                  <a:gd name="T66" fmla="*/ 15 w 1441"/>
                  <a:gd name="T67" fmla="*/ 313 h 600"/>
                  <a:gd name="T68" fmla="*/ 7 w 1441"/>
                  <a:gd name="T69" fmla="*/ 303 h 600"/>
                  <a:gd name="T70" fmla="*/ 2 w 1441"/>
                  <a:gd name="T71" fmla="*/ 292 h 600"/>
                  <a:gd name="T72" fmla="*/ 0 w 1441"/>
                  <a:gd name="T73" fmla="*/ 280 h 600"/>
                  <a:gd name="T74" fmla="*/ 0 w 1441"/>
                  <a:gd name="T75" fmla="*/ 66 h 600"/>
                  <a:gd name="T76" fmla="*/ 1 w 1441"/>
                  <a:gd name="T77" fmla="*/ 57 h 600"/>
                  <a:gd name="T78" fmla="*/ 5 w 1441"/>
                  <a:gd name="T79" fmla="*/ 46 h 600"/>
                  <a:gd name="T80" fmla="*/ 12 w 1441"/>
                  <a:gd name="T81" fmla="*/ 35 h 600"/>
                  <a:gd name="T82" fmla="*/ 22 w 1441"/>
                  <a:gd name="T83" fmla="*/ 25 h 600"/>
                  <a:gd name="T84" fmla="*/ 34 w 1441"/>
                  <a:gd name="T85" fmla="*/ 17 h 600"/>
                  <a:gd name="T86" fmla="*/ 48 w 1441"/>
                  <a:gd name="T87" fmla="*/ 9 h 600"/>
                  <a:gd name="T88" fmla="*/ 62 w 1441"/>
                  <a:gd name="T89" fmla="*/ 5 h 600"/>
                  <a:gd name="T90" fmla="*/ 79 w 1441"/>
                  <a:gd name="T91" fmla="*/ 1 h 600"/>
                  <a:gd name="T92" fmla="*/ 95 w 1441"/>
                  <a:gd name="T93" fmla="*/ 0 h 600"/>
                  <a:gd name="T94" fmla="*/ 1345 w 1441"/>
                  <a:gd name="T95" fmla="*/ 0 h 60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41"/>
                  <a:gd name="T145" fmla="*/ 0 h 600"/>
                  <a:gd name="T146" fmla="*/ 1441 w 1441"/>
                  <a:gd name="T147" fmla="*/ 600 h 60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41" h="600">
                    <a:moveTo>
                      <a:pt x="1345" y="0"/>
                    </a:moveTo>
                    <a:lnTo>
                      <a:pt x="1357" y="0"/>
                    </a:lnTo>
                    <a:lnTo>
                      <a:pt x="1372" y="3"/>
                    </a:lnTo>
                    <a:lnTo>
                      <a:pt x="1387" y="7"/>
                    </a:lnTo>
                    <a:lnTo>
                      <a:pt x="1402" y="13"/>
                    </a:lnTo>
                    <a:lnTo>
                      <a:pt x="1415" y="22"/>
                    </a:lnTo>
                    <a:lnTo>
                      <a:pt x="1426" y="31"/>
                    </a:lnTo>
                    <a:lnTo>
                      <a:pt x="1432" y="43"/>
                    </a:lnTo>
                    <a:lnTo>
                      <a:pt x="1438" y="54"/>
                    </a:lnTo>
                    <a:lnTo>
                      <a:pt x="1440" y="66"/>
                    </a:lnTo>
                    <a:lnTo>
                      <a:pt x="1440" y="280"/>
                    </a:lnTo>
                    <a:lnTo>
                      <a:pt x="1439" y="287"/>
                    </a:lnTo>
                    <a:lnTo>
                      <a:pt x="1435" y="299"/>
                    </a:lnTo>
                    <a:lnTo>
                      <a:pt x="1428" y="311"/>
                    </a:lnTo>
                    <a:lnTo>
                      <a:pt x="1418" y="320"/>
                    </a:lnTo>
                    <a:lnTo>
                      <a:pt x="1407" y="329"/>
                    </a:lnTo>
                    <a:lnTo>
                      <a:pt x="1393" y="336"/>
                    </a:lnTo>
                    <a:lnTo>
                      <a:pt x="1377" y="341"/>
                    </a:lnTo>
                    <a:lnTo>
                      <a:pt x="1361" y="344"/>
                    </a:lnTo>
                    <a:lnTo>
                      <a:pt x="1345" y="346"/>
                    </a:lnTo>
                    <a:lnTo>
                      <a:pt x="919" y="346"/>
                    </a:lnTo>
                    <a:lnTo>
                      <a:pt x="919" y="434"/>
                    </a:lnTo>
                    <a:lnTo>
                      <a:pt x="1110" y="434"/>
                    </a:lnTo>
                    <a:lnTo>
                      <a:pt x="721" y="599"/>
                    </a:lnTo>
                    <a:lnTo>
                      <a:pt x="332" y="434"/>
                    </a:lnTo>
                    <a:lnTo>
                      <a:pt x="530" y="434"/>
                    </a:lnTo>
                    <a:lnTo>
                      <a:pt x="530" y="346"/>
                    </a:lnTo>
                    <a:lnTo>
                      <a:pt x="95" y="346"/>
                    </a:lnTo>
                    <a:lnTo>
                      <a:pt x="83" y="344"/>
                    </a:lnTo>
                    <a:lnTo>
                      <a:pt x="67" y="343"/>
                    </a:lnTo>
                    <a:lnTo>
                      <a:pt x="51" y="337"/>
                    </a:lnTo>
                    <a:lnTo>
                      <a:pt x="38" y="331"/>
                    </a:lnTo>
                    <a:lnTo>
                      <a:pt x="25" y="323"/>
                    </a:lnTo>
                    <a:lnTo>
                      <a:pt x="15" y="313"/>
                    </a:lnTo>
                    <a:lnTo>
                      <a:pt x="7" y="303"/>
                    </a:lnTo>
                    <a:lnTo>
                      <a:pt x="2" y="292"/>
                    </a:lnTo>
                    <a:lnTo>
                      <a:pt x="0" y="280"/>
                    </a:lnTo>
                    <a:lnTo>
                      <a:pt x="0" y="66"/>
                    </a:lnTo>
                    <a:lnTo>
                      <a:pt x="1" y="57"/>
                    </a:lnTo>
                    <a:lnTo>
                      <a:pt x="5" y="46"/>
                    </a:lnTo>
                    <a:lnTo>
                      <a:pt x="12" y="35"/>
                    </a:lnTo>
                    <a:lnTo>
                      <a:pt x="22" y="25"/>
                    </a:lnTo>
                    <a:lnTo>
                      <a:pt x="34" y="17"/>
                    </a:lnTo>
                    <a:lnTo>
                      <a:pt x="48" y="9"/>
                    </a:lnTo>
                    <a:lnTo>
                      <a:pt x="62" y="5"/>
                    </a:lnTo>
                    <a:lnTo>
                      <a:pt x="79" y="1"/>
                    </a:lnTo>
                    <a:lnTo>
                      <a:pt x="95" y="0"/>
                    </a:lnTo>
                    <a:lnTo>
                      <a:pt x="1345" y="0"/>
                    </a:lnTo>
                  </a:path>
                </a:pathLst>
              </a:custGeom>
              <a:solidFill>
                <a:srgbClr val="C1CEFF"/>
              </a:solidFill>
              <a:ln w="12700" cap="rnd" cmpd="sng">
                <a:solidFill>
                  <a:srgbClr val="000000"/>
                </a:solidFill>
                <a:prstDash val="solid"/>
                <a:round/>
                <a:headEnd type="none" w="med" len="med"/>
                <a:tailEnd type="none" w="med" len="med"/>
              </a:ln>
            </p:spPr>
            <p:txBody>
              <a:bodyPr/>
              <a:lstStyle/>
              <a:p>
                <a:endParaRPr lang="en-US"/>
              </a:p>
            </p:txBody>
          </p:sp>
        </p:grpSp>
        <p:sp>
          <p:nvSpPr>
            <p:cNvPr id="26640" name="Rectangle 7"/>
            <p:cNvSpPr>
              <a:spLocks noChangeArrowheads="1"/>
            </p:cNvSpPr>
            <p:nvPr/>
          </p:nvSpPr>
          <p:spPr bwMode="auto">
            <a:xfrm>
              <a:off x="279" y="2134"/>
              <a:ext cx="1410" cy="248"/>
            </a:xfrm>
            <a:prstGeom prst="rect">
              <a:avLst/>
            </a:prstGeom>
            <a:noFill/>
            <a:ln w="12700">
              <a:noFill/>
              <a:miter lim="800000"/>
              <a:headEnd/>
              <a:tailEnd/>
            </a:ln>
          </p:spPr>
          <p:txBody>
            <a:bodyPr wrap="none" lIns="90488" tIns="44450" rIns="90488" bIns="44450">
              <a:spAutoFit/>
            </a:bodyPr>
            <a:lstStyle/>
            <a:p>
              <a:pPr algn="ctr">
                <a:spcBef>
                  <a:spcPct val="0"/>
                </a:spcBef>
              </a:pPr>
              <a:r>
                <a:rPr lang="en-US" sz="2000" dirty="0">
                  <a:solidFill>
                    <a:srgbClr val="000000"/>
                  </a:solidFill>
                </a:rPr>
                <a:t>Order of Element</a:t>
              </a:r>
              <a:endParaRPr lang="en-US" sz="2000" dirty="0">
                <a:solidFill>
                  <a:schemeClr val="bg2"/>
                </a:solidFill>
              </a:endParaRPr>
            </a:p>
          </p:txBody>
        </p:sp>
      </p:grpSp>
      <p:grpSp>
        <p:nvGrpSpPr>
          <p:cNvPr id="26629" name="Group 9"/>
          <p:cNvGrpSpPr>
            <a:grpSpLocks/>
          </p:cNvGrpSpPr>
          <p:nvPr/>
        </p:nvGrpSpPr>
        <p:grpSpPr bwMode="auto">
          <a:xfrm>
            <a:off x="1047750" y="4232275"/>
            <a:ext cx="6815138" cy="1863725"/>
            <a:chOff x="660" y="2532"/>
            <a:chExt cx="4293" cy="1174"/>
          </a:xfrm>
        </p:grpSpPr>
        <p:sp>
          <p:nvSpPr>
            <p:cNvPr id="26636" name="Rectangle 10"/>
            <p:cNvSpPr>
              <a:spLocks noChangeArrowheads="1"/>
            </p:cNvSpPr>
            <p:nvPr/>
          </p:nvSpPr>
          <p:spPr bwMode="auto">
            <a:xfrm>
              <a:off x="660" y="2532"/>
              <a:ext cx="4194" cy="229"/>
            </a:xfrm>
            <a:prstGeom prst="rect">
              <a:avLst/>
            </a:prstGeom>
            <a:noFill/>
            <a:ln w="12700">
              <a:noFill/>
              <a:miter lim="800000"/>
              <a:headEnd/>
              <a:tailEnd/>
            </a:ln>
          </p:spPr>
          <p:txBody>
            <a:bodyPr wrap="none" lIns="90488" tIns="44450" rIns="90488" bIns="44450">
              <a:spAutoFit/>
            </a:bodyPr>
            <a:lstStyle/>
            <a:p>
              <a:pPr>
                <a:spcBef>
                  <a:spcPct val="0"/>
                </a:spcBef>
              </a:pPr>
              <a:r>
                <a:rPr lang="en-US" sz="1800"/>
                <a:t>Ref.     Ele. No.     	Name                                Attributes</a:t>
              </a:r>
            </a:p>
          </p:txBody>
        </p:sp>
        <p:sp>
          <p:nvSpPr>
            <p:cNvPr id="26637" name="Line 11"/>
            <p:cNvSpPr>
              <a:spLocks noChangeShapeType="1"/>
            </p:cNvSpPr>
            <p:nvPr/>
          </p:nvSpPr>
          <p:spPr bwMode="auto">
            <a:xfrm>
              <a:off x="669" y="2726"/>
              <a:ext cx="4284" cy="0"/>
            </a:xfrm>
            <a:prstGeom prst="line">
              <a:avLst/>
            </a:prstGeom>
            <a:noFill/>
            <a:ln w="12700">
              <a:solidFill>
                <a:schemeClr val="tx1"/>
              </a:solidFill>
              <a:round/>
              <a:headEnd/>
              <a:tailEnd/>
            </a:ln>
          </p:spPr>
          <p:txBody>
            <a:bodyPr wrap="none" anchor="ctr"/>
            <a:lstStyle/>
            <a:p>
              <a:endParaRPr lang="en-US"/>
            </a:p>
          </p:txBody>
        </p:sp>
        <p:sp>
          <p:nvSpPr>
            <p:cNvPr id="26638" name="Rectangle 12"/>
            <p:cNvSpPr>
              <a:spLocks noChangeArrowheads="1"/>
            </p:cNvSpPr>
            <p:nvPr/>
          </p:nvSpPr>
          <p:spPr bwMode="auto">
            <a:xfrm>
              <a:off x="702" y="2726"/>
              <a:ext cx="4251" cy="980"/>
            </a:xfrm>
            <a:prstGeom prst="rect">
              <a:avLst/>
            </a:prstGeom>
            <a:noFill/>
            <a:ln w="12700">
              <a:noFill/>
              <a:miter lim="800000"/>
              <a:headEnd/>
              <a:tailEnd/>
            </a:ln>
          </p:spPr>
          <p:txBody>
            <a:bodyPr wrap="none" lIns="90488" tIns="44450" rIns="90488" bIns="44450">
              <a:spAutoFit/>
            </a:bodyPr>
            <a:lstStyle/>
            <a:p>
              <a:pPr>
                <a:spcBef>
                  <a:spcPct val="0"/>
                </a:spcBef>
                <a:tabLst>
                  <a:tab pos="1028700" algn="l"/>
                  <a:tab pos="1771650" algn="l"/>
                  <a:tab pos="5257800" algn="l"/>
                  <a:tab pos="5715000" algn="l"/>
                  <a:tab pos="6172200" algn="l"/>
                </a:tabLst>
              </a:pPr>
              <a:r>
                <a:rPr lang="en-US" sz="1600" b="0" dirty="0"/>
                <a:t>01 	 98     	Entity Identifier Code	M	ID  	2/3</a:t>
              </a:r>
            </a:p>
            <a:p>
              <a:pPr>
                <a:spcBef>
                  <a:spcPct val="0"/>
                </a:spcBef>
                <a:tabLst>
                  <a:tab pos="1028700" algn="l"/>
                  <a:tab pos="1771650" algn="l"/>
                  <a:tab pos="5257800" algn="l"/>
                  <a:tab pos="5715000" algn="l"/>
                  <a:tab pos="6172200" algn="l"/>
                </a:tabLst>
              </a:pPr>
              <a:r>
                <a:rPr lang="en-US" sz="1600" b="0" dirty="0"/>
                <a:t>02           	 93  	Name                    	X	AN  	1/60</a:t>
              </a:r>
            </a:p>
            <a:p>
              <a:pPr>
                <a:spcBef>
                  <a:spcPct val="0"/>
                </a:spcBef>
                <a:tabLst>
                  <a:tab pos="1028700" algn="l"/>
                  <a:tab pos="1771650" algn="l"/>
                  <a:tab pos="5257800" algn="l"/>
                  <a:tab pos="5715000" algn="l"/>
                  <a:tab pos="6172200" algn="l"/>
                </a:tabLst>
              </a:pPr>
              <a:r>
                <a:rPr lang="en-US" sz="1600" b="0" dirty="0"/>
                <a:t>03          	 66   	Identification Code Qualifier	X 	ID    	1/2</a:t>
              </a:r>
            </a:p>
            <a:p>
              <a:pPr>
                <a:spcBef>
                  <a:spcPct val="0"/>
                </a:spcBef>
                <a:tabLst>
                  <a:tab pos="1028700" algn="l"/>
                  <a:tab pos="1771650" algn="l"/>
                  <a:tab pos="5257800" algn="l"/>
                  <a:tab pos="5715000" algn="l"/>
                  <a:tab pos="6172200" algn="l"/>
                </a:tabLst>
              </a:pPr>
              <a:r>
                <a:rPr lang="en-US" sz="1600" b="0" dirty="0"/>
                <a:t>04           	 67  	Identification Code  	X	AN  	2/80</a:t>
              </a:r>
            </a:p>
            <a:p>
              <a:pPr>
                <a:spcBef>
                  <a:spcPct val="0"/>
                </a:spcBef>
                <a:tabLst>
                  <a:tab pos="1028700" algn="l"/>
                  <a:tab pos="1771650" algn="l"/>
                  <a:tab pos="5257800" algn="l"/>
                  <a:tab pos="5715000" algn="l"/>
                  <a:tab pos="6172200" algn="l"/>
                </a:tabLst>
              </a:pPr>
              <a:r>
                <a:rPr lang="en-US" sz="1600" b="0" dirty="0"/>
                <a:t>05         	706 	Entity Reference Code	O 	ID   	2/2</a:t>
              </a:r>
            </a:p>
            <a:p>
              <a:pPr>
                <a:spcBef>
                  <a:spcPct val="0"/>
                </a:spcBef>
                <a:tabLst>
                  <a:tab pos="1028700" algn="l"/>
                  <a:tab pos="1771650" algn="l"/>
                  <a:tab pos="5257800" algn="l"/>
                  <a:tab pos="5715000" algn="l"/>
                  <a:tab pos="6172200" algn="l"/>
                </a:tabLst>
              </a:pPr>
              <a:r>
                <a:rPr lang="en-US" sz="1600" b="0" dirty="0"/>
                <a:t>06           	 98   	Entity Identifier Code	O 	ID   	2/3</a:t>
              </a:r>
            </a:p>
          </p:txBody>
        </p:sp>
      </p:grpSp>
      <p:grpSp>
        <p:nvGrpSpPr>
          <p:cNvPr id="26630" name="Group 13"/>
          <p:cNvGrpSpPr>
            <a:grpSpLocks/>
          </p:cNvGrpSpPr>
          <p:nvPr/>
        </p:nvGrpSpPr>
        <p:grpSpPr bwMode="auto">
          <a:xfrm>
            <a:off x="1076325" y="1371599"/>
            <a:ext cx="6953250" cy="1167854"/>
            <a:chOff x="624" y="858"/>
            <a:chExt cx="4380" cy="697"/>
          </a:xfrm>
        </p:grpSpPr>
        <p:grpSp>
          <p:nvGrpSpPr>
            <p:cNvPr id="26631" name="Group 14"/>
            <p:cNvGrpSpPr>
              <a:grpSpLocks/>
            </p:cNvGrpSpPr>
            <p:nvPr/>
          </p:nvGrpSpPr>
          <p:grpSpPr bwMode="auto">
            <a:xfrm>
              <a:off x="624" y="1338"/>
              <a:ext cx="4349" cy="217"/>
              <a:chOff x="624" y="1392"/>
              <a:chExt cx="4349" cy="217"/>
            </a:xfrm>
          </p:grpSpPr>
          <p:sp>
            <p:nvSpPr>
              <p:cNvPr id="26633" name="Rectangle 15"/>
              <p:cNvSpPr>
                <a:spLocks noChangeArrowheads="1"/>
              </p:cNvSpPr>
              <p:nvPr/>
            </p:nvSpPr>
            <p:spPr bwMode="auto">
              <a:xfrm>
                <a:off x="624" y="1392"/>
                <a:ext cx="1866" cy="217"/>
              </a:xfrm>
              <a:prstGeom prst="rect">
                <a:avLst/>
              </a:prstGeom>
              <a:noFill/>
              <a:ln w="12700">
                <a:noFill/>
                <a:miter lim="800000"/>
                <a:headEnd/>
                <a:tailEnd/>
              </a:ln>
            </p:spPr>
            <p:txBody>
              <a:bodyPr wrap="none" lIns="90488" tIns="44450" rIns="90488" bIns="44450">
                <a:spAutoFit/>
              </a:bodyPr>
              <a:lstStyle/>
              <a:p>
                <a:pPr>
                  <a:spcBef>
                    <a:spcPct val="0"/>
                  </a:spcBef>
                </a:pPr>
                <a:r>
                  <a:rPr lang="en-US" sz="1800"/>
                  <a:t>Transaction Sets used in:</a:t>
                </a:r>
              </a:p>
            </p:txBody>
          </p:sp>
          <p:sp>
            <p:nvSpPr>
              <p:cNvPr id="26634" name="Line 16"/>
              <p:cNvSpPr>
                <a:spLocks noChangeShapeType="1"/>
              </p:cNvSpPr>
              <p:nvPr/>
            </p:nvSpPr>
            <p:spPr bwMode="auto">
              <a:xfrm>
                <a:off x="689" y="1591"/>
                <a:ext cx="4284" cy="0"/>
              </a:xfrm>
              <a:prstGeom prst="line">
                <a:avLst/>
              </a:prstGeom>
              <a:noFill/>
              <a:ln w="12700">
                <a:solidFill>
                  <a:schemeClr val="tx1"/>
                </a:solidFill>
                <a:round/>
                <a:headEnd/>
                <a:tailEnd/>
              </a:ln>
            </p:spPr>
            <p:txBody>
              <a:bodyPr wrap="none" anchor="ctr"/>
              <a:lstStyle/>
              <a:p>
                <a:endParaRPr lang="en-US"/>
              </a:p>
            </p:txBody>
          </p:sp>
        </p:grpSp>
        <p:sp>
          <p:nvSpPr>
            <p:cNvPr id="26632" name="Rectangle 18"/>
            <p:cNvSpPr>
              <a:spLocks noChangeArrowheads="1"/>
            </p:cNvSpPr>
            <p:nvPr/>
          </p:nvSpPr>
          <p:spPr bwMode="auto">
            <a:xfrm>
              <a:off x="642" y="858"/>
              <a:ext cx="4362" cy="417"/>
            </a:xfrm>
            <a:prstGeom prst="rect">
              <a:avLst/>
            </a:prstGeom>
            <a:noFill/>
            <a:ln w="12700">
              <a:noFill/>
              <a:miter lim="800000"/>
              <a:headEnd/>
              <a:tailEnd/>
            </a:ln>
          </p:spPr>
          <p:txBody>
            <a:bodyPr lIns="90488" tIns="44450" rIns="90488" bIns="44450">
              <a:spAutoFit/>
            </a:bodyPr>
            <a:lstStyle/>
            <a:p>
              <a:pPr>
                <a:spcBef>
                  <a:spcPct val="0"/>
                </a:spcBef>
              </a:pPr>
              <a:r>
                <a:rPr lang="en-US" sz="2000" dirty="0"/>
                <a:t>N1 Name</a:t>
              </a:r>
              <a:endParaRPr lang="en-US" sz="2000" b="0" dirty="0"/>
            </a:p>
            <a:p>
              <a:pPr>
                <a:spcBef>
                  <a:spcPct val="0"/>
                </a:spcBef>
              </a:pPr>
              <a:r>
                <a:rPr lang="en-US" sz="2000" b="0" dirty="0"/>
                <a:t>To identify a party by type of organization, name and code</a:t>
              </a:r>
            </a:p>
          </p:txBody>
        </p:sp>
      </p:grpSp>
      <p:sp>
        <p:nvSpPr>
          <p:cNvPr id="18" name="Rectangle 12"/>
          <p:cNvSpPr>
            <a:spLocks noChangeArrowheads="1"/>
          </p:cNvSpPr>
          <p:nvPr/>
        </p:nvSpPr>
        <p:spPr bwMode="auto">
          <a:xfrm>
            <a:off x="1145958" y="2514600"/>
            <a:ext cx="6739472" cy="582295"/>
          </a:xfrm>
          <a:prstGeom prst="rect">
            <a:avLst/>
          </a:prstGeom>
          <a:noFill/>
          <a:ln w="12700">
            <a:noFill/>
            <a:miter lim="800000"/>
            <a:headEnd/>
            <a:tailEnd/>
          </a:ln>
        </p:spPr>
        <p:txBody>
          <a:bodyPr lIns="90488" tIns="44450" rIns="90488" bIns="44450">
            <a:spAutoFit/>
          </a:bodyPr>
          <a:lstStyle/>
          <a:p>
            <a:pPr>
              <a:spcBef>
                <a:spcPct val="0"/>
              </a:spcBef>
              <a:tabLst>
                <a:tab pos="625475" algn="l"/>
                <a:tab pos="1260475" algn="l"/>
                <a:tab pos="1885950" algn="l"/>
                <a:tab pos="2511425" algn="l"/>
                <a:tab pos="3148013" algn="l"/>
                <a:tab pos="3773488" algn="l"/>
                <a:tab pos="4398963" algn="l"/>
                <a:tab pos="5033963" algn="l"/>
                <a:tab pos="5602288" algn="l"/>
                <a:tab pos="6169025" algn="l"/>
              </a:tabLst>
            </a:pPr>
            <a:r>
              <a:rPr lang="en-US" sz="1600" b="0" dirty="0" smtClean="0">
                <a:latin typeface="+mn-lt"/>
              </a:rPr>
              <a:t>104	110	120	128	130	131	135	140	180	511	517</a:t>
            </a:r>
            <a:endParaRPr lang="en-US" sz="1600" b="0" dirty="0">
              <a:latin typeface="+mn-lt"/>
            </a:endParaRPr>
          </a:p>
          <a:p>
            <a:pPr>
              <a:spcBef>
                <a:spcPct val="0"/>
              </a:spcBef>
              <a:tabLst>
                <a:tab pos="625475" algn="l"/>
                <a:tab pos="1260475" algn="l"/>
                <a:tab pos="1885950" algn="l"/>
                <a:tab pos="2511425" algn="l"/>
                <a:tab pos="3148013" algn="l"/>
                <a:tab pos="3773488" algn="l"/>
                <a:tab pos="4398963" algn="l"/>
                <a:tab pos="5033963" algn="l"/>
                <a:tab pos="5602288" algn="l"/>
              </a:tabLst>
            </a:pPr>
            <a:r>
              <a:rPr lang="en-US" sz="1600" b="0" dirty="0" smtClean="0">
                <a:latin typeface="+mn-lt"/>
              </a:rPr>
              <a:t>527	536	561	567	568	810	812	824	830	842</a:t>
            </a:r>
            <a:endParaRPr lang="en-US" sz="1600" b="0" dirty="0"/>
          </a:p>
        </p:txBody>
      </p:sp>
      <p:grpSp>
        <p:nvGrpSpPr>
          <p:cNvPr id="19" name="Group 18"/>
          <p:cNvGrpSpPr/>
          <p:nvPr/>
        </p:nvGrpSpPr>
        <p:grpSpPr>
          <a:xfrm>
            <a:off x="5740794" y="6445190"/>
            <a:ext cx="3377806" cy="400110"/>
            <a:chOff x="6019800" y="6445190"/>
            <a:chExt cx="3098800" cy="400110"/>
          </a:xfrm>
        </p:grpSpPr>
        <p:sp>
          <p:nvSpPr>
            <p:cNvPr id="20" name="TextBox 19"/>
            <p:cNvSpPr txBox="1"/>
            <p:nvPr/>
          </p:nvSpPr>
          <p:spPr bwMode="auto">
            <a:xfrm>
              <a:off x="6019800" y="6445190"/>
              <a:ext cx="30988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Data Segment               Sentence</a:t>
              </a:r>
              <a:endParaRPr lang="en-US" sz="2000" dirty="0">
                <a:solidFill>
                  <a:srgbClr val="FF0000"/>
                </a:solidFill>
                <a:latin typeface="Arial Narrow" pitchFamily="34" charset="0"/>
                <a:cs typeface="Arial" charset="0"/>
              </a:endParaRPr>
            </a:p>
          </p:txBody>
        </p:sp>
        <p:sp>
          <p:nvSpPr>
            <p:cNvPr id="21" name="Left-Right Arrow 20"/>
            <p:cNvSpPr/>
            <p:nvPr/>
          </p:nvSpPr>
          <p:spPr bwMode="auto">
            <a:xfrm>
              <a:off x="7490007"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85800" y="0"/>
            <a:ext cx="7772400" cy="1143000"/>
          </a:xfrm>
          <a:noFill/>
        </p:spPr>
        <p:txBody>
          <a:bodyPr lIns="90488" tIns="44450" rIns="90488" bIns="44450" anchor="b"/>
          <a:lstStyle/>
          <a:p>
            <a:r>
              <a:rPr lang="en-US" sz="4400" smtClean="0"/>
              <a:t>Data Segment Diagram</a:t>
            </a:r>
            <a:endParaRPr lang="en-US" smtClean="0"/>
          </a:p>
        </p:txBody>
      </p:sp>
      <p:grpSp>
        <p:nvGrpSpPr>
          <p:cNvPr id="27651" name="Group 3"/>
          <p:cNvGrpSpPr>
            <a:grpSpLocks/>
          </p:cNvGrpSpPr>
          <p:nvPr/>
        </p:nvGrpSpPr>
        <p:grpSpPr bwMode="auto">
          <a:xfrm>
            <a:off x="990600" y="3352800"/>
            <a:ext cx="2627313" cy="914400"/>
            <a:chOff x="318" y="976"/>
            <a:chExt cx="1521" cy="651"/>
          </a:xfrm>
        </p:grpSpPr>
        <p:grpSp>
          <p:nvGrpSpPr>
            <p:cNvPr id="27663" name="Group 4"/>
            <p:cNvGrpSpPr>
              <a:grpSpLocks/>
            </p:cNvGrpSpPr>
            <p:nvPr/>
          </p:nvGrpSpPr>
          <p:grpSpPr bwMode="auto">
            <a:xfrm>
              <a:off x="339" y="976"/>
              <a:ext cx="1500" cy="651"/>
              <a:chOff x="339" y="976"/>
              <a:chExt cx="1500" cy="651"/>
            </a:xfrm>
          </p:grpSpPr>
          <p:sp>
            <p:nvSpPr>
              <p:cNvPr id="27665" name="Freeform 5"/>
              <p:cNvSpPr>
                <a:spLocks/>
              </p:cNvSpPr>
              <p:nvPr/>
            </p:nvSpPr>
            <p:spPr bwMode="auto">
              <a:xfrm>
                <a:off x="398" y="1027"/>
                <a:ext cx="1441" cy="600"/>
              </a:xfrm>
              <a:custGeom>
                <a:avLst/>
                <a:gdLst>
                  <a:gd name="T0" fmla="*/ 1346 w 1441"/>
                  <a:gd name="T1" fmla="*/ 0 h 600"/>
                  <a:gd name="T2" fmla="*/ 1357 w 1441"/>
                  <a:gd name="T3" fmla="*/ 0 h 600"/>
                  <a:gd name="T4" fmla="*/ 1372 w 1441"/>
                  <a:gd name="T5" fmla="*/ 3 h 600"/>
                  <a:gd name="T6" fmla="*/ 1388 w 1441"/>
                  <a:gd name="T7" fmla="*/ 7 h 600"/>
                  <a:gd name="T8" fmla="*/ 1403 w 1441"/>
                  <a:gd name="T9" fmla="*/ 13 h 600"/>
                  <a:gd name="T10" fmla="*/ 1415 w 1441"/>
                  <a:gd name="T11" fmla="*/ 22 h 600"/>
                  <a:gd name="T12" fmla="*/ 1426 w 1441"/>
                  <a:gd name="T13" fmla="*/ 31 h 600"/>
                  <a:gd name="T14" fmla="*/ 1433 w 1441"/>
                  <a:gd name="T15" fmla="*/ 42 h 600"/>
                  <a:gd name="T16" fmla="*/ 1438 w 1441"/>
                  <a:gd name="T17" fmla="*/ 54 h 600"/>
                  <a:gd name="T18" fmla="*/ 1440 w 1441"/>
                  <a:gd name="T19" fmla="*/ 66 h 600"/>
                  <a:gd name="T20" fmla="*/ 1440 w 1441"/>
                  <a:gd name="T21" fmla="*/ 279 h 600"/>
                  <a:gd name="T22" fmla="*/ 1439 w 1441"/>
                  <a:gd name="T23" fmla="*/ 287 h 600"/>
                  <a:gd name="T24" fmla="*/ 1435 w 1441"/>
                  <a:gd name="T25" fmla="*/ 299 h 600"/>
                  <a:gd name="T26" fmla="*/ 1428 w 1441"/>
                  <a:gd name="T27" fmla="*/ 310 h 600"/>
                  <a:gd name="T28" fmla="*/ 1418 w 1441"/>
                  <a:gd name="T29" fmla="*/ 320 h 600"/>
                  <a:gd name="T30" fmla="*/ 1407 w 1441"/>
                  <a:gd name="T31" fmla="*/ 329 h 600"/>
                  <a:gd name="T32" fmla="*/ 1393 w 1441"/>
                  <a:gd name="T33" fmla="*/ 336 h 600"/>
                  <a:gd name="T34" fmla="*/ 1377 w 1441"/>
                  <a:gd name="T35" fmla="*/ 341 h 600"/>
                  <a:gd name="T36" fmla="*/ 1361 w 1441"/>
                  <a:gd name="T37" fmla="*/ 344 h 600"/>
                  <a:gd name="T38" fmla="*/ 1346 w 1441"/>
                  <a:gd name="T39" fmla="*/ 345 h 600"/>
                  <a:gd name="T40" fmla="*/ 920 w 1441"/>
                  <a:gd name="T41" fmla="*/ 345 h 600"/>
                  <a:gd name="T42" fmla="*/ 920 w 1441"/>
                  <a:gd name="T43" fmla="*/ 434 h 600"/>
                  <a:gd name="T44" fmla="*/ 1110 w 1441"/>
                  <a:gd name="T45" fmla="*/ 434 h 600"/>
                  <a:gd name="T46" fmla="*/ 722 w 1441"/>
                  <a:gd name="T47" fmla="*/ 599 h 600"/>
                  <a:gd name="T48" fmla="*/ 332 w 1441"/>
                  <a:gd name="T49" fmla="*/ 434 h 600"/>
                  <a:gd name="T50" fmla="*/ 530 w 1441"/>
                  <a:gd name="T51" fmla="*/ 434 h 600"/>
                  <a:gd name="T52" fmla="*/ 530 w 1441"/>
                  <a:gd name="T53" fmla="*/ 345 h 600"/>
                  <a:gd name="T54" fmla="*/ 96 w 1441"/>
                  <a:gd name="T55" fmla="*/ 345 h 600"/>
                  <a:gd name="T56" fmla="*/ 83 w 1441"/>
                  <a:gd name="T57" fmla="*/ 344 h 600"/>
                  <a:gd name="T58" fmla="*/ 68 w 1441"/>
                  <a:gd name="T59" fmla="*/ 342 h 600"/>
                  <a:gd name="T60" fmla="*/ 52 w 1441"/>
                  <a:gd name="T61" fmla="*/ 337 h 600"/>
                  <a:gd name="T62" fmla="*/ 38 w 1441"/>
                  <a:gd name="T63" fmla="*/ 331 h 600"/>
                  <a:gd name="T64" fmla="*/ 25 w 1441"/>
                  <a:gd name="T65" fmla="*/ 323 h 600"/>
                  <a:gd name="T66" fmla="*/ 15 w 1441"/>
                  <a:gd name="T67" fmla="*/ 313 h 600"/>
                  <a:gd name="T68" fmla="*/ 7 w 1441"/>
                  <a:gd name="T69" fmla="*/ 303 h 600"/>
                  <a:gd name="T70" fmla="*/ 2 w 1441"/>
                  <a:gd name="T71" fmla="*/ 292 h 600"/>
                  <a:gd name="T72" fmla="*/ 0 w 1441"/>
                  <a:gd name="T73" fmla="*/ 279 h 600"/>
                  <a:gd name="T74" fmla="*/ 0 w 1441"/>
                  <a:gd name="T75" fmla="*/ 66 h 600"/>
                  <a:gd name="T76" fmla="*/ 2 w 1441"/>
                  <a:gd name="T77" fmla="*/ 57 h 600"/>
                  <a:gd name="T78" fmla="*/ 5 w 1441"/>
                  <a:gd name="T79" fmla="*/ 45 h 600"/>
                  <a:gd name="T80" fmla="*/ 12 w 1441"/>
                  <a:gd name="T81" fmla="*/ 34 h 600"/>
                  <a:gd name="T82" fmla="*/ 22 w 1441"/>
                  <a:gd name="T83" fmla="*/ 25 h 600"/>
                  <a:gd name="T84" fmla="*/ 34 w 1441"/>
                  <a:gd name="T85" fmla="*/ 17 h 600"/>
                  <a:gd name="T86" fmla="*/ 48 w 1441"/>
                  <a:gd name="T87" fmla="*/ 9 h 600"/>
                  <a:gd name="T88" fmla="*/ 62 w 1441"/>
                  <a:gd name="T89" fmla="*/ 4 h 600"/>
                  <a:gd name="T90" fmla="*/ 79 w 1441"/>
                  <a:gd name="T91" fmla="*/ 0 h 600"/>
                  <a:gd name="T92" fmla="*/ 96 w 1441"/>
                  <a:gd name="T93" fmla="*/ 0 h 600"/>
                  <a:gd name="T94" fmla="*/ 1346 w 1441"/>
                  <a:gd name="T95" fmla="*/ 0 h 60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41"/>
                  <a:gd name="T145" fmla="*/ 0 h 600"/>
                  <a:gd name="T146" fmla="*/ 1441 w 1441"/>
                  <a:gd name="T147" fmla="*/ 600 h 60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41" h="600">
                    <a:moveTo>
                      <a:pt x="1346" y="0"/>
                    </a:moveTo>
                    <a:lnTo>
                      <a:pt x="1357" y="0"/>
                    </a:lnTo>
                    <a:lnTo>
                      <a:pt x="1372" y="3"/>
                    </a:lnTo>
                    <a:lnTo>
                      <a:pt x="1388" y="7"/>
                    </a:lnTo>
                    <a:lnTo>
                      <a:pt x="1403" y="13"/>
                    </a:lnTo>
                    <a:lnTo>
                      <a:pt x="1415" y="22"/>
                    </a:lnTo>
                    <a:lnTo>
                      <a:pt x="1426" y="31"/>
                    </a:lnTo>
                    <a:lnTo>
                      <a:pt x="1433" y="42"/>
                    </a:lnTo>
                    <a:lnTo>
                      <a:pt x="1438" y="54"/>
                    </a:lnTo>
                    <a:lnTo>
                      <a:pt x="1440" y="66"/>
                    </a:lnTo>
                    <a:lnTo>
                      <a:pt x="1440" y="279"/>
                    </a:lnTo>
                    <a:lnTo>
                      <a:pt x="1439" y="287"/>
                    </a:lnTo>
                    <a:lnTo>
                      <a:pt x="1435" y="299"/>
                    </a:lnTo>
                    <a:lnTo>
                      <a:pt x="1428" y="310"/>
                    </a:lnTo>
                    <a:lnTo>
                      <a:pt x="1418" y="320"/>
                    </a:lnTo>
                    <a:lnTo>
                      <a:pt x="1407" y="329"/>
                    </a:lnTo>
                    <a:lnTo>
                      <a:pt x="1393" y="336"/>
                    </a:lnTo>
                    <a:lnTo>
                      <a:pt x="1377" y="341"/>
                    </a:lnTo>
                    <a:lnTo>
                      <a:pt x="1361" y="344"/>
                    </a:lnTo>
                    <a:lnTo>
                      <a:pt x="1346" y="345"/>
                    </a:lnTo>
                    <a:lnTo>
                      <a:pt x="920" y="345"/>
                    </a:lnTo>
                    <a:lnTo>
                      <a:pt x="920" y="434"/>
                    </a:lnTo>
                    <a:lnTo>
                      <a:pt x="1110" y="434"/>
                    </a:lnTo>
                    <a:lnTo>
                      <a:pt x="722" y="599"/>
                    </a:lnTo>
                    <a:lnTo>
                      <a:pt x="332" y="434"/>
                    </a:lnTo>
                    <a:lnTo>
                      <a:pt x="530" y="434"/>
                    </a:lnTo>
                    <a:lnTo>
                      <a:pt x="530" y="345"/>
                    </a:lnTo>
                    <a:lnTo>
                      <a:pt x="96" y="345"/>
                    </a:lnTo>
                    <a:lnTo>
                      <a:pt x="83" y="344"/>
                    </a:lnTo>
                    <a:lnTo>
                      <a:pt x="68" y="342"/>
                    </a:lnTo>
                    <a:lnTo>
                      <a:pt x="52" y="337"/>
                    </a:lnTo>
                    <a:lnTo>
                      <a:pt x="38" y="331"/>
                    </a:lnTo>
                    <a:lnTo>
                      <a:pt x="25" y="323"/>
                    </a:lnTo>
                    <a:lnTo>
                      <a:pt x="15" y="313"/>
                    </a:lnTo>
                    <a:lnTo>
                      <a:pt x="7" y="303"/>
                    </a:lnTo>
                    <a:lnTo>
                      <a:pt x="2" y="292"/>
                    </a:lnTo>
                    <a:lnTo>
                      <a:pt x="0" y="279"/>
                    </a:lnTo>
                    <a:lnTo>
                      <a:pt x="0" y="66"/>
                    </a:lnTo>
                    <a:lnTo>
                      <a:pt x="2" y="57"/>
                    </a:lnTo>
                    <a:lnTo>
                      <a:pt x="5" y="45"/>
                    </a:lnTo>
                    <a:lnTo>
                      <a:pt x="12" y="34"/>
                    </a:lnTo>
                    <a:lnTo>
                      <a:pt x="22" y="25"/>
                    </a:lnTo>
                    <a:lnTo>
                      <a:pt x="34" y="17"/>
                    </a:lnTo>
                    <a:lnTo>
                      <a:pt x="48" y="9"/>
                    </a:lnTo>
                    <a:lnTo>
                      <a:pt x="62" y="4"/>
                    </a:lnTo>
                    <a:lnTo>
                      <a:pt x="79" y="0"/>
                    </a:lnTo>
                    <a:lnTo>
                      <a:pt x="96" y="0"/>
                    </a:lnTo>
                    <a:lnTo>
                      <a:pt x="1346" y="0"/>
                    </a:lnTo>
                  </a:path>
                </a:pathLst>
              </a:custGeom>
              <a:solidFill>
                <a:srgbClr val="000000"/>
              </a:solidFill>
              <a:ln w="12700" cap="rnd" cmpd="sng">
                <a:solidFill>
                  <a:srgbClr val="000000"/>
                </a:solidFill>
                <a:prstDash val="solid"/>
                <a:round/>
                <a:headEnd type="none" w="med" len="med"/>
                <a:tailEnd type="none" w="med" len="med"/>
              </a:ln>
            </p:spPr>
            <p:txBody>
              <a:bodyPr/>
              <a:lstStyle/>
              <a:p>
                <a:endParaRPr lang="en-US"/>
              </a:p>
            </p:txBody>
          </p:sp>
          <p:sp>
            <p:nvSpPr>
              <p:cNvPr id="27666" name="Freeform 6"/>
              <p:cNvSpPr>
                <a:spLocks/>
              </p:cNvSpPr>
              <p:nvPr/>
            </p:nvSpPr>
            <p:spPr bwMode="auto">
              <a:xfrm>
                <a:off x="339" y="976"/>
                <a:ext cx="1441" cy="600"/>
              </a:xfrm>
              <a:custGeom>
                <a:avLst/>
                <a:gdLst>
                  <a:gd name="T0" fmla="*/ 1345 w 1441"/>
                  <a:gd name="T1" fmla="*/ 0 h 600"/>
                  <a:gd name="T2" fmla="*/ 1357 w 1441"/>
                  <a:gd name="T3" fmla="*/ 0 h 600"/>
                  <a:gd name="T4" fmla="*/ 1372 w 1441"/>
                  <a:gd name="T5" fmla="*/ 3 h 600"/>
                  <a:gd name="T6" fmla="*/ 1387 w 1441"/>
                  <a:gd name="T7" fmla="*/ 7 h 600"/>
                  <a:gd name="T8" fmla="*/ 1402 w 1441"/>
                  <a:gd name="T9" fmla="*/ 13 h 600"/>
                  <a:gd name="T10" fmla="*/ 1415 w 1441"/>
                  <a:gd name="T11" fmla="*/ 22 h 600"/>
                  <a:gd name="T12" fmla="*/ 1426 w 1441"/>
                  <a:gd name="T13" fmla="*/ 31 h 600"/>
                  <a:gd name="T14" fmla="*/ 1432 w 1441"/>
                  <a:gd name="T15" fmla="*/ 43 h 600"/>
                  <a:gd name="T16" fmla="*/ 1438 w 1441"/>
                  <a:gd name="T17" fmla="*/ 54 h 600"/>
                  <a:gd name="T18" fmla="*/ 1440 w 1441"/>
                  <a:gd name="T19" fmla="*/ 66 h 600"/>
                  <a:gd name="T20" fmla="*/ 1440 w 1441"/>
                  <a:gd name="T21" fmla="*/ 280 h 600"/>
                  <a:gd name="T22" fmla="*/ 1439 w 1441"/>
                  <a:gd name="T23" fmla="*/ 287 h 600"/>
                  <a:gd name="T24" fmla="*/ 1435 w 1441"/>
                  <a:gd name="T25" fmla="*/ 299 h 600"/>
                  <a:gd name="T26" fmla="*/ 1428 w 1441"/>
                  <a:gd name="T27" fmla="*/ 311 h 600"/>
                  <a:gd name="T28" fmla="*/ 1418 w 1441"/>
                  <a:gd name="T29" fmla="*/ 320 h 600"/>
                  <a:gd name="T30" fmla="*/ 1407 w 1441"/>
                  <a:gd name="T31" fmla="*/ 329 h 600"/>
                  <a:gd name="T32" fmla="*/ 1393 w 1441"/>
                  <a:gd name="T33" fmla="*/ 336 h 600"/>
                  <a:gd name="T34" fmla="*/ 1377 w 1441"/>
                  <a:gd name="T35" fmla="*/ 341 h 600"/>
                  <a:gd name="T36" fmla="*/ 1361 w 1441"/>
                  <a:gd name="T37" fmla="*/ 344 h 600"/>
                  <a:gd name="T38" fmla="*/ 1345 w 1441"/>
                  <a:gd name="T39" fmla="*/ 346 h 600"/>
                  <a:gd name="T40" fmla="*/ 919 w 1441"/>
                  <a:gd name="T41" fmla="*/ 346 h 600"/>
                  <a:gd name="T42" fmla="*/ 919 w 1441"/>
                  <a:gd name="T43" fmla="*/ 434 h 600"/>
                  <a:gd name="T44" fmla="*/ 1110 w 1441"/>
                  <a:gd name="T45" fmla="*/ 434 h 600"/>
                  <a:gd name="T46" fmla="*/ 721 w 1441"/>
                  <a:gd name="T47" fmla="*/ 599 h 600"/>
                  <a:gd name="T48" fmla="*/ 332 w 1441"/>
                  <a:gd name="T49" fmla="*/ 434 h 600"/>
                  <a:gd name="T50" fmla="*/ 530 w 1441"/>
                  <a:gd name="T51" fmla="*/ 434 h 600"/>
                  <a:gd name="T52" fmla="*/ 530 w 1441"/>
                  <a:gd name="T53" fmla="*/ 346 h 600"/>
                  <a:gd name="T54" fmla="*/ 95 w 1441"/>
                  <a:gd name="T55" fmla="*/ 346 h 600"/>
                  <a:gd name="T56" fmla="*/ 83 w 1441"/>
                  <a:gd name="T57" fmla="*/ 344 h 600"/>
                  <a:gd name="T58" fmla="*/ 67 w 1441"/>
                  <a:gd name="T59" fmla="*/ 343 h 600"/>
                  <a:gd name="T60" fmla="*/ 51 w 1441"/>
                  <a:gd name="T61" fmla="*/ 337 h 600"/>
                  <a:gd name="T62" fmla="*/ 38 w 1441"/>
                  <a:gd name="T63" fmla="*/ 331 h 600"/>
                  <a:gd name="T64" fmla="*/ 25 w 1441"/>
                  <a:gd name="T65" fmla="*/ 323 h 600"/>
                  <a:gd name="T66" fmla="*/ 15 w 1441"/>
                  <a:gd name="T67" fmla="*/ 313 h 600"/>
                  <a:gd name="T68" fmla="*/ 7 w 1441"/>
                  <a:gd name="T69" fmla="*/ 303 h 600"/>
                  <a:gd name="T70" fmla="*/ 2 w 1441"/>
                  <a:gd name="T71" fmla="*/ 292 h 600"/>
                  <a:gd name="T72" fmla="*/ 0 w 1441"/>
                  <a:gd name="T73" fmla="*/ 280 h 600"/>
                  <a:gd name="T74" fmla="*/ 0 w 1441"/>
                  <a:gd name="T75" fmla="*/ 66 h 600"/>
                  <a:gd name="T76" fmla="*/ 1 w 1441"/>
                  <a:gd name="T77" fmla="*/ 57 h 600"/>
                  <a:gd name="T78" fmla="*/ 5 w 1441"/>
                  <a:gd name="T79" fmla="*/ 46 h 600"/>
                  <a:gd name="T80" fmla="*/ 12 w 1441"/>
                  <a:gd name="T81" fmla="*/ 35 h 600"/>
                  <a:gd name="T82" fmla="*/ 22 w 1441"/>
                  <a:gd name="T83" fmla="*/ 25 h 600"/>
                  <a:gd name="T84" fmla="*/ 34 w 1441"/>
                  <a:gd name="T85" fmla="*/ 17 h 600"/>
                  <a:gd name="T86" fmla="*/ 48 w 1441"/>
                  <a:gd name="T87" fmla="*/ 9 h 600"/>
                  <a:gd name="T88" fmla="*/ 62 w 1441"/>
                  <a:gd name="T89" fmla="*/ 5 h 600"/>
                  <a:gd name="T90" fmla="*/ 79 w 1441"/>
                  <a:gd name="T91" fmla="*/ 1 h 600"/>
                  <a:gd name="T92" fmla="*/ 95 w 1441"/>
                  <a:gd name="T93" fmla="*/ 0 h 600"/>
                  <a:gd name="T94" fmla="*/ 1345 w 1441"/>
                  <a:gd name="T95" fmla="*/ 0 h 60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41"/>
                  <a:gd name="T145" fmla="*/ 0 h 600"/>
                  <a:gd name="T146" fmla="*/ 1441 w 1441"/>
                  <a:gd name="T147" fmla="*/ 600 h 60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41" h="600">
                    <a:moveTo>
                      <a:pt x="1345" y="0"/>
                    </a:moveTo>
                    <a:lnTo>
                      <a:pt x="1357" y="0"/>
                    </a:lnTo>
                    <a:lnTo>
                      <a:pt x="1372" y="3"/>
                    </a:lnTo>
                    <a:lnTo>
                      <a:pt x="1387" y="7"/>
                    </a:lnTo>
                    <a:lnTo>
                      <a:pt x="1402" y="13"/>
                    </a:lnTo>
                    <a:lnTo>
                      <a:pt x="1415" y="22"/>
                    </a:lnTo>
                    <a:lnTo>
                      <a:pt x="1426" y="31"/>
                    </a:lnTo>
                    <a:lnTo>
                      <a:pt x="1432" y="43"/>
                    </a:lnTo>
                    <a:lnTo>
                      <a:pt x="1438" y="54"/>
                    </a:lnTo>
                    <a:lnTo>
                      <a:pt x="1440" y="66"/>
                    </a:lnTo>
                    <a:lnTo>
                      <a:pt x="1440" y="280"/>
                    </a:lnTo>
                    <a:lnTo>
                      <a:pt x="1439" y="287"/>
                    </a:lnTo>
                    <a:lnTo>
                      <a:pt x="1435" y="299"/>
                    </a:lnTo>
                    <a:lnTo>
                      <a:pt x="1428" y="311"/>
                    </a:lnTo>
                    <a:lnTo>
                      <a:pt x="1418" y="320"/>
                    </a:lnTo>
                    <a:lnTo>
                      <a:pt x="1407" y="329"/>
                    </a:lnTo>
                    <a:lnTo>
                      <a:pt x="1393" y="336"/>
                    </a:lnTo>
                    <a:lnTo>
                      <a:pt x="1377" y="341"/>
                    </a:lnTo>
                    <a:lnTo>
                      <a:pt x="1361" y="344"/>
                    </a:lnTo>
                    <a:lnTo>
                      <a:pt x="1345" y="346"/>
                    </a:lnTo>
                    <a:lnTo>
                      <a:pt x="919" y="346"/>
                    </a:lnTo>
                    <a:lnTo>
                      <a:pt x="919" y="434"/>
                    </a:lnTo>
                    <a:lnTo>
                      <a:pt x="1110" y="434"/>
                    </a:lnTo>
                    <a:lnTo>
                      <a:pt x="721" y="599"/>
                    </a:lnTo>
                    <a:lnTo>
                      <a:pt x="332" y="434"/>
                    </a:lnTo>
                    <a:lnTo>
                      <a:pt x="530" y="434"/>
                    </a:lnTo>
                    <a:lnTo>
                      <a:pt x="530" y="346"/>
                    </a:lnTo>
                    <a:lnTo>
                      <a:pt x="95" y="346"/>
                    </a:lnTo>
                    <a:lnTo>
                      <a:pt x="83" y="344"/>
                    </a:lnTo>
                    <a:lnTo>
                      <a:pt x="67" y="343"/>
                    </a:lnTo>
                    <a:lnTo>
                      <a:pt x="51" y="337"/>
                    </a:lnTo>
                    <a:lnTo>
                      <a:pt x="38" y="331"/>
                    </a:lnTo>
                    <a:lnTo>
                      <a:pt x="25" y="323"/>
                    </a:lnTo>
                    <a:lnTo>
                      <a:pt x="15" y="313"/>
                    </a:lnTo>
                    <a:lnTo>
                      <a:pt x="7" y="303"/>
                    </a:lnTo>
                    <a:lnTo>
                      <a:pt x="2" y="292"/>
                    </a:lnTo>
                    <a:lnTo>
                      <a:pt x="0" y="280"/>
                    </a:lnTo>
                    <a:lnTo>
                      <a:pt x="0" y="66"/>
                    </a:lnTo>
                    <a:lnTo>
                      <a:pt x="1" y="57"/>
                    </a:lnTo>
                    <a:lnTo>
                      <a:pt x="5" y="46"/>
                    </a:lnTo>
                    <a:lnTo>
                      <a:pt x="12" y="35"/>
                    </a:lnTo>
                    <a:lnTo>
                      <a:pt x="22" y="25"/>
                    </a:lnTo>
                    <a:lnTo>
                      <a:pt x="34" y="17"/>
                    </a:lnTo>
                    <a:lnTo>
                      <a:pt x="48" y="9"/>
                    </a:lnTo>
                    <a:lnTo>
                      <a:pt x="62" y="5"/>
                    </a:lnTo>
                    <a:lnTo>
                      <a:pt x="79" y="1"/>
                    </a:lnTo>
                    <a:lnTo>
                      <a:pt x="95" y="0"/>
                    </a:lnTo>
                    <a:lnTo>
                      <a:pt x="1345" y="0"/>
                    </a:lnTo>
                  </a:path>
                </a:pathLst>
              </a:custGeom>
              <a:solidFill>
                <a:srgbClr val="C1CEFF"/>
              </a:solidFill>
              <a:ln w="12700" cap="rnd" cmpd="sng">
                <a:solidFill>
                  <a:srgbClr val="000000"/>
                </a:solidFill>
                <a:prstDash val="solid"/>
                <a:round/>
                <a:headEnd type="none" w="med" len="med"/>
                <a:tailEnd type="none" w="med" len="med"/>
              </a:ln>
            </p:spPr>
            <p:txBody>
              <a:bodyPr/>
              <a:lstStyle/>
              <a:p>
                <a:endParaRPr lang="en-US"/>
              </a:p>
            </p:txBody>
          </p:sp>
        </p:grpSp>
        <p:sp>
          <p:nvSpPr>
            <p:cNvPr id="27664" name="Rectangle 7"/>
            <p:cNvSpPr>
              <a:spLocks noChangeArrowheads="1"/>
            </p:cNvSpPr>
            <p:nvPr/>
          </p:nvSpPr>
          <p:spPr bwMode="auto">
            <a:xfrm>
              <a:off x="318" y="1046"/>
              <a:ext cx="1480" cy="259"/>
            </a:xfrm>
            <a:prstGeom prst="rect">
              <a:avLst/>
            </a:prstGeom>
            <a:noFill/>
            <a:ln w="12700">
              <a:noFill/>
              <a:miter lim="800000"/>
              <a:headEnd/>
              <a:tailEnd/>
            </a:ln>
          </p:spPr>
          <p:txBody>
            <a:bodyPr wrap="none" lIns="90488" tIns="44450" rIns="90488" bIns="44450">
              <a:spAutoFit/>
            </a:bodyPr>
            <a:lstStyle/>
            <a:p>
              <a:pPr algn="ctr">
                <a:spcBef>
                  <a:spcPct val="0"/>
                </a:spcBef>
              </a:pPr>
              <a:r>
                <a:rPr lang="en-US" sz="1800" dirty="0">
                  <a:solidFill>
                    <a:srgbClr val="000000"/>
                  </a:solidFill>
                </a:rPr>
                <a:t>Data Element Number</a:t>
              </a:r>
              <a:endParaRPr lang="en-US" sz="1600" dirty="0">
                <a:solidFill>
                  <a:srgbClr val="000000"/>
                </a:solidFill>
              </a:endParaRPr>
            </a:p>
          </p:txBody>
        </p:sp>
      </p:grpSp>
      <p:grpSp>
        <p:nvGrpSpPr>
          <p:cNvPr id="27653" name="Group 9"/>
          <p:cNvGrpSpPr>
            <a:grpSpLocks/>
          </p:cNvGrpSpPr>
          <p:nvPr/>
        </p:nvGrpSpPr>
        <p:grpSpPr bwMode="auto">
          <a:xfrm>
            <a:off x="1047750" y="4308475"/>
            <a:ext cx="6815138" cy="1863725"/>
            <a:chOff x="660" y="2532"/>
            <a:chExt cx="4293" cy="1174"/>
          </a:xfrm>
        </p:grpSpPr>
        <p:sp>
          <p:nvSpPr>
            <p:cNvPr id="27660" name="Rectangle 10"/>
            <p:cNvSpPr>
              <a:spLocks noChangeArrowheads="1"/>
            </p:cNvSpPr>
            <p:nvPr/>
          </p:nvSpPr>
          <p:spPr bwMode="auto">
            <a:xfrm>
              <a:off x="660" y="2532"/>
              <a:ext cx="4194" cy="229"/>
            </a:xfrm>
            <a:prstGeom prst="rect">
              <a:avLst/>
            </a:prstGeom>
            <a:noFill/>
            <a:ln w="12700">
              <a:noFill/>
              <a:miter lim="800000"/>
              <a:headEnd/>
              <a:tailEnd/>
            </a:ln>
          </p:spPr>
          <p:txBody>
            <a:bodyPr wrap="none" lIns="90488" tIns="44450" rIns="90488" bIns="44450">
              <a:spAutoFit/>
            </a:bodyPr>
            <a:lstStyle/>
            <a:p>
              <a:pPr>
                <a:spcBef>
                  <a:spcPct val="0"/>
                </a:spcBef>
              </a:pPr>
              <a:r>
                <a:rPr lang="en-US" sz="1800"/>
                <a:t>Ref.     Ele. No.     	Name                                Attributes</a:t>
              </a:r>
            </a:p>
          </p:txBody>
        </p:sp>
        <p:sp>
          <p:nvSpPr>
            <p:cNvPr id="27661" name="Line 11"/>
            <p:cNvSpPr>
              <a:spLocks noChangeShapeType="1"/>
            </p:cNvSpPr>
            <p:nvPr/>
          </p:nvSpPr>
          <p:spPr bwMode="auto">
            <a:xfrm>
              <a:off x="669" y="2726"/>
              <a:ext cx="4284" cy="0"/>
            </a:xfrm>
            <a:prstGeom prst="line">
              <a:avLst/>
            </a:prstGeom>
            <a:noFill/>
            <a:ln w="12700">
              <a:solidFill>
                <a:schemeClr val="tx1"/>
              </a:solidFill>
              <a:round/>
              <a:headEnd/>
              <a:tailEnd/>
            </a:ln>
          </p:spPr>
          <p:txBody>
            <a:bodyPr wrap="none" anchor="ctr"/>
            <a:lstStyle/>
            <a:p>
              <a:endParaRPr lang="en-US"/>
            </a:p>
          </p:txBody>
        </p:sp>
        <p:sp>
          <p:nvSpPr>
            <p:cNvPr id="27662" name="Rectangle 12"/>
            <p:cNvSpPr>
              <a:spLocks noChangeArrowheads="1"/>
            </p:cNvSpPr>
            <p:nvPr/>
          </p:nvSpPr>
          <p:spPr bwMode="auto">
            <a:xfrm>
              <a:off x="702" y="2726"/>
              <a:ext cx="4251" cy="980"/>
            </a:xfrm>
            <a:prstGeom prst="rect">
              <a:avLst/>
            </a:prstGeom>
            <a:noFill/>
            <a:ln w="12700">
              <a:noFill/>
              <a:miter lim="800000"/>
              <a:headEnd/>
              <a:tailEnd/>
            </a:ln>
          </p:spPr>
          <p:txBody>
            <a:bodyPr wrap="none" lIns="90488" tIns="44450" rIns="90488" bIns="44450">
              <a:spAutoFit/>
            </a:bodyPr>
            <a:lstStyle/>
            <a:p>
              <a:pPr>
                <a:spcBef>
                  <a:spcPct val="0"/>
                </a:spcBef>
                <a:tabLst>
                  <a:tab pos="1028700" algn="l"/>
                  <a:tab pos="1771650" algn="l"/>
                  <a:tab pos="5257800" algn="l"/>
                  <a:tab pos="5715000" algn="l"/>
                  <a:tab pos="6172200" algn="l"/>
                </a:tabLst>
              </a:pPr>
              <a:r>
                <a:rPr lang="en-US" sz="1600" b="0" dirty="0"/>
                <a:t>01 	 98     	Entity Identifier Code	M	ID  	2/3</a:t>
              </a:r>
            </a:p>
            <a:p>
              <a:pPr>
                <a:spcBef>
                  <a:spcPct val="0"/>
                </a:spcBef>
                <a:tabLst>
                  <a:tab pos="1028700" algn="l"/>
                  <a:tab pos="1771650" algn="l"/>
                  <a:tab pos="5257800" algn="l"/>
                  <a:tab pos="5715000" algn="l"/>
                  <a:tab pos="6172200" algn="l"/>
                </a:tabLst>
              </a:pPr>
              <a:r>
                <a:rPr lang="en-US" sz="1600" b="0" dirty="0"/>
                <a:t>02           	 93  	Name                    	X	AN  	1/60</a:t>
              </a:r>
            </a:p>
            <a:p>
              <a:pPr>
                <a:spcBef>
                  <a:spcPct val="0"/>
                </a:spcBef>
                <a:tabLst>
                  <a:tab pos="1028700" algn="l"/>
                  <a:tab pos="1771650" algn="l"/>
                  <a:tab pos="5257800" algn="l"/>
                  <a:tab pos="5715000" algn="l"/>
                  <a:tab pos="6172200" algn="l"/>
                </a:tabLst>
              </a:pPr>
              <a:r>
                <a:rPr lang="en-US" sz="1600" b="0" dirty="0"/>
                <a:t>03          	 66   	Identification Code Qualifier	X 	ID    	1/2</a:t>
              </a:r>
            </a:p>
            <a:p>
              <a:pPr>
                <a:spcBef>
                  <a:spcPct val="0"/>
                </a:spcBef>
                <a:tabLst>
                  <a:tab pos="1028700" algn="l"/>
                  <a:tab pos="1771650" algn="l"/>
                  <a:tab pos="5257800" algn="l"/>
                  <a:tab pos="5715000" algn="l"/>
                  <a:tab pos="6172200" algn="l"/>
                </a:tabLst>
              </a:pPr>
              <a:r>
                <a:rPr lang="en-US" sz="1600" b="0" dirty="0"/>
                <a:t>04           	 67  	Identification Code  	X	AN  	2/80</a:t>
              </a:r>
            </a:p>
            <a:p>
              <a:pPr>
                <a:spcBef>
                  <a:spcPct val="0"/>
                </a:spcBef>
                <a:tabLst>
                  <a:tab pos="1028700" algn="l"/>
                  <a:tab pos="1771650" algn="l"/>
                  <a:tab pos="5257800" algn="l"/>
                  <a:tab pos="5715000" algn="l"/>
                  <a:tab pos="6172200" algn="l"/>
                </a:tabLst>
              </a:pPr>
              <a:r>
                <a:rPr lang="en-US" sz="1600" b="0" dirty="0"/>
                <a:t>05         	706 	Entity Reference Code	O 	ID   	2/2</a:t>
              </a:r>
            </a:p>
            <a:p>
              <a:pPr>
                <a:spcBef>
                  <a:spcPct val="0"/>
                </a:spcBef>
                <a:tabLst>
                  <a:tab pos="1028700" algn="l"/>
                  <a:tab pos="1771650" algn="l"/>
                  <a:tab pos="5257800" algn="l"/>
                  <a:tab pos="5715000" algn="l"/>
                  <a:tab pos="6172200" algn="l"/>
                </a:tabLst>
              </a:pPr>
              <a:r>
                <a:rPr lang="en-US" sz="1600" b="0" dirty="0"/>
                <a:t>06           	 98   	Entity Identifier Code	O 	ID   	2/3</a:t>
              </a:r>
            </a:p>
          </p:txBody>
        </p:sp>
      </p:grpSp>
      <p:grpSp>
        <p:nvGrpSpPr>
          <p:cNvPr id="27654" name="Group 13"/>
          <p:cNvGrpSpPr>
            <a:grpSpLocks/>
          </p:cNvGrpSpPr>
          <p:nvPr/>
        </p:nvGrpSpPr>
        <p:grpSpPr bwMode="auto">
          <a:xfrm>
            <a:off x="1076325" y="1525588"/>
            <a:ext cx="6953250" cy="1125537"/>
            <a:chOff x="624" y="858"/>
            <a:chExt cx="4380" cy="709"/>
          </a:xfrm>
        </p:grpSpPr>
        <p:grpSp>
          <p:nvGrpSpPr>
            <p:cNvPr id="27655" name="Group 14"/>
            <p:cNvGrpSpPr>
              <a:grpSpLocks/>
            </p:cNvGrpSpPr>
            <p:nvPr/>
          </p:nvGrpSpPr>
          <p:grpSpPr bwMode="auto">
            <a:xfrm>
              <a:off x="624" y="1338"/>
              <a:ext cx="4349" cy="229"/>
              <a:chOff x="624" y="1392"/>
              <a:chExt cx="4349" cy="229"/>
            </a:xfrm>
          </p:grpSpPr>
          <p:sp>
            <p:nvSpPr>
              <p:cNvPr id="27657" name="Rectangle 15"/>
              <p:cNvSpPr>
                <a:spLocks noChangeArrowheads="1"/>
              </p:cNvSpPr>
              <p:nvPr/>
            </p:nvSpPr>
            <p:spPr bwMode="auto">
              <a:xfrm>
                <a:off x="624" y="1392"/>
                <a:ext cx="1866" cy="229"/>
              </a:xfrm>
              <a:prstGeom prst="rect">
                <a:avLst/>
              </a:prstGeom>
              <a:noFill/>
              <a:ln w="12700">
                <a:noFill/>
                <a:miter lim="800000"/>
                <a:headEnd/>
                <a:tailEnd/>
              </a:ln>
            </p:spPr>
            <p:txBody>
              <a:bodyPr wrap="none" lIns="90488" tIns="44450" rIns="90488" bIns="44450">
                <a:spAutoFit/>
              </a:bodyPr>
              <a:lstStyle/>
              <a:p>
                <a:pPr>
                  <a:spcBef>
                    <a:spcPct val="0"/>
                  </a:spcBef>
                </a:pPr>
                <a:r>
                  <a:rPr lang="en-US" sz="1800"/>
                  <a:t>Transaction Sets used in:</a:t>
                </a:r>
              </a:p>
            </p:txBody>
          </p:sp>
          <p:sp>
            <p:nvSpPr>
              <p:cNvPr id="27658" name="Line 16"/>
              <p:cNvSpPr>
                <a:spLocks noChangeShapeType="1"/>
              </p:cNvSpPr>
              <p:nvPr/>
            </p:nvSpPr>
            <p:spPr bwMode="auto">
              <a:xfrm>
                <a:off x="689" y="1591"/>
                <a:ext cx="4284" cy="0"/>
              </a:xfrm>
              <a:prstGeom prst="line">
                <a:avLst/>
              </a:prstGeom>
              <a:noFill/>
              <a:ln w="12700">
                <a:solidFill>
                  <a:schemeClr val="tx1"/>
                </a:solidFill>
                <a:round/>
                <a:headEnd/>
                <a:tailEnd/>
              </a:ln>
            </p:spPr>
            <p:txBody>
              <a:bodyPr wrap="none" anchor="ctr"/>
              <a:lstStyle/>
              <a:p>
                <a:endParaRPr lang="en-US"/>
              </a:p>
            </p:txBody>
          </p:sp>
        </p:grpSp>
        <p:sp>
          <p:nvSpPr>
            <p:cNvPr id="27656" name="Rectangle 18"/>
            <p:cNvSpPr>
              <a:spLocks noChangeArrowheads="1"/>
            </p:cNvSpPr>
            <p:nvPr/>
          </p:nvSpPr>
          <p:spPr bwMode="auto">
            <a:xfrm>
              <a:off x="642" y="858"/>
              <a:ext cx="4362" cy="440"/>
            </a:xfrm>
            <a:prstGeom prst="rect">
              <a:avLst/>
            </a:prstGeom>
            <a:noFill/>
            <a:ln w="12700">
              <a:noFill/>
              <a:miter lim="800000"/>
              <a:headEnd/>
              <a:tailEnd/>
            </a:ln>
          </p:spPr>
          <p:txBody>
            <a:bodyPr lIns="90488" tIns="44450" rIns="90488" bIns="44450">
              <a:spAutoFit/>
            </a:bodyPr>
            <a:lstStyle/>
            <a:p>
              <a:pPr>
                <a:spcBef>
                  <a:spcPct val="0"/>
                </a:spcBef>
              </a:pPr>
              <a:r>
                <a:rPr lang="en-US" sz="2000" dirty="0"/>
                <a:t>N1 Name</a:t>
              </a:r>
              <a:endParaRPr lang="en-US" sz="2000" b="0" dirty="0"/>
            </a:p>
            <a:p>
              <a:pPr>
                <a:spcBef>
                  <a:spcPct val="0"/>
                </a:spcBef>
              </a:pPr>
              <a:r>
                <a:rPr lang="en-US" sz="2000" b="0" dirty="0"/>
                <a:t>To identify a party by type of organization, name and code</a:t>
              </a:r>
            </a:p>
          </p:txBody>
        </p:sp>
      </p:grpSp>
      <p:sp>
        <p:nvSpPr>
          <p:cNvPr id="18" name="Rectangle 12"/>
          <p:cNvSpPr>
            <a:spLocks noChangeArrowheads="1"/>
          </p:cNvSpPr>
          <p:nvPr/>
        </p:nvSpPr>
        <p:spPr bwMode="auto">
          <a:xfrm>
            <a:off x="1185328" y="2590800"/>
            <a:ext cx="6739472" cy="582295"/>
          </a:xfrm>
          <a:prstGeom prst="rect">
            <a:avLst/>
          </a:prstGeom>
          <a:noFill/>
          <a:ln w="12700">
            <a:noFill/>
            <a:miter lim="800000"/>
            <a:headEnd/>
            <a:tailEnd/>
          </a:ln>
        </p:spPr>
        <p:txBody>
          <a:bodyPr lIns="90488" tIns="44450" rIns="90488" bIns="44450">
            <a:spAutoFit/>
          </a:bodyPr>
          <a:lstStyle/>
          <a:p>
            <a:pPr>
              <a:spcBef>
                <a:spcPct val="0"/>
              </a:spcBef>
              <a:tabLst>
                <a:tab pos="625475" algn="l"/>
                <a:tab pos="1260475" algn="l"/>
                <a:tab pos="1885950" algn="l"/>
                <a:tab pos="2511425" algn="l"/>
                <a:tab pos="3148013" algn="l"/>
                <a:tab pos="3773488" algn="l"/>
                <a:tab pos="4398963" algn="l"/>
                <a:tab pos="5033963" algn="l"/>
                <a:tab pos="5602288" algn="l"/>
                <a:tab pos="6169025" algn="l"/>
              </a:tabLst>
            </a:pPr>
            <a:r>
              <a:rPr lang="en-US" sz="1600" b="0" dirty="0" smtClean="0">
                <a:latin typeface="+mn-lt"/>
              </a:rPr>
              <a:t>104	110	120	128	130	131	135	140	180	511	517</a:t>
            </a:r>
            <a:endParaRPr lang="en-US" sz="1600" b="0" dirty="0">
              <a:latin typeface="+mn-lt"/>
            </a:endParaRPr>
          </a:p>
          <a:p>
            <a:pPr>
              <a:spcBef>
                <a:spcPct val="0"/>
              </a:spcBef>
              <a:tabLst>
                <a:tab pos="625475" algn="l"/>
                <a:tab pos="1260475" algn="l"/>
                <a:tab pos="1885950" algn="l"/>
                <a:tab pos="2511425" algn="l"/>
                <a:tab pos="3148013" algn="l"/>
                <a:tab pos="3773488" algn="l"/>
                <a:tab pos="4398963" algn="l"/>
                <a:tab pos="5033963" algn="l"/>
                <a:tab pos="5602288" algn="l"/>
              </a:tabLst>
            </a:pPr>
            <a:r>
              <a:rPr lang="en-US" sz="1600" b="0" dirty="0" smtClean="0">
                <a:latin typeface="+mn-lt"/>
              </a:rPr>
              <a:t>527	536	561	567	568	810	812	824	830	842</a:t>
            </a:r>
            <a:endParaRPr lang="en-US" sz="1600" b="0" dirty="0"/>
          </a:p>
        </p:txBody>
      </p:sp>
      <p:grpSp>
        <p:nvGrpSpPr>
          <p:cNvPr id="19" name="Group 18"/>
          <p:cNvGrpSpPr/>
          <p:nvPr/>
        </p:nvGrpSpPr>
        <p:grpSpPr>
          <a:xfrm>
            <a:off x="5740794" y="6445190"/>
            <a:ext cx="3377806" cy="400110"/>
            <a:chOff x="6019800" y="6445190"/>
            <a:chExt cx="3098800" cy="400110"/>
          </a:xfrm>
        </p:grpSpPr>
        <p:sp>
          <p:nvSpPr>
            <p:cNvPr id="20" name="TextBox 19"/>
            <p:cNvSpPr txBox="1"/>
            <p:nvPr/>
          </p:nvSpPr>
          <p:spPr bwMode="auto">
            <a:xfrm>
              <a:off x="6019800" y="6445190"/>
              <a:ext cx="30988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Data Segment               Sentence</a:t>
              </a:r>
              <a:endParaRPr lang="en-US" sz="2000" dirty="0">
                <a:solidFill>
                  <a:srgbClr val="FF0000"/>
                </a:solidFill>
                <a:latin typeface="Arial Narrow" pitchFamily="34" charset="0"/>
                <a:cs typeface="Arial" charset="0"/>
              </a:endParaRPr>
            </a:p>
          </p:txBody>
        </p:sp>
        <p:sp>
          <p:nvSpPr>
            <p:cNvPr id="21" name="Left-Right Arrow 20"/>
            <p:cNvSpPr/>
            <p:nvPr/>
          </p:nvSpPr>
          <p:spPr bwMode="auto">
            <a:xfrm>
              <a:off x="7490007"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304800" y="609600"/>
            <a:ext cx="7924800" cy="762000"/>
          </a:xfrm>
        </p:spPr>
        <p:txBody>
          <a:bodyPr/>
          <a:lstStyle/>
          <a:p>
            <a:r>
              <a:rPr lang="en-US" sz="4400" dirty="0" smtClean="0"/>
              <a:t>Module Structure</a:t>
            </a:r>
            <a:endParaRPr lang="en-US" dirty="0" smtClean="0"/>
          </a:p>
        </p:txBody>
      </p:sp>
      <p:sp>
        <p:nvSpPr>
          <p:cNvPr id="6147" name="Rectangle 3"/>
          <p:cNvSpPr>
            <a:spLocks noGrp="1" noChangeArrowheads="1"/>
          </p:cNvSpPr>
          <p:nvPr>
            <p:ph idx="1"/>
          </p:nvPr>
        </p:nvSpPr>
        <p:spPr>
          <a:xfrm>
            <a:off x="1295400" y="1752600"/>
            <a:ext cx="7543800" cy="990600"/>
          </a:xfrm>
        </p:spPr>
        <p:txBody>
          <a:bodyPr/>
          <a:lstStyle/>
          <a:p>
            <a:pPr marL="2060575" indent="-2060575">
              <a:buFont typeface="Wingdings" pitchFamily="2" charset="2"/>
              <a:buNone/>
            </a:pPr>
            <a:r>
              <a:rPr lang="en-US" dirty="0" smtClean="0">
                <a:solidFill>
                  <a:srgbClr val="2D2DB9"/>
                </a:solidFill>
              </a:rPr>
              <a:t>Module 2 - ASC X12 EDI Definitions and Concepts</a:t>
            </a:r>
          </a:p>
        </p:txBody>
      </p:sp>
      <p:sp>
        <p:nvSpPr>
          <p:cNvPr id="837636" name="Text Box 4"/>
          <p:cNvSpPr txBox="1">
            <a:spLocks noChangeArrowheads="1"/>
          </p:cNvSpPr>
          <p:nvPr/>
        </p:nvSpPr>
        <p:spPr bwMode="auto">
          <a:xfrm>
            <a:off x="0" y="6526213"/>
            <a:ext cx="184150" cy="336550"/>
          </a:xfrm>
          <a:prstGeom prst="rect">
            <a:avLst/>
          </a:prstGeom>
          <a:noFill/>
          <a:ln w="9525">
            <a:noFill/>
            <a:miter lim="800000"/>
            <a:headEnd/>
            <a:tailEnd/>
          </a:ln>
          <a:effectLst/>
        </p:spPr>
        <p:txBody>
          <a:bodyPr wrap="none">
            <a:spAutoFit/>
          </a:bodyPr>
          <a:lstStyle/>
          <a:p>
            <a:pPr>
              <a:spcBef>
                <a:spcPct val="0"/>
              </a:spcBef>
              <a:defRPr/>
            </a:pPr>
            <a:endParaRPr lang="en-US" sz="1600" i="1">
              <a:solidFill>
                <a:schemeClr val="tx2"/>
              </a:solidFill>
              <a:effectLst>
                <a:outerShdw blurRad="38100" dist="38100" dir="2700000" algn="tl">
                  <a:srgbClr val="000000"/>
                </a:outerShdw>
              </a:effectLst>
            </a:endParaRPr>
          </a:p>
        </p:txBody>
      </p:sp>
      <p:sp>
        <p:nvSpPr>
          <p:cNvPr id="837638" name="Text Box 6"/>
          <p:cNvSpPr txBox="1">
            <a:spLocks noChangeArrowheads="1"/>
          </p:cNvSpPr>
          <p:nvPr/>
        </p:nvSpPr>
        <p:spPr bwMode="auto">
          <a:xfrm>
            <a:off x="1524000" y="3048000"/>
            <a:ext cx="6248400" cy="3151632"/>
          </a:xfrm>
          <a:prstGeom prst="rect">
            <a:avLst/>
          </a:prstGeom>
          <a:noFill/>
          <a:ln w="9525">
            <a:noFill/>
            <a:miter lim="800000"/>
            <a:headEnd/>
            <a:tailEnd/>
          </a:ln>
          <a:effectLst/>
        </p:spPr>
        <p:txBody>
          <a:bodyPr>
            <a:spAutoFit/>
          </a:bodyPr>
          <a:lstStyle/>
          <a:p>
            <a:pPr lvl="1" indent="-457200">
              <a:spcBef>
                <a:spcPct val="20000"/>
              </a:spcBef>
              <a:buClr>
                <a:schemeClr val="tx2"/>
              </a:buClr>
              <a:buSzPct val="70000"/>
              <a:buFont typeface="Wingdings" pitchFamily="2" charset="2"/>
              <a:buChar char="l"/>
              <a:defRPr/>
            </a:pPr>
            <a:r>
              <a:rPr lang="en-US" sz="2600" dirty="0">
                <a:effectLst>
                  <a:outerShdw blurRad="38100" dist="38100" dir="2700000" algn="tl">
                    <a:srgbClr val="000000"/>
                  </a:outerShdw>
                </a:effectLst>
                <a:latin typeface="+mn-lt"/>
              </a:rPr>
              <a:t> </a:t>
            </a:r>
            <a:r>
              <a:rPr lang="en-US" sz="2600" dirty="0">
                <a:latin typeface="+mn-lt"/>
              </a:rPr>
              <a:t>EDI Components and Structure</a:t>
            </a:r>
            <a:endParaRPr lang="en-US" sz="2800" dirty="0">
              <a:latin typeface="+mn-lt"/>
            </a:endParaRPr>
          </a:p>
          <a:p>
            <a:pPr lvl="2" indent="-449263">
              <a:spcBef>
                <a:spcPct val="20000"/>
              </a:spcBef>
              <a:buClr>
                <a:schemeClr val="tx2"/>
              </a:buClr>
              <a:buSzPct val="70000"/>
              <a:buFont typeface="Wingdings" pitchFamily="2" charset="2"/>
              <a:buChar char="ü"/>
              <a:defRPr/>
            </a:pPr>
            <a:r>
              <a:rPr lang="en-US" sz="2400" b="0" dirty="0">
                <a:latin typeface="+mn-lt"/>
              </a:rPr>
              <a:t> </a:t>
            </a:r>
            <a:r>
              <a:rPr lang="en-US" sz="2400" dirty="0">
                <a:latin typeface="+mn-lt"/>
              </a:rPr>
              <a:t>Data Elements</a:t>
            </a:r>
          </a:p>
          <a:p>
            <a:pPr lvl="2" indent="-449263">
              <a:spcBef>
                <a:spcPct val="20000"/>
              </a:spcBef>
              <a:buClr>
                <a:schemeClr val="tx2"/>
              </a:buClr>
              <a:buSzPct val="70000"/>
              <a:buFont typeface="Wingdings" pitchFamily="2" charset="2"/>
              <a:buChar char="ü"/>
              <a:defRPr/>
            </a:pPr>
            <a:r>
              <a:rPr lang="en-US" sz="2400" dirty="0">
                <a:latin typeface="+mn-lt"/>
              </a:rPr>
              <a:t> Data Segments</a:t>
            </a:r>
          </a:p>
          <a:p>
            <a:pPr lvl="2" indent="-449263">
              <a:spcBef>
                <a:spcPct val="20000"/>
              </a:spcBef>
              <a:buClr>
                <a:schemeClr val="tx2"/>
              </a:buClr>
              <a:buSzPct val="70000"/>
              <a:buFont typeface="Wingdings" pitchFamily="2" charset="2"/>
              <a:buChar char="ü"/>
              <a:defRPr/>
            </a:pPr>
            <a:r>
              <a:rPr lang="en-US" sz="2400" dirty="0">
                <a:latin typeface="+mn-lt"/>
              </a:rPr>
              <a:t> Segment Loops</a:t>
            </a:r>
          </a:p>
          <a:p>
            <a:pPr lvl="2" indent="-449263">
              <a:spcBef>
                <a:spcPct val="20000"/>
              </a:spcBef>
              <a:buClr>
                <a:schemeClr val="tx2"/>
              </a:buClr>
              <a:buSzPct val="70000"/>
              <a:buFont typeface="Wingdings" pitchFamily="2" charset="2"/>
              <a:buChar char="ü"/>
              <a:defRPr/>
            </a:pPr>
            <a:r>
              <a:rPr lang="en-US" sz="2400" dirty="0">
                <a:latin typeface="+mn-lt"/>
              </a:rPr>
              <a:t> Transaction Sets</a:t>
            </a:r>
          </a:p>
          <a:p>
            <a:pPr lvl="2" indent="-449263">
              <a:spcBef>
                <a:spcPct val="20000"/>
              </a:spcBef>
              <a:buClr>
                <a:schemeClr val="tx2"/>
              </a:buClr>
              <a:buSzPct val="70000"/>
              <a:buFont typeface="Wingdings" pitchFamily="2" charset="2"/>
              <a:buChar char="ü"/>
              <a:defRPr/>
            </a:pPr>
            <a:r>
              <a:rPr lang="en-US" sz="2400" dirty="0">
                <a:latin typeface="+mn-lt"/>
              </a:rPr>
              <a:t> Functional Groups</a:t>
            </a:r>
          </a:p>
          <a:p>
            <a:pPr lvl="2" indent="-449263">
              <a:spcBef>
                <a:spcPct val="20000"/>
              </a:spcBef>
              <a:buClr>
                <a:schemeClr val="tx2"/>
              </a:buClr>
              <a:buSzPct val="70000"/>
              <a:buFont typeface="Wingdings" pitchFamily="2" charset="2"/>
              <a:buChar char="ü"/>
              <a:defRPr/>
            </a:pPr>
            <a:r>
              <a:rPr lang="en-US" sz="2400" dirty="0">
                <a:latin typeface="+mn-lt"/>
              </a:rPr>
              <a:t> Interchange Groups</a:t>
            </a:r>
            <a:endParaRPr lang="en-US" sz="2400" b="0" dirty="0">
              <a:latin typeface="+mn-lt"/>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85800" y="228600"/>
            <a:ext cx="7848600" cy="914400"/>
          </a:xfrm>
          <a:noFill/>
        </p:spPr>
        <p:txBody>
          <a:bodyPr lIns="90488" tIns="44450" rIns="90488" bIns="44450" anchor="b"/>
          <a:lstStyle/>
          <a:p>
            <a:r>
              <a:rPr lang="en-US" sz="4400" smtClean="0"/>
              <a:t>Data Segment Diagram</a:t>
            </a:r>
            <a:endParaRPr lang="en-US" smtClean="0"/>
          </a:p>
        </p:txBody>
      </p:sp>
      <p:grpSp>
        <p:nvGrpSpPr>
          <p:cNvPr id="28675" name="Group 3"/>
          <p:cNvGrpSpPr>
            <a:grpSpLocks/>
          </p:cNvGrpSpPr>
          <p:nvPr/>
        </p:nvGrpSpPr>
        <p:grpSpPr bwMode="auto">
          <a:xfrm>
            <a:off x="2819400" y="3429000"/>
            <a:ext cx="2590800" cy="914400"/>
            <a:chOff x="339" y="976"/>
            <a:chExt cx="1500" cy="651"/>
          </a:xfrm>
        </p:grpSpPr>
        <p:grpSp>
          <p:nvGrpSpPr>
            <p:cNvPr id="28687" name="Group 4"/>
            <p:cNvGrpSpPr>
              <a:grpSpLocks/>
            </p:cNvGrpSpPr>
            <p:nvPr/>
          </p:nvGrpSpPr>
          <p:grpSpPr bwMode="auto">
            <a:xfrm>
              <a:off x="339" y="976"/>
              <a:ext cx="1500" cy="651"/>
              <a:chOff x="339" y="976"/>
              <a:chExt cx="1500" cy="651"/>
            </a:xfrm>
          </p:grpSpPr>
          <p:sp>
            <p:nvSpPr>
              <p:cNvPr id="28689" name="Freeform 5"/>
              <p:cNvSpPr>
                <a:spLocks/>
              </p:cNvSpPr>
              <p:nvPr/>
            </p:nvSpPr>
            <p:spPr bwMode="auto">
              <a:xfrm>
                <a:off x="398" y="1027"/>
                <a:ext cx="1441" cy="600"/>
              </a:xfrm>
              <a:custGeom>
                <a:avLst/>
                <a:gdLst>
                  <a:gd name="T0" fmla="*/ 1346 w 1441"/>
                  <a:gd name="T1" fmla="*/ 0 h 600"/>
                  <a:gd name="T2" fmla="*/ 1357 w 1441"/>
                  <a:gd name="T3" fmla="*/ 0 h 600"/>
                  <a:gd name="T4" fmla="*/ 1372 w 1441"/>
                  <a:gd name="T5" fmla="*/ 3 h 600"/>
                  <a:gd name="T6" fmla="*/ 1388 w 1441"/>
                  <a:gd name="T7" fmla="*/ 7 h 600"/>
                  <a:gd name="T8" fmla="*/ 1403 w 1441"/>
                  <a:gd name="T9" fmla="*/ 13 h 600"/>
                  <a:gd name="T10" fmla="*/ 1415 w 1441"/>
                  <a:gd name="T11" fmla="*/ 22 h 600"/>
                  <a:gd name="T12" fmla="*/ 1426 w 1441"/>
                  <a:gd name="T13" fmla="*/ 31 h 600"/>
                  <a:gd name="T14" fmla="*/ 1433 w 1441"/>
                  <a:gd name="T15" fmla="*/ 42 h 600"/>
                  <a:gd name="T16" fmla="*/ 1438 w 1441"/>
                  <a:gd name="T17" fmla="*/ 54 h 600"/>
                  <a:gd name="T18" fmla="*/ 1440 w 1441"/>
                  <a:gd name="T19" fmla="*/ 66 h 600"/>
                  <a:gd name="T20" fmla="*/ 1440 w 1441"/>
                  <a:gd name="T21" fmla="*/ 279 h 600"/>
                  <a:gd name="T22" fmla="*/ 1439 w 1441"/>
                  <a:gd name="T23" fmla="*/ 287 h 600"/>
                  <a:gd name="T24" fmla="*/ 1435 w 1441"/>
                  <a:gd name="T25" fmla="*/ 299 h 600"/>
                  <a:gd name="T26" fmla="*/ 1428 w 1441"/>
                  <a:gd name="T27" fmla="*/ 310 h 600"/>
                  <a:gd name="T28" fmla="*/ 1418 w 1441"/>
                  <a:gd name="T29" fmla="*/ 320 h 600"/>
                  <a:gd name="T30" fmla="*/ 1407 w 1441"/>
                  <a:gd name="T31" fmla="*/ 329 h 600"/>
                  <a:gd name="T32" fmla="*/ 1393 w 1441"/>
                  <a:gd name="T33" fmla="*/ 336 h 600"/>
                  <a:gd name="T34" fmla="*/ 1377 w 1441"/>
                  <a:gd name="T35" fmla="*/ 341 h 600"/>
                  <a:gd name="T36" fmla="*/ 1361 w 1441"/>
                  <a:gd name="T37" fmla="*/ 344 h 600"/>
                  <a:gd name="T38" fmla="*/ 1346 w 1441"/>
                  <a:gd name="T39" fmla="*/ 345 h 600"/>
                  <a:gd name="T40" fmla="*/ 920 w 1441"/>
                  <a:gd name="T41" fmla="*/ 345 h 600"/>
                  <a:gd name="T42" fmla="*/ 920 w 1441"/>
                  <a:gd name="T43" fmla="*/ 434 h 600"/>
                  <a:gd name="T44" fmla="*/ 1110 w 1441"/>
                  <a:gd name="T45" fmla="*/ 434 h 600"/>
                  <a:gd name="T46" fmla="*/ 722 w 1441"/>
                  <a:gd name="T47" fmla="*/ 599 h 600"/>
                  <a:gd name="T48" fmla="*/ 332 w 1441"/>
                  <a:gd name="T49" fmla="*/ 434 h 600"/>
                  <a:gd name="T50" fmla="*/ 530 w 1441"/>
                  <a:gd name="T51" fmla="*/ 434 h 600"/>
                  <a:gd name="T52" fmla="*/ 530 w 1441"/>
                  <a:gd name="T53" fmla="*/ 345 h 600"/>
                  <a:gd name="T54" fmla="*/ 96 w 1441"/>
                  <a:gd name="T55" fmla="*/ 345 h 600"/>
                  <a:gd name="T56" fmla="*/ 83 w 1441"/>
                  <a:gd name="T57" fmla="*/ 344 h 600"/>
                  <a:gd name="T58" fmla="*/ 68 w 1441"/>
                  <a:gd name="T59" fmla="*/ 342 h 600"/>
                  <a:gd name="T60" fmla="*/ 52 w 1441"/>
                  <a:gd name="T61" fmla="*/ 337 h 600"/>
                  <a:gd name="T62" fmla="*/ 38 w 1441"/>
                  <a:gd name="T63" fmla="*/ 331 h 600"/>
                  <a:gd name="T64" fmla="*/ 25 w 1441"/>
                  <a:gd name="T65" fmla="*/ 323 h 600"/>
                  <a:gd name="T66" fmla="*/ 15 w 1441"/>
                  <a:gd name="T67" fmla="*/ 313 h 600"/>
                  <a:gd name="T68" fmla="*/ 7 w 1441"/>
                  <a:gd name="T69" fmla="*/ 303 h 600"/>
                  <a:gd name="T70" fmla="*/ 2 w 1441"/>
                  <a:gd name="T71" fmla="*/ 292 h 600"/>
                  <a:gd name="T72" fmla="*/ 0 w 1441"/>
                  <a:gd name="T73" fmla="*/ 279 h 600"/>
                  <a:gd name="T74" fmla="*/ 0 w 1441"/>
                  <a:gd name="T75" fmla="*/ 66 h 600"/>
                  <a:gd name="T76" fmla="*/ 2 w 1441"/>
                  <a:gd name="T77" fmla="*/ 57 h 600"/>
                  <a:gd name="T78" fmla="*/ 5 w 1441"/>
                  <a:gd name="T79" fmla="*/ 45 h 600"/>
                  <a:gd name="T80" fmla="*/ 12 w 1441"/>
                  <a:gd name="T81" fmla="*/ 34 h 600"/>
                  <a:gd name="T82" fmla="*/ 22 w 1441"/>
                  <a:gd name="T83" fmla="*/ 25 h 600"/>
                  <a:gd name="T84" fmla="*/ 34 w 1441"/>
                  <a:gd name="T85" fmla="*/ 17 h 600"/>
                  <a:gd name="T86" fmla="*/ 48 w 1441"/>
                  <a:gd name="T87" fmla="*/ 9 h 600"/>
                  <a:gd name="T88" fmla="*/ 62 w 1441"/>
                  <a:gd name="T89" fmla="*/ 4 h 600"/>
                  <a:gd name="T90" fmla="*/ 79 w 1441"/>
                  <a:gd name="T91" fmla="*/ 0 h 600"/>
                  <a:gd name="T92" fmla="*/ 96 w 1441"/>
                  <a:gd name="T93" fmla="*/ 0 h 600"/>
                  <a:gd name="T94" fmla="*/ 1346 w 1441"/>
                  <a:gd name="T95" fmla="*/ 0 h 60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41"/>
                  <a:gd name="T145" fmla="*/ 0 h 600"/>
                  <a:gd name="T146" fmla="*/ 1441 w 1441"/>
                  <a:gd name="T147" fmla="*/ 600 h 60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41" h="600">
                    <a:moveTo>
                      <a:pt x="1346" y="0"/>
                    </a:moveTo>
                    <a:lnTo>
                      <a:pt x="1357" y="0"/>
                    </a:lnTo>
                    <a:lnTo>
                      <a:pt x="1372" y="3"/>
                    </a:lnTo>
                    <a:lnTo>
                      <a:pt x="1388" y="7"/>
                    </a:lnTo>
                    <a:lnTo>
                      <a:pt x="1403" y="13"/>
                    </a:lnTo>
                    <a:lnTo>
                      <a:pt x="1415" y="22"/>
                    </a:lnTo>
                    <a:lnTo>
                      <a:pt x="1426" y="31"/>
                    </a:lnTo>
                    <a:lnTo>
                      <a:pt x="1433" y="42"/>
                    </a:lnTo>
                    <a:lnTo>
                      <a:pt x="1438" y="54"/>
                    </a:lnTo>
                    <a:lnTo>
                      <a:pt x="1440" y="66"/>
                    </a:lnTo>
                    <a:lnTo>
                      <a:pt x="1440" y="279"/>
                    </a:lnTo>
                    <a:lnTo>
                      <a:pt x="1439" y="287"/>
                    </a:lnTo>
                    <a:lnTo>
                      <a:pt x="1435" y="299"/>
                    </a:lnTo>
                    <a:lnTo>
                      <a:pt x="1428" y="310"/>
                    </a:lnTo>
                    <a:lnTo>
                      <a:pt x="1418" y="320"/>
                    </a:lnTo>
                    <a:lnTo>
                      <a:pt x="1407" y="329"/>
                    </a:lnTo>
                    <a:lnTo>
                      <a:pt x="1393" y="336"/>
                    </a:lnTo>
                    <a:lnTo>
                      <a:pt x="1377" y="341"/>
                    </a:lnTo>
                    <a:lnTo>
                      <a:pt x="1361" y="344"/>
                    </a:lnTo>
                    <a:lnTo>
                      <a:pt x="1346" y="345"/>
                    </a:lnTo>
                    <a:lnTo>
                      <a:pt x="920" y="345"/>
                    </a:lnTo>
                    <a:lnTo>
                      <a:pt x="920" y="434"/>
                    </a:lnTo>
                    <a:lnTo>
                      <a:pt x="1110" y="434"/>
                    </a:lnTo>
                    <a:lnTo>
                      <a:pt x="722" y="599"/>
                    </a:lnTo>
                    <a:lnTo>
                      <a:pt x="332" y="434"/>
                    </a:lnTo>
                    <a:lnTo>
                      <a:pt x="530" y="434"/>
                    </a:lnTo>
                    <a:lnTo>
                      <a:pt x="530" y="345"/>
                    </a:lnTo>
                    <a:lnTo>
                      <a:pt x="96" y="345"/>
                    </a:lnTo>
                    <a:lnTo>
                      <a:pt x="83" y="344"/>
                    </a:lnTo>
                    <a:lnTo>
                      <a:pt x="68" y="342"/>
                    </a:lnTo>
                    <a:lnTo>
                      <a:pt x="52" y="337"/>
                    </a:lnTo>
                    <a:lnTo>
                      <a:pt x="38" y="331"/>
                    </a:lnTo>
                    <a:lnTo>
                      <a:pt x="25" y="323"/>
                    </a:lnTo>
                    <a:lnTo>
                      <a:pt x="15" y="313"/>
                    </a:lnTo>
                    <a:lnTo>
                      <a:pt x="7" y="303"/>
                    </a:lnTo>
                    <a:lnTo>
                      <a:pt x="2" y="292"/>
                    </a:lnTo>
                    <a:lnTo>
                      <a:pt x="0" y="279"/>
                    </a:lnTo>
                    <a:lnTo>
                      <a:pt x="0" y="66"/>
                    </a:lnTo>
                    <a:lnTo>
                      <a:pt x="2" y="57"/>
                    </a:lnTo>
                    <a:lnTo>
                      <a:pt x="5" y="45"/>
                    </a:lnTo>
                    <a:lnTo>
                      <a:pt x="12" y="34"/>
                    </a:lnTo>
                    <a:lnTo>
                      <a:pt x="22" y="25"/>
                    </a:lnTo>
                    <a:lnTo>
                      <a:pt x="34" y="17"/>
                    </a:lnTo>
                    <a:lnTo>
                      <a:pt x="48" y="9"/>
                    </a:lnTo>
                    <a:lnTo>
                      <a:pt x="62" y="4"/>
                    </a:lnTo>
                    <a:lnTo>
                      <a:pt x="79" y="0"/>
                    </a:lnTo>
                    <a:lnTo>
                      <a:pt x="96" y="0"/>
                    </a:lnTo>
                    <a:lnTo>
                      <a:pt x="1346" y="0"/>
                    </a:lnTo>
                  </a:path>
                </a:pathLst>
              </a:custGeom>
              <a:solidFill>
                <a:srgbClr val="000000"/>
              </a:solidFill>
              <a:ln w="12700" cap="rnd" cmpd="sng">
                <a:solidFill>
                  <a:srgbClr val="000000"/>
                </a:solidFill>
                <a:prstDash val="solid"/>
                <a:round/>
                <a:headEnd type="none" w="med" len="med"/>
                <a:tailEnd type="none" w="med" len="med"/>
              </a:ln>
            </p:spPr>
            <p:txBody>
              <a:bodyPr/>
              <a:lstStyle/>
              <a:p>
                <a:endParaRPr lang="en-US"/>
              </a:p>
            </p:txBody>
          </p:sp>
          <p:sp>
            <p:nvSpPr>
              <p:cNvPr id="28690" name="Freeform 6"/>
              <p:cNvSpPr>
                <a:spLocks/>
              </p:cNvSpPr>
              <p:nvPr/>
            </p:nvSpPr>
            <p:spPr bwMode="auto">
              <a:xfrm>
                <a:off x="339" y="976"/>
                <a:ext cx="1441" cy="600"/>
              </a:xfrm>
              <a:custGeom>
                <a:avLst/>
                <a:gdLst>
                  <a:gd name="T0" fmla="*/ 1345 w 1441"/>
                  <a:gd name="T1" fmla="*/ 0 h 600"/>
                  <a:gd name="T2" fmla="*/ 1357 w 1441"/>
                  <a:gd name="T3" fmla="*/ 0 h 600"/>
                  <a:gd name="T4" fmla="*/ 1372 w 1441"/>
                  <a:gd name="T5" fmla="*/ 3 h 600"/>
                  <a:gd name="T6" fmla="*/ 1387 w 1441"/>
                  <a:gd name="T7" fmla="*/ 7 h 600"/>
                  <a:gd name="T8" fmla="*/ 1402 w 1441"/>
                  <a:gd name="T9" fmla="*/ 13 h 600"/>
                  <a:gd name="T10" fmla="*/ 1415 w 1441"/>
                  <a:gd name="T11" fmla="*/ 22 h 600"/>
                  <a:gd name="T12" fmla="*/ 1426 w 1441"/>
                  <a:gd name="T13" fmla="*/ 31 h 600"/>
                  <a:gd name="T14" fmla="*/ 1432 w 1441"/>
                  <a:gd name="T15" fmla="*/ 43 h 600"/>
                  <a:gd name="T16" fmla="*/ 1438 w 1441"/>
                  <a:gd name="T17" fmla="*/ 54 h 600"/>
                  <a:gd name="T18" fmla="*/ 1440 w 1441"/>
                  <a:gd name="T19" fmla="*/ 66 h 600"/>
                  <a:gd name="T20" fmla="*/ 1440 w 1441"/>
                  <a:gd name="T21" fmla="*/ 280 h 600"/>
                  <a:gd name="T22" fmla="*/ 1439 w 1441"/>
                  <a:gd name="T23" fmla="*/ 287 h 600"/>
                  <a:gd name="T24" fmla="*/ 1435 w 1441"/>
                  <a:gd name="T25" fmla="*/ 299 h 600"/>
                  <a:gd name="T26" fmla="*/ 1428 w 1441"/>
                  <a:gd name="T27" fmla="*/ 311 h 600"/>
                  <a:gd name="T28" fmla="*/ 1418 w 1441"/>
                  <a:gd name="T29" fmla="*/ 320 h 600"/>
                  <a:gd name="T30" fmla="*/ 1407 w 1441"/>
                  <a:gd name="T31" fmla="*/ 329 h 600"/>
                  <a:gd name="T32" fmla="*/ 1393 w 1441"/>
                  <a:gd name="T33" fmla="*/ 336 h 600"/>
                  <a:gd name="T34" fmla="*/ 1377 w 1441"/>
                  <a:gd name="T35" fmla="*/ 341 h 600"/>
                  <a:gd name="T36" fmla="*/ 1361 w 1441"/>
                  <a:gd name="T37" fmla="*/ 344 h 600"/>
                  <a:gd name="T38" fmla="*/ 1345 w 1441"/>
                  <a:gd name="T39" fmla="*/ 346 h 600"/>
                  <a:gd name="T40" fmla="*/ 919 w 1441"/>
                  <a:gd name="T41" fmla="*/ 346 h 600"/>
                  <a:gd name="T42" fmla="*/ 919 w 1441"/>
                  <a:gd name="T43" fmla="*/ 434 h 600"/>
                  <a:gd name="T44" fmla="*/ 1110 w 1441"/>
                  <a:gd name="T45" fmla="*/ 434 h 600"/>
                  <a:gd name="T46" fmla="*/ 721 w 1441"/>
                  <a:gd name="T47" fmla="*/ 599 h 600"/>
                  <a:gd name="T48" fmla="*/ 332 w 1441"/>
                  <a:gd name="T49" fmla="*/ 434 h 600"/>
                  <a:gd name="T50" fmla="*/ 530 w 1441"/>
                  <a:gd name="T51" fmla="*/ 434 h 600"/>
                  <a:gd name="T52" fmla="*/ 530 w 1441"/>
                  <a:gd name="T53" fmla="*/ 346 h 600"/>
                  <a:gd name="T54" fmla="*/ 95 w 1441"/>
                  <a:gd name="T55" fmla="*/ 346 h 600"/>
                  <a:gd name="T56" fmla="*/ 83 w 1441"/>
                  <a:gd name="T57" fmla="*/ 344 h 600"/>
                  <a:gd name="T58" fmla="*/ 67 w 1441"/>
                  <a:gd name="T59" fmla="*/ 343 h 600"/>
                  <a:gd name="T60" fmla="*/ 51 w 1441"/>
                  <a:gd name="T61" fmla="*/ 337 h 600"/>
                  <a:gd name="T62" fmla="*/ 38 w 1441"/>
                  <a:gd name="T63" fmla="*/ 331 h 600"/>
                  <a:gd name="T64" fmla="*/ 25 w 1441"/>
                  <a:gd name="T65" fmla="*/ 323 h 600"/>
                  <a:gd name="T66" fmla="*/ 15 w 1441"/>
                  <a:gd name="T67" fmla="*/ 313 h 600"/>
                  <a:gd name="T68" fmla="*/ 7 w 1441"/>
                  <a:gd name="T69" fmla="*/ 303 h 600"/>
                  <a:gd name="T70" fmla="*/ 2 w 1441"/>
                  <a:gd name="T71" fmla="*/ 292 h 600"/>
                  <a:gd name="T72" fmla="*/ 0 w 1441"/>
                  <a:gd name="T73" fmla="*/ 280 h 600"/>
                  <a:gd name="T74" fmla="*/ 0 w 1441"/>
                  <a:gd name="T75" fmla="*/ 66 h 600"/>
                  <a:gd name="T76" fmla="*/ 1 w 1441"/>
                  <a:gd name="T77" fmla="*/ 57 h 600"/>
                  <a:gd name="T78" fmla="*/ 5 w 1441"/>
                  <a:gd name="T79" fmla="*/ 46 h 600"/>
                  <a:gd name="T80" fmla="*/ 12 w 1441"/>
                  <a:gd name="T81" fmla="*/ 35 h 600"/>
                  <a:gd name="T82" fmla="*/ 22 w 1441"/>
                  <a:gd name="T83" fmla="*/ 25 h 600"/>
                  <a:gd name="T84" fmla="*/ 34 w 1441"/>
                  <a:gd name="T85" fmla="*/ 17 h 600"/>
                  <a:gd name="T86" fmla="*/ 48 w 1441"/>
                  <a:gd name="T87" fmla="*/ 9 h 600"/>
                  <a:gd name="T88" fmla="*/ 62 w 1441"/>
                  <a:gd name="T89" fmla="*/ 5 h 600"/>
                  <a:gd name="T90" fmla="*/ 79 w 1441"/>
                  <a:gd name="T91" fmla="*/ 1 h 600"/>
                  <a:gd name="T92" fmla="*/ 95 w 1441"/>
                  <a:gd name="T93" fmla="*/ 0 h 600"/>
                  <a:gd name="T94" fmla="*/ 1345 w 1441"/>
                  <a:gd name="T95" fmla="*/ 0 h 60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41"/>
                  <a:gd name="T145" fmla="*/ 0 h 600"/>
                  <a:gd name="T146" fmla="*/ 1441 w 1441"/>
                  <a:gd name="T147" fmla="*/ 600 h 60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41" h="600">
                    <a:moveTo>
                      <a:pt x="1345" y="0"/>
                    </a:moveTo>
                    <a:lnTo>
                      <a:pt x="1357" y="0"/>
                    </a:lnTo>
                    <a:lnTo>
                      <a:pt x="1372" y="3"/>
                    </a:lnTo>
                    <a:lnTo>
                      <a:pt x="1387" y="7"/>
                    </a:lnTo>
                    <a:lnTo>
                      <a:pt x="1402" y="13"/>
                    </a:lnTo>
                    <a:lnTo>
                      <a:pt x="1415" y="22"/>
                    </a:lnTo>
                    <a:lnTo>
                      <a:pt x="1426" y="31"/>
                    </a:lnTo>
                    <a:lnTo>
                      <a:pt x="1432" y="43"/>
                    </a:lnTo>
                    <a:lnTo>
                      <a:pt x="1438" y="54"/>
                    </a:lnTo>
                    <a:lnTo>
                      <a:pt x="1440" y="66"/>
                    </a:lnTo>
                    <a:lnTo>
                      <a:pt x="1440" y="280"/>
                    </a:lnTo>
                    <a:lnTo>
                      <a:pt x="1439" y="287"/>
                    </a:lnTo>
                    <a:lnTo>
                      <a:pt x="1435" y="299"/>
                    </a:lnTo>
                    <a:lnTo>
                      <a:pt x="1428" y="311"/>
                    </a:lnTo>
                    <a:lnTo>
                      <a:pt x="1418" y="320"/>
                    </a:lnTo>
                    <a:lnTo>
                      <a:pt x="1407" y="329"/>
                    </a:lnTo>
                    <a:lnTo>
                      <a:pt x="1393" y="336"/>
                    </a:lnTo>
                    <a:lnTo>
                      <a:pt x="1377" y="341"/>
                    </a:lnTo>
                    <a:lnTo>
                      <a:pt x="1361" y="344"/>
                    </a:lnTo>
                    <a:lnTo>
                      <a:pt x="1345" y="346"/>
                    </a:lnTo>
                    <a:lnTo>
                      <a:pt x="919" y="346"/>
                    </a:lnTo>
                    <a:lnTo>
                      <a:pt x="919" y="434"/>
                    </a:lnTo>
                    <a:lnTo>
                      <a:pt x="1110" y="434"/>
                    </a:lnTo>
                    <a:lnTo>
                      <a:pt x="721" y="599"/>
                    </a:lnTo>
                    <a:lnTo>
                      <a:pt x="332" y="434"/>
                    </a:lnTo>
                    <a:lnTo>
                      <a:pt x="530" y="434"/>
                    </a:lnTo>
                    <a:lnTo>
                      <a:pt x="530" y="346"/>
                    </a:lnTo>
                    <a:lnTo>
                      <a:pt x="95" y="346"/>
                    </a:lnTo>
                    <a:lnTo>
                      <a:pt x="83" y="344"/>
                    </a:lnTo>
                    <a:lnTo>
                      <a:pt x="67" y="343"/>
                    </a:lnTo>
                    <a:lnTo>
                      <a:pt x="51" y="337"/>
                    </a:lnTo>
                    <a:lnTo>
                      <a:pt x="38" y="331"/>
                    </a:lnTo>
                    <a:lnTo>
                      <a:pt x="25" y="323"/>
                    </a:lnTo>
                    <a:lnTo>
                      <a:pt x="15" y="313"/>
                    </a:lnTo>
                    <a:lnTo>
                      <a:pt x="7" y="303"/>
                    </a:lnTo>
                    <a:lnTo>
                      <a:pt x="2" y="292"/>
                    </a:lnTo>
                    <a:lnTo>
                      <a:pt x="0" y="280"/>
                    </a:lnTo>
                    <a:lnTo>
                      <a:pt x="0" y="66"/>
                    </a:lnTo>
                    <a:lnTo>
                      <a:pt x="1" y="57"/>
                    </a:lnTo>
                    <a:lnTo>
                      <a:pt x="5" y="46"/>
                    </a:lnTo>
                    <a:lnTo>
                      <a:pt x="12" y="35"/>
                    </a:lnTo>
                    <a:lnTo>
                      <a:pt x="22" y="25"/>
                    </a:lnTo>
                    <a:lnTo>
                      <a:pt x="34" y="17"/>
                    </a:lnTo>
                    <a:lnTo>
                      <a:pt x="48" y="9"/>
                    </a:lnTo>
                    <a:lnTo>
                      <a:pt x="62" y="5"/>
                    </a:lnTo>
                    <a:lnTo>
                      <a:pt x="79" y="1"/>
                    </a:lnTo>
                    <a:lnTo>
                      <a:pt x="95" y="0"/>
                    </a:lnTo>
                    <a:lnTo>
                      <a:pt x="1345" y="0"/>
                    </a:lnTo>
                  </a:path>
                </a:pathLst>
              </a:custGeom>
              <a:solidFill>
                <a:srgbClr val="C1CEFF"/>
              </a:solidFill>
              <a:ln w="12700" cap="rnd" cmpd="sng">
                <a:solidFill>
                  <a:srgbClr val="000000"/>
                </a:solidFill>
                <a:prstDash val="solid"/>
                <a:round/>
                <a:headEnd type="none" w="med" len="med"/>
                <a:tailEnd type="none" w="med" len="med"/>
              </a:ln>
            </p:spPr>
            <p:txBody>
              <a:bodyPr/>
              <a:lstStyle/>
              <a:p>
                <a:endParaRPr lang="en-US"/>
              </a:p>
            </p:txBody>
          </p:sp>
        </p:grpSp>
        <p:sp>
          <p:nvSpPr>
            <p:cNvPr id="28688" name="Rectangle 7"/>
            <p:cNvSpPr>
              <a:spLocks noChangeArrowheads="1"/>
            </p:cNvSpPr>
            <p:nvPr/>
          </p:nvSpPr>
          <p:spPr bwMode="auto">
            <a:xfrm>
              <a:off x="388" y="1046"/>
              <a:ext cx="1340" cy="259"/>
            </a:xfrm>
            <a:prstGeom prst="rect">
              <a:avLst/>
            </a:prstGeom>
            <a:noFill/>
            <a:ln w="12700">
              <a:noFill/>
              <a:miter lim="800000"/>
              <a:headEnd/>
              <a:tailEnd/>
            </a:ln>
          </p:spPr>
          <p:txBody>
            <a:bodyPr wrap="none" lIns="90488" tIns="44450" rIns="90488" bIns="44450">
              <a:spAutoFit/>
            </a:bodyPr>
            <a:lstStyle/>
            <a:p>
              <a:pPr algn="ctr">
                <a:spcBef>
                  <a:spcPct val="0"/>
                </a:spcBef>
              </a:pPr>
              <a:r>
                <a:rPr lang="en-US" sz="1800" dirty="0">
                  <a:solidFill>
                    <a:srgbClr val="000000"/>
                  </a:solidFill>
                </a:rPr>
                <a:t>Data Element Name</a:t>
              </a:r>
              <a:endParaRPr lang="en-US" sz="1600" dirty="0">
                <a:solidFill>
                  <a:srgbClr val="000000"/>
                </a:solidFill>
              </a:endParaRPr>
            </a:p>
          </p:txBody>
        </p:sp>
      </p:grpSp>
      <p:grpSp>
        <p:nvGrpSpPr>
          <p:cNvPr id="28677" name="Group 9"/>
          <p:cNvGrpSpPr>
            <a:grpSpLocks/>
          </p:cNvGrpSpPr>
          <p:nvPr/>
        </p:nvGrpSpPr>
        <p:grpSpPr bwMode="auto">
          <a:xfrm>
            <a:off x="1047750" y="4308475"/>
            <a:ext cx="6815138" cy="1863725"/>
            <a:chOff x="660" y="2532"/>
            <a:chExt cx="4293" cy="1174"/>
          </a:xfrm>
        </p:grpSpPr>
        <p:sp>
          <p:nvSpPr>
            <p:cNvPr id="28684" name="Rectangle 10"/>
            <p:cNvSpPr>
              <a:spLocks noChangeArrowheads="1"/>
            </p:cNvSpPr>
            <p:nvPr/>
          </p:nvSpPr>
          <p:spPr bwMode="auto">
            <a:xfrm>
              <a:off x="660" y="2532"/>
              <a:ext cx="4194" cy="229"/>
            </a:xfrm>
            <a:prstGeom prst="rect">
              <a:avLst/>
            </a:prstGeom>
            <a:noFill/>
            <a:ln w="12700">
              <a:noFill/>
              <a:miter lim="800000"/>
              <a:headEnd/>
              <a:tailEnd/>
            </a:ln>
          </p:spPr>
          <p:txBody>
            <a:bodyPr wrap="none" lIns="90488" tIns="44450" rIns="90488" bIns="44450">
              <a:spAutoFit/>
            </a:bodyPr>
            <a:lstStyle/>
            <a:p>
              <a:pPr>
                <a:spcBef>
                  <a:spcPct val="0"/>
                </a:spcBef>
              </a:pPr>
              <a:r>
                <a:rPr lang="en-US" sz="1800"/>
                <a:t>Ref.     Ele. No.     	Name                                Attributes</a:t>
              </a:r>
            </a:p>
          </p:txBody>
        </p:sp>
        <p:sp>
          <p:nvSpPr>
            <p:cNvPr id="28685" name="Line 11"/>
            <p:cNvSpPr>
              <a:spLocks noChangeShapeType="1"/>
            </p:cNvSpPr>
            <p:nvPr/>
          </p:nvSpPr>
          <p:spPr bwMode="auto">
            <a:xfrm>
              <a:off x="669" y="2726"/>
              <a:ext cx="4284" cy="0"/>
            </a:xfrm>
            <a:prstGeom prst="line">
              <a:avLst/>
            </a:prstGeom>
            <a:noFill/>
            <a:ln w="12700">
              <a:solidFill>
                <a:schemeClr val="tx1"/>
              </a:solidFill>
              <a:round/>
              <a:headEnd/>
              <a:tailEnd/>
            </a:ln>
          </p:spPr>
          <p:txBody>
            <a:bodyPr wrap="none" anchor="ctr"/>
            <a:lstStyle/>
            <a:p>
              <a:endParaRPr lang="en-US"/>
            </a:p>
          </p:txBody>
        </p:sp>
        <p:sp>
          <p:nvSpPr>
            <p:cNvPr id="28686" name="Rectangle 12"/>
            <p:cNvSpPr>
              <a:spLocks noChangeArrowheads="1"/>
            </p:cNvSpPr>
            <p:nvPr/>
          </p:nvSpPr>
          <p:spPr bwMode="auto">
            <a:xfrm>
              <a:off x="702" y="2726"/>
              <a:ext cx="4251" cy="980"/>
            </a:xfrm>
            <a:prstGeom prst="rect">
              <a:avLst/>
            </a:prstGeom>
            <a:noFill/>
            <a:ln w="12700">
              <a:noFill/>
              <a:miter lim="800000"/>
              <a:headEnd/>
              <a:tailEnd/>
            </a:ln>
          </p:spPr>
          <p:txBody>
            <a:bodyPr wrap="none" lIns="90488" tIns="44450" rIns="90488" bIns="44450">
              <a:spAutoFit/>
            </a:bodyPr>
            <a:lstStyle/>
            <a:p>
              <a:pPr>
                <a:spcBef>
                  <a:spcPct val="0"/>
                </a:spcBef>
                <a:tabLst>
                  <a:tab pos="1028700" algn="l"/>
                  <a:tab pos="1771650" algn="l"/>
                  <a:tab pos="5257800" algn="l"/>
                  <a:tab pos="5715000" algn="l"/>
                  <a:tab pos="6172200" algn="l"/>
                </a:tabLst>
              </a:pPr>
              <a:r>
                <a:rPr lang="en-US" sz="1600" b="0" dirty="0"/>
                <a:t>01 	 98     	Entity Identifier Code	M	ID  	2/3</a:t>
              </a:r>
            </a:p>
            <a:p>
              <a:pPr>
                <a:spcBef>
                  <a:spcPct val="0"/>
                </a:spcBef>
                <a:tabLst>
                  <a:tab pos="1028700" algn="l"/>
                  <a:tab pos="1771650" algn="l"/>
                  <a:tab pos="5257800" algn="l"/>
                  <a:tab pos="5715000" algn="l"/>
                  <a:tab pos="6172200" algn="l"/>
                </a:tabLst>
              </a:pPr>
              <a:r>
                <a:rPr lang="en-US" sz="1600" b="0" dirty="0"/>
                <a:t>02           	 93  	Name                    	X	AN  	1/60</a:t>
              </a:r>
            </a:p>
            <a:p>
              <a:pPr>
                <a:spcBef>
                  <a:spcPct val="0"/>
                </a:spcBef>
                <a:tabLst>
                  <a:tab pos="1028700" algn="l"/>
                  <a:tab pos="1771650" algn="l"/>
                  <a:tab pos="5257800" algn="l"/>
                  <a:tab pos="5715000" algn="l"/>
                  <a:tab pos="6172200" algn="l"/>
                </a:tabLst>
              </a:pPr>
              <a:r>
                <a:rPr lang="en-US" sz="1600" b="0" dirty="0"/>
                <a:t>03          	 66   	Identification Code Qualifier	X 	ID    	1/2</a:t>
              </a:r>
            </a:p>
            <a:p>
              <a:pPr>
                <a:spcBef>
                  <a:spcPct val="0"/>
                </a:spcBef>
                <a:tabLst>
                  <a:tab pos="1028700" algn="l"/>
                  <a:tab pos="1771650" algn="l"/>
                  <a:tab pos="5257800" algn="l"/>
                  <a:tab pos="5715000" algn="l"/>
                  <a:tab pos="6172200" algn="l"/>
                </a:tabLst>
              </a:pPr>
              <a:r>
                <a:rPr lang="en-US" sz="1600" b="0" dirty="0"/>
                <a:t>04           	 67  	Identification Code  	X	AN  	2/80</a:t>
              </a:r>
            </a:p>
            <a:p>
              <a:pPr>
                <a:spcBef>
                  <a:spcPct val="0"/>
                </a:spcBef>
                <a:tabLst>
                  <a:tab pos="1028700" algn="l"/>
                  <a:tab pos="1771650" algn="l"/>
                  <a:tab pos="5257800" algn="l"/>
                  <a:tab pos="5715000" algn="l"/>
                  <a:tab pos="6172200" algn="l"/>
                </a:tabLst>
              </a:pPr>
              <a:r>
                <a:rPr lang="en-US" sz="1600" b="0" dirty="0"/>
                <a:t>05         	706 	Entity Reference Code	O 	ID   	2/2</a:t>
              </a:r>
            </a:p>
            <a:p>
              <a:pPr>
                <a:spcBef>
                  <a:spcPct val="0"/>
                </a:spcBef>
                <a:tabLst>
                  <a:tab pos="1028700" algn="l"/>
                  <a:tab pos="1771650" algn="l"/>
                  <a:tab pos="5257800" algn="l"/>
                  <a:tab pos="5715000" algn="l"/>
                  <a:tab pos="6172200" algn="l"/>
                </a:tabLst>
              </a:pPr>
              <a:r>
                <a:rPr lang="en-US" sz="1600" b="0" dirty="0"/>
                <a:t>06           	 98   	Entity Identifier Code	O 	ID   	2/3</a:t>
              </a:r>
            </a:p>
          </p:txBody>
        </p:sp>
      </p:grpSp>
      <p:grpSp>
        <p:nvGrpSpPr>
          <p:cNvPr id="28678" name="Group 13"/>
          <p:cNvGrpSpPr>
            <a:grpSpLocks/>
          </p:cNvGrpSpPr>
          <p:nvPr/>
        </p:nvGrpSpPr>
        <p:grpSpPr bwMode="auto">
          <a:xfrm>
            <a:off x="1076325" y="1490663"/>
            <a:ext cx="6953250" cy="1125537"/>
            <a:chOff x="624" y="858"/>
            <a:chExt cx="4380" cy="709"/>
          </a:xfrm>
        </p:grpSpPr>
        <p:grpSp>
          <p:nvGrpSpPr>
            <p:cNvPr id="28679" name="Group 14"/>
            <p:cNvGrpSpPr>
              <a:grpSpLocks/>
            </p:cNvGrpSpPr>
            <p:nvPr/>
          </p:nvGrpSpPr>
          <p:grpSpPr bwMode="auto">
            <a:xfrm>
              <a:off x="624" y="1338"/>
              <a:ext cx="4349" cy="229"/>
              <a:chOff x="624" y="1392"/>
              <a:chExt cx="4349" cy="229"/>
            </a:xfrm>
          </p:grpSpPr>
          <p:sp>
            <p:nvSpPr>
              <p:cNvPr id="28681" name="Rectangle 15"/>
              <p:cNvSpPr>
                <a:spLocks noChangeArrowheads="1"/>
              </p:cNvSpPr>
              <p:nvPr/>
            </p:nvSpPr>
            <p:spPr bwMode="auto">
              <a:xfrm>
                <a:off x="624" y="1392"/>
                <a:ext cx="1866" cy="229"/>
              </a:xfrm>
              <a:prstGeom prst="rect">
                <a:avLst/>
              </a:prstGeom>
              <a:noFill/>
              <a:ln w="12700">
                <a:noFill/>
                <a:miter lim="800000"/>
                <a:headEnd/>
                <a:tailEnd/>
              </a:ln>
            </p:spPr>
            <p:txBody>
              <a:bodyPr wrap="none" lIns="90488" tIns="44450" rIns="90488" bIns="44450">
                <a:spAutoFit/>
              </a:bodyPr>
              <a:lstStyle/>
              <a:p>
                <a:pPr>
                  <a:spcBef>
                    <a:spcPct val="0"/>
                  </a:spcBef>
                </a:pPr>
                <a:r>
                  <a:rPr lang="en-US" sz="1800" dirty="0"/>
                  <a:t>Transaction Sets used in:</a:t>
                </a:r>
              </a:p>
            </p:txBody>
          </p:sp>
          <p:sp>
            <p:nvSpPr>
              <p:cNvPr id="28682" name="Line 16"/>
              <p:cNvSpPr>
                <a:spLocks noChangeShapeType="1"/>
              </p:cNvSpPr>
              <p:nvPr/>
            </p:nvSpPr>
            <p:spPr bwMode="auto">
              <a:xfrm>
                <a:off x="689" y="1591"/>
                <a:ext cx="4284" cy="0"/>
              </a:xfrm>
              <a:prstGeom prst="line">
                <a:avLst/>
              </a:prstGeom>
              <a:noFill/>
              <a:ln w="12700">
                <a:solidFill>
                  <a:schemeClr val="tx1"/>
                </a:solidFill>
                <a:round/>
                <a:headEnd/>
                <a:tailEnd/>
              </a:ln>
            </p:spPr>
            <p:txBody>
              <a:bodyPr wrap="none" anchor="ctr"/>
              <a:lstStyle/>
              <a:p>
                <a:endParaRPr lang="en-US"/>
              </a:p>
            </p:txBody>
          </p:sp>
        </p:grpSp>
        <p:sp>
          <p:nvSpPr>
            <p:cNvPr id="28680" name="Rectangle 18"/>
            <p:cNvSpPr>
              <a:spLocks noChangeArrowheads="1"/>
            </p:cNvSpPr>
            <p:nvPr/>
          </p:nvSpPr>
          <p:spPr bwMode="auto">
            <a:xfrm>
              <a:off x="642" y="858"/>
              <a:ext cx="4362" cy="440"/>
            </a:xfrm>
            <a:prstGeom prst="rect">
              <a:avLst/>
            </a:prstGeom>
            <a:noFill/>
            <a:ln w="12700">
              <a:noFill/>
              <a:miter lim="800000"/>
              <a:headEnd/>
              <a:tailEnd/>
            </a:ln>
          </p:spPr>
          <p:txBody>
            <a:bodyPr lIns="90488" tIns="44450" rIns="90488" bIns="44450">
              <a:spAutoFit/>
            </a:bodyPr>
            <a:lstStyle/>
            <a:p>
              <a:pPr>
                <a:spcBef>
                  <a:spcPct val="0"/>
                </a:spcBef>
              </a:pPr>
              <a:r>
                <a:rPr lang="en-US" sz="2000" dirty="0"/>
                <a:t>N1 Name</a:t>
              </a:r>
              <a:endParaRPr lang="en-US" sz="2000" b="0" dirty="0"/>
            </a:p>
            <a:p>
              <a:pPr>
                <a:spcBef>
                  <a:spcPct val="0"/>
                </a:spcBef>
              </a:pPr>
              <a:r>
                <a:rPr lang="en-US" sz="2000" b="0" dirty="0"/>
                <a:t>To identify a party by type of organization, name and code</a:t>
              </a:r>
            </a:p>
          </p:txBody>
        </p:sp>
      </p:grpSp>
      <p:sp>
        <p:nvSpPr>
          <p:cNvPr id="18" name="Rectangle 12"/>
          <p:cNvSpPr>
            <a:spLocks noChangeArrowheads="1"/>
          </p:cNvSpPr>
          <p:nvPr/>
        </p:nvSpPr>
        <p:spPr bwMode="auto">
          <a:xfrm>
            <a:off x="1185328" y="2590800"/>
            <a:ext cx="6739472" cy="582295"/>
          </a:xfrm>
          <a:prstGeom prst="rect">
            <a:avLst/>
          </a:prstGeom>
          <a:noFill/>
          <a:ln w="12700">
            <a:noFill/>
            <a:miter lim="800000"/>
            <a:headEnd/>
            <a:tailEnd/>
          </a:ln>
        </p:spPr>
        <p:txBody>
          <a:bodyPr lIns="90488" tIns="44450" rIns="90488" bIns="44450">
            <a:spAutoFit/>
          </a:bodyPr>
          <a:lstStyle/>
          <a:p>
            <a:pPr>
              <a:spcBef>
                <a:spcPct val="0"/>
              </a:spcBef>
              <a:tabLst>
                <a:tab pos="625475" algn="l"/>
                <a:tab pos="1260475" algn="l"/>
                <a:tab pos="1885950" algn="l"/>
                <a:tab pos="2511425" algn="l"/>
                <a:tab pos="3148013" algn="l"/>
                <a:tab pos="3773488" algn="l"/>
                <a:tab pos="4398963" algn="l"/>
                <a:tab pos="5033963" algn="l"/>
                <a:tab pos="5602288" algn="l"/>
                <a:tab pos="6169025" algn="l"/>
              </a:tabLst>
            </a:pPr>
            <a:r>
              <a:rPr lang="en-US" sz="1600" b="0" dirty="0" smtClean="0">
                <a:latin typeface="+mn-lt"/>
              </a:rPr>
              <a:t>104	110	120	128	130	131	135	140	180	511	517</a:t>
            </a:r>
            <a:endParaRPr lang="en-US" sz="1600" b="0" dirty="0">
              <a:latin typeface="+mn-lt"/>
            </a:endParaRPr>
          </a:p>
          <a:p>
            <a:pPr>
              <a:spcBef>
                <a:spcPct val="0"/>
              </a:spcBef>
              <a:tabLst>
                <a:tab pos="625475" algn="l"/>
                <a:tab pos="1260475" algn="l"/>
                <a:tab pos="1885950" algn="l"/>
                <a:tab pos="2511425" algn="l"/>
                <a:tab pos="3148013" algn="l"/>
                <a:tab pos="3773488" algn="l"/>
                <a:tab pos="4398963" algn="l"/>
                <a:tab pos="5033963" algn="l"/>
                <a:tab pos="5602288" algn="l"/>
              </a:tabLst>
            </a:pPr>
            <a:r>
              <a:rPr lang="en-US" sz="1600" b="0" dirty="0" smtClean="0">
                <a:latin typeface="+mn-lt"/>
              </a:rPr>
              <a:t>527	536	561	567	568	810	812	824	830	842</a:t>
            </a:r>
            <a:endParaRPr lang="en-US" sz="1600" b="0" dirty="0"/>
          </a:p>
        </p:txBody>
      </p:sp>
      <p:grpSp>
        <p:nvGrpSpPr>
          <p:cNvPr id="19" name="Group 18"/>
          <p:cNvGrpSpPr/>
          <p:nvPr/>
        </p:nvGrpSpPr>
        <p:grpSpPr>
          <a:xfrm>
            <a:off x="5740794" y="6445190"/>
            <a:ext cx="3377806" cy="400110"/>
            <a:chOff x="6019800" y="6445190"/>
            <a:chExt cx="3098800" cy="400110"/>
          </a:xfrm>
        </p:grpSpPr>
        <p:sp>
          <p:nvSpPr>
            <p:cNvPr id="20" name="TextBox 19"/>
            <p:cNvSpPr txBox="1"/>
            <p:nvPr/>
          </p:nvSpPr>
          <p:spPr bwMode="auto">
            <a:xfrm>
              <a:off x="6019800" y="6445190"/>
              <a:ext cx="30988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Data Segment               Sentence</a:t>
              </a:r>
              <a:endParaRPr lang="en-US" sz="2000" dirty="0">
                <a:solidFill>
                  <a:srgbClr val="FF0000"/>
                </a:solidFill>
                <a:latin typeface="Arial Narrow" pitchFamily="34" charset="0"/>
                <a:cs typeface="Arial" charset="0"/>
              </a:endParaRPr>
            </a:p>
          </p:txBody>
        </p:sp>
        <p:sp>
          <p:nvSpPr>
            <p:cNvPr id="21" name="Left-Right Arrow 20"/>
            <p:cNvSpPr/>
            <p:nvPr/>
          </p:nvSpPr>
          <p:spPr bwMode="auto">
            <a:xfrm>
              <a:off x="7490007"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838200" y="0"/>
            <a:ext cx="7696200" cy="1143000"/>
          </a:xfrm>
          <a:noFill/>
        </p:spPr>
        <p:txBody>
          <a:bodyPr lIns="90488" tIns="44450" rIns="90488" bIns="44450" anchor="b"/>
          <a:lstStyle/>
          <a:p>
            <a:r>
              <a:rPr lang="en-US" sz="4400" smtClean="0"/>
              <a:t>Data Segment Diagram</a:t>
            </a:r>
            <a:endParaRPr lang="en-US" smtClean="0"/>
          </a:p>
        </p:txBody>
      </p:sp>
      <p:grpSp>
        <p:nvGrpSpPr>
          <p:cNvPr id="29699" name="Group 3"/>
          <p:cNvGrpSpPr>
            <a:grpSpLocks/>
          </p:cNvGrpSpPr>
          <p:nvPr/>
        </p:nvGrpSpPr>
        <p:grpSpPr bwMode="auto">
          <a:xfrm>
            <a:off x="5257800" y="3048000"/>
            <a:ext cx="2568575" cy="1263650"/>
            <a:chOff x="3385" y="1968"/>
            <a:chExt cx="1618" cy="796"/>
          </a:xfrm>
        </p:grpSpPr>
        <p:grpSp>
          <p:nvGrpSpPr>
            <p:cNvPr id="29711" name="Group 4"/>
            <p:cNvGrpSpPr>
              <a:grpSpLocks/>
            </p:cNvGrpSpPr>
            <p:nvPr/>
          </p:nvGrpSpPr>
          <p:grpSpPr bwMode="auto">
            <a:xfrm>
              <a:off x="3385" y="1968"/>
              <a:ext cx="1618" cy="796"/>
              <a:chOff x="3385" y="1787"/>
              <a:chExt cx="1618" cy="977"/>
            </a:xfrm>
          </p:grpSpPr>
          <p:sp>
            <p:nvSpPr>
              <p:cNvPr id="29713" name="Freeform 5"/>
              <p:cNvSpPr>
                <a:spLocks/>
              </p:cNvSpPr>
              <p:nvPr/>
            </p:nvSpPr>
            <p:spPr bwMode="auto">
              <a:xfrm>
                <a:off x="3449" y="1862"/>
                <a:ext cx="1554" cy="902"/>
              </a:xfrm>
              <a:custGeom>
                <a:avLst/>
                <a:gdLst>
                  <a:gd name="T0" fmla="*/ 1451 w 1554"/>
                  <a:gd name="T1" fmla="*/ 0 h 902"/>
                  <a:gd name="T2" fmla="*/ 1463 w 1554"/>
                  <a:gd name="T3" fmla="*/ 0 h 902"/>
                  <a:gd name="T4" fmla="*/ 1480 w 1554"/>
                  <a:gd name="T5" fmla="*/ 5 h 902"/>
                  <a:gd name="T6" fmla="*/ 1497 w 1554"/>
                  <a:gd name="T7" fmla="*/ 11 h 902"/>
                  <a:gd name="T8" fmla="*/ 1513 w 1554"/>
                  <a:gd name="T9" fmla="*/ 21 h 902"/>
                  <a:gd name="T10" fmla="*/ 1526 w 1554"/>
                  <a:gd name="T11" fmla="*/ 34 h 902"/>
                  <a:gd name="T12" fmla="*/ 1538 w 1554"/>
                  <a:gd name="T13" fmla="*/ 47 h 902"/>
                  <a:gd name="T14" fmla="*/ 1545 w 1554"/>
                  <a:gd name="T15" fmla="*/ 65 h 902"/>
                  <a:gd name="T16" fmla="*/ 1551 w 1554"/>
                  <a:gd name="T17" fmla="*/ 82 h 902"/>
                  <a:gd name="T18" fmla="*/ 1553 w 1554"/>
                  <a:gd name="T19" fmla="*/ 99 h 902"/>
                  <a:gd name="T20" fmla="*/ 1553 w 1554"/>
                  <a:gd name="T21" fmla="*/ 421 h 902"/>
                  <a:gd name="T22" fmla="*/ 1552 w 1554"/>
                  <a:gd name="T23" fmla="*/ 432 h 902"/>
                  <a:gd name="T24" fmla="*/ 1547 w 1554"/>
                  <a:gd name="T25" fmla="*/ 451 h 902"/>
                  <a:gd name="T26" fmla="*/ 1540 w 1554"/>
                  <a:gd name="T27" fmla="*/ 467 h 902"/>
                  <a:gd name="T28" fmla="*/ 1530 w 1554"/>
                  <a:gd name="T29" fmla="*/ 483 h 902"/>
                  <a:gd name="T30" fmla="*/ 1517 w 1554"/>
                  <a:gd name="T31" fmla="*/ 496 h 902"/>
                  <a:gd name="T32" fmla="*/ 1503 w 1554"/>
                  <a:gd name="T33" fmla="*/ 506 h 902"/>
                  <a:gd name="T34" fmla="*/ 1485 w 1554"/>
                  <a:gd name="T35" fmla="*/ 513 h 902"/>
                  <a:gd name="T36" fmla="*/ 1468 w 1554"/>
                  <a:gd name="T37" fmla="*/ 518 h 902"/>
                  <a:gd name="T38" fmla="*/ 1451 w 1554"/>
                  <a:gd name="T39" fmla="*/ 520 h 902"/>
                  <a:gd name="T40" fmla="*/ 992 w 1554"/>
                  <a:gd name="T41" fmla="*/ 520 h 902"/>
                  <a:gd name="T42" fmla="*/ 992 w 1554"/>
                  <a:gd name="T43" fmla="*/ 653 h 902"/>
                  <a:gd name="T44" fmla="*/ 1198 w 1554"/>
                  <a:gd name="T45" fmla="*/ 653 h 902"/>
                  <a:gd name="T46" fmla="*/ 778 w 1554"/>
                  <a:gd name="T47" fmla="*/ 901 h 902"/>
                  <a:gd name="T48" fmla="*/ 358 w 1554"/>
                  <a:gd name="T49" fmla="*/ 653 h 902"/>
                  <a:gd name="T50" fmla="*/ 572 w 1554"/>
                  <a:gd name="T51" fmla="*/ 653 h 902"/>
                  <a:gd name="T52" fmla="*/ 572 w 1554"/>
                  <a:gd name="T53" fmla="*/ 520 h 902"/>
                  <a:gd name="T54" fmla="*/ 104 w 1554"/>
                  <a:gd name="T55" fmla="*/ 520 h 902"/>
                  <a:gd name="T56" fmla="*/ 90 w 1554"/>
                  <a:gd name="T57" fmla="*/ 519 h 902"/>
                  <a:gd name="T58" fmla="*/ 73 w 1554"/>
                  <a:gd name="T59" fmla="*/ 516 h 902"/>
                  <a:gd name="T60" fmla="*/ 56 w 1554"/>
                  <a:gd name="T61" fmla="*/ 508 h 902"/>
                  <a:gd name="T62" fmla="*/ 41 w 1554"/>
                  <a:gd name="T63" fmla="*/ 499 h 902"/>
                  <a:gd name="T64" fmla="*/ 28 w 1554"/>
                  <a:gd name="T65" fmla="*/ 487 h 902"/>
                  <a:gd name="T66" fmla="*/ 17 w 1554"/>
                  <a:gd name="T67" fmla="*/ 472 h 902"/>
                  <a:gd name="T68" fmla="*/ 8 w 1554"/>
                  <a:gd name="T69" fmla="*/ 456 h 902"/>
                  <a:gd name="T70" fmla="*/ 3 w 1554"/>
                  <a:gd name="T71" fmla="*/ 439 h 902"/>
                  <a:gd name="T72" fmla="*/ 0 w 1554"/>
                  <a:gd name="T73" fmla="*/ 421 h 902"/>
                  <a:gd name="T74" fmla="*/ 0 w 1554"/>
                  <a:gd name="T75" fmla="*/ 99 h 902"/>
                  <a:gd name="T76" fmla="*/ 2 w 1554"/>
                  <a:gd name="T77" fmla="*/ 87 h 902"/>
                  <a:gd name="T78" fmla="*/ 6 w 1554"/>
                  <a:gd name="T79" fmla="*/ 69 h 902"/>
                  <a:gd name="T80" fmla="*/ 13 w 1554"/>
                  <a:gd name="T81" fmla="*/ 53 h 902"/>
                  <a:gd name="T82" fmla="*/ 24 w 1554"/>
                  <a:gd name="T83" fmla="*/ 38 h 902"/>
                  <a:gd name="T84" fmla="*/ 37 w 1554"/>
                  <a:gd name="T85" fmla="*/ 26 h 902"/>
                  <a:gd name="T86" fmla="*/ 52 w 1554"/>
                  <a:gd name="T87" fmla="*/ 14 h 902"/>
                  <a:gd name="T88" fmla="*/ 68 w 1554"/>
                  <a:gd name="T89" fmla="*/ 8 h 902"/>
                  <a:gd name="T90" fmla="*/ 86 w 1554"/>
                  <a:gd name="T91" fmla="*/ 1 h 902"/>
                  <a:gd name="T92" fmla="*/ 104 w 1554"/>
                  <a:gd name="T93" fmla="*/ 0 h 902"/>
                  <a:gd name="T94" fmla="*/ 1451 w 1554"/>
                  <a:gd name="T95" fmla="*/ 0 h 90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554"/>
                  <a:gd name="T145" fmla="*/ 0 h 902"/>
                  <a:gd name="T146" fmla="*/ 1554 w 1554"/>
                  <a:gd name="T147" fmla="*/ 902 h 90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554" h="902">
                    <a:moveTo>
                      <a:pt x="1451" y="0"/>
                    </a:moveTo>
                    <a:lnTo>
                      <a:pt x="1463" y="0"/>
                    </a:lnTo>
                    <a:lnTo>
                      <a:pt x="1480" y="5"/>
                    </a:lnTo>
                    <a:lnTo>
                      <a:pt x="1497" y="11"/>
                    </a:lnTo>
                    <a:lnTo>
                      <a:pt x="1513" y="21"/>
                    </a:lnTo>
                    <a:lnTo>
                      <a:pt x="1526" y="34"/>
                    </a:lnTo>
                    <a:lnTo>
                      <a:pt x="1538" y="47"/>
                    </a:lnTo>
                    <a:lnTo>
                      <a:pt x="1545" y="65"/>
                    </a:lnTo>
                    <a:lnTo>
                      <a:pt x="1551" y="82"/>
                    </a:lnTo>
                    <a:lnTo>
                      <a:pt x="1553" y="99"/>
                    </a:lnTo>
                    <a:lnTo>
                      <a:pt x="1553" y="421"/>
                    </a:lnTo>
                    <a:lnTo>
                      <a:pt x="1552" y="432"/>
                    </a:lnTo>
                    <a:lnTo>
                      <a:pt x="1547" y="451"/>
                    </a:lnTo>
                    <a:lnTo>
                      <a:pt x="1540" y="467"/>
                    </a:lnTo>
                    <a:lnTo>
                      <a:pt x="1530" y="483"/>
                    </a:lnTo>
                    <a:lnTo>
                      <a:pt x="1517" y="496"/>
                    </a:lnTo>
                    <a:lnTo>
                      <a:pt x="1503" y="506"/>
                    </a:lnTo>
                    <a:lnTo>
                      <a:pt x="1485" y="513"/>
                    </a:lnTo>
                    <a:lnTo>
                      <a:pt x="1468" y="518"/>
                    </a:lnTo>
                    <a:lnTo>
                      <a:pt x="1451" y="520"/>
                    </a:lnTo>
                    <a:lnTo>
                      <a:pt x="992" y="520"/>
                    </a:lnTo>
                    <a:lnTo>
                      <a:pt x="992" y="653"/>
                    </a:lnTo>
                    <a:lnTo>
                      <a:pt x="1198" y="653"/>
                    </a:lnTo>
                    <a:lnTo>
                      <a:pt x="778" y="901"/>
                    </a:lnTo>
                    <a:lnTo>
                      <a:pt x="358" y="653"/>
                    </a:lnTo>
                    <a:lnTo>
                      <a:pt x="572" y="653"/>
                    </a:lnTo>
                    <a:lnTo>
                      <a:pt x="572" y="520"/>
                    </a:lnTo>
                    <a:lnTo>
                      <a:pt x="104" y="520"/>
                    </a:lnTo>
                    <a:lnTo>
                      <a:pt x="90" y="519"/>
                    </a:lnTo>
                    <a:lnTo>
                      <a:pt x="73" y="516"/>
                    </a:lnTo>
                    <a:lnTo>
                      <a:pt x="56" y="508"/>
                    </a:lnTo>
                    <a:lnTo>
                      <a:pt x="41" y="499"/>
                    </a:lnTo>
                    <a:lnTo>
                      <a:pt x="28" y="487"/>
                    </a:lnTo>
                    <a:lnTo>
                      <a:pt x="17" y="472"/>
                    </a:lnTo>
                    <a:lnTo>
                      <a:pt x="8" y="456"/>
                    </a:lnTo>
                    <a:lnTo>
                      <a:pt x="3" y="439"/>
                    </a:lnTo>
                    <a:lnTo>
                      <a:pt x="0" y="421"/>
                    </a:lnTo>
                    <a:lnTo>
                      <a:pt x="0" y="99"/>
                    </a:lnTo>
                    <a:lnTo>
                      <a:pt x="2" y="87"/>
                    </a:lnTo>
                    <a:lnTo>
                      <a:pt x="6" y="69"/>
                    </a:lnTo>
                    <a:lnTo>
                      <a:pt x="13" y="53"/>
                    </a:lnTo>
                    <a:lnTo>
                      <a:pt x="24" y="38"/>
                    </a:lnTo>
                    <a:lnTo>
                      <a:pt x="37" y="26"/>
                    </a:lnTo>
                    <a:lnTo>
                      <a:pt x="52" y="14"/>
                    </a:lnTo>
                    <a:lnTo>
                      <a:pt x="68" y="8"/>
                    </a:lnTo>
                    <a:lnTo>
                      <a:pt x="86" y="1"/>
                    </a:lnTo>
                    <a:lnTo>
                      <a:pt x="104" y="0"/>
                    </a:lnTo>
                    <a:lnTo>
                      <a:pt x="1451" y="0"/>
                    </a:lnTo>
                  </a:path>
                </a:pathLst>
              </a:custGeom>
              <a:solidFill>
                <a:srgbClr val="000000"/>
              </a:solidFill>
              <a:ln w="12700" cap="rnd" cmpd="sng">
                <a:solidFill>
                  <a:srgbClr val="000000"/>
                </a:solidFill>
                <a:prstDash val="solid"/>
                <a:round/>
                <a:headEnd type="none" w="med" len="med"/>
                <a:tailEnd type="none" w="med" len="med"/>
              </a:ln>
            </p:spPr>
            <p:txBody>
              <a:bodyPr/>
              <a:lstStyle/>
              <a:p>
                <a:endParaRPr lang="en-US"/>
              </a:p>
            </p:txBody>
          </p:sp>
          <p:sp>
            <p:nvSpPr>
              <p:cNvPr id="29714" name="Freeform 6"/>
              <p:cNvSpPr>
                <a:spLocks/>
              </p:cNvSpPr>
              <p:nvPr/>
            </p:nvSpPr>
            <p:spPr bwMode="auto">
              <a:xfrm>
                <a:off x="3385" y="1787"/>
                <a:ext cx="1554" cy="901"/>
              </a:xfrm>
              <a:custGeom>
                <a:avLst/>
                <a:gdLst>
                  <a:gd name="T0" fmla="*/ 1451 w 1554"/>
                  <a:gd name="T1" fmla="*/ 0 h 901"/>
                  <a:gd name="T2" fmla="*/ 1464 w 1554"/>
                  <a:gd name="T3" fmla="*/ 0 h 901"/>
                  <a:gd name="T4" fmla="*/ 1480 w 1554"/>
                  <a:gd name="T5" fmla="*/ 3 h 901"/>
                  <a:gd name="T6" fmla="*/ 1497 w 1554"/>
                  <a:gd name="T7" fmla="*/ 10 h 901"/>
                  <a:gd name="T8" fmla="*/ 1513 w 1554"/>
                  <a:gd name="T9" fmla="*/ 19 h 901"/>
                  <a:gd name="T10" fmla="*/ 1526 w 1554"/>
                  <a:gd name="T11" fmla="*/ 32 h 901"/>
                  <a:gd name="T12" fmla="*/ 1538 w 1554"/>
                  <a:gd name="T13" fmla="*/ 46 h 901"/>
                  <a:gd name="T14" fmla="*/ 1545 w 1554"/>
                  <a:gd name="T15" fmla="*/ 64 h 901"/>
                  <a:gd name="T16" fmla="*/ 1551 w 1554"/>
                  <a:gd name="T17" fmla="*/ 80 h 901"/>
                  <a:gd name="T18" fmla="*/ 1553 w 1554"/>
                  <a:gd name="T19" fmla="*/ 99 h 901"/>
                  <a:gd name="T20" fmla="*/ 1553 w 1554"/>
                  <a:gd name="T21" fmla="*/ 420 h 901"/>
                  <a:gd name="T22" fmla="*/ 1552 w 1554"/>
                  <a:gd name="T23" fmla="*/ 432 h 901"/>
                  <a:gd name="T24" fmla="*/ 1548 w 1554"/>
                  <a:gd name="T25" fmla="*/ 450 h 901"/>
                  <a:gd name="T26" fmla="*/ 1540 w 1554"/>
                  <a:gd name="T27" fmla="*/ 466 h 901"/>
                  <a:gd name="T28" fmla="*/ 1530 w 1554"/>
                  <a:gd name="T29" fmla="*/ 481 h 901"/>
                  <a:gd name="T30" fmla="*/ 1518 w 1554"/>
                  <a:gd name="T31" fmla="*/ 494 h 901"/>
                  <a:gd name="T32" fmla="*/ 1502 w 1554"/>
                  <a:gd name="T33" fmla="*/ 505 h 901"/>
                  <a:gd name="T34" fmla="*/ 1486 w 1554"/>
                  <a:gd name="T35" fmla="*/ 512 h 901"/>
                  <a:gd name="T36" fmla="*/ 1468 w 1554"/>
                  <a:gd name="T37" fmla="*/ 516 h 901"/>
                  <a:gd name="T38" fmla="*/ 1451 w 1554"/>
                  <a:gd name="T39" fmla="*/ 519 h 901"/>
                  <a:gd name="T40" fmla="*/ 991 w 1554"/>
                  <a:gd name="T41" fmla="*/ 519 h 901"/>
                  <a:gd name="T42" fmla="*/ 991 w 1554"/>
                  <a:gd name="T43" fmla="*/ 652 h 901"/>
                  <a:gd name="T44" fmla="*/ 1198 w 1554"/>
                  <a:gd name="T45" fmla="*/ 652 h 901"/>
                  <a:gd name="T46" fmla="*/ 778 w 1554"/>
                  <a:gd name="T47" fmla="*/ 900 h 901"/>
                  <a:gd name="T48" fmla="*/ 358 w 1554"/>
                  <a:gd name="T49" fmla="*/ 652 h 901"/>
                  <a:gd name="T50" fmla="*/ 572 w 1554"/>
                  <a:gd name="T51" fmla="*/ 652 h 901"/>
                  <a:gd name="T52" fmla="*/ 572 w 1554"/>
                  <a:gd name="T53" fmla="*/ 519 h 901"/>
                  <a:gd name="T54" fmla="*/ 104 w 1554"/>
                  <a:gd name="T55" fmla="*/ 519 h 901"/>
                  <a:gd name="T56" fmla="*/ 90 w 1554"/>
                  <a:gd name="T57" fmla="*/ 517 h 901"/>
                  <a:gd name="T58" fmla="*/ 73 w 1554"/>
                  <a:gd name="T59" fmla="*/ 514 h 901"/>
                  <a:gd name="T60" fmla="*/ 56 w 1554"/>
                  <a:gd name="T61" fmla="*/ 507 h 901"/>
                  <a:gd name="T62" fmla="*/ 42 w 1554"/>
                  <a:gd name="T63" fmla="*/ 497 h 901"/>
                  <a:gd name="T64" fmla="*/ 28 w 1554"/>
                  <a:gd name="T65" fmla="*/ 485 h 901"/>
                  <a:gd name="T66" fmla="*/ 17 w 1554"/>
                  <a:gd name="T67" fmla="*/ 470 h 901"/>
                  <a:gd name="T68" fmla="*/ 9 w 1554"/>
                  <a:gd name="T69" fmla="*/ 455 h 901"/>
                  <a:gd name="T70" fmla="*/ 3 w 1554"/>
                  <a:gd name="T71" fmla="*/ 438 h 901"/>
                  <a:gd name="T72" fmla="*/ 0 w 1554"/>
                  <a:gd name="T73" fmla="*/ 420 h 901"/>
                  <a:gd name="T74" fmla="*/ 0 w 1554"/>
                  <a:gd name="T75" fmla="*/ 99 h 901"/>
                  <a:gd name="T76" fmla="*/ 2 w 1554"/>
                  <a:gd name="T77" fmla="*/ 85 h 901"/>
                  <a:gd name="T78" fmla="*/ 6 w 1554"/>
                  <a:gd name="T79" fmla="*/ 68 h 901"/>
                  <a:gd name="T80" fmla="*/ 14 w 1554"/>
                  <a:gd name="T81" fmla="*/ 51 h 901"/>
                  <a:gd name="T82" fmla="*/ 24 w 1554"/>
                  <a:gd name="T83" fmla="*/ 37 h 901"/>
                  <a:gd name="T84" fmla="*/ 38 w 1554"/>
                  <a:gd name="T85" fmla="*/ 24 h 901"/>
                  <a:gd name="T86" fmla="*/ 52 w 1554"/>
                  <a:gd name="T87" fmla="*/ 13 h 901"/>
                  <a:gd name="T88" fmla="*/ 68 w 1554"/>
                  <a:gd name="T89" fmla="*/ 6 h 901"/>
                  <a:gd name="T90" fmla="*/ 86 w 1554"/>
                  <a:gd name="T91" fmla="*/ 0 h 901"/>
                  <a:gd name="T92" fmla="*/ 104 w 1554"/>
                  <a:gd name="T93" fmla="*/ 0 h 901"/>
                  <a:gd name="T94" fmla="*/ 1451 w 1554"/>
                  <a:gd name="T95" fmla="*/ 0 h 90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554"/>
                  <a:gd name="T145" fmla="*/ 0 h 901"/>
                  <a:gd name="T146" fmla="*/ 1554 w 1554"/>
                  <a:gd name="T147" fmla="*/ 901 h 90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554" h="901">
                    <a:moveTo>
                      <a:pt x="1451" y="0"/>
                    </a:moveTo>
                    <a:lnTo>
                      <a:pt x="1464" y="0"/>
                    </a:lnTo>
                    <a:lnTo>
                      <a:pt x="1480" y="3"/>
                    </a:lnTo>
                    <a:lnTo>
                      <a:pt x="1497" y="10"/>
                    </a:lnTo>
                    <a:lnTo>
                      <a:pt x="1513" y="19"/>
                    </a:lnTo>
                    <a:lnTo>
                      <a:pt x="1526" y="32"/>
                    </a:lnTo>
                    <a:lnTo>
                      <a:pt x="1538" y="46"/>
                    </a:lnTo>
                    <a:lnTo>
                      <a:pt x="1545" y="64"/>
                    </a:lnTo>
                    <a:lnTo>
                      <a:pt x="1551" y="80"/>
                    </a:lnTo>
                    <a:lnTo>
                      <a:pt x="1553" y="99"/>
                    </a:lnTo>
                    <a:lnTo>
                      <a:pt x="1553" y="420"/>
                    </a:lnTo>
                    <a:lnTo>
                      <a:pt x="1552" y="432"/>
                    </a:lnTo>
                    <a:lnTo>
                      <a:pt x="1548" y="450"/>
                    </a:lnTo>
                    <a:lnTo>
                      <a:pt x="1540" y="466"/>
                    </a:lnTo>
                    <a:lnTo>
                      <a:pt x="1530" y="481"/>
                    </a:lnTo>
                    <a:lnTo>
                      <a:pt x="1518" y="494"/>
                    </a:lnTo>
                    <a:lnTo>
                      <a:pt x="1502" y="505"/>
                    </a:lnTo>
                    <a:lnTo>
                      <a:pt x="1486" y="512"/>
                    </a:lnTo>
                    <a:lnTo>
                      <a:pt x="1468" y="516"/>
                    </a:lnTo>
                    <a:lnTo>
                      <a:pt x="1451" y="519"/>
                    </a:lnTo>
                    <a:lnTo>
                      <a:pt x="991" y="519"/>
                    </a:lnTo>
                    <a:lnTo>
                      <a:pt x="991" y="652"/>
                    </a:lnTo>
                    <a:lnTo>
                      <a:pt x="1198" y="652"/>
                    </a:lnTo>
                    <a:lnTo>
                      <a:pt x="778" y="900"/>
                    </a:lnTo>
                    <a:lnTo>
                      <a:pt x="358" y="652"/>
                    </a:lnTo>
                    <a:lnTo>
                      <a:pt x="572" y="652"/>
                    </a:lnTo>
                    <a:lnTo>
                      <a:pt x="572" y="519"/>
                    </a:lnTo>
                    <a:lnTo>
                      <a:pt x="104" y="519"/>
                    </a:lnTo>
                    <a:lnTo>
                      <a:pt x="90" y="517"/>
                    </a:lnTo>
                    <a:lnTo>
                      <a:pt x="73" y="514"/>
                    </a:lnTo>
                    <a:lnTo>
                      <a:pt x="56" y="507"/>
                    </a:lnTo>
                    <a:lnTo>
                      <a:pt x="42" y="497"/>
                    </a:lnTo>
                    <a:lnTo>
                      <a:pt x="28" y="485"/>
                    </a:lnTo>
                    <a:lnTo>
                      <a:pt x="17" y="470"/>
                    </a:lnTo>
                    <a:lnTo>
                      <a:pt x="9" y="455"/>
                    </a:lnTo>
                    <a:lnTo>
                      <a:pt x="3" y="438"/>
                    </a:lnTo>
                    <a:lnTo>
                      <a:pt x="0" y="420"/>
                    </a:lnTo>
                    <a:lnTo>
                      <a:pt x="0" y="99"/>
                    </a:lnTo>
                    <a:lnTo>
                      <a:pt x="2" y="85"/>
                    </a:lnTo>
                    <a:lnTo>
                      <a:pt x="6" y="68"/>
                    </a:lnTo>
                    <a:lnTo>
                      <a:pt x="14" y="51"/>
                    </a:lnTo>
                    <a:lnTo>
                      <a:pt x="24" y="37"/>
                    </a:lnTo>
                    <a:lnTo>
                      <a:pt x="38" y="24"/>
                    </a:lnTo>
                    <a:lnTo>
                      <a:pt x="52" y="13"/>
                    </a:lnTo>
                    <a:lnTo>
                      <a:pt x="68" y="6"/>
                    </a:lnTo>
                    <a:lnTo>
                      <a:pt x="86" y="0"/>
                    </a:lnTo>
                    <a:lnTo>
                      <a:pt x="104" y="0"/>
                    </a:lnTo>
                    <a:lnTo>
                      <a:pt x="1451" y="0"/>
                    </a:lnTo>
                  </a:path>
                </a:pathLst>
              </a:custGeom>
              <a:solidFill>
                <a:srgbClr val="C1CEFF"/>
              </a:solidFill>
              <a:ln w="12700" cap="rnd" cmpd="sng">
                <a:solidFill>
                  <a:srgbClr val="000000"/>
                </a:solidFill>
                <a:prstDash val="solid"/>
                <a:round/>
                <a:headEnd type="none" w="med" len="med"/>
                <a:tailEnd type="none" w="med" len="med"/>
              </a:ln>
            </p:spPr>
            <p:txBody>
              <a:bodyPr/>
              <a:lstStyle/>
              <a:p>
                <a:endParaRPr lang="en-US"/>
              </a:p>
            </p:txBody>
          </p:sp>
        </p:grpSp>
        <p:sp>
          <p:nvSpPr>
            <p:cNvPr id="29712" name="Rectangle 7"/>
            <p:cNvSpPr>
              <a:spLocks noChangeArrowheads="1"/>
            </p:cNvSpPr>
            <p:nvPr/>
          </p:nvSpPr>
          <p:spPr bwMode="auto">
            <a:xfrm>
              <a:off x="3590" y="1968"/>
              <a:ext cx="1111" cy="440"/>
            </a:xfrm>
            <a:prstGeom prst="rect">
              <a:avLst/>
            </a:prstGeom>
            <a:noFill/>
            <a:ln w="12700">
              <a:noFill/>
              <a:miter lim="800000"/>
              <a:headEnd/>
              <a:tailEnd/>
            </a:ln>
          </p:spPr>
          <p:txBody>
            <a:bodyPr lIns="90488" tIns="44450" rIns="90488" bIns="44450">
              <a:spAutoFit/>
            </a:bodyPr>
            <a:lstStyle/>
            <a:p>
              <a:pPr algn="ctr">
                <a:spcBef>
                  <a:spcPct val="0"/>
                </a:spcBef>
              </a:pPr>
              <a:r>
                <a:rPr lang="en-US" sz="2000" dirty="0">
                  <a:solidFill>
                    <a:srgbClr val="000000"/>
                  </a:solidFill>
                </a:rPr>
                <a:t>Element Usage</a:t>
              </a:r>
              <a:endParaRPr lang="en-US" sz="2000" dirty="0">
                <a:solidFill>
                  <a:schemeClr val="bg2"/>
                </a:solidFill>
              </a:endParaRPr>
            </a:p>
          </p:txBody>
        </p:sp>
      </p:grpSp>
      <p:grpSp>
        <p:nvGrpSpPr>
          <p:cNvPr id="29701" name="Group 9"/>
          <p:cNvGrpSpPr>
            <a:grpSpLocks/>
          </p:cNvGrpSpPr>
          <p:nvPr/>
        </p:nvGrpSpPr>
        <p:grpSpPr bwMode="auto">
          <a:xfrm>
            <a:off x="1047750" y="4308475"/>
            <a:ext cx="6815138" cy="1863725"/>
            <a:chOff x="660" y="2532"/>
            <a:chExt cx="4293" cy="1174"/>
          </a:xfrm>
        </p:grpSpPr>
        <p:sp>
          <p:nvSpPr>
            <p:cNvPr id="29708" name="Rectangle 10"/>
            <p:cNvSpPr>
              <a:spLocks noChangeArrowheads="1"/>
            </p:cNvSpPr>
            <p:nvPr/>
          </p:nvSpPr>
          <p:spPr bwMode="auto">
            <a:xfrm>
              <a:off x="660" y="2532"/>
              <a:ext cx="4194" cy="229"/>
            </a:xfrm>
            <a:prstGeom prst="rect">
              <a:avLst/>
            </a:prstGeom>
            <a:noFill/>
            <a:ln w="12700">
              <a:noFill/>
              <a:miter lim="800000"/>
              <a:headEnd/>
              <a:tailEnd/>
            </a:ln>
          </p:spPr>
          <p:txBody>
            <a:bodyPr wrap="none" lIns="90488" tIns="44450" rIns="90488" bIns="44450">
              <a:spAutoFit/>
            </a:bodyPr>
            <a:lstStyle/>
            <a:p>
              <a:pPr>
                <a:spcBef>
                  <a:spcPct val="0"/>
                </a:spcBef>
              </a:pPr>
              <a:r>
                <a:rPr lang="en-US" sz="1800"/>
                <a:t>Ref.     Ele. No.     	Name                                Attributes</a:t>
              </a:r>
            </a:p>
          </p:txBody>
        </p:sp>
        <p:sp>
          <p:nvSpPr>
            <p:cNvPr id="29709" name="Line 11"/>
            <p:cNvSpPr>
              <a:spLocks noChangeShapeType="1"/>
            </p:cNvSpPr>
            <p:nvPr/>
          </p:nvSpPr>
          <p:spPr bwMode="auto">
            <a:xfrm>
              <a:off x="669" y="2726"/>
              <a:ext cx="4284" cy="0"/>
            </a:xfrm>
            <a:prstGeom prst="line">
              <a:avLst/>
            </a:prstGeom>
            <a:noFill/>
            <a:ln w="12700">
              <a:solidFill>
                <a:schemeClr val="tx1"/>
              </a:solidFill>
              <a:round/>
              <a:headEnd/>
              <a:tailEnd/>
            </a:ln>
          </p:spPr>
          <p:txBody>
            <a:bodyPr wrap="none" anchor="ctr"/>
            <a:lstStyle/>
            <a:p>
              <a:endParaRPr lang="en-US"/>
            </a:p>
          </p:txBody>
        </p:sp>
        <p:sp>
          <p:nvSpPr>
            <p:cNvPr id="29710" name="Rectangle 12"/>
            <p:cNvSpPr>
              <a:spLocks noChangeArrowheads="1"/>
            </p:cNvSpPr>
            <p:nvPr/>
          </p:nvSpPr>
          <p:spPr bwMode="auto">
            <a:xfrm>
              <a:off x="702" y="2726"/>
              <a:ext cx="4251" cy="980"/>
            </a:xfrm>
            <a:prstGeom prst="rect">
              <a:avLst/>
            </a:prstGeom>
            <a:noFill/>
            <a:ln w="12700">
              <a:noFill/>
              <a:miter lim="800000"/>
              <a:headEnd/>
              <a:tailEnd/>
            </a:ln>
          </p:spPr>
          <p:txBody>
            <a:bodyPr wrap="none" lIns="90488" tIns="44450" rIns="90488" bIns="44450">
              <a:spAutoFit/>
            </a:bodyPr>
            <a:lstStyle/>
            <a:p>
              <a:pPr>
                <a:spcBef>
                  <a:spcPct val="0"/>
                </a:spcBef>
                <a:tabLst>
                  <a:tab pos="1028700" algn="l"/>
                  <a:tab pos="1771650" algn="l"/>
                  <a:tab pos="5257800" algn="l"/>
                  <a:tab pos="5715000" algn="l"/>
                  <a:tab pos="6172200" algn="l"/>
                </a:tabLst>
              </a:pPr>
              <a:r>
                <a:rPr lang="en-US" sz="1600" b="0" dirty="0"/>
                <a:t>01 	 98     	Entity Identifier Code	M	ID  	2/3</a:t>
              </a:r>
            </a:p>
            <a:p>
              <a:pPr>
                <a:spcBef>
                  <a:spcPct val="0"/>
                </a:spcBef>
                <a:tabLst>
                  <a:tab pos="1028700" algn="l"/>
                  <a:tab pos="1771650" algn="l"/>
                  <a:tab pos="5257800" algn="l"/>
                  <a:tab pos="5715000" algn="l"/>
                  <a:tab pos="6172200" algn="l"/>
                </a:tabLst>
              </a:pPr>
              <a:r>
                <a:rPr lang="en-US" sz="1600" b="0" dirty="0"/>
                <a:t>02           	 93  	Name                    	X	AN  	1/60</a:t>
              </a:r>
            </a:p>
            <a:p>
              <a:pPr>
                <a:spcBef>
                  <a:spcPct val="0"/>
                </a:spcBef>
                <a:tabLst>
                  <a:tab pos="1028700" algn="l"/>
                  <a:tab pos="1771650" algn="l"/>
                  <a:tab pos="5257800" algn="l"/>
                  <a:tab pos="5715000" algn="l"/>
                  <a:tab pos="6172200" algn="l"/>
                </a:tabLst>
              </a:pPr>
              <a:r>
                <a:rPr lang="en-US" sz="1600" b="0" dirty="0"/>
                <a:t>03          	 66   	Identification Code Qualifier	X 	ID    	1/2</a:t>
              </a:r>
            </a:p>
            <a:p>
              <a:pPr>
                <a:spcBef>
                  <a:spcPct val="0"/>
                </a:spcBef>
                <a:tabLst>
                  <a:tab pos="1028700" algn="l"/>
                  <a:tab pos="1771650" algn="l"/>
                  <a:tab pos="5257800" algn="l"/>
                  <a:tab pos="5715000" algn="l"/>
                  <a:tab pos="6172200" algn="l"/>
                </a:tabLst>
              </a:pPr>
              <a:r>
                <a:rPr lang="en-US" sz="1600" b="0" dirty="0"/>
                <a:t>04           	 67  	Identification Code  	X	AN  	2/80</a:t>
              </a:r>
            </a:p>
            <a:p>
              <a:pPr>
                <a:spcBef>
                  <a:spcPct val="0"/>
                </a:spcBef>
                <a:tabLst>
                  <a:tab pos="1028700" algn="l"/>
                  <a:tab pos="1771650" algn="l"/>
                  <a:tab pos="5257800" algn="l"/>
                  <a:tab pos="5715000" algn="l"/>
                  <a:tab pos="6172200" algn="l"/>
                </a:tabLst>
              </a:pPr>
              <a:r>
                <a:rPr lang="en-US" sz="1600" b="0" dirty="0"/>
                <a:t>05         	706 	Entity Reference Code	O 	ID   	2/2</a:t>
              </a:r>
            </a:p>
            <a:p>
              <a:pPr>
                <a:spcBef>
                  <a:spcPct val="0"/>
                </a:spcBef>
                <a:tabLst>
                  <a:tab pos="1028700" algn="l"/>
                  <a:tab pos="1771650" algn="l"/>
                  <a:tab pos="5257800" algn="l"/>
                  <a:tab pos="5715000" algn="l"/>
                  <a:tab pos="6172200" algn="l"/>
                </a:tabLst>
              </a:pPr>
              <a:r>
                <a:rPr lang="en-US" sz="1600" b="0" dirty="0"/>
                <a:t>06           	 98   	Entity Identifier Code	O 	ID   	2/3</a:t>
              </a:r>
            </a:p>
          </p:txBody>
        </p:sp>
      </p:grpSp>
      <p:grpSp>
        <p:nvGrpSpPr>
          <p:cNvPr id="29702" name="Group 13"/>
          <p:cNvGrpSpPr>
            <a:grpSpLocks/>
          </p:cNvGrpSpPr>
          <p:nvPr/>
        </p:nvGrpSpPr>
        <p:grpSpPr bwMode="auto">
          <a:xfrm>
            <a:off x="1076325" y="1295400"/>
            <a:ext cx="6953250" cy="1125538"/>
            <a:chOff x="624" y="858"/>
            <a:chExt cx="4380" cy="709"/>
          </a:xfrm>
        </p:grpSpPr>
        <p:grpSp>
          <p:nvGrpSpPr>
            <p:cNvPr id="29703" name="Group 14"/>
            <p:cNvGrpSpPr>
              <a:grpSpLocks/>
            </p:cNvGrpSpPr>
            <p:nvPr/>
          </p:nvGrpSpPr>
          <p:grpSpPr bwMode="auto">
            <a:xfrm>
              <a:off x="624" y="1338"/>
              <a:ext cx="4349" cy="229"/>
              <a:chOff x="624" y="1392"/>
              <a:chExt cx="4349" cy="229"/>
            </a:xfrm>
          </p:grpSpPr>
          <p:sp>
            <p:nvSpPr>
              <p:cNvPr id="29705" name="Rectangle 15"/>
              <p:cNvSpPr>
                <a:spLocks noChangeArrowheads="1"/>
              </p:cNvSpPr>
              <p:nvPr/>
            </p:nvSpPr>
            <p:spPr bwMode="auto">
              <a:xfrm>
                <a:off x="624" y="1392"/>
                <a:ext cx="1866" cy="229"/>
              </a:xfrm>
              <a:prstGeom prst="rect">
                <a:avLst/>
              </a:prstGeom>
              <a:noFill/>
              <a:ln w="12700">
                <a:noFill/>
                <a:miter lim="800000"/>
                <a:headEnd/>
                <a:tailEnd/>
              </a:ln>
            </p:spPr>
            <p:txBody>
              <a:bodyPr wrap="none" lIns="90488" tIns="44450" rIns="90488" bIns="44450">
                <a:spAutoFit/>
              </a:bodyPr>
              <a:lstStyle/>
              <a:p>
                <a:pPr>
                  <a:spcBef>
                    <a:spcPct val="0"/>
                  </a:spcBef>
                </a:pPr>
                <a:r>
                  <a:rPr lang="en-US" sz="1800"/>
                  <a:t>Transaction Sets used in:</a:t>
                </a:r>
              </a:p>
            </p:txBody>
          </p:sp>
          <p:sp>
            <p:nvSpPr>
              <p:cNvPr id="29706" name="Line 16"/>
              <p:cNvSpPr>
                <a:spLocks noChangeShapeType="1"/>
              </p:cNvSpPr>
              <p:nvPr/>
            </p:nvSpPr>
            <p:spPr bwMode="auto">
              <a:xfrm>
                <a:off x="689" y="1591"/>
                <a:ext cx="4284" cy="0"/>
              </a:xfrm>
              <a:prstGeom prst="line">
                <a:avLst/>
              </a:prstGeom>
              <a:noFill/>
              <a:ln w="12700">
                <a:solidFill>
                  <a:schemeClr val="tx1"/>
                </a:solidFill>
                <a:round/>
                <a:headEnd/>
                <a:tailEnd/>
              </a:ln>
            </p:spPr>
            <p:txBody>
              <a:bodyPr wrap="none" anchor="ctr"/>
              <a:lstStyle/>
              <a:p>
                <a:endParaRPr lang="en-US"/>
              </a:p>
            </p:txBody>
          </p:sp>
        </p:grpSp>
        <p:sp>
          <p:nvSpPr>
            <p:cNvPr id="29704" name="Rectangle 18"/>
            <p:cNvSpPr>
              <a:spLocks noChangeArrowheads="1"/>
            </p:cNvSpPr>
            <p:nvPr/>
          </p:nvSpPr>
          <p:spPr bwMode="auto">
            <a:xfrm>
              <a:off x="642" y="858"/>
              <a:ext cx="4362" cy="440"/>
            </a:xfrm>
            <a:prstGeom prst="rect">
              <a:avLst/>
            </a:prstGeom>
            <a:noFill/>
            <a:ln w="12700">
              <a:noFill/>
              <a:miter lim="800000"/>
              <a:headEnd/>
              <a:tailEnd/>
            </a:ln>
          </p:spPr>
          <p:txBody>
            <a:bodyPr lIns="90488" tIns="44450" rIns="90488" bIns="44450">
              <a:spAutoFit/>
            </a:bodyPr>
            <a:lstStyle/>
            <a:p>
              <a:pPr>
                <a:spcBef>
                  <a:spcPct val="0"/>
                </a:spcBef>
              </a:pPr>
              <a:r>
                <a:rPr lang="en-US" sz="2000"/>
                <a:t>N1 Name</a:t>
              </a:r>
              <a:endParaRPr lang="en-US" sz="2000" b="0"/>
            </a:p>
            <a:p>
              <a:pPr>
                <a:spcBef>
                  <a:spcPct val="0"/>
                </a:spcBef>
              </a:pPr>
              <a:r>
                <a:rPr lang="en-US" sz="2000" b="0"/>
                <a:t>To identify a party by type of organization, name and code</a:t>
              </a:r>
            </a:p>
          </p:txBody>
        </p:sp>
      </p:grpSp>
      <p:sp>
        <p:nvSpPr>
          <p:cNvPr id="18" name="Rectangle 12"/>
          <p:cNvSpPr>
            <a:spLocks noChangeArrowheads="1"/>
          </p:cNvSpPr>
          <p:nvPr/>
        </p:nvSpPr>
        <p:spPr bwMode="auto">
          <a:xfrm>
            <a:off x="1219200" y="2362200"/>
            <a:ext cx="6739472" cy="582295"/>
          </a:xfrm>
          <a:prstGeom prst="rect">
            <a:avLst/>
          </a:prstGeom>
          <a:noFill/>
          <a:ln w="12700">
            <a:noFill/>
            <a:miter lim="800000"/>
            <a:headEnd/>
            <a:tailEnd/>
          </a:ln>
        </p:spPr>
        <p:txBody>
          <a:bodyPr lIns="90488" tIns="44450" rIns="90488" bIns="44450">
            <a:spAutoFit/>
          </a:bodyPr>
          <a:lstStyle/>
          <a:p>
            <a:pPr>
              <a:spcBef>
                <a:spcPct val="0"/>
              </a:spcBef>
              <a:tabLst>
                <a:tab pos="625475" algn="l"/>
                <a:tab pos="1260475" algn="l"/>
                <a:tab pos="1885950" algn="l"/>
                <a:tab pos="2511425" algn="l"/>
                <a:tab pos="3148013" algn="l"/>
                <a:tab pos="3773488" algn="l"/>
                <a:tab pos="4398963" algn="l"/>
                <a:tab pos="5033963" algn="l"/>
                <a:tab pos="5602288" algn="l"/>
                <a:tab pos="6169025" algn="l"/>
              </a:tabLst>
            </a:pPr>
            <a:r>
              <a:rPr lang="en-US" sz="1600" b="0" dirty="0" smtClean="0">
                <a:latin typeface="+mn-lt"/>
              </a:rPr>
              <a:t>104	110	120	128	130	131	135	140	180	511	517</a:t>
            </a:r>
            <a:endParaRPr lang="en-US" sz="1600" b="0" dirty="0">
              <a:latin typeface="+mn-lt"/>
            </a:endParaRPr>
          </a:p>
          <a:p>
            <a:pPr>
              <a:spcBef>
                <a:spcPct val="0"/>
              </a:spcBef>
              <a:tabLst>
                <a:tab pos="625475" algn="l"/>
                <a:tab pos="1260475" algn="l"/>
                <a:tab pos="1885950" algn="l"/>
                <a:tab pos="2511425" algn="l"/>
                <a:tab pos="3148013" algn="l"/>
                <a:tab pos="3773488" algn="l"/>
                <a:tab pos="4398963" algn="l"/>
                <a:tab pos="5033963" algn="l"/>
                <a:tab pos="5602288" algn="l"/>
              </a:tabLst>
            </a:pPr>
            <a:r>
              <a:rPr lang="en-US" sz="1600" b="0" dirty="0" smtClean="0">
                <a:latin typeface="+mn-lt"/>
              </a:rPr>
              <a:t>527	536	561	567	568	810	812	824	830	842</a:t>
            </a:r>
            <a:endParaRPr lang="en-US" sz="1600" b="0" dirty="0"/>
          </a:p>
        </p:txBody>
      </p:sp>
      <p:grpSp>
        <p:nvGrpSpPr>
          <p:cNvPr id="19" name="Group 18"/>
          <p:cNvGrpSpPr/>
          <p:nvPr/>
        </p:nvGrpSpPr>
        <p:grpSpPr>
          <a:xfrm>
            <a:off x="5740794" y="6445190"/>
            <a:ext cx="3377806" cy="400110"/>
            <a:chOff x="6019800" y="6445190"/>
            <a:chExt cx="3098800" cy="400110"/>
          </a:xfrm>
        </p:grpSpPr>
        <p:sp>
          <p:nvSpPr>
            <p:cNvPr id="20" name="TextBox 19"/>
            <p:cNvSpPr txBox="1"/>
            <p:nvPr/>
          </p:nvSpPr>
          <p:spPr bwMode="auto">
            <a:xfrm>
              <a:off x="6019800" y="6445190"/>
              <a:ext cx="30988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Data Segment               Sentence</a:t>
              </a:r>
              <a:endParaRPr lang="en-US" sz="2000" dirty="0">
                <a:solidFill>
                  <a:srgbClr val="FF0000"/>
                </a:solidFill>
                <a:latin typeface="Arial Narrow" pitchFamily="34" charset="0"/>
                <a:cs typeface="Arial" charset="0"/>
              </a:endParaRPr>
            </a:p>
          </p:txBody>
        </p:sp>
        <p:sp>
          <p:nvSpPr>
            <p:cNvPr id="21" name="Left-Right Arrow 20"/>
            <p:cNvSpPr/>
            <p:nvPr/>
          </p:nvSpPr>
          <p:spPr bwMode="auto">
            <a:xfrm>
              <a:off x="7490007"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533400" y="0"/>
            <a:ext cx="8077200" cy="1143000"/>
          </a:xfrm>
          <a:noFill/>
        </p:spPr>
        <p:txBody>
          <a:bodyPr lIns="90488" tIns="44450" rIns="90488" bIns="44450" anchor="b"/>
          <a:lstStyle/>
          <a:p>
            <a:r>
              <a:rPr lang="en-US" sz="4400" smtClean="0"/>
              <a:t>Data Segment Diagram</a:t>
            </a:r>
            <a:endParaRPr lang="en-US" smtClean="0"/>
          </a:p>
        </p:txBody>
      </p:sp>
      <p:grpSp>
        <p:nvGrpSpPr>
          <p:cNvPr id="30723" name="Group 3"/>
          <p:cNvGrpSpPr>
            <a:grpSpLocks/>
          </p:cNvGrpSpPr>
          <p:nvPr/>
        </p:nvGrpSpPr>
        <p:grpSpPr bwMode="auto">
          <a:xfrm>
            <a:off x="5957888" y="3136900"/>
            <a:ext cx="2576512" cy="1181100"/>
            <a:chOff x="3696" y="1976"/>
            <a:chExt cx="1623" cy="744"/>
          </a:xfrm>
        </p:grpSpPr>
        <p:grpSp>
          <p:nvGrpSpPr>
            <p:cNvPr id="30735" name="Group 4"/>
            <p:cNvGrpSpPr>
              <a:grpSpLocks/>
            </p:cNvGrpSpPr>
            <p:nvPr/>
          </p:nvGrpSpPr>
          <p:grpSpPr bwMode="auto">
            <a:xfrm>
              <a:off x="3696" y="1976"/>
              <a:ext cx="1623" cy="744"/>
              <a:chOff x="3637" y="1543"/>
              <a:chExt cx="1490" cy="977"/>
            </a:xfrm>
          </p:grpSpPr>
          <p:sp>
            <p:nvSpPr>
              <p:cNvPr id="30737" name="Freeform 5"/>
              <p:cNvSpPr>
                <a:spLocks/>
              </p:cNvSpPr>
              <p:nvPr/>
            </p:nvSpPr>
            <p:spPr bwMode="auto">
              <a:xfrm>
                <a:off x="3695" y="1618"/>
                <a:ext cx="1432" cy="902"/>
              </a:xfrm>
              <a:custGeom>
                <a:avLst/>
                <a:gdLst>
                  <a:gd name="T0" fmla="*/ 1337 w 1432"/>
                  <a:gd name="T1" fmla="*/ 0 h 902"/>
                  <a:gd name="T2" fmla="*/ 1348 w 1432"/>
                  <a:gd name="T3" fmla="*/ 0 h 902"/>
                  <a:gd name="T4" fmla="*/ 1364 w 1432"/>
                  <a:gd name="T5" fmla="*/ 5 h 902"/>
                  <a:gd name="T6" fmla="*/ 1379 w 1432"/>
                  <a:gd name="T7" fmla="*/ 11 h 902"/>
                  <a:gd name="T8" fmla="*/ 1394 w 1432"/>
                  <a:gd name="T9" fmla="*/ 21 h 902"/>
                  <a:gd name="T10" fmla="*/ 1406 w 1432"/>
                  <a:gd name="T11" fmla="*/ 34 h 902"/>
                  <a:gd name="T12" fmla="*/ 1417 w 1432"/>
                  <a:gd name="T13" fmla="*/ 47 h 902"/>
                  <a:gd name="T14" fmla="*/ 1424 w 1432"/>
                  <a:gd name="T15" fmla="*/ 65 h 902"/>
                  <a:gd name="T16" fmla="*/ 1429 w 1432"/>
                  <a:gd name="T17" fmla="*/ 82 h 902"/>
                  <a:gd name="T18" fmla="*/ 1431 w 1432"/>
                  <a:gd name="T19" fmla="*/ 99 h 902"/>
                  <a:gd name="T20" fmla="*/ 1431 w 1432"/>
                  <a:gd name="T21" fmla="*/ 421 h 902"/>
                  <a:gd name="T22" fmla="*/ 1430 w 1432"/>
                  <a:gd name="T23" fmla="*/ 432 h 902"/>
                  <a:gd name="T24" fmla="*/ 1426 w 1432"/>
                  <a:gd name="T25" fmla="*/ 451 h 902"/>
                  <a:gd name="T26" fmla="*/ 1419 w 1432"/>
                  <a:gd name="T27" fmla="*/ 467 h 902"/>
                  <a:gd name="T28" fmla="*/ 1409 w 1432"/>
                  <a:gd name="T29" fmla="*/ 483 h 902"/>
                  <a:gd name="T30" fmla="*/ 1398 w 1432"/>
                  <a:gd name="T31" fmla="*/ 496 h 902"/>
                  <a:gd name="T32" fmla="*/ 1385 w 1432"/>
                  <a:gd name="T33" fmla="*/ 506 h 902"/>
                  <a:gd name="T34" fmla="*/ 1369 w 1432"/>
                  <a:gd name="T35" fmla="*/ 513 h 902"/>
                  <a:gd name="T36" fmla="*/ 1353 w 1432"/>
                  <a:gd name="T37" fmla="*/ 518 h 902"/>
                  <a:gd name="T38" fmla="*/ 1337 w 1432"/>
                  <a:gd name="T39" fmla="*/ 520 h 902"/>
                  <a:gd name="T40" fmla="*/ 914 w 1432"/>
                  <a:gd name="T41" fmla="*/ 520 h 902"/>
                  <a:gd name="T42" fmla="*/ 914 w 1432"/>
                  <a:gd name="T43" fmla="*/ 653 h 902"/>
                  <a:gd name="T44" fmla="*/ 1104 w 1432"/>
                  <a:gd name="T45" fmla="*/ 653 h 902"/>
                  <a:gd name="T46" fmla="*/ 717 w 1432"/>
                  <a:gd name="T47" fmla="*/ 901 h 902"/>
                  <a:gd name="T48" fmla="*/ 330 w 1432"/>
                  <a:gd name="T49" fmla="*/ 653 h 902"/>
                  <a:gd name="T50" fmla="*/ 527 w 1432"/>
                  <a:gd name="T51" fmla="*/ 653 h 902"/>
                  <a:gd name="T52" fmla="*/ 527 w 1432"/>
                  <a:gd name="T53" fmla="*/ 520 h 902"/>
                  <a:gd name="T54" fmla="*/ 96 w 1432"/>
                  <a:gd name="T55" fmla="*/ 520 h 902"/>
                  <a:gd name="T56" fmla="*/ 83 w 1432"/>
                  <a:gd name="T57" fmla="*/ 519 h 902"/>
                  <a:gd name="T58" fmla="*/ 68 w 1432"/>
                  <a:gd name="T59" fmla="*/ 516 h 902"/>
                  <a:gd name="T60" fmla="*/ 52 w 1432"/>
                  <a:gd name="T61" fmla="*/ 508 h 902"/>
                  <a:gd name="T62" fmla="*/ 38 w 1432"/>
                  <a:gd name="T63" fmla="*/ 499 h 902"/>
                  <a:gd name="T64" fmla="*/ 26 w 1432"/>
                  <a:gd name="T65" fmla="*/ 487 h 902"/>
                  <a:gd name="T66" fmla="*/ 16 w 1432"/>
                  <a:gd name="T67" fmla="*/ 472 h 902"/>
                  <a:gd name="T68" fmla="*/ 8 w 1432"/>
                  <a:gd name="T69" fmla="*/ 456 h 902"/>
                  <a:gd name="T70" fmla="*/ 3 w 1432"/>
                  <a:gd name="T71" fmla="*/ 439 h 902"/>
                  <a:gd name="T72" fmla="*/ 0 w 1432"/>
                  <a:gd name="T73" fmla="*/ 421 h 902"/>
                  <a:gd name="T74" fmla="*/ 0 w 1432"/>
                  <a:gd name="T75" fmla="*/ 99 h 902"/>
                  <a:gd name="T76" fmla="*/ 2 w 1432"/>
                  <a:gd name="T77" fmla="*/ 87 h 902"/>
                  <a:gd name="T78" fmla="*/ 6 w 1432"/>
                  <a:gd name="T79" fmla="*/ 69 h 902"/>
                  <a:gd name="T80" fmla="*/ 12 w 1432"/>
                  <a:gd name="T81" fmla="*/ 53 h 902"/>
                  <a:gd name="T82" fmla="*/ 22 w 1432"/>
                  <a:gd name="T83" fmla="*/ 38 h 902"/>
                  <a:gd name="T84" fmla="*/ 35 w 1432"/>
                  <a:gd name="T85" fmla="*/ 26 h 902"/>
                  <a:gd name="T86" fmla="*/ 48 w 1432"/>
                  <a:gd name="T87" fmla="*/ 14 h 902"/>
                  <a:gd name="T88" fmla="*/ 62 w 1432"/>
                  <a:gd name="T89" fmla="*/ 8 h 902"/>
                  <a:gd name="T90" fmla="*/ 79 w 1432"/>
                  <a:gd name="T91" fmla="*/ 1 h 902"/>
                  <a:gd name="T92" fmla="*/ 96 w 1432"/>
                  <a:gd name="T93" fmla="*/ 0 h 902"/>
                  <a:gd name="T94" fmla="*/ 1337 w 1432"/>
                  <a:gd name="T95" fmla="*/ 0 h 90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32"/>
                  <a:gd name="T145" fmla="*/ 0 h 902"/>
                  <a:gd name="T146" fmla="*/ 1432 w 1432"/>
                  <a:gd name="T147" fmla="*/ 902 h 90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32" h="902">
                    <a:moveTo>
                      <a:pt x="1337" y="0"/>
                    </a:moveTo>
                    <a:lnTo>
                      <a:pt x="1348" y="0"/>
                    </a:lnTo>
                    <a:lnTo>
                      <a:pt x="1364" y="5"/>
                    </a:lnTo>
                    <a:lnTo>
                      <a:pt x="1379" y="11"/>
                    </a:lnTo>
                    <a:lnTo>
                      <a:pt x="1394" y="21"/>
                    </a:lnTo>
                    <a:lnTo>
                      <a:pt x="1406" y="34"/>
                    </a:lnTo>
                    <a:lnTo>
                      <a:pt x="1417" y="47"/>
                    </a:lnTo>
                    <a:lnTo>
                      <a:pt x="1424" y="65"/>
                    </a:lnTo>
                    <a:lnTo>
                      <a:pt x="1429" y="82"/>
                    </a:lnTo>
                    <a:lnTo>
                      <a:pt x="1431" y="99"/>
                    </a:lnTo>
                    <a:lnTo>
                      <a:pt x="1431" y="421"/>
                    </a:lnTo>
                    <a:lnTo>
                      <a:pt x="1430" y="432"/>
                    </a:lnTo>
                    <a:lnTo>
                      <a:pt x="1426" y="451"/>
                    </a:lnTo>
                    <a:lnTo>
                      <a:pt x="1419" y="467"/>
                    </a:lnTo>
                    <a:lnTo>
                      <a:pt x="1409" y="483"/>
                    </a:lnTo>
                    <a:lnTo>
                      <a:pt x="1398" y="496"/>
                    </a:lnTo>
                    <a:lnTo>
                      <a:pt x="1385" y="506"/>
                    </a:lnTo>
                    <a:lnTo>
                      <a:pt x="1369" y="513"/>
                    </a:lnTo>
                    <a:lnTo>
                      <a:pt x="1353" y="518"/>
                    </a:lnTo>
                    <a:lnTo>
                      <a:pt x="1337" y="520"/>
                    </a:lnTo>
                    <a:lnTo>
                      <a:pt x="914" y="520"/>
                    </a:lnTo>
                    <a:lnTo>
                      <a:pt x="914" y="653"/>
                    </a:lnTo>
                    <a:lnTo>
                      <a:pt x="1104" y="653"/>
                    </a:lnTo>
                    <a:lnTo>
                      <a:pt x="717" y="901"/>
                    </a:lnTo>
                    <a:lnTo>
                      <a:pt x="330" y="653"/>
                    </a:lnTo>
                    <a:lnTo>
                      <a:pt x="527" y="653"/>
                    </a:lnTo>
                    <a:lnTo>
                      <a:pt x="527" y="520"/>
                    </a:lnTo>
                    <a:lnTo>
                      <a:pt x="96" y="520"/>
                    </a:lnTo>
                    <a:lnTo>
                      <a:pt x="83" y="519"/>
                    </a:lnTo>
                    <a:lnTo>
                      <a:pt x="68" y="516"/>
                    </a:lnTo>
                    <a:lnTo>
                      <a:pt x="52" y="508"/>
                    </a:lnTo>
                    <a:lnTo>
                      <a:pt x="38" y="499"/>
                    </a:lnTo>
                    <a:lnTo>
                      <a:pt x="26" y="487"/>
                    </a:lnTo>
                    <a:lnTo>
                      <a:pt x="16" y="472"/>
                    </a:lnTo>
                    <a:lnTo>
                      <a:pt x="8" y="456"/>
                    </a:lnTo>
                    <a:lnTo>
                      <a:pt x="3" y="439"/>
                    </a:lnTo>
                    <a:lnTo>
                      <a:pt x="0" y="421"/>
                    </a:lnTo>
                    <a:lnTo>
                      <a:pt x="0" y="99"/>
                    </a:lnTo>
                    <a:lnTo>
                      <a:pt x="2" y="87"/>
                    </a:lnTo>
                    <a:lnTo>
                      <a:pt x="6" y="69"/>
                    </a:lnTo>
                    <a:lnTo>
                      <a:pt x="12" y="53"/>
                    </a:lnTo>
                    <a:lnTo>
                      <a:pt x="22" y="38"/>
                    </a:lnTo>
                    <a:lnTo>
                      <a:pt x="35" y="26"/>
                    </a:lnTo>
                    <a:lnTo>
                      <a:pt x="48" y="14"/>
                    </a:lnTo>
                    <a:lnTo>
                      <a:pt x="62" y="8"/>
                    </a:lnTo>
                    <a:lnTo>
                      <a:pt x="79" y="1"/>
                    </a:lnTo>
                    <a:lnTo>
                      <a:pt x="96" y="0"/>
                    </a:lnTo>
                    <a:lnTo>
                      <a:pt x="1337" y="0"/>
                    </a:lnTo>
                  </a:path>
                </a:pathLst>
              </a:custGeom>
              <a:solidFill>
                <a:srgbClr val="000000"/>
              </a:solidFill>
              <a:ln w="12700" cap="rnd" cmpd="sng">
                <a:solidFill>
                  <a:srgbClr val="000000"/>
                </a:solidFill>
                <a:prstDash val="solid"/>
                <a:round/>
                <a:headEnd type="none" w="med" len="med"/>
                <a:tailEnd type="none" w="med" len="med"/>
              </a:ln>
            </p:spPr>
            <p:txBody>
              <a:bodyPr/>
              <a:lstStyle/>
              <a:p>
                <a:endParaRPr lang="en-US"/>
              </a:p>
            </p:txBody>
          </p:sp>
          <p:sp>
            <p:nvSpPr>
              <p:cNvPr id="30738" name="Freeform 6"/>
              <p:cNvSpPr>
                <a:spLocks/>
              </p:cNvSpPr>
              <p:nvPr/>
            </p:nvSpPr>
            <p:spPr bwMode="auto">
              <a:xfrm>
                <a:off x="3637" y="1543"/>
                <a:ext cx="1431" cy="901"/>
              </a:xfrm>
              <a:custGeom>
                <a:avLst/>
                <a:gdLst>
                  <a:gd name="T0" fmla="*/ 1336 w 1431"/>
                  <a:gd name="T1" fmla="*/ 0 h 901"/>
                  <a:gd name="T2" fmla="*/ 1348 w 1431"/>
                  <a:gd name="T3" fmla="*/ 0 h 901"/>
                  <a:gd name="T4" fmla="*/ 1363 w 1431"/>
                  <a:gd name="T5" fmla="*/ 3 h 901"/>
                  <a:gd name="T6" fmla="*/ 1378 w 1431"/>
                  <a:gd name="T7" fmla="*/ 10 h 901"/>
                  <a:gd name="T8" fmla="*/ 1393 w 1431"/>
                  <a:gd name="T9" fmla="*/ 19 h 901"/>
                  <a:gd name="T10" fmla="*/ 1405 w 1431"/>
                  <a:gd name="T11" fmla="*/ 32 h 901"/>
                  <a:gd name="T12" fmla="*/ 1416 w 1431"/>
                  <a:gd name="T13" fmla="*/ 46 h 901"/>
                  <a:gd name="T14" fmla="*/ 1422 w 1431"/>
                  <a:gd name="T15" fmla="*/ 64 h 901"/>
                  <a:gd name="T16" fmla="*/ 1428 w 1431"/>
                  <a:gd name="T17" fmla="*/ 80 h 901"/>
                  <a:gd name="T18" fmla="*/ 1430 w 1431"/>
                  <a:gd name="T19" fmla="*/ 99 h 901"/>
                  <a:gd name="T20" fmla="*/ 1430 w 1431"/>
                  <a:gd name="T21" fmla="*/ 420 h 901"/>
                  <a:gd name="T22" fmla="*/ 1429 w 1431"/>
                  <a:gd name="T23" fmla="*/ 432 h 901"/>
                  <a:gd name="T24" fmla="*/ 1426 w 1431"/>
                  <a:gd name="T25" fmla="*/ 450 h 901"/>
                  <a:gd name="T26" fmla="*/ 1418 w 1431"/>
                  <a:gd name="T27" fmla="*/ 466 h 901"/>
                  <a:gd name="T28" fmla="*/ 1409 w 1431"/>
                  <a:gd name="T29" fmla="*/ 481 h 901"/>
                  <a:gd name="T30" fmla="*/ 1397 w 1431"/>
                  <a:gd name="T31" fmla="*/ 494 h 901"/>
                  <a:gd name="T32" fmla="*/ 1383 w 1431"/>
                  <a:gd name="T33" fmla="*/ 505 h 901"/>
                  <a:gd name="T34" fmla="*/ 1368 w 1431"/>
                  <a:gd name="T35" fmla="*/ 512 h 901"/>
                  <a:gd name="T36" fmla="*/ 1352 w 1431"/>
                  <a:gd name="T37" fmla="*/ 516 h 901"/>
                  <a:gd name="T38" fmla="*/ 1336 w 1431"/>
                  <a:gd name="T39" fmla="*/ 519 h 901"/>
                  <a:gd name="T40" fmla="*/ 913 w 1431"/>
                  <a:gd name="T41" fmla="*/ 519 h 901"/>
                  <a:gd name="T42" fmla="*/ 913 w 1431"/>
                  <a:gd name="T43" fmla="*/ 652 h 901"/>
                  <a:gd name="T44" fmla="*/ 1103 w 1431"/>
                  <a:gd name="T45" fmla="*/ 652 h 901"/>
                  <a:gd name="T46" fmla="*/ 716 w 1431"/>
                  <a:gd name="T47" fmla="*/ 900 h 901"/>
                  <a:gd name="T48" fmla="*/ 329 w 1431"/>
                  <a:gd name="T49" fmla="*/ 652 h 901"/>
                  <a:gd name="T50" fmla="*/ 527 w 1431"/>
                  <a:gd name="T51" fmla="*/ 652 h 901"/>
                  <a:gd name="T52" fmla="*/ 526 w 1431"/>
                  <a:gd name="T53" fmla="*/ 519 h 901"/>
                  <a:gd name="T54" fmla="*/ 95 w 1431"/>
                  <a:gd name="T55" fmla="*/ 519 h 901"/>
                  <a:gd name="T56" fmla="*/ 83 w 1431"/>
                  <a:gd name="T57" fmla="*/ 517 h 901"/>
                  <a:gd name="T58" fmla="*/ 67 w 1431"/>
                  <a:gd name="T59" fmla="*/ 514 h 901"/>
                  <a:gd name="T60" fmla="*/ 51 w 1431"/>
                  <a:gd name="T61" fmla="*/ 507 h 901"/>
                  <a:gd name="T62" fmla="*/ 38 w 1431"/>
                  <a:gd name="T63" fmla="*/ 497 h 901"/>
                  <a:gd name="T64" fmla="*/ 25 w 1431"/>
                  <a:gd name="T65" fmla="*/ 485 h 901"/>
                  <a:gd name="T66" fmla="*/ 15 w 1431"/>
                  <a:gd name="T67" fmla="*/ 470 h 901"/>
                  <a:gd name="T68" fmla="*/ 7 w 1431"/>
                  <a:gd name="T69" fmla="*/ 455 h 901"/>
                  <a:gd name="T70" fmla="*/ 2 w 1431"/>
                  <a:gd name="T71" fmla="*/ 438 h 901"/>
                  <a:gd name="T72" fmla="*/ 0 w 1431"/>
                  <a:gd name="T73" fmla="*/ 420 h 901"/>
                  <a:gd name="T74" fmla="*/ 0 w 1431"/>
                  <a:gd name="T75" fmla="*/ 99 h 901"/>
                  <a:gd name="T76" fmla="*/ 1 w 1431"/>
                  <a:gd name="T77" fmla="*/ 85 h 901"/>
                  <a:gd name="T78" fmla="*/ 5 w 1431"/>
                  <a:gd name="T79" fmla="*/ 68 h 901"/>
                  <a:gd name="T80" fmla="*/ 12 w 1431"/>
                  <a:gd name="T81" fmla="*/ 51 h 901"/>
                  <a:gd name="T82" fmla="*/ 22 w 1431"/>
                  <a:gd name="T83" fmla="*/ 37 h 901"/>
                  <a:gd name="T84" fmla="*/ 34 w 1431"/>
                  <a:gd name="T85" fmla="*/ 24 h 901"/>
                  <a:gd name="T86" fmla="*/ 47 w 1431"/>
                  <a:gd name="T87" fmla="*/ 13 h 901"/>
                  <a:gd name="T88" fmla="*/ 62 w 1431"/>
                  <a:gd name="T89" fmla="*/ 6 h 901"/>
                  <a:gd name="T90" fmla="*/ 78 w 1431"/>
                  <a:gd name="T91" fmla="*/ 0 h 901"/>
                  <a:gd name="T92" fmla="*/ 95 w 1431"/>
                  <a:gd name="T93" fmla="*/ 0 h 901"/>
                  <a:gd name="T94" fmla="*/ 1336 w 1431"/>
                  <a:gd name="T95" fmla="*/ 0 h 90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31"/>
                  <a:gd name="T145" fmla="*/ 0 h 901"/>
                  <a:gd name="T146" fmla="*/ 1431 w 1431"/>
                  <a:gd name="T147" fmla="*/ 901 h 90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31" h="901">
                    <a:moveTo>
                      <a:pt x="1336" y="0"/>
                    </a:moveTo>
                    <a:lnTo>
                      <a:pt x="1348" y="0"/>
                    </a:lnTo>
                    <a:lnTo>
                      <a:pt x="1363" y="3"/>
                    </a:lnTo>
                    <a:lnTo>
                      <a:pt x="1378" y="10"/>
                    </a:lnTo>
                    <a:lnTo>
                      <a:pt x="1393" y="19"/>
                    </a:lnTo>
                    <a:lnTo>
                      <a:pt x="1405" y="32"/>
                    </a:lnTo>
                    <a:lnTo>
                      <a:pt x="1416" y="46"/>
                    </a:lnTo>
                    <a:lnTo>
                      <a:pt x="1422" y="64"/>
                    </a:lnTo>
                    <a:lnTo>
                      <a:pt x="1428" y="80"/>
                    </a:lnTo>
                    <a:lnTo>
                      <a:pt x="1430" y="99"/>
                    </a:lnTo>
                    <a:lnTo>
                      <a:pt x="1430" y="420"/>
                    </a:lnTo>
                    <a:lnTo>
                      <a:pt x="1429" y="432"/>
                    </a:lnTo>
                    <a:lnTo>
                      <a:pt x="1426" y="450"/>
                    </a:lnTo>
                    <a:lnTo>
                      <a:pt x="1418" y="466"/>
                    </a:lnTo>
                    <a:lnTo>
                      <a:pt x="1409" y="481"/>
                    </a:lnTo>
                    <a:lnTo>
                      <a:pt x="1397" y="494"/>
                    </a:lnTo>
                    <a:lnTo>
                      <a:pt x="1383" y="505"/>
                    </a:lnTo>
                    <a:lnTo>
                      <a:pt x="1368" y="512"/>
                    </a:lnTo>
                    <a:lnTo>
                      <a:pt x="1352" y="516"/>
                    </a:lnTo>
                    <a:lnTo>
                      <a:pt x="1336" y="519"/>
                    </a:lnTo>
                    <a:lnTo>
                      <a:pt x="913" y="519"/>
                    </a:lnTo>
                    <a:lnTo>
                      <a:pt x="913" y="652"/>
                    </a:lnTo>
                    <a:lnTo>
                      <a:pt x="1103" y="652"/>
                    </a:lnTo>
                    <a:lnTo>
                      <a:pt x="716" y="900"/>
                    </a:lnTo>
                    <a:lnTo>
                      <a:pt x="329" y="652"/>
                    </a:lnTo>
                    <a:lnTo>
                      <a:pt x="527" y="652"/>
                    </a:lnTo>
                    <a:lnTo>
                      <a:pt x="526" y="519"/>
                    </a:lnTo>
                    <a:lnTo>
                      <a:pt x="95" y="519"/>
                    </a:lnTo>
                    <a:lnTo>
                      <a:pt x="83" y="517"/>
                    </a:lnTo>
                    <a:lnTo>
                      <a:pt x="67" y="514"/>
                    </a:lnTo>
                    <a:lnTo>
                      <a:pt x="51" y="507"/>
                    </a:lnTo>
                    <a:lnTo>
                      <a:pt x="38" y="497"/>
                    </a:lnTo>
                    <a:lnTo>
                      <a:pt x="25" y="485"/>
                    </a:lnTo>
                    <a:lnTo>
                      <a:pt x="15" y="470"/>
                    </a:lnTo>
                    <a:lnTo>
                      <a:pt x="7" y="455"/>
                    </a:lnTo>
                    <a:lnTo>
                      <a:pt x="2" y="438"/>
                    </a:lnTo>
                    <a:lnTo>
                      <a:pt x="0" y="420"/>
                    </a:lnTo>
                    <a:lnTo>
                      <a:pt x="0" y="99"/>
                    </a:lnTo>
                    <a:lnTo>
                      <a:pt x="1" y="85"/>
                    </a:lnTo>
                    <a:lnTo>
                      <a:pt x="5" y="68"/>
                    </a:lnTo>
                    <a:lnTo>
                      <a:pt x="12" y="51"/>
                    </a:lnTo>
                    <a:lnTo>
                      <a:pt x="22" y="37"/>
                    </a:lnTo>
                    <a:lnTo>
                      <a:pt x="34" y="24"/>
                    </a:lnTo>
                    <a:lnTo>
                      <a:pt x="47" y="13"/>
                    </a:lnTo>
                    <a:lnTo>
                      <a:pt x="62" y="6"/>
                    </a:lnTo>
                    <a:lnTo>
                      <a:pt x="78" y="0"/>
                    </a:lnTo>
                    <a:lnTo>
                      <a:pt x="95" y="0"/>
                    </a:lnTo>
                    <a:lnTo>
                      <a:pt x="1336" y="0"/>
                    </a:lnTo>
                  </a:path>
                </a:pathLst>
              </a:custGeom>
              <a:solidFill>
                <a:srgbClr val="C1CEFF"/>
              </a:solidFill>
              <a:ln w="12700" cap="rnd" cmpd="sng">
                <a:solidFill>
                  <a:srgbClr val="000000"/>
                </a:solidFill>
                <a:prstDash val="solid"/>
                <a:round/>
                <a:headEnd type="none" w="med" len="med"/>
                <a:tailEnd type="none" w="med" len="med"/>
              </a:ln>
            </p:spPr>
            <p:txBody>
              <a:bodyPr/>
              <a:lstStyle/>
              <a:p>
                <a:endParaRPr lang="en-US"/>
              </a:p>
            </p:txBody>
          </p:sp>
        </p:grpSp>
        <p:sp>
          <p:nvSpPr>
            <p:cNvPr id="30736" name="Rectangle 7"/>
            <p:cNvSpPr>
              <a:spLocks noChangeArrowheads="1"/>
            </p:cNvSpPr>
            <p:nvPr/>
          </p:nvSpPr>
          <p:spPr bwMode="auto">
            <a:xfrm>
              <a:off x="3888" y="1998"/>
              <a:ext cx="1291" cy="402"/>
            </a:xfrm>
            <a:prstGeom prst="rect">
              <a:avLst/>
            </a:prstGeom>
            <a:noFill/>
            <a:ln w="12700">
              <a:noFill/>
              <a:miter lim="800000"/>
              <a:headEnd/>
              <a:tailEnd/>
            </a:ln>
          </p:spPr>
          <p:txBody>
            <a:bodyPr lIns="90488" tIns="44450" rIns="90488" bIns="44450">
              <a:spAutoFit/>
            </a:bodyPr>
            <a:lstStyle/>
            <a:p>
              <a:pPr algn="ctr">
                <a:spcBef>
                  <a:spcPct val="0"/>
                </a:spcBef>
              </a:pPr>
              <a:r>
                <a:rPr lang="en-US" sz="1800">
                  <a:solidFill>
                    <a:srgbClr val="000000"/>
                  </a:solidFill>
                </a:rPr>
                <a:t>Format &amp; Size of Data Element</a:t>
              </a:r>
              <a:endParaRPr lang="en-US" sz="1800">
                <a:solidFill>
                  <a:schemeClr val="bg2"/>
                </a:solidFill>
              </a:endParaRPr>
            </a:p>
          </p:txBody>
        </p:sp>
      </p:grpSp>
      <p:grpSp>
        <p:nvGrpSpPr>
          <p:cNvPr id="30725" name="Group 9"/>
          <p:cNvGrpSpPr>
            <a:grpSpLocks/>
          </p:cNvGrpSpPr>
          <p:nvPr/>
        </p:nvGrpSpPr>
        <p:grpSpPr bwMode="auto">
          <a:xfrm>
            <a:off x="1047750" y="4308475"/>
            <a:ext cx="6815138" cy="1863725"/>
            <a:chOff x="660" y="2532"/>
            <a:chExt cx="4293" cy="1174"/>
          </a:xfrm>
        </p:grpSpPr>
        <p:sp>
          <p:nvSpPr>
            <p:cNvPr id="30732" name="Rectangle 10"/>
            <p:cNvSpPr>
              <a:spLocks noChangeArrowheads="1"/>
            </p:cNvSpPr>
            <p:nvPr/>
          </p:nvSpPr>
          <p:spPr bwMode="auto">
            <a:xfrm>
              <a:off x="660" y="2532"/>
              <a:ext cx="4194" cy="229"/>
            </a:xfrm>
            <a:prstGeom prst="rect">
              <a:avLst/>
            </a:prstGeom>
            <a:noFill/>
            <a:ln w="12700">
              <a:noFill/>
              <a:miter lim="800000"/>
              <a:headEnd/>
              <a:tailEnd/>
            </a:ln>
          </p:spPr>
          <p:txBody>
            <a:bodyPr wrap="none" lIns="90488" tIns="44450" rIns="90488" bIns="44450">
              <a:spAutoFit/>
            </a:bodyPr>
            <a:lstStyle/>
            <a:p>
              <a:pPr>
                <a:spcBef>
                  <a:spcPct val="0"/>
                </a:spcBef>
              </a:pPr>
              <a:r>
                <a:rPr lang="en-US" sz="1800" dirty="0"/>
                <a:t>Ref.     </a:t>
              </a:r>
              <a:r>
                <a:rPr lang="en-US" sz="1800" dirty="0" err="1"/>
                <a:t>Ele</a:t>
              </a:r>
              <a:r>
                <a:rPr lang="en-US" sz="1800" dirty="0"/>
                <a:t>. No.     	Name                                Attributes</a:t>
              </a:r>
            </a:p>
          </p:txBody>
        </p:sp>
        <p:sp>
          <p:nvSpPr>
            <p:cNvPr id="30733" name="Line 11"/>
            <p:cNvSpPr>
              <a:spLocks noChangeShapeType="1"/>
            </p:cNvSpPr>
            <p:nvPr/>
          </p:nvSpPr>
          <p:spPr bwMode="auto">
            <a:xfrm>
              <a:off x="669" y="2726"/>
              <a:ext cx="4284" cy="0"/>
            </a:xfrm>
            <a:prstGeom prst="line">
              <a:avLst/>
            </a:prstGeom>
            <a:noFill/>
            <a:ln w="12700">
              <a:solidFill>
                <a:schemeClr val="tx1"/>
              </a:solidFill>
              <a:round/>
              <a:headEnd/>
              <a:tailEnd/>
            </a:ln>
          </p:spPr>
          <p:txBody>
            <a:bodyPr wrap="none" anchor="ctr"/>
            <a:lstStyle/>
            <a:p>
              <a:endParaRPr lang="en-US"/>
            </a:p>
          </p:txBody>
        </p:sp>
        <p:sp>
          <p:nvSpPr>
            <p:cNvPr id="30734" name="Rectangle 12"/>
            <p:cNvSpPr>
              <a:spLocks noChangeArrowheads="1"/>
            </p:cNvSpPr>
            <p:nvPr/>
          </p:nvSpPr>
          <p:spPr bwMode="auto">
            <a:xfrm>
              <a:off x="702" y="2726"/>
              <a:ext cx="4251" cy="980"/>
            </a:xfrm>
            <a:prstGeom prst="rect">
              <a:avLst/>
            </a:prstGeom>
            <a:noFill/>
            <a:ln w="12700">
              <a:noFill/>
              <a:miter lim="800000"/>
              <a:headEnd/>
              <a:tailEnd/>
            </a:ln>
          </p:spPr>
          <p:txBody>
            <a:bodyPr wrap="none" lIns="90488" tIns="44450" rIns="90488" bIns="44450">
              <a:spAutoFit/>
            </a:bodyPr>
            <a:lstStyle/>
            <a:p>
              <a:pPr>
                <a:spcBef>
                  <a:spcPct val="0"/>
                </a:spcBef>
                <a:tabLst>
                  <a:tab pos="1028700" algn="l"/>
                  <a:tab pos="1771650" algn="l"/>
                  <a:tab pos="5257800" algn="l"/>
                  <a:tab pos="5715000" algn="l"/>
                  <a:tab pos="6172200" algn="l"/>
                </a:tabLst>
              </a:pPr>
              <a:r>
                <a:rPr lang="en-US" sz="1600" b="0" dirty="0"/>
                <a:t>01 	 98     	Entity Identifier Code	M	ID  	2/3</a:t>
              </a:r>
            </a:p>
            <a:p>
              <a:pPr>
                <a:spcBef>
                  <a:spcPct val="0"/>
                </a:spcBef>
                <a:tabLst>
                  <a:tab pos="1028700" algn="l"/>
                  <a:tab pos="1771650" algn="l"/>
                  <a:tab pos="5257800" algn="l"/>
                  <a:tab pos="5715000" algn="l"/>
                  <a:tab pos="6172200" algn="l"/>
                </a:tabLst>
              </a:pPr>
              <a:r>
                <a:rPr lang="en-US" sz="1600" b="0" dirty="0"/>
                <a:t>02           	 93  	Name                    	X	AN  	1/60</a:t>
              </a:r>
            </a:p>
            <a:p>
              <a:pPr>
                <a:spcBef>
                  <a:spcPct val="0"/>
                </a:spcBef>
                <a:tabLst>
                  <a:tab pos="1028700" algn="l"/>
                  <a:tab pos="1771650" algn="l"/>
                  <a:tab pos="5257800" algn="l"/>
                  <a:tab pos="5715000" algn="l"/>
                  <a:tab pos="6172200" algn="l"/>
                </a:tabLst>
              </a:pPr>
              <a:r>
                <a:rPr lang="en-US" sz="1600" b="0" dirty="0"/>
                <a:t>03          	 66   	Identification Code Qualifier	X 	ID    	1/2</a:t>
              </a:r>
            </a:p>
            <a:p>
              <a:pPr>
                <a:spcBef>
                  <a:spcPct val="0"/>
                </a:spcBef>
                <a:tabLst>
                  <a:tab pos="1028700" algn="l"/>
                  <a:tab pos="1771650" algn="l"/>
                  <a:tab pos="5257800" algn="l"/>
                  <a:tab pos="5715000" algn="l"/>
                  <a:tab pos="6172200" algn="l"/>
                </a:tabLst>
              </a:pPr>
              <a:r>
                <a:rPr lang="en-US" sz="1600" b="0" dirty="0"/>
                <a:t>04           	 67  	Identification Code  	X	AN  	2/80</a:t>
              </a:r>
            </a:p>
            <a:p>
              <a:pPr>
                <a:spcBef>
                  <a:spcPct val="0"/>
                </a:spcBef>
                <a:tabLst>
                  <a:tab pos="1028700" algn="l"/>
                  <a:tab pos="1771650" algn="l"/>
                  <a:tab pos="5257800" algn="l"/>
                  <a:tab pos="5715000" algn="l"/>
                  <a:tab pos="6172200" algn="l"/>
                </a:tabLst>
              </a:pPr>
              <a:r>
                <a:rPr lang="en-US" sz="1600" b="0" dirty="0"/>
                <a:t>05         	706 	Entity Reference Code	O 	ID   	2/2</a:t>
              </a:r>
            </a:p>
            <a:p>
              <a:pPr>
                <a:spcBef>
                  <a:spcPct val="0"/>
                </a:spcBef>
                <a:tabLst>
                  <a:tab pos="1028700" algn="l"/>
                  <a:tab pos="1771650" algn="l"/>
                  <a:tab pos="5257800" algn="l"/>
                  <a:tab pos="5715000" algn="l"/>
                  <a:tab pos="6172200" algn="l"/>
                </a:tabLst>
              </a:pPr>
              <a:r>
                <a:rPr lang="en-US" sz="1600" b="0" dirty="0"/>
                <a:t>06           	 98   	Entity Identifier Code	O 	ID   	2/3</a:t>
              </a:r>
            </a:p>
          </p:txBody>
        </p:sp>
      </p:grpSp>
      <p:grpSp>
        <p:nvGrpSpPr>
          <p:cNvPr id="30726" name="Group 13"/>
          <p:cNvGrpSpPr>
            <a:grpSpLocks/>
          </p:cNvGrpSpPr>
          <p:nvPr/>
        </p:nvGrpSpPr>
        <p:grpSpPr bwMode="auto">
          <a:xfrm>
            <a:off x="1076325" y="1390650"/>
            <a:ext cx="6953250" cy="1125538"/>
            <a:chOff x="624" y="858"/>
            <a:chExt cx="4380" cy="709"/>
          </a:xfrm>
        </p:grpSpPr>
        <p:grpSp>
          <p:nvGrpSpPr>
            <p:cNvPr id="30727" name="Group 14"/>
            <p:cNvGrpSpPr>
              <a:grpSpLocks/>
            </p:cNvGrpSpPr>
            <p:nvPr/>
          </p:nvGrpSpPr>
          <p:grpSpPr bwMode="auto">
            <a:xfrm>
              <a:off x="624" y="1338"/>
              <a:ext cx="4349" cy="229"/>
              <a:chOff x="624" y="1392"/>
              <a:chExt cx="4349" cy="229"/>
            </a:xfrm>
          </p:grpSpPr>
          <p:sp>
            <p:nvSpPr>
              <p:cNvPr id="30729" name="Rectangle 15"/>
              <p:cNvSpPr>
                <a:spLocks noChangeArrowheads="1"/>
              </p:cNvSpPr>
              <p:nvPr/>
            </p:nvSpPr>
            <p:spPr bwMode="auto">
              <a:xfrm>
                <a:off x="624" y="1392"/>
                <a:ext cx="1866" cy="229"/>
              </a:xfrm>
              <a:prstGeom prst="rect">
                <a:avLst/>
              </a:prstGeom>
              <a:noFill/>
              <a:ln w="12700">
                <a:noFill/>
                <a:miter lim="800000"/>
                <a:headEnd/>
                <a:tailEnd/>
              </a:ln>
            </p:spPr>
            <p:txBody>
              <a:bodyPr wrap="none" lIns="90488" tIns="44450" rIns="90488" bIns="44450">
                <a:spAutoFit/>
              </a:bodyPr>
              <a:lstStyle/>
              <a:p>
                <a:pPr>
                  <a:spcBef>
                    <a:spcPct val="0"/>
                  </a:spcBef>
                </a:pPr>
                <a:r>
                  <a:rPr lang="en-US" sz="1800"/>
                  <a:t>Transaction Sets used in:</a:t>
                </a:r>
              </a:p>
            </p:txBody>
          </p:sp>
          <p:sp>
            <p:nvSpPr>
              <p:cNvPr id="30730" name="Line 16"/>
              <p:cNvSpPr>
                <a:spLocks noChangeShapeType="1"/>
              </p:cNvSpPr>
              <p:nvPr/>
            </p:nvSpPr>
            <p:spPr bwMode="auto">
              <a:xfrm>
                <a:off x="689" y="1591"/>
                <a:ext cx="4284" cy="0"/>
              </a:xfrm>
              <a:prstGeom prst="line">
                <a:avLst/>
              </a:prstGeom>
              <a:noFill/>
              <a:ln w="12700">
                <a:solidFill>
                  <a:schemeClr val="tx1"/>
                </a:solidFill>
                <a:round/>
                <a:headEnd/>
                <a:tailEnd/>
              </a:ln>
            </p:spPr>
            <p:txBody>
              <a:bodyPr wrap="none" anchor="ctr"/>
              <a:lstStyle/>
              <a:p>
                <a:endParaRPr lang="en-US"/>
              </a:p>
            </p:txBody>
          </p:sp>
        </p:grpSp>
        <p:sp>
          <p:nvSpPr>
            <p:cNvPr id="30728" name="Rectangle 18"/>
            <p:cNvSpPr>
              <a:spLocks noChangeArrowheads="1"/>
            </p:cNvSpPr>
            <p:nvPr/>
          </p:nvSpPr>
          <p:spPr bwMode="auto">
            <a:xfrm>
              <a:off x="642" y="858"/>
              <a:ext cx="4362" cy="440"/>
            </a:xfrm>
            <a:prstGeom prst="rect">
              <a:avLst/>
            </a:prstGeom>
            <a:noFill/>
            <a:ln w="12700">
              <a:noFill/>
              <a:miter lim="800000"/>
              <a:headEnd/>
              <a:tailEnd/>
            </a:ln>
          </p:spPr>
          <p:txBody>
            <a:bodyPr lIns="90488" tIns="44450" rIns="90488" bIns="44450">
              <a:spAutoFit/>
            </a:bodyPr>
            <a:lstStyle/>
            <a:p>
              <a:pPr>
                <a:spcBef>
                  <a:spcPct val="0"/>
                </a:spcBef>
              </a:pPr>
              <a:r>
                <a:rPr lang="en-US" sz="2000" dirty="0"/>
                <a:t>N1 Name</a:t>
              </a:r>
              <a:endParaRPr lang="en-US" sz="2000" b="0" dirty="0"/>
            </a:p>
            <a:p>
              <a:pPr>
                <a:spcBef>
                  <a:spcPct val="0"/>
                </a:spcBef>
              </a:pPr>
              <a:r>
                <a:rPr lang="en-US" sz="2000" b="0" dirty="0"/>
                <a:t>To identify a party by type of organization, name and code</a:t>
              </a:r>
            </a:p>
          </p:txBody>
        </p:sp>
      </p:grpSp>
      <p:sp>
        <p:nvSpPr>
          <p:cNvPr id="18" name="Rectangle 12"/>
          <p:cNvSpPr>
            <a:spLocks noChangeArrowheads="1"/>
          </p:cNvSpPr>
          <p:nvPr/>
        </p:nvSpPr>
        <p:spPr bwMode="auto">
          <a:xfrm>
            <a:off x="1261528" y="2438400"/>
            <a:ext cx="6739472" cy="582295"/>
          </a:xfrm>
          <a:prstGeom prst="rect">
            <a:avLst/>
          </a:prstGeom>
          <a:noFill/>
          <a:ln w="12700">
            <a:noFill/>
            <a:miter lim="800000"/>
            <a:headEnd/>
            <a:tailEnd/>
          </a:ln>
        </p:spPr>
        <p:txBody>
          <a:bodyPr lIns="90488" tIns="44450" rIns="90488" bIns="44450">
            <a:spAutoFit/>
          </a:bodyPr>
          <a:lstStyle/>
          <a:p>
            <a:pPr>
              <a:spcBef>
                <a:spcPct val="0"/>
              </a:spcBef>
              <a:tabLst>
                <a:tab pos="625475" algn="l"/>
                <a:tab pos="1260475" algn="l"/>
                <a:tab pos="1885950" algn="l"/>
                <a:tab pos="2511425" algn="l"/>
                <a:tab pos="3148013" algn="l"/>
                <a:tab pos="3773488" algn="l"/>
                <a:tab pos="4398963" algn="l"/>
                <a:tab pos="5033963" algn="l"/>
                <a:tab pos="5602288" algn="l"/>
                <a:tab pos="6169025" algn="l"/>
              </a:tabLst>
            </a:pPr>
            <a:r>
              <a:rPr lang="en-US" sz="1600" b="0" dirty="0" smtClean="0">
                <a:latin typeface="+mn-lt"/>
              </a:rPr>
              <a:t>104	110	120	128	130	131	135	140	180	511	517</a:t>
            </a:r>
            <a:endParaRPr lang="en-US" sz="1600" b="0" dirty="0">
              <a:latin typeface="+mn-lt"/>
            </a:endParaRPr>
          </a:p>
          <a:p>
            <a:pPr>
              <a:spcBef>
                <a:spcPct val="0"/>
              </a:spcBef>
              <a:tabLst>
                <a:tab pos="625475" algn="l"/>
                <a:tab pos="1260475" algn="l"/>
                <a:tab pos="1885950" algn="l"/>
                <a:tab pos="2511425" algn="l"/>
                <a:tab pos="3148013" algn="l"/>
                <a:tab pos="3773488" algn="l"/>
                <a:tab pos="4398963" algn="l"/>
                <a:tab pos="5033963" algn="l"/>
                <a:tab pos="5602288" algn="l"/>
              </a:tabLst>
            </a:pPr>
            <a:r>
              <a:rPr lang="en-US" sz="1600" b="0" dirty="0" smtClean="0">
                <a:latin typeface="+mn-lt"/>
              </a:rPr>
              <a:t>527	536	561	567	568	810	812	824	830	842</a:t>
            </a:r>
            <a:endParaRPr lang="en-US" sz="1600" b="0" dirty="0"/>
          </a:p>
        </p:txBody>
      </p:sp>
      <p:grpSp>
        <p:nvGrpSpPr>
          <p:cNvPr id="19" name="Group 18"/>
          <p:cNvGrpSpPr/>
          <p:nvPr/>
        </p:nvGrpSpPr>
        <p:grpSpPr>
          <a:xfrm>
            <a:off x="5740794" y="6445190"/>
            <a:ext cx="3377806" cy="400110"/>
            <a:chOff x="6019800" y="6445190"/>
            <a:chExt cx="3098800" cy="400110"/>
          </a:xfrm>
        </p:grpSpPr>
        <p:sp>
          <p:nvSpPr>
            <p:cNvPr id="20" name="TextBox 19"/>
            <p:cNvSpPr txBox="1"/>
            <p:nvPr/>
          </p:nvSpPr>
          <p:spPr bwMode="auto">
            <a:xfrm>
              <a:off x="6019800" y="6445190"/>
              <a:ext cx="30988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Data Segment               Sentence</a:t>
              </a:r>
              <a:endParaRPr lang="en-US" sz="2000" dirty="0">
                <a:solidFill>
                  <a:srgbClr val="FF0000"/>
                </a:solidFill>
                <a:latin typeface="Arial Narrow" pitchFamily="34" charset="0"/>
                <a:cs typeface="Arial" charset="0"/>
              </a:endParaRPr>
            </a:p>
          </p:txBody>
        </p:sp>
        <p:sp>
          <p:nvSpPr>
            <p:cNvPr id="21" name="Left-Right Arrow 20"/>
            <p:cNvSpPr/>
            <p:nvPr/>
          </p:nvSpPr>
          <p:spPr bwMode="auto">
            <a:xfrm>
              <a:off x="7490007"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533400" y="304800"/>
            <a:ext cx="8077200" cy="1371600"/>
          </a:xfrm>
        </p:spPr>
        <p:txBody>
          <a:bodyPr/>
          <a:lstStyle/>
          <a:p>
            <a:r>
              <a:rPr lang="en-US" sz="4400" smtClean="0"/>
              <a:t>Data Segment Notes</a:t>
            </a:r>
            <a:endParaRPr lang="en-US" smtClean="0"/>
          </a:p>
        </p:txBody>
      </p:sp>
      <p:sp>
        <p:nvSpPr>
          <p:cNvPr id="31747" name="Rectangle 3"/>
          <p:cNvSpPr>
            <a:spLocks noGrp="1" noChangeArrowheads="1"/>
          </p:cNvSpPr>
          <p:nvPr>
            <p:ph idx="1"/>
          </p:nvPr>
        </p:nvSpPr>
        <p:spPr>
          <a:xfrm>
            <a:off x="685800" y="1676400"/>
            <a:ext cx="7848600" cy="4572000"/>
          </a:xfrm>
        </p:spPr>
        <p:txBody>
          <a:bodyPr/>
          <a:lstStyle/>
          <a:p>
            <a:pPr>
              <a:lnSpc>
                <a:spcPct val="90000"/>
              </a:lnSpc>
              <a:buClr>
                <a:schemeClr val="tx2"/>
              </a:buClr>
            </a:pPr>
            <a:r>
              <a:rPr lang="en-US" sz="2800" dirty="0" smtClean="0"/>
              <a:t>Three types of segment level notes:</a:t>
            </a:r>
          </a:p>
          <a:p>
            <a:pPr marL="914400" lvl="1" indent="-457200">
              <a:lnSpc>
                <a:spcPct val="90000"/>
              </a:lnSpc>
              <a:spcBef>
                <a:spcPct val="40000"/>
              </a:spcBef>
            </a:pPr>
            <a:r>
              <a:rPr lang="en-US" sz="2400" b="0" dirty="0" smtClean="0"/>
              <a:t>Syntax:  Define dependencies based on the presence or absence of other data elements in the segment</a:t>
            </a:r>
          </a:p>
          <a:p>
            <a:pPr marL="914400" lvl="1" indent="-457200">
              <a:lnSpc>
                <a:spcPct val="90000"/>
              </a:lnSpc>
              <a:spcBef>
                <a:spcPct val="40000"/>
              </a:spcBef>
            </a:pPr>
            <a:r>
              <a:rPr lang="en-US" sz="2400" b="0" dirty="0" smtClean="0"/>
              <a:t>Semantic:  Provide additional information about the data element including any dependence based on the data value in another data element in the segment</a:t>
            </a:r>
          </a:p>
          <a:p>
            <a:pPr marL="914400" lvl="1" indent="-457200">
              <a:lnSpc>
                <a:spcPct val="90000"/>
              </a:lnSpc>
              <a:spcBef>
                <a:spcPct val="40000"/>
              </a:spcBef>
            </a:pPr>
            <a:r>
              <a:rPr lang="en-US" sz="2400" b="0" dirty="0" smtClean="0"/>
              <a:t>Comments:  Clarify the intended use of the segment - comments are not part of the standard</a:t>
            </a:r>
          </a:p>
        </p:txBody>
      </p:sp>
      <p:grpSp>
        <p:nvGrpSpPr>
          <p:cNvPr id="4" name="Group 3"/>
          <p:cNvGrpSpPr/>
          <p:nvPr/>
        </p:nvGrpSpPr>
        <p:grpSpPr>
          <a:xfrm>
            <a:off x="5740794" y="6445190"/>
            <a:ext cx="3377806" cy="400110"/>
            <a:chOff x="6019800" y="6445190"/>
            <a:chExt cx="3098800" cy="400110"/>
          </a:xfrm>
        </p:grpSpPr>
        <p:sp>
          <p:nvSpPr>
            <p:cNvPr id="5" name="TextBox 4"/>
            <p:cNvSpPr txBox="1"/>
            <p:nvPr/>
          </p:nvSpPr>
          <p:spPr bwMode="auto">
            <a:xfrm>
              <a:off x="6019800" y="6445190"/>
              <a:ext cx="30988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Data Segment               Sentence</a:t>
              </a:r>
              <a:endParaRPr lang="en-US" sz="2000" dirty="0">
                <a:solidFill>
                  <a:srgbClr val="FF0000"/>
                </a:solidFill>
                <a:latin typeface="Arial Narrow" pitchFamily="34" charset="0"/>
                <a:cs typeface="Arial" charset="0"/>
              </a:endParaRPr>
            </a:p>
          </p:txBody>
        </p:sp>
        <p:sp>
          <p:nvSpPr>
            <p:cNvPr id="6" name="Left-Right Arrow 5"/>
            <p:cNvSpPr/>
            <p:nvPr/>
          </p:nvSpPr>
          <p:spPr bwMode="auto">
            <a:xfrm>
              <a:off x="7490007"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228600" y="457200"/>
            <a:ext cx="8686800" cy="1219200"/>
          </a:xfrm>
        </p:spPr>
        <p:txBody>
          <a:bodyPr/>
          <a:lstStyle/>
          <a:p>
            <a:r>
              <a:rPr lang="en-US" sz="4400" smtClean="0"/>
              <a:t>Data Elements </a:t>
            </a:r>
            <a:br>
              <a:rPr lang="en-US" sz="4400" smtClean="0"/>
            </a:br>
            <a:r>
              <a:rPr lang="en-US" sz="4400" smtClean="0"/>
              <a:t>Within a Segment</a:t>
            </a:r>
          </a:p>
        </p:txBody>
      </p:sp>
      <p:sp>
        <p:nvSpPr>
          <p:cNvPr id="32771" name="Rectangle 3"/>
          <p:cNvSpPr>
            <a:spLocks noGrp="1" noChangeArrowheads="1"/>
          </p:cNvSpPr>
          <p:nvPr>
            <p:ph idx="1"/>
          </p:nvPr>
        </p:nvSpPr>
        <p:spPr>
          <a:xfrm>
            <a:off x="685800" y="2133600"/>
            <a:ext cx="7620000" cy="3962400"/>
          </a:xfrm>
        </p:spPr>
        <p:txBody>
          <a:bodyPr/>
          <a:lstStyle/>
          <a:p>
            <a:pPr>
              <a:spcBef>
                <a:spcPct val="100000"/>
              </a:spcBef>
              <a:buClr>
                <a:schemeClr val="tx2"/>
              </a:buClr>
            </a:pPr>
            <a:r>
              <a:rPr lang="en-US" sz="2800" dirty="0" smtClean="0"/>
              <a:t>The same data element may be used in 	many different segments</a:t>
            </a:r>
          </a:p>
          <a:p>
            <a:pPr>
              <a:spcBef>
                <a:spcPct val="100000"/>
              </a:spcBef>
              <a:buClr>
                <a:schemeClr val="tx2"/>
              </a:buClr>
            </a:pPr>
            <a:r>
              <a:rPr lang="en-US" sz="2800" dirty="0" smtClean="0"/>
              <a:t>Most data elements are generic with their 	meaning determined by either the 	context of the segment they are used 	in or by the presence of a qualifier 	data element within the segment</a:t>
            </a:r>
          </a:p>
        </p:txBody>
      </p:sp>
      <p:grpSp>
        <p:nvGrpSpPr>
          <p:cNvPr id="4" name="Group 3"/>
          <p:cNvGrpSpPr/>
          <p:nvPr/>
        </p:nvGrpSpPr>
        <p:grpSpPr>
          <a:xfrm>
            <a:off x="5740794" y="6445190"/>
            <a:ext cx="3377806" cy="400110"/>
            <a:chOff x="6019800" y="6445190"/>
            <a:chExt cx="3098800" cy="400110"/>
          </a:xfrm>
        </p:grpSpPr>
        <p:sp>
          <p:nvSpPr>
            <p:cNvPr id="5" name="TextBox 4"/>
            <p:cNvSpPr txBox="1"/>
            <p:nvPr/>
          </p:nvSpPr>
          <p:spPr bwMode="auto">
            <a:xfrm>
              <a:off x="6019800" y="6445190"/>
              <a:ext cx="30988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Data Segment               Sentence</a:t>
              </a:r>
              <a:endParaRPr lang="en-US" sz="2000" dirty="0">
                <a:solidFill>
                  <a:srgbClr val="FF0000"/>
                </a:solidFill>
                <a:latin typeface="Arial Narrow" pitchFamily="34" charset="0"/>
                <a:cs typeface="Arial" charset="0"/>
              </a:endParaRPr>
            </a:p>
          </p:txBody>
        </p:sp>
        <p:sp>
          <p:nvSpPr>
            <p:cNvPr id="6" name="Left-Right Arrow 5"/>
            <p:cNvSpPr/>
            <p:nvPr/>
          </p:nvSpPr>
          <p:spPr bwMode="auto">
            <a:xfrm>
              <a:off x="7490007"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4978" name="Rectangle 2"/>
          <p:cNvSpPr>
            <a:spLocks noChangeArrowheads="1"/>
          </p:cNvSpPr>
          <p:nvPr/>
        </p:nvSpPr>
        <p:spPr bwMode="auto">
          <a:xfrm>
            <a:off x="457200" y="5791200"/>
            <a:ext cx="8458200" cy="406400"/>
          </a:xfrm>
          <a:prstGeom prst="rect">
            <a:avLst/>
          </a:prstGeom>
          <a:solidFill>
            <a:schemeClr val="tx2">
              <a:lumMod val="40000"/>
              <a:lumOff val="60000"/>
            </a:schemeClr>
          </a:solidFill>
          <a:ln w="9525">
            <a:solidFill>
              <a:srgbClr val="000000"/>
            </a:solidFill>
            <a:miter lim="800000"/>
            <a:headEnd/>
            <a:tailEnd/>
          </a:ln>
          <a:effectLst/>
        </p:spPr>
        <p:txBody>
          <a:bodyPr>
            <a:spAutoFit/>
          </a:bodyPr>
          <a:lstStyle/>
          <a:p>
            <a:pPr>
              <a:spcBef>
                <a:spcPct val="0"/>
              </a:spcBef>
              <a:defRPr/>
            </a:pPr>
            <a:r>
              <a:rPr lang="en-US" sz="2000" dirty="0">
                <a:solidFill>
                  <a:srgbClr val="000000"/>
                </a:solidFill>
                <a:latin typeface="Arial "/>
              </a:rPr>
              <a:t>Semantic Note:  BR03 is the date of the transaction set preparation</a:t>
            </a:r>
            <a:endParaRPr lang="en-US" sz="2000" dirty="0">
              <a:solidFill>
                <a:srgbClr val="000000"/>
              </a:solidFill>
              <a:effectLst>
                <a:outerShdw blurRad="38100" dist="38100" dir="2700000" algn="tl">
                  <a:srgbClr val="FFFFFF"/>
                </a:outerShdw>
              </a:effectLst>
              <a:latin typeface="Arial "/>
            </a:endParaRPr>
          </a:p>
        </p:txBody>
      </p:sp>
      <p:sp>
        <p:nvSpPr>
          <p:cNvPr id="33795" name="Rectangle 3"/>
          <p:cNvSpPr>
            <a:spLocks noChangeArrowheads="1"/>
          </p:cNvSpPr>
          <p:nvPr/>
        </p:nvSpPr>
        <p:spPr bwMode="auto">
          <a:xfrm>
            <a:off x="1676400" y="4038600"/>
            <a:ext cx="1439863" cy="1295400"/>
          </a:xfrm>
          <a:prstGeom prst="rect">
            <a:avLst/>
          </a:prstGeom>
          <a:solidFill>
            <a:schemeClr val="tx2">
              <a:lumMod val="40000"/>
              <a:lumOff val="60000"/>
            </a:schemeClr>
          </a:solidFill>
          <a:ln w="12700" algn="ctr">
            <a:solidFill>
              <a:schemeClr val="tx1"/>
            </a:solidFill>
            <a:miter lim="800000"/>
            <a:headEnd/>
            <a:tailEnd/>
          </a:ln>
        </p:spPr>
        <p:txBody>
          <a:bodyPr wrap="none" anchor="ctr"/>
          <a:lstStyle/>
          <a:p>
            <a:endParaRPr lang="en-US"/>
          </a:p>
        </p:txBody>
      </p:sp>
      <p:sp>
        <p:nvSpPr>
          <p:cNvPr id="894980" name="Text Box 4"/>
          <p:cNvSpPr txBox="1">
            <a:spLocks noChangeArrowheads="1"/>
          </p:cNvSpPr>
          <p:nvPr/>
        </p:nvSpPr>
        <p:spPr bwMode="auto">
          <a:xfrm>
            <a:off x="685800" y="4419600"/>
            <a:ext cx="685800" cy="457200"/>
          </a:xfrm>
          <a:prstGeom prst="rect">
            <a:avLst/>
          </a:prstGeom>
          <a:noFill/>
          <a:ln w="9525">
            <a:noFill/>
            <a:miter lim="800000"/>
            <a:headEnd/>
            <a:tailEnd/>
          </a:ln>
          <a:effectLst/>
        </p:spPr>
        <p:txBody>
          <a:bodyPr>
            <a:spAutoFit/>
          </a:bodyPr>
          <a:lstStyle/>
          <a:p>
            <a:pPr>
              <a:spcBef>
                <a:spcPct val="50000"/>
              </a:spcBef>
              <a:defRPr/>
            </a:pPr>
            <a:r>
              <a:rPr lang="en-US" sz="2400"/>
              <a:t>BR</a:t>
            </a:r>
            <a:endParaRPr lang="en-US" sz="1800">
              <a:solidFill>
                <a:srgbClr val="000000"/>
              </a:solidFill>
              <a:effectLst>
                <a:outerShdw blurRad="38100" dist="38100" dir="2700000" algn="tl">
                  <a:srgbClr val="FFFFFF"/>
                </a:outerShdw>
              </a:effectLst>
            </a:endParaRPr>
          </a:p>
        </p:txBody>
      </p:sp>
      <p:sp>
        <p:nvSpPr>
          <p:cNvPr id="33797" name="Rectangle 5"/>
          <p:cNvSpPr>
            <a:spLocks noChangeArrowheads="1"/>
          </p:cNvSpPr>
          <p:nvPr/>
        </p:nvSpPr>
        <p:spPr bwMode="auto">
          <a:xfrm>
            <a:off x="3581400" y="4038600"/>
            <a:ext cx="1600200" cy="1295400"/>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894982" name="Rectangle 6"/>
          <p:cNvSpPr>
            <a:spLocks noChangeArrowheads="1"/>
          </p:cNvSpPr>
          <p:nvPr/>
        </p:nvSpPr>
        <p:spPr bwMode="auto">
          <a:xfrm>
            <a:off x="1695450" y="4038600"/>
            <a:ext cx="742950" cy="305212"/>
          </a:xfrm>
          <a:prstGeom prst="rect">
            <a:avLst/>
          </a:prstGeom>
          <a:noFill/>
          <a:ln w="12700">
            <a:noFill/>
            <a:miter lim="800000"/>
            <a:headEnd/>
            <a:tailEnd/>
          </a:ln>
          <a:effectLst/>
        </p:spPr>
        <p:txBody>
          <a:bodyPr wrap="square" lIns="90488" tIns="44450" rIns="90488" bIns="44450">
            <a:spAutoFit/>
          </a:bodyPr>
          <a:lstStyle/>
          <a:p>
            <a:pPr>
              <a:spcBef>
                <a:spcPct val="0"/>
              </a:spcBef>
              <a:defRPr/>
            </a:pPr>
            <a:r>
              <a:rPr lang="en-US" sz="1400" dirty="0">
                <a:solidFill>
                  <a:srgbClr val="000000"/>
                </a:solidFill>
              </a:rPr>
              <a:t>BR01</a:t>
            </a:r>
            <a:endParaRPr lang="en-US" sz="1400" dirty="0">
              <a:solidFill>
                <a:srgbClr val="000000"/>
              </a:solidFill>
              <a:effectLst>
                <a:outerShdw blurRad="38100" dist="38100" dir="2700000" algn="tl">
                  <a:srgbClr val="FFFFFF"/>
                </a:outerShdw>
              </a:effectLst>
            </a:endParaRPr>
          </a:p>
        </p:txBody>
      </p:sp>
      <p:sp>
        <p:nvSpPr>
          <p:cNvPr id="894983" name="Rectangle 7"/>
          <p:cNvSpPr>
            <a:spLocks noChangeArrowheads="1"/>
          </p:cNvSpPr>
          <p:nvPr/>
        </p:nvSpPr>
        <p:spPr bwMode="auto">
          <a:xfrm>
            <a:off x="2667000" y="4038600"/>
            <a:ext cx="527050" cy="301625"/>
          </a:xfrm>
          <a:prstGeom prst="rect">
            <a:avLst/>
          </a:prstGeom>
          <a:noFill/>
          <a:ln w="12700">
            <a:noFill/>
            <a:miter lim="800000"/>
            <a:headEnd/>
            <a:tailEnd/>
          </a:ln>
          <a:effectLst/>
        </p:spPr>
        <p:txBody>
          <a:bodyPr lIns="90488" tIns="44450" rIns="90488" bIns="44450">
            <a:spAutoFit/>
          </a:bodyPr>
          <a:lstStyle/>
          <a:p>
            <a:pPr>
              <a:spcBef>
                <a:spcPct val="0"/>
              </a:spcBef>
              <a:defRPr/>
            </a:pPr>
            <a:r>
              <a:rPr lang="en-US" sz="1400" dirty="0">
                <a:solidFill>
                  <a:srgbClr val="000000"/>
                </a:solidFill>
              </a:rPr>
              <a:t>353</a:t>
            </a:r>
            <a:endParaRPr lang="en-US" sz="1400" dirty="0">
              <a:solidFill>
                <a:srgbClr val="000000"/>
              </a:solidFill>
              <a:effectLst>
                <a:outerShdw blurRad="38100" dist="38100" dir="2700000" algn="tl">
                  <a:srgbClr val="FFFFFF"/>
                </a:outerShdw>
              </a:effectLst>
            </a:endParaRPr>
          </a:p>
        </p:txBody>
      </p:sp>
      <p:sp>
        <p:nvSpPr>
          <p:cNvPr id="894984" name="Rectangle 8"/>
          <p:cNvSpPr>
            <a:spLocks noChangeArrowheads="1"/>
          </p:cNvSpPr>
          <p:nvPr/>
        </p:nvSpPr>
        <p:spPr bwMode="auto">
          <a:xfrm>
            <a:off x="1682750" y="5029200"/>
            <a:ext cx="1670050" cy="305212"/>
          </a:xfrm>
          <a:prstGeom prst="rect">
            <a:avLst/>
          </a:prstGeom>
          <a:noFill/>
          <a:ln w="12700">
            <a:noFill/>
            <a:miter lim="800000"/>
            <a:headEnd/>
            <a:tailEnd/>
          </a:ln>
          <a:effectLst/>
        </p:spPr>
        <p:txBody>
          <a:bodyPr wrap="square" lIns="90488" tIns="44450" rIns="90488" bIns="44450">
            <a:spAutoFit/>
          </a:bodyPr>
          <a:lstStyle/>
          <a:p>
            <a:pPr>
              <a:spcBef>
                <a:spcPct val="0"/>
              </a:spcBef>
              <a:defRPr/>
            </a:pPr>
            <a:r>
              <a:rPr lang="en-US" sz="1400" dirty="0">
                <a:solidFill>
                  <a:srgbClr val="000000"/>
                </a:solidFill>
              </a:rPr>
              <a:t>M        ID       2/2</a:t>
            </a:r>
            <a:endParaRPr lang="en-US" sz="1400" dirty="0">
              <a:solidFill>
                <a:srgbClr val="000000"/>
              </a:solidFill>
              <a:effectLst>
                <a:outerShdw blurRad="38100" dist="38100" dir="2700000" algn="tl">
                  <a:srgbClr val="FFFFFF"/>
                </a:outerShdw>
              </a:effectLst>
            </a:endParaRPr>
          </a:p>
        </p:txBody>
      </p:sp>
      <p:sp>
        <p:nvSpPr>
          <p:cNvPr id="894985" name="Rectangle 9"/>
          <p:cNvSpPr>
            <a:spLocks noChangeArrowheads="1"/>
          </p:cNvSpPr>
          <p:nvPr/>
        </p:nvSpPr>
        <p:spPr bwMode="auto">
          <a:xfrm>
            <a:off x="1676400" y="4370388"/>
            <a:ext cx="1474788" cy="727075"/>
          </a:xfrm>
          <a:prstGeom prst="rect">
            <a:avLst/>
          </a:prstGeom>
          <a:noFill/>
          <a:ln w="12700">
            <a:noFill/>
            <a:miter lim="800000"/>
            <a:headEnd/>
            <a:tailEnd/>
          </a:ln>
          <a:effectLst/>
        </p:spPr>
        <p:txBody>
          <a:bodyPr wrap="none" lIns="90488" tIns="44450" rIns="90488" bIns="44450">
            <a:spAutoFit/>
          </a:bodyPr>
          <a:lstStyle/>
          <a:p>
            <a:pPr algn="ctr">
              <a:spcBef>
                <a:spcPct val="0"/>
              </a:spcBef>
              <a:defRPr/>
            </a:pPr>
            <a:r>
              <a:rPr lang="en-US" sz="1400" dirty="0">
                <a:solidFill>
                  <a:srgbClr val="000000"/>
                </a:solidFill>
              </a:rPr>
              <a:t>TRANSACTION</a:t>
            </a:r>
          </a:p>
          <a:p>
            <a:pPr algn="ctr">
              <a:spcBef>
                <a:spcPct val="0"/>
              </a:spcBef>
              <a:defRPr/>
            </a:pPr>
            <a:r>
              <a:rPr lang="en-US" sz="1400" dirty="0">
                <a:solidFill>
                  <a:srgbClr val="000000"/>
                </a:solidFill>
              </a:rPr>
              <a:t>SET PURPOSE</a:t>
            </a:r>
            <a:endParaRPr lang="en-US" sz="1400" dirty="0">
              <a:solidFill>
                <a:srgbClr val="000000"/>
              </a:solidFill>
              <a:effectLst>
                <a:outerShdw blurRad="38100" dist="38100" dir="2700000" algn="tl">
                  <a:srgbClr val="FFFFFF"/>
                </a:outerShdw>
              </a:effectLst>
            </a:endParaRPr>
          </a:p>
          <a:p>
            <a:pPr algn="ctr">
              <a:spcBef>
                <a:spcPct val="0"/>
              </a:spcBef>
              <a:defRPr/>
            </a:pPr>
            <a:r>
              <a:rPr lang="en-US" sz="1400" dirty="0">
                <a:solidFill>
                  <a:srgbClr val="000000"/>
                </a:solidFill>
              </a:rPr>
              <a:t>CODE</a:t>
            </a:r>
            <a:endParaRPr lang="en-US" sz="1400" dirty="0">
              <a:solidFill>
                <a:srgbClr val="000000"/>
              </a:solidFill>
              <a:effectLst>
                <a:outerShdw blurRad="38100" dist="38100" dir="2700000" algn="tl">
                  <a:srgbClr val="FFFFFF"/>
                </a:outerShdw>
              </a:effectLst>
            </a:endParaRPr>
          </a:p>
        </p:txBody>
      </p:sp>
      <p:sp>
        <p:nvSpPr>
          <p:cNvPr id="33802" name="Rectangle 10"/>
          <p:cNvSpPr>
            <a:spLocks noChangeArrowheads="1"/>
          </p:cNvSpPr>
          <p:nvPr/>
        </p:nvSpPr>
        <p:spPr bwMode="auto">
          <a:xfrm>
            <a:off x="7391400" y="4038600"/>
            <a:ext cx="1652588" cy="1295400"/>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33803" name="Rectangle 11"/>
          <p:cNvSpPr>
            <a:spLocks noChangeArrowheads="1"/>
          </p:cNvSpPr>
          <p:nvPr/>
        </p:nvSpPr>
        <p:spPr bwMode="auto">
          <a:xfrm>
            <a:off x="7467600" y="4038600"/>
            <a:ext cx="1570038" cy="301625"/>
          </a:xfrm>
          <a:prstGeom prst="rect">
            <a:avLst/>
          </a:prstGeom>
          <a:noFill/>
          <a:ln w="12700">
            <a:noFill/>
            <a:miter lim="800000"/>
            <a:headEnd/>
            <a:tailEnd/>
          </a:ln>
        </p:spPr>
        <p:txBody>
          <a:bodyPr wrap="none" lIns="90488" tIns="44450" rIns="90488" bIns="44450">
            <a:spAutoFit/>
          </a:bodyPr>
          <a:lstStyle/>
          <a:p>
            <a:pPr>
              <a:spcBef>
                <a:spcPct val="0"/>
              </a:spcBef>
            </a:pPr>
            <a:r>
              <a:rPr lang="en-US" sz="1400">
                <a:solidFill>
                  <a:srgbClr val="000000"/>
                </a:solidFill>
              </a:rPr>
              <a:t>BR04               67</a:t>
            </a:r>
          </a:p>
        </p:txBody>
      </p:sp>
      <p:sp>
        <p:nvSpPr>
          <p:cNvPr id="33804" name="Rectangle 12"/>
          <p:cNvSpPr>
            <a:spLocks noChangeArrowheads="1"/>
          </p:cNvSpPr>
          <p:nvPr/>
        </p:nvSpPr>
        <p:spPr bwMode="auto">
          <a:xfrm>
            <a:off x="7431088" y="5006975"/>
            <a:ext cx="1590675" cy="301625"/>
          </a:xfrm>
          <a:prstGeom prst="rect">
            <a:avLst/>
          </a:prstGeom>
          <a:noFill/>
          <a:ln w="12700">
            <a:noFill/>
            <a:miter lim="800000"/>
            <a:headEnd/>
            <a:tailEnd/>
          </a:ln>
        </p:spPr>
        <p:txBody>
          <a:bodyPr wrap="none" lIns="90488" tIns="44450" rIns="90488" bIns="44450">
            <a:spAutoFit/>
          </a:bodyPr>
          <a:lstStyle/>
          <a:p>
            <a:pPr>
              <a:spcBef>
                <a:spcPct val="0"/>
              </a:spcBef>
            </a:pPr>
            <a:r>
              <a:rPr lang="en-US" sz="1400">
                <a:solidFill>
                  <a:srgbClr val="000000"/>
                </a:solidFill>
              </a:rPr>
              <a:t>X        AN      2/80</a:t>
            </a:r>
          </a:p>
        </p:txBody>
      </p:sp>
      <p:sp>
        <p:nvSpPr>
          <p:cNvPr id="33805" name="Rectangle 13"/>
          <p:cNvSpPr>
            <a:spLocks noChangeArrowheads="1"/>
          </p:cNvSpPr>
          <p:nvPr/>
        </p:nvSpPr>
        <p:spPr bwMode="auto">
          <a:xfrm>
            <a:off x="7391400" y="4438650"/>
            <a:ext cx="1600200" cy="514350"/>
          </a:xfrm>
          <a:prstGeom prst="rect">
            <a:avLst/>
          </a:prstGeom>
          <a:noFill/>
          <a:ln w="12700">
            <a:noFill/>
            <a:miter lim="800000"/>
            <a:headEnd/>
            <a:tailEnd/>
          </a:ln>
        </p:spPr>
        <p:txBody>
          <a:bodyPr lIns="90488" tIns="44450" rIns="90488" bIns="44450">
            <a:spAutoFit/>
          </a:bodyPr>
          <a:lstStyle/>
          <a:p>
            <a:pPr algn="ctr">
              <a:spcBef>
                <a:spcPct val="0"/>
              </a:spcBef>
            </a:pPr>
            <a:r>
              <a:rPr lang="en-US" sz="1400" dirty="0">
                <a:solidFill>
                  <a:srgbClr val="000000"/>
                </a:solidFill>
              </a:rPr>
              <a:t>Identification</a:t>
            </a:r>
          </a:p>
          <a:p>
            <a:pPr algn="ctr">
              <a:spcBef>
                <a:spcPct val="0"/>
              </a:spcBef>
            </a:pPr>
            <a:r>
              <a:rPr lang="en-US" sz="1400" dirty="0">
                <a:solidFill>
                  <a:srgbClr val="000000"/>
                </a:solidFill>
              </a:rPr>
              <a:t>Code </a:t>
            </a:r>
          </a:p>
        </p:txBody>
      </p:sp>
      <p:sp>
        <p:nvSpPr>
          <p:cNvPr id="894990" name="Rectangle 14"/>
          <p:cNvSpPr>
            <a:spLocks noChangeArrowheads="1"/>
          </p:cNvSpPr>
          <p:nvPr/>
        </p:nvSpPr>
        <p:spPr bwMode="auto">
          <a:xfrm>
            <a:off x="3184525" y="4489450"/>
            <a:ext cx="320675" cy="393700"/>
          </a:xfrm>
          <a:prstGeom prst="rect">
            <a:avLst/>
          </a:prstGeom>
          <a:noFill/>
          <a:ln w="12700">
            <a:noFill/>
            <a:miter lim="800000"/>
            <a:headEnd/>
            <a:tailEnd/>
          </a:ln>
          <a:effectLst/>
        </p:spPr>
        <p:txBody>
          <a:bodyPr lIns="90488" tIns="44450" rIns="90488" bIns="44450">
            <a:spAutoFit/>
          </a:bodyPr>
          <a:lstStyle/>
          <a:p>
            <a:pPr algn="ctr">
              <a:spcBef>
                <a:spcPct val="0"/>
              </a:spcBef>
              <a:defRPr/>
            </a:pPr>
            <a:r>
              <a:rPr lang="en-US" sz="2000"/>
              <a:t>*</a:t>
            </a:r>
            <a:endParaRPr lang="en-US" sz="2000">
              <a:solidFill>
                <a:srgbClr val="000000"/>
              </a:solidFill>
              <a:effectLst>
                <a:outerShdw blurRad="38100" dist="38100" dir="2700000" algn="tl">
                  <a:srgbClr val="FFFFFF"/>
                </a:outerShdw>
              </a:effectLst>
            </a:endParaRPr>
          </a:p>
        </p:txBody>
      </p:sp>
      <p:sp>
        <p:nvSpPr>
          <p:cNvPr id="894991" name="Rectangle 15"/>
          <p:cNvSpPr>
            <a:spLocks noChangeArrowheads="1"/>
          </p:cNvSpPr>
          <p:nvPr/>
        </p:nvSpPr>
        <p:spPr bwMode="auto">
          <a:xfrm>
            <a:off x="5181600" y="4489450"/>
            <a:ext cx="320675" cy="393700"/>
          </a:xfrm>
          <a:prstGeom prst="rect">
            <a:avLst/>
          </a:prstGeom>
          <a:noFill/>
          <a:ln w="12700">
            <a:noFill/>
            <a:miter lim="800000"/>
            <a:headEnd/>
            <a:tailEnd/>
          </a:ln>
          <a:effectLst/>
        </p:spPr>
        <p:txBody>
          <a:bodyPr lIns="90488" tIns="44450" rIns="90488" bIns="44450">
            <a:spAutoFit/>
          </a:bodyPr>
          <a:lstStyle/>
          <a:p>
            <a:pPr algn="ctr">
              <a:spcBef>
                <a:spcPct val="0"/>
              </a:spcBef>
              <a:defRPr/>
            </a:pPr>
            <a:r>
              <a:rPr lang="en-US" sz="2000"/>
              <a:t>*</a:t>
            </a:r>
            <a:endParaRPr lang="en-US" sz="2000">
              <a:solidFill>
                <a:srgbClr val="000000"/>
              </a:solidFill>
              <a:effectLst>
                <a:outerShdw blurRad="38100" dist="38100" dir="2700000" algn="tl">
                  <a:srgbClr val="FFFFFF"/>
                </a:outerShdw>
              </a:effectLst>
            </a:endParaRPr>
          </a:p>
        </p:txBody>
      </p:sp>
      <p:sp>
        <p:nvSpPr>
          <p:cNvPr id="894992" name="Rectangle 16"/>
          <p:cNvSpPr>
            <a:spLocks noChangeArrowheads="1"/>
          </p:cNvSpPr>
          <p:nvPr/>
        </p:nvSpPr>
        <p:spPr bwMode="auto">
          <a:xfrm>
            <a:off x="1295400" y="4489450"/>
            <a:ext cx="279400" cy="393700"/>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2000"/>
              <a:t>*</a:t>
            </a:r>
            <a:endParaRPr lang="en-US" sz="2000">
              <a:solidFill>
                <a:srgbClr val="000000"/>
              </a:solidFill>
              <a:effectLst>
                <a:outerShdw blurRad="38100" dist="38100" dir="2700000" algn="tl">
                  <a:srgbClr val="FFFFFF"/>
                </a:outerShdw>
              </a:effectLst>
            </a:endParaRPr>
          </a:p>
        </p:txBody>
      </p:sp>
      <p:sp>
        <p:nvSpPr>
          <p:cNvPr id="894993" name="Rectangle 17"/>
          <p:cNvSpPr>
            <a:spLocks noChangeArrowheads="1"/>
          </p:cNvSpPr>
          <p:nvPr/>
        </p:nvSpPr>
        <p:spPr bwMode="auto">
          <a:xfrm>
            <a:off x="3568700" y="4038600"/>
            <a:ext cx="1570038" cy="301625"/>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solidFill>
                  <a:srgbClr val="000000"/>
                </a:solidFill>
              </a:rPr>
              <a:t>BR02             640</a:t>
            </a:r>
            <a:endParaRPr lang="en-US" sz="1400">
              <a:solidFill>
                <a:srgbClr val="000000"/>
              </a:solidFill>
              <a:effectLst>
                <a:outerShdw blurRad="38100" dist="38100" dir="2700000" algn="tl">
                  <a:srgbClr val="FFFFFF"/>
                </a:outerShdw>
              </a:effectLst>
            </a:endParaRPr>
          </a:p>
        </p:txBody>
      </p:sp>
      <p:sp>
        <p:nvSpPr>
          <p:cNvPr id="33810" name="Rectangle 18"/>
          <p:cNvSpPr>
            <a:spLocks noChangeArrowheads="1"/>
          </p:cNvSpPr>
          <p:nvPr/>
        </p:nvSpPr>
        <p:spPr bwMode="auto">
          <a:xfrm>
            <a:off x="3581400" y="4419600"/>
            <a:ext cx="1600200" cy="520655"/>
          </a:xfrm>
          <a:prstGeom prst="rect">
            <a:avLst/>
          </a:prstGeom>
          <a:noFill/>
          <a:ln w="12700">
            <a:noFill/>
            <a:miter lim="800000"/>
            <a:headEnd/>
            <a:tailEnd/>
          </a:ln>
        </p:spPr>
        <p:txBody>
          <a:bodyPr wrap="square" lIns="90488" tIns="44450" rIns="90488" bIns="44450">
            <a:spAutoFit/>
          </a:bodyPr>
          <a:lstStyle/>
          <a:p>
            <a:pPr algn="ctr">
              <a:spcBef>
                <a:spcPct val="0"/>
              </a:spcBef>
            </a:pPr>
            <a:r>
              <a:rPr lang="en-US" sz="1400" dirty="0">
                <a:solidFill>
                  <a:srgbClr val="000000"/>
                </a:solidFill>
              </a:rPr>
              <a:t>TRANSACTION TYPE CODE</a:t>
            </a:r>
          </a:p>
        </p:txBody>
      </p:sp>
      <p:sp>
        <p:nvSpPr>
          <p:cNvPr id="894995" name="Rectangle 19"/>
          <p:cNvSpPr>
            <a:spLocks noChangeArrowheads="1"/>
          </p:cNvSpPr>
          <p:nvPr/>
        </p:nvSpPr>
        <p:spPr bwMode="auto">
          <a:xfrm>
            <a:off x="3581400" y="5029200"/>
            <a:ext cx="1539875" cy="301625"/>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solidFill>
                  <a:srgbClr val="000000"/>
                </a:solidFill>
              </a:rPr>
              <a:t>M        ID        2/2</a:t>
            </a:r>
            <a:endParaRPr lang="en-US" sz="1400">
              <a:solidFill>
                <a:srgbClr val="000000"/>
              </a:solidFill>
              <a:effectLst>
                <a:outerShdw blurRad="38100" dist="38100" dir="2700000" algn="tl">
                  <a:srgbClr val="FFFFFF"/>
                </a:outerShdw>
              </a:effectLst>
            </a:endParaRPr>
          </a:p>
        </p:txBody>
      </p:sp>
      <p:sp>
        <p:nvSpPr>
          <p:cNvPr id="33812" name="Rectangle 20"/>
          <p:cNvSpPr>
            <a:spLocks noChangeArrowheads="1"/>
          </p:cNvSpPr>
          <p:nvPr/>
        </p:nvSpPr>
        <p:spPr bwMode="auto">
          <a:xfrm>
            <a:off x="5562600" y="4038600"/>
            <a:ext cx="1524000" cy="1295400"/>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894997" name="Rectangle 21"/>
          <p:cNvSpPr>
            <a:spLocks noChangeArrowheads="1"/>
          </p:cNvSpPr>
          <p:nvPr/>
        </p:nvSpPr>
        <p:spPr bwMode="auto">
          <a:xfrm>
            <a:off x="5556250" y="4038600"/>
            <a:ext cx="1520825" cy="301625"/>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solidFill>
                  <a:srgbClr val="000000"/>
                </a:solidFill>
              </a:rPr>
              <a:t>BR03            373</a:t>
            </a:r>
            <a:endParaRPr lang="en-US" sz="1400">
              <a:solidFill>
                <a:srgbClr val="000000"/>
              </a:solidFill>
              <a:effectLst>
                <a:outerShdw blurRad="38100" dist="38100" dir="2700000" algn="tl">
                  <a:srgbClr val="FFFFFF"/>
                </a:outerShdw>
              </a:effectLst>
            </a:endParaRPr>
          </a:p>
        </p:txBody>
      </p:sp>
      <p:sp>
        <p:nvSpPr>
          <p:cNvPr id="33814" name="Rectangle 22"/>
          <p:cNvSpPr>
            <a:spLocks noChangeArrowheads="1"/>
          </p:cNvSpPr>
          <p:nvPr/>
        </p:nvSpPr>
        <p:spPr bwMode="auto">
          <a:xfrm>
            <a:off x="5867400" y="4483100"/>
            <a:ext cx="914399" cy="305212"/>
          </a:xfrm>
          <a:prstGeom prst="rect">
            <a:avLst/>
          </a:prstGeom>
          <a:noFill/>
          <a:ln w="12700">
            <a:noFill/>
            <a:miter lim="800000"/>
            <a:headEnd/>
            <a:tailEnd/>
          </a:ln>
        </p:spPr>
        <p:txBody>
          <a:bodyPr wrap="square" lIns="90488" tIns="44450" rIns="90488" bIns="44450">
            <a:spAutoFit/>
          </a:bodyPr>
          <a:lstStyle/>
          <a:p>
            <a:pPr algn="ctr">
              <a:spcBef>
                <a:spcPct val="0"/>
              </a:spcBef>
            </a:pPr>
            <a:r>
              <a:rPr lang="en-US" sz="1400" dirty="0">
                <a:solidFill>
                  <a:srgbClr val="000000"/>
                </a:solidFill>
              </a:rPr>
              <a:t>DATE</a:t>
            </a:r>
          </a:p>
        </p:txBody>
      </p:sp>
      <p:sp>
        <p:nvSpPr>
          <p:cNvPr id="894999" name="Rectangle 23"/>
          <p:cNvSpPr>
            <a:spLocks noChangeArrowheads="1"/>
          </p:cNvSpPr>
          <p:nvPr/>
        </p:nvSpPr>
        <p:spPr bwMode="auto">
          <a:xfrm>
            <a:off x="5568950" y="5029200"/>
            <a:ext cx="1574150" cy="305212"/>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dirty="0" smtClean="0">
                <a:solidFill>
                  <a:srgbClr val="000000"/>
                </a:solidFill>
              </a:rPr>
              <a:t>M/Z     </a:t>
            </a:r>
            <a:r>
              <a:rPr lang="en-US" sz="1400" dirty="0">
                <a:solidFill>
                  <a:srgbClr val="000000"/>
                </a:solidFill>
              </a:rPr>
              <a:t>DT      8/8</a:t>
            </a:r>
            <a:endParaRPr lang="en-US" sz="1400" dirty="0">
              <a:solidFill>
                <a:srgbClr val="000000"/>
              </a:solidFill>
              <a:effectLst>
                <a:outerShdw blurRad="38100" dist="38100" dir="2700000" algn="tl">
                  <a:srgbClr val="FFFFFF"/>
                </a:outerShdw>
              </a:effectLst>
            </a:endParaRPr>
          </a:p>
        </p:txBody>
      </p:sp>
      <p:sp>
        <p:nvSpPr>
          <p:cNvPr id="895000" name="Rectangle 24"/>
          <p:cNvSpPr>
            <a:spLocks noChangeArrowheads="1"/>
          </p:cNvSpPr>
          <p:nvPr/>
        </p:nvSpPr>
        <p:spPr bwMode="auto">
          <a:xfrm>
            <a:off x="7086600" y="4495800"/>
            <a:ext cx="279400" cy="393700"/>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2000"/>
              <a:t>*</a:t>
            </a:r>
            <a:endParaRPr lang="en-US" sz="2000">
              <a:solidFill>
                <a:srgbClr val="000000"/>
              </a:solidFill>
              <a:effectLst>
                <a:outerShdw blurRad="38100" dist="38100" dir="2700000" algn="tl">
                  <a:srgbClr val="FFFFFF"/>
                </a:outerShdw>
              </a:effectLst>
            </a:endParaRPr>
          </a:p>
        </p:txBody>
      </p:sp>
      <p:sp>
        <p:nvSpPr>
          <p:cNvPr id="33817" name="Rectangle 25"/>
          <p:cNvSpPr>
            <a:spLocks noChangeArrowheads="1"/>
          </p:cNvSpPr>
          <p:nvPr/>
        </p:nvSpPr>
        <p:spPr bwMode="auto">
          <a:xfrm>
            <a:off x="6781800" y="2057400"/>
            <a:ext cx="1905000" cy="1371600"/>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895002" name="Rectangle 26"/>
          <p:cNvSpPr>
            <a:spLocks noChangeArrowheads="1"/>
          </p:cNvSpPr>
          <p:nvPr/>
        </p:nvSpPr>
        <p:spPr bwMode="auto">
          <a:xfrm>
            <a:off x="6858000" y="2133600"/>
            <a:ext cx="1717675" cy="301625"/>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dirty="0">
                <a:solidFill>
                  <a:srgbClr val="000000"/>
                </a:solidFill>
              </a:rPr>
              <a:t>BR03                373</a:t>
            </a:r>
            <a:endParaRPr lang="en-US" sz="1400" dirty="0">
              <a:solidFill>
                <a:srgbClr val="000000"/>
              </a:solidFill>
              <a:effectLst>
                <a:outerShdw blurRad="38100" dist="38100" dir="2700000" algn="tl">
                  <a:srgbClr val="FFFFFF"/>
                </a:outerShdw>
              </a:effectLst>
            </a:endParaRPr>
          </a:p>
        </p:txBody>
      </p:sp>
      <p:sp>
        <p:nvSpPr>
          <p:cNvPr id="895003" name="Rectangle 27"/>
          <p:cNvSpPr>
            <a:spLocks noChangeArrowheads="1"/>
          </p:cNvSpPr>
          <p:nvPr/>
        </p:nvSpPr>
        <p:spPr bwMode="auto">
          <a:xfrm>
            <a:off x="7226300" y="2578100"/>
            <a:ext cx="965200" cy="305212"/>
          </a:xfrm>
          <a:prstGeom prst="rect">
            <a:avLst/>
          </a:prstGeom>
          <a:noFill/>
          <a:ln w="12700">
            <a:noFill/>
            <a:miter lim="800000"/>
            <a:headEnd/>
            <a:tailEnd/>
          </a:ln>
          <a:effectLst/>
        </p:spPr>
        <p:txBody>
          <a:bodyPr wrap="square" lIns="90488" tIns="44450" rIns="90488" bIns="44450">
            <a:spAutoFit/>
          </a:bodyPr>
          <a:lstStyle/>
          <a:p>
            <a:pPr algn="ctr">
              <a:spcBef>
                <a:spcPct val="0"/>
              </a:spcBef>
              <a:defRPr/>
            </a:pPr>
            <a:r>
              <a:rPr lang="en-US" sz="1400" dirty="0">
                <a:solidFill>
                  <a:srgbClr val="000000"/>
                </a:solidFill>
              </a:rPr>
              <a:t>DATE</a:t>
            </a:r>
            <a:endParaRPr lang="en-US" sz="1400" dirty="0">
              <a:solidFill>
                <a:srgbClr val="000000"/>
              </a:solidFill>
              <a:effectLst>
                <a:outerShdw blurRad="38100" dist="38100" dir="2700000" algn="tl">
                  <a:srgbClr val="FFFFFF"/>
                </a:outerShdw>
              </a:effectLst>
            </a:endParaRPr>
          </a:p>
        </p:txBody>
      </p:sp>
      <p:sp>
        <p:nvSpPr>
          <p:cNvPr id="895004" name="Rectangle 28"/>
          <p:cNvSpPr>
            <a:spLocks noChangeArrowheads="1"/>
          </p:cNvSpPr>
          <p:nvPr/>
        </p:nvSpPr>
        <p:spPr bwMode="auto">
          <a:xfrm>
            <a:off x="6872288" y="3124200"/>
            <a:ext cx="1772922" cy="305212"/>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smtClean="0">
                <a:solidFill>
                  <a:srgbClr val="000000"/>
                </a:solidFill>
              </a:rPr>
              <a:t>M/Z       </a:t>
            </a:r>
            <a:r>
              <a:rPr lang="en-US" sz="1400" dirty="0">
                <a:solidFill>
                  <a:srgbClr val="000000"/>
                </a:solidFill>
              </a:rPr>
              <a:t>DT         8/8</a:t>
            </a:r>
            <a:endParaRPr lang="en-US" sz="1400" dirty="0">
              <a:solidFill>
                <a:srgbClr val="000000"/>
              </a:solidFill>
              <a:effectLst>
                <a:outerShdw blurRad="38100" dist="38100" dir="2700000" algn="tl">
                  <a:srgbClr val="FFFFFF"/>
                </a:outerShdw>
              </a:effectLst>
            </a:endParaRPr>
          </a:p>
        </p:txBody>
      </p:sp>
      <p:sp>
        <p:nvSpPr>
          <p:cNvPr id="33821" name="Rectangle 29"/>
          <p:cNvSpPr>
            <a:spLocks noChangeArrowheads="1"/>
          </p:cNvSpPr>
          <p:nvPr/>
        </p:nvSpPr>
        <p:spPr bwMode="auto">
          <a:xfrm>
            <a:off x="685800" y="2209800"/>
            <a:ext cx="6248400" cy="822325"/>
          </a:xfrm>
          <a:prstGeom prst="rect">
            <a:avLst/>
          </a:prstGeom>
          <a:noFill/>
          <a:ln w="9525">
            <a:noFill/>
            <a:miter lim="800000"/>
            <a:headEnd/>
            <a:tailEnd/>
          </a:ln>
        </p:spPr>
        <p:txBody>
          <a:bodyPr>
            <a:spAutoFit/>
          </a:bodyPr>
          <a:lstStyle/>
          <a:p>
            <a:pPr>
              <a:spcBef>
                <a:spcPct val="0"/>
              </a:spcBef>
            </a:pPr>
            <a:r>
              <a:rPr lang="en-US" sz="2400" dirty="0">
                <a:latin typeface="Arial "/>
              </a:rPr>
              <a:t>Example 1 - Generic data element 373, 	Date, used with a semantic note</a:t>
            </a:r>
            <a:r>
              <a:rPr lang="en-US" sz="2000" dirty="0">
                <a:latin typeface="Arial "/>
              </a:rPr>
              <a:t>.</a:t>
            </a:r>
          </a:p>
        </p:txBody>
      </p:sp>
      <p:sp>
        <p:nvSpPr>
          <p:cNvPr id="895006" name="Rectangle 30"/>
          <p:cNvSpPr>
            <a:spLocks noChangeArrowheads="1"/>
          </p:cNvSpPr>
          <p:nvPr/>
        </p:nvSpPr>
        <p:spPr bwMode="auto">
          <a:xfrm>
            <a:off x="1371600" y="533400"/>
            <a:ext cx="6477000" cy="762000"/>
          </a:xfrm>
          <a:prstGeom prst="rect">
            <a:avLst/>
          </a:prstGeom>
          <a:noFill/>
          <a:ln w="9525">
            <a:noFill/>
            <a:miter lim="800000"/>
            <a:headEnd/>
            <a:tailEnd/>
          </a:ln>
          <a:effectLst/>
        </p:spPr>
        <p:txBody>
          <a:bodyPr>
            <a:spAutoFit/>
          </a:bodyPr>
          <a:lstStyle/>
          <a:p>
            <a:pPr algn="ctr">
              <a:spcBef>
                <a:spcPct val="0"/>
              </a:spcBef>
              <a:defRPr/>
            </a:pPr>
            <a:r>
              <a:rPr lang="en-US" sz="4400" dirty="0">
                <a:solidFill>
                  <a:srgbClr val="2D2DB9"/>
                </a:solidFill>
              </a:rPr>
              <a:t>Generic Data Elements </a:t>
            </a:r>
          </a:p>
        </p:txBody>
      </p:sp>
      <p:sp>
        <p:nvSpPr>
          <p:cNvPr id="33824" name="AutoShape 32"/>
          <p:cNvSpPr>
            <a:spLocks noChangeArrowheads="1"/>
          </p:cNvSpPr>
          <p:nvPr/>
        </p:nvSpPr>
        <p:spPr bwMode="auto">
          <a:xfrm>
            <a:off x="6019800" y="5334000"/>
            <a:ext cx="533400" cy="457200"/>
          </a:xfrm>
          <a:prstGeom prst="upArrow">
            <a:avLst>
              <a:gd name="adj1" fmla="val 50000"/>
              <a:gd name="adj2" fmla="val 25000"/>
            </a:avLst>
          </a:prstGeom>
          <a:solidFill>
            <a:schemeClr val="tx2">
              <a:lumMod val="40000"/>
              <a:lumOff val="60000"/>
            </a:schemeClr>
          </a:solidFill>
          <a:ln w="9525">
            <a:solidFill>
              <a:srgbClr val="000000"/>
            </a:solidFill>
            <a:miter lim="800000"/>
            <a:headEnd/>
            <a:tailEnd/>
          </a:ln>
        </p:spPr>
        <p:txBody>
          <a:bodyPr wrap="none" anchor="ctr"/>
          <a:lstStyle/>
          <a:p>
            <a:endParaRPr lang="en-US"/>
          </a:p>
        </p:txBody>
      </p:sp>
      <p:grpSp>
        <p:nvGrpSpPr>
          <p:cNvPr id="32" name="Group 31"/>
          <p:cNvGrpSpPr/>
          <p:nvPr/>
        </p:nvGrpSpPr>
        <p:grpSpPr>
          <a:xfrm>
            <a:off x="5740794" y="6445190"/>
            <a:ext cx="3377806" cy="400110"/>
            <a:chOff x="6019800" y="6445190"/>
            <a:chExt cx="3098800" cy="400110"/>
          </a:xfrm>
        </p:grpSpPr>
        <p:sp>
          <p:nvSpPr>
            <p:cNvPr id="33" name="TextBox 32"/>
            <p:cNvSpPr txBox="1"/>
            <p:nvPr/>
          </p:nvSpPr>
          <p:spPr bwMode="auto">
            <a:xfrm>
              <a:off x="6019800" y="6445190"/>
              <a:ext cx="30988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Data Segment               Sentence</a:t>
              </a:r>
              <a:endParaRPr lang="en-US" sz="2000" dirty="0">
                <a:solidFill>
                  <a:srgbClr val="FF0000"/>
                </a:solidFill>
                <a:latin typeface="Arial Narrow" pitchFamily="34" charset="0"/>
                <a:cs typeface="Arial" charset="0"/>
              </a:endParaRPr>
            </a:p>
          </p:txBody>
        </p:sp>
        <p:sp>
          <p:nvSpPr>
            <p:cNvPr id="34" name="Left-Right Arrow 33"/>
            <p:cNvSpPr/>
            <p:nvPr/>
          </p:nvSpPr>
          <p:spPr bwMode="auto">
            <a:xfrm>
              <a:off x="7490007"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AutoShape 2"/>
          <p:cNvSpPr>
            <a:spLocks noChangeArrowheads="1"/>
          </p:cNvSpPr>
          <p:nvPr/>
        </p:nvSpPr>
        <p:spPr bwMode="auto">
          <a:xfrm>
            <a:off x="2133600" y="4876800"/>
            <a:ext cx="533400" cy="457200"/>
          </a:xfrm>
          <a:prstGeom prst="upArrow">
            <a:avLst>
              <a:gd name="adj1" fmla="val 50000"/>
              <a:gd name="adj2" fmla="val 25000"/>
            </a:avLst>
          </a:prstGeom>
          <a:solidFill>
            <a:schemeClr val="tx2">
              <a:lumMod val="40000"/>
              <a:lumOff val="60000"/>
            </a:schemeClr>
          </a:solidFill>
          <a:ln w="9525">
            <a:solidFill>
              <a:srgbClr val="000000"/>
            </a:solidFill>
            <a:miter lim="800000"/>
            <a:headEnd/>
            <a:tailEnd/>
          </a:ln>
        </p:spPr>
        <p:txBody>
          <a:bodyPr wrap="none" anchor="ctr"/>
          <a:lstStyle/>
          <a:p>
            <a:endParaRPr lang="en-US"/>
          </a:p>
        </p:txBody>
      </p:sp>
      <p:sp>
        <p:nvSpPr>
          <p:cNvPr id="34819" name="Rectangle 3"/>
          <p:cNvSpPr>
            <a:spLocks noChangeArrowheads="1"/>
          </p:cNvSpPr>
          <p:nvPr/>
        </p:nvSpPr>
        <p:spPr bwMode="auto">
          <a:xfrm>
            <a:off x="1720850" y="3505200"/>
            <a:ext cx="1438275" cy="1268413"/>
          </a:xfrm>
          <a:prstGeom prst="rect">
            <a:avLst/>
          </a:prstGeom>
          <a:solidFill>
            <a:schemeClr val="tx2">
              <a:lumMod val="40000"/>
              <a:lumOff val="60000"/>
            </a:schemeClr>
          </a:solidFill>
          <a:ln w="9525" algn="ctr">
            <a:solidFill>
              <a:srgbClr val="000000"/>
            </a:solidFill>
            <a:miter lim="800000"/>
            <a:headEnd/>
            <a:tailEnd/>
          </a:ln>
        </p:spPr>
        <p:txBody>
          <a:bodyPr>
            <a:spAutoFit/>
          </a:bodyPr>
          <a:lstStyle/>
          <a:p>
            <a:endParaRPr lang="en-US"/>
          </a:p>
        </p:txBody>
      </p:sp>
      <p:sp>
        <p:nvSpPr>
          <p:cNvPr id="34820" name="Rectangle 4"/>
          <p:cNvSpPr>
            <a:spLocks noChangeArrowheads="1"/>
          </p:cNvSpPr>
          <p:nvPr/>
        </p:nvSpPr>
        <p:spPr bwMode="auto">
          <a:xfrm>
            <a:off x="7485063" y="3505200"/>
            <a:ext cx="1438275" cy="1268413"/>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897029" name="Rectangle 5"/>
          <p:cNvSpPr>
            <a:spLocks noChangeArrowheads="1"/>
          </p:cNvSpPr>
          <p:nvPr/>
        </p:nvSpPr>
        <p:spPr bwMode="auto">
          <a:xfrm>
            <a:off x="1695450" y="3505200"/>
            <a:ext cx="1500188" cy="301625"/>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solidFill>
                  <a:srgbClr val="000000"/>
                </a:solidFill>
              </a:rPr>
              <a:t>G6201          432</a:t>
            </a:r>
            <a:endParaRPr lang="en-US" sz="1400">
              <a:solidFill>
                <a:srgbClr val="000000"/>
              </a:solidFill>
              <a:effectLst>
                <a:outerShdw blurRad="38100" dist="38100" dir="2700000" algn="tl">
                  <a:srgbClr val="FFFFFF"/>
                </a:outerShdw>
              </a:effectLst>
            </a:endParaRPr>
          </a:p>
        </p:txBody>
      </p:sp>
      <p:sp>
        <p:nvSpPr>
          <p:cNvPr id="897030" name="Rectangle 6"/>
          <p:cNvSpPr>
            <a:spLocks noChangeArrowheads="1"/>
          </p:cNvSpPr>
          <p:nvPr/>
        </p:nvSpPr>
        <p:spPr bwMode="auto">
          <a:xfrm>
            <a:off x="1752600" y="3884613"/>
            <a:ext cx="1406525" cy="520655"/>
          </a:xfrm>
          <a:prstGeom prst="rect">
            <a:avLst/>
          </a:prstGeom>
          <a:noFill/>
          <a:ln w="12700">
            <a:noFill/>
            <a:miter lim="800000"/>
            <a:headEnd/>
            <a:tailEnd/>
          </a:ln>
          <a:effectLst/>
        </p:spPr>
        <p:txBody>
          <a:bodyPr wrap="square" lIns="90488" tIns="44450" rIns="90488" bIns="44450">
            <a:spAutoFit/>
          </a:bodyPr>
          <a:lstStyle/>
          <a:p>
            <a:pPr algn="ctr">
              <a:spcBef>
                <a:spcPct val="0"/>
              </a:spcBef>
              <a:defRPr/>
            </a:pPr>
            <a:r>
              <a:rPr lang="en-US" sz="1400" dirty="0">
                <a:solidFill>
                  <a:srgbClr val="000000"/>
                </a:solidFill>
              </a:rPr>
              <a:t>DATE </a:t>
            </a:r>
          </a:p>
          <a:p>
            <a:pPr algn="ctr">
              <a:spcBef>
                <a:spcPct val="0"/>
              </a:spcBef>
              <a:defRPr/>
            </a:pPr>
            <a:r>
              <a:rPr lang="en-US" sz="1400" dirty="0">
                <a:solidFill>
                  <a:srgbClr val="000000"/>
                </a:solidFill>
              </a:rPr>
              <a:t>QUALIFIER</a:t>
            </a:r>
            <a:endParaRPr lang="en-US" sz="1400" dirty="0">
              <a:solidFill>
                <a:srgbClr val="000000"/>
              </a:solidFill>
              <a:effectLst>
                <a:outerShdw blurRad="38100" dist="38100" dir="2700000" algn="tl">
                  <a:srgbClr val="FFFFFF"/>
                </a:outerShdw>
              </a:effectLst>
            </a:endParaRPr>
          </a:p>
        </p:txBody>
      </p:sp>
      <p:sp>
        <p:nvSpPr>
          <p:cNvPr id="897031" name="Rectangle 7"/>
          <p:cNvSpPr>
            <a:spLocks noChangeArrowheads="1"/>
          </p:cNvSpPr>
          <p:nvPr/>
        </p:nvSpPr>
        <p:spPr bwMode="auto">
          <a:xfrm>
            <a:off x="1660525" y="4538663"/>
            <a:ext cx="1511300" cy="301625"/>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solidFill>
                  <a:srgbClr val="000000"/>
                </a:solidFill>
              </a:rPr>
              <a:t>X        ID        2/2</a:t>
            </a:r>
            <a:endParaRPr lang="en-US" sz="1400">
              <a:solidFill>
                <a:srgbClr val="000000"/>
              </a:solidFill>
              <a:effectLst>
                <a:outerShdw blurRad="38100" dist="38100" dir="2700000" algn="tl">
                  <a:srgbClr val="FFFFFF"/>
                </a:outerShdw>
              </a:effectLst>
            </a:endParaRPr>
          </a:p>
        </p:txBody>
      </p:sp>
      <p:sp>
        <p:nvSpPr>
          <p:cNvPr id="34824" name="Rectangle 8"/>
          <p:cNvSpPr>
            <a:spLocks noChangeArrowheads="1"/>
          </p:cNvSpPr>
          <p:nvPr/>
        </p:nvSpPr>
        <p:spPr bwMode="auto">
          <a:xfrm>
            <a:off x="3598863" y="3505200"/>
            <a:ext cx="1438275" cy="1268413"/>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897033" name="Rectangle 9"/>
          <p:cNvSpPr>
            <a:spLocks noChangeArrowheads="1"/>
          </p:cNvSpPr>
          <p:nvPr/>
        </p:nvSpPr>
        <p:spPr bwMode="auto">
          <a:xfrm>
            <a:off x="3556000" y="3505200"/>
            <a:ext cx="1549400" cy="301625"/>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solidFill>
                  <a:srgbClr val="000000"/>
                </a:solidFill>
              </a:rPr>
              <a:t>G6202           373</a:t>
            </a:r>
            <a:endParaRPr lang="en-US" sz="1400">
              <a:solidFill>
                <a:srgbClr val="000000"/>
              </a:solidFill>
              <a:effectLst>
                <a:outerShdw blurRad="38100" dist="38100" dir="2700000" algn="tl">
                  <a:srgbClr val="FFFFFF"/>
                </a:outerShdw>
              </a:effectLst>
            </a:endParaRPr>
          </a:p>
        </p:txBody>
      </p:sp>
      <p:sp>
        <p:nvSpPr>
          <p:cNvPr id="897034" name="Rectangle 10"/>
          <p:cNvSpPr>
            <a:spLocks noChangeArrowheads="1"/>
          </p:cNvSpPr>
          <p:nvPr/>
        </p:nvSpPr>
        <p:spPr bwMode="auto">
          <a:xfrm>
            <a:off x="3886200" y="3970338"/>
            <a:ext cx="914400" cy="305212"/>
          </a:xfrm>
          <a:prstGeom prst="rect">
            <a:avLst/>
          </a:prstGeom>
          <a:noFill/>
          <a:ln w="12700">
            <a:noFill/>
            <a:miter lim="800000"/>
            <a:headEnd/>
            <a:tailEnd/>
          </a:ln>
          <a:effectLst/>
        </p:spPr>
        <p:txBody>
          <a:bodyPr wrap="square" lIns="90488" tIns="44450" rIns="90488" bIns="44450">
            <a:spAutoFit/>
          </a:bodyPr>
          <a:lstStyle/>
          <a:p>
            <a:pPr algn="ctr">
              <a:spcBef>
                <a:spcPct val="0"/>
              </a:spcBef>
              <a:defRPr/>
            </a:pPr>
            <a:r>
              <a:rPr lang="en-US" sz="1400" dirty="0">
                <a:solidFill>
                  <a:srgbClr val="000000"/>
                </a:solidFill>
              </a:rPr>
              <a:t>DATE</a:t>
            </a:r>
            <a:endParaRPr lang="en-US" sz="1400" dirty="0">
              <a:solidFill>
                <a:srgbClr val="000000"/>
              </a:solidFill>
              <a:effectLst>
                <a:outerShdw blurRad="38100" dist="38100" dir="2700000" algn="tl">
                  <a:srgbClr val="FFFFFF"/>
                </a:outerShdw>
              </a:effectLst>
            </a:endParaRPr>
          </a:p>
        </p:txBody>
      </p:sp>
      <p:sp>
        <p:nvSpPr>
          <p:cNvPr id="897035" name="Rectangle 11"/>
          <p:cNvSpPr>
            <a:spLocks noChangeArrowheads="1"/>
          </p:cNvSpPr>
          <p:nvPr/>
        </p:nvSpPr>
        <p:spPr bwMode="auto">
          <a:xfrm>
            <a:off x="3568700" y="4538663"/>
            <a:ext cx="1471613" cy="301625"/>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solidFill>
                  <a:srgbClr val="000000"/>
                </a:solidFill>
              </a:rPr>
              <a:t>X        DT      8/8</a:t>
            </a:r>
            <a:endParaRPr lang="en-US" sz="1400">
              <a:solidFill>
                <a:srgbClr val="000000"/>
              </a:solidFill>
              <a:effectLst>
                <a:outerShdw blurRad="38100" dist="38100" dir="2700000" algn="tl">
                  <a:srgbClr val="FFFFFF"/>
                </a:outerShdw>
              </a:effectLst>
            </a:endParaRPr>
          </a:p>
        </p:txBody>
      </p:sp>
      <p:sp>
        <p:nvSpPr>
          <p:cNvPr id="34828" name="Rectangle 12"/>
          <p:cNvSpPr>
            <a:spLocks noChangeArrowheads="1"/>
          </p:cNvSpPr>
          <p:nvPr/>
        </p:nvSpPr>
        <p:spPr bwMode="auto">
          <a:xfrm>
            <a:off x="5559425" y="3505200"/>
            <a:ext cx="1439863" cy="1268413"/>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897037" name="Rectangle 13"/>
          <p:cNvSpPr>
            <a:spLocks noChangeArrowheads="1"/>
          </p:cNvSpPr>
          <p:nvPr/>
        </p:nvSpPr>
        <p:spPr bwMode="auto">
          <a:xfrm>
            <a:off x="5486400" y="3505200"/>
            <a:ext cx="1600200" cy="301625"/>
          </a:xfrm>
          <a:prstGeom prst="rect">
            <a:avLst/>
          </a:prstGeom>
          <a:noFill/>
          <a:ln w="12700">
            <a:noFill/>
            <a:miter lim="800000"/>
            <a:headEnd/>
            <a:tailEnd/>
          </a:ln>
          <a:effectLst/>
        </p:spPr>
        <p:txBody>
          <a:bodyPr lIns="90488" tIns="44450" rIns="90488" bIns="44450">
            <a:spAutoFit/>
          </a:bodyPr>
          <a:lstStyle/>
          <a:p>
            <a:pPr>
              <a:spcBef>
                <a:spcPct val="0"/>
              </a:spcBef>
              <a:defRPr/>
            </a:pPr>
            <a:r>
              <a:rPr lang="en-US" sz="1400">
                <a:solidFill>
                  <a:srgbClr val="000000"/>
                </a:solidFill>
              </a:rPr>
              <a:t>G6203           176</a:t>
            </a:r>
            <a:endParaRPr lang="en-US" sz="1400">
              <a:solidFill>
                <a:srgbClr val="000000"/>
              </a:solidFill>
              <a:effectLst>
                <a:outerShdw blurRad="38100" dist="38100" dir="2700000" algn="tl">
                  <a:srgbClr val="FFFFFF"/>
                </a:outerShdw>
              </a:effectLst>
            </a:endParaRPr>
          </a:p>
        </p:txBody>
      </p:sp>
      <p:sp>
        <p:nvSpPr>
          <p:cNvPr id="897038" name="Rectangle 14"/>
          <p:cNvSpPr>
            <a:spLocks noChangeArrowheads="1"/>
          </p:cNvSpPr>
          <p:nvPr/>
        </p:nvSpPr>
        <p:spPr bwMode="auto">
          <a:xfrm>
            <a:off x="5559425" y="3829050"/>
            <a:ext cx="1387475" cy="520655"/>
          </a:xfrm>
          <a:prstGeom prst="rect">
            <a:avLst/>
          </a:prstGeom>
          <a:noFill/>
          <a:ln w="12700">
            <a:noFill/>
            <a:miter lim="800000"/>
            <a:headEnd/>
            <a:tailEnd/>
          </a:ln>
          <a:effectLst/>
        </p:spPr>
        <p:txBody>
          <a:bodyPr wrap="square" lIns="90488" tIns="44450" rIns="90488" bIns="44450">
            <a:spAutoFit/>
          </a:bodyPr>
          <a:lstStyle/>
          <a:p>
            <a:pPr algn="ctr">
              <a:spcBef>
                <a:spcPct val="0"/>
              </a:spcBef>
              <a:defRPr/>
            </a:pPr>
            <a:r>
              <a:rPr lang="en-US" sz="1400" dirty="0">
                <a:solidFill>
                  <a:srgbClr val="000000"/>
                </a:solidFill>
              </a:rPr>
              <a:t>TIME</a:t>
            </a:r>
          </a:p>
          <a:p>
            <a:pPr algn="ctr">
              <a:spcBef>
                <a:spcPct val="0"/>
              </a:spcBef>
              <a:defRPr/>
            </a:pPr>
            <a:r>
              <a:rPr lang="en-US" sz="1400" dirty="0">
                <a:solidFill>
                  <a:srgbClr val="000000"/>
                </a:solidFill>
              </a:rPr>
              <a:t>QUALIFIER</a:t>
            </a:r>
            <a:r>
              <a:rPr lang="en-US" sz="1400" dirty="0">
                <a:solidFill>
                  <a:srgbClr val="000000"/>
                </a:solidFill>
                <a:effectLst>
                  <a:outerShdw blurRad="38100" dist="38100" dir="2700000" algn="tl">
                    <a:srgbClr val="FFFFFF"/>
                  </a:outerShdw>
                </a:effectLst>
              </a:rPr>
              <a:t> </a:t>
            </a:r>
          </a:p>
        </p:txBody>
      </p:sp>
      <p:sp>
        <p:nvSpPr>
          <p:cNvPr id="897039" name="Rectangle 15"/>
          <p:cNvSpPr>
            <a:spLocks noChangeArrowheads="1"/>
          </p:cNvSpPr>
          <p:nvPr/>
        </p:nvSpPr>
        <p:spPr bwMode="auto">
          <a:xfrm>
            <a:off x="5530850" y="4538663"/>
            <a:ext cx="1511300" cy="301625"/>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solidFill>
                  <a:srgbClr val="000000"/>
                </a:solidFill>
              </a:rPr>
              <a:t>X        ID        1/2</a:t>
            </a:r>
            <a:endParaRPr lang="en-US" sz="1400">
              <a:solidFill>
                <a:srgbClr val="000000"/>
              </a:solidFill>
              <a:effectLst>
                <a:outerShdw blurRad="38100" dist="38100" dir="2700000" algn="tl">
                  <a:srgbClr val="FFFFFF"/>
                </a:outerShdw>
              </a:effectLst>
            </a:endParaRPr>
          </a:p>
        </p:txBody>
      </p:sp>
      <p:sp>
        <p:nvSpPr>
          <p:cNvPr id="897040" name="Rectangle 16"/>
          <p:cNvSpPr>
            <a:spLocks noChangeArrowheads="1"/>
          </p:cNvSpPr>
          <p:nvPr/>
        </p:nvSpPr>
        <p:spPr bwMode="auto">
          <a:xfrm>
            <a:off x="7162800" y="4019550"/>
            <a:ext cx="279400" cy="393700"/>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2000"/>
              <a:t>*</a:t>
            </a:r>
            <a:endParaRPr lang="en-US" sz="2000">
              <a:solidFill>
                <a:srgbClr val="000000"/>
              </a:solidFill>
              <a:effectLst>
                <a:outerShdw blurRad="38100" dist="38100" dir="2700000" algn="tl">
                  <a:srgbClr val="FFFFFF"/>
                </a:outerShdw>
              </a:effectLst>
            </a:endParaRPr>
          </a:p>
        </p:txBody>
      </p:sp>
      <p:sp>
        <p:nvSpPr>
          <p:cNvPr id="897041" name="Rectangle 17"/>
          <p:cNvSpPr>
            <a:spLocks noChangeArrowheads="1"/>
          </p:cNvSpPr>
          <p:nvPr/>
        </p:nvSpPr>
        <p:spPr bwMode="auto">
          <a:xfrm>
            <a:off x="5181600" y="4019550"/>
            <a:ext cx="279400" cy="393700"/>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2000"/>
              <a:t>*</a:t>
            </a:r>
            <a:endParaRPr lang="en-US" sz="2000">
              <a:solidFill>
                <a:srgbClr val="000000"/>
              </a:solidFill>
              <a:effectLst>
                <a:outerShdw blurRad="38100" dist="38100" dir="2700000" algn="tl">
                  <a:srgbClr val="FFFFFF"/>
                </a:outerShdw>
              </a:effectLst>
            </a:endParaRPr>
          </a:p>
        </p:txBody>
      </p:sp>
      <p:sp>
        <p:nvSpPr>
          <p:cNvPr id="34834" name="Text Box 18"/>
          <p:cNvSpPr txBox="1">
            <a:spLocks noChangeArrowheads="1"/>
          </p:cNvSpPr>
          <p:nvPr/>
        </p:nvSpPr>
        <p:spPr bwMode="auto">
          <a:xfrm>
            <a:off x="533400" y="3962400"/>
            <a:ext cx="838200" cy="457200"/>
          </a:xfrm>
          <a:prstGeom prst="rect">
            <a:avLst/>
          </a:prstGeom>
          <a:noFill/>
          <a:ln w="9525">
            <a:noFill/>
            <a:miter lim="800000"/>
            <a:headEnd/>
            <a:tailEnd/>
          </a:ln>
        </p:spPr>
        <p:txBody>
          <a:bodyPr>
            <a:spAutoFit/>
          </a:bodyPr>
          <a:lstStyle/>
          <a:p>
            <a:pPr>
              <a:spcBef>
                <a:spcPct val="50000"/>
              </a:spcBef>
            </a:pPr>
            <a:r>
              <a:rPr lang="en-US" sz="2400" dirty="0"/>
              <a:t>G62</a:t>
            </a:r>
            <a:endParaRPr lang="en-US" sz="1800" dirty="0">
              <a:solidFill>
                <a:srgbClr val="000000"/>
              </a:solidFill>
            </a:endParaRPr>
          </a:p>
        </p:txBody>
      </p:sp>
      <p:sp>
        <p:nvSpPr>
          <p:cNvPr id="897043" name="Rectangle 19"/>
          <p:cNvSpPr>
            <a:spLocks noChangeArrowheads="1"/>
          </p:cNvSpPr>
          <p:nvPr/>
        </p:nvSpPr>
        <p:spPr bwMode="auto">
          <a:xfrm>
            <a:off x="3162300" y="4019550"/>
            <a:ext cx="279400" cy="393700"/>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2000"/>
              <a:t>*</a:t>
            </a:r>
            <a:endParaRPr lang="en-US" sz="2000">
              <a:solidFill>
                <a:srgbClr val="000000"/>
              </a:solidFill>
              <a:effectLst>
                <a:outerShdw blurRad="38100" dist="38100" dir="2700000" algn="tl">
                  <a:srgbClr val="FFFFFF"/>
                </a:outerShdw>
              </a:effectLst>
            </a:endParaRPr>
          </a:p>
        </p:txBody>
      </p:sp>
      <p:sp>
        <p:nvSpPr>
          <p:cNvPr id="897044" name="Rectangle 20"/>
          <p:cNvSpPr>
            <a:spLocks noChangeArrowheads="1"/>
          </p:cNvSpPr>
          <p:nvPr/>
        </p:nvSpPr>
        <p:spPr bwMode="auto">
          <a:xfrm>
            <a:off x="1295400" y="4019550"/>
            <a:ext cx="279400" cy="393700"/>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2000"/>
              <a:t>*</a:t>
            </a:r>
            <a:endParaRPr lang="en-US" sz="2000">
              <a:solidFill>
                <a:srgbClr val="000000"/>
              </a:solidFill>
              <a:effectLst>
                <a:outerShdw blurRad="38100" dist="38100" dir="2700000" algn="tl">
                  <a:srgbClr val="FFFFFF"/>
                </a:outerShdw>
              </a:effectLst>
            </a:endParaRPr>
          </a:p>
        </p:txBody>
      </p:sp>
      <p:sp>
        <p:nvSpPr>
          <p:cNvPr id="897045" name="Rectangle 21"/>
          <p:cNvSpPr>
            <a:spLocks noChangeArrowheads="1"/>
          </p:cNvSpPr>
          <p:nvPr/>
        </p:nvSpPr>
        <p:spPr bwMode="auto">
          <a:xfrm>
            <a:off x="7442200" y="3505200"/>
            <a:ext cx="1549400" cy="301625"/>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solidFill>
                  <a:srgbClr val="000000"/>
                </a:solidFill>
              </a:rPr>
              <a:t>G6204           337</a:t>
            </a:r>
            <a:endParaRPr lang="en-US" sz="1400">
              <a:solidFill>
                <a:srgbClr val="000000"/>
              </a:solidFill>
              <a:effectLst>
                <a:outerShdw blurRad="38100" dist="38100" dir="2700000" algn="tl">
                  <a:srgbClr val="FFFFFF"/>
                </a:outerShdw>
              </a:effectLst>
            </a:endParaRPr>
          </a:p>
        </p:txBody>
      </p:sp>
      <p:sp>
        <p:nvSpPr>
          <p:cNvPr id="897046" name="Rectangle 22"/>
          <p:cNvSpPr>
            <a:spLocks noChangeArrowheads="1"/>
          </p:cNvSpPr>
          <p:nvPr/>
        </p:nvSpPr>
        <p:spPr bwMode="auto">
          <a:xfrm>
            <a:off x="7454900" y="4538663"/>
            <a:ext cx="1490663" cy="301625"/>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solidFill>
                  <a:srgbClr val="000000"/>
                </a:solidFill>
              </a:rPr>
              <a:t>X        TM      4/8</a:t>
            </a:r>
            <a:endParaRPr lang="en-US" sz="1400">
              <a:solidFill>
                <a:srgbClr val="000000"/>
              </a:solidFill>
              <a:effectLst>
                <a:outerShdw blurRad="38100" dist="38100" dir="2700000" algn="tl">
                  <a:srgbClr val="FFFFFF"/>
                </a:outerShdw>
              </a:effectLst>
            </a:endParaRPr>
          </a:p>
        </p:txBody>
      </p:sp>
      <p:sp>
        <p:nvSpPr>
          <p:cNvPr id="34839" name="Rectangle 23"/>
          <p:cNvSpPr>
            <a:spLocks noChangeArrowheads="1"/>
          </p:cNvSpPr>
          <p:nvPr/>
        </p:nvSpPr>
        <p:spPr bwMode="auto">
          <a:xfrm>
            <a:off x="7726363" y="4038600"/>
            <a:ext cx="960437" cy="305212"/>
          </a:xfrm>
          <a:prstGeom prst="rect">
            <a:avLst/>
          </a:prstGeom>
          <a:noFill/>
          <a:ln w="12700">
            <a:noFill/>
            <a:miter lim="800000"/>
            <a:headEnd/>
            <a:tailEnd/>
          </a:ln>
        </p:spPr>
        <p:txBody>
          <a:bodyPr wrap="square" lIns="90488" tIns="44450" rIns="90488" bIns="44450">
            <a:spAutoFit/>
          </a:bodyPr>
          <a:lstStyle/>
          <a:p>
            <a:pPr algn="ctr">
              <a:spcBef>
                <a:spcPct val="0"/>
              </a:spcBef>
            </a:pPr>
            <a:r>
              <a:rPr lang="en-US" sz="1400" dirty="0">
                <a:solidFill>
                  <a:srgbClr val="000000"/>
                </a:solidFill>
              </a:rPr>
              <a:t>TIME</a:t>
            </a:r>
          </a:p>
        </p:txBody>
      </p:sp>
      <p:sp>
        <p:nvSpPr>
          <p:cNvPr id="34840" name="Rectangle 24"/>
          <p:cNvSpPr>
            <a:spLocks noChangeArrowheads="1"/>
          </p:cNvSpPr>
          <p:nvPr/>
        </p:nvSpPr>
        <p:spPr bwMode="auto">
          <a:xfrm>
            <a:off x="6858000" y="1752600"/>
            <a:ext cx="1676400" cy="1295400"/>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34841" name="Rectangle 25"/>
          <p:cNvSpPr>
            <a:spLocks noChangeArrowheads="1"/>
          </p:cNvSpPr>
          <p:nvPr/>
        </p:nvSpPr>
        <p:spPr bwMode="auto">
          <a:xfrm>
            <a:off x="6934200" y="1752600"/>
            <a:ext cx="1514839" cy="305212"/>
          </a:xfrm>
          <a:prstGeom prst="rect">
            <a:avLst/>
          </a:prstGeom>
          <a:noFill/>
          <a:ln w="12700">
            <a:noFill/>
            <a:miter lim="800000"/>
            <a:headEnd/>
            <a:tailEnd/>
          </a:ln>
        </p:spPr>
        <p:txBody>
          <a:bodyPr wrap="none" lIns="90488" tIns="44450" rIns="90488" bIns="44450">
            <a:spAutoFit/>
          </a:bodyPr>
          <a:lstStyle/>
          <a:p>
            <a:pPr>
              <a:spcBef>
                <a:spcPct val="0"/>
              </a:spcBef>
            </a:pPr>
            <a:r>
              <a:rPr lang="en-US" sz="1400" dirty="0" smtClean="0">
                <a:solidFill>
                  <a:srgbClr val="000000"/>
                </a:solidFill>
              </a:rPr>
              <a:t>G6202          </a:t>
            </a:r>
            <a:r>
              <a:rPr lang="en-US" sz="1400" dirty="0">
                <a:solidFill>
                  <a:srgbClr val="000000"/>
                </a:solidFill>
              </a:rPr>
              <a:t>373</a:t>
            </a:r>
          </a:p>
        </p:txBody>
      </p:sp>
      <p:sp>
        <p:nvSpPr>
          <p:cNvPr id="897050" name="Rectangle 26"/>
          <p:cNvSpPr>
            <a:spLocks noChangeArrowheads="1"/>
          </p:cNvSpPr>
          <p:nvPr/>
        </p:nvSpPr>
        <p:spPr bwMode="auto">
          <a:xfrm>
            <a:off x="7162800" y="2198688"/>
            <a:ext cx="1054100" cy="305212"/>
          </a:xfrm>
          <a:prstGeom prst="rect">
            <a:avLst/>
          </a:prstGeom>
          <a:noFill/>
          <a:ln w="12700">
            <a:noFill/>
            <a:miter lim="800000"/>
            <a:headEnd/>
            <a:tailEnd/>
          </a:ln>
          <a:effectLst/>
        </p:spPr>
        <p:txBody>
          <a:bodyPr wrap="square" lIns="90488" tIns="44450" rIns="90488" bIns="44450">
            <a:spAutoFit/>
          </a:bodyPr>
          <a:lstStyle/>
          <a:p>
            <a:pPr algn="ctr">
              <a:spcBef>
                <a:spcPct val="0"/>
              </a:spcBef>
              <a:defRPr/>
            </a:pPr>
            <a:r>
              <a:rPr lang="en-US" sz="1400" dirty="0">
                <a:solidFill>
                  <a:srgbClr val="000000"/>
                </a:solidFill>
              </a:rPr>
              <a:t>DATE</a:t>
            </a:r>
            <a:endParaRPr lang="en-US" sz="1400" dirty="0">
              <a:solidFill>
                <a:srgbClr val="000000"/>
              </a:solidFill>
              <a:effectLst>
                <a:outerShdw blurRad="38100" dist="38100" dir="2700000" algn="tl">
                  <a:srgbClr val="FFFFFF"/>
                </a:outerShdw>
              </a:effectLst>
            </a:endParaRPr>
          </a:p>
        </p:txBody>
      </p:sp>
      <p:sp>
        <p:nvSpPr>
          <p:cNvPr id="897051" name="Rectangle 27"/>
          <p:cNvSpPr>
            <a:spLocks noChangeArrowheads="1"/>
          </p:cNvSpPr>
          <p:nvPr/>
        </p:nvSpPr>
        <p:spPr bwMode="auto">
          <a:xfrm>
            <a:off x="6946900" y="2744788"/>
            <a:ext cx="1520825" cy="303212"/>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dirty="0">
                <a:solidFill>
                  <a:srgbClr val="000000"/>
                </a:solidFill>
              </a:rPr>
              <a:t>X         DT      8/8</a:t>
            </a:r>
            <a:endParaRPr lang="en-US" sz="1400" dirty="0">
              <a:solidFill>
                <a:srgbClr val="000000"/>
              </a:solidFill>
              <a:effectLst>
                <a:outerShdw blurRad="38100" dist="38100" dir="2700000" algn="tl">
                  <a:srgbClr val="FFFFFF"/>
                </a:outerShdw>
              </a:effectLst>
            </a:endParaRPr>
          </a:p>
        </p:txBody>
      </p:sp>
      <p:sp>
        <p:nvSpPr>
          <p:cNvPr id="897052" name="Rectangle 28"/>
          <p:cNvSpPr>
            <a:spLocks noChangeArrowheads="1"/>
          </p:cNvSpPr>
          <p:nvPr/>
        </p:nvSpPr>
        <p:spPr bwMode="auto">
          <a:xfrm>
            <a:off x="685800" y="1752600"/>
            <a:ext cx="6019800" cy="1569660"/>
          </a:xfrm>
          <a:prstGeom prst="rect">
            <a:avLst/>
          </a:prstGeom>
          <a:noFill/>
          <a:ln w="9525">
            <a:noFill/>
            <a:miter lim="800000"/>
            <a:headEnd/>
            <a:tailEnd/>
          </a:ln>
          <a:effectLst/>
        </p:spPr>
        <p:txBody>
          <a:bodyPr>
            <a:spAutoFit/>
          </a:bodyPr>
          <a:lstStyle/>
          <a:p>
            <a:pPr marL="465138" indent="-465138">
              <a:spcBef>
                <a:spcPct val="0"/>
              </a:spcBef>
              <a:defRPr/>
            </a:pPr>
            <a:r>
              <a:rPr lang="en-US" sz="2400" dirty="0">
                <a:latin typeface="Arial "/>
              </a:rPr>
              <a:t>Example 2 – Generic data element 373, </a:t>
            </a:r>
            <a:r>
              <a:rPr lang="en-US" sz="2400" dirty="0" smtClean="0">
                <a:latin typeface="Arial "/>
              </a:rPr>
              <a:t>Date</a:t>
            </a:r>
            <a:r>
              <a:rPr lang="en-US" sz="2400" dirty="0">
                <a:latin typeface="Arial "/>
              </a:rPr>
              <a:t>, used with a qualifying data </a:t>
            </a:r>
            <a:r>
              <a:rPr lang="en-US" sz="2400" dirty="0" smtClean="0">
                <a:latin typeface="Arial "/>
              </a:rPr>
              <a:t>element</a:t>
            </a:r>
            <a:r>
              <a:rPr lang="en-US" sz="2400" dirty="0">
                <a:latin typeface="Arial "/>
              </a:rPr>
              <a:t>.</a:t>
            </a:r>
            <a:endParaRPr lang="en-US" sz="2400" dirty="0">
              <a:effectLst>
                <a:outerShdw blurRad="38100" dist="38100" dir="2700000" algn="tl">
                  <a:srgbClr val="000000"/>
                </a:outerShdw>
              </a:effectLst>
              <a:latin typeface="Arial "/>
            </a:endParaRPr>
          </a:p>
          <a:p>
            <a:pPr>
              <a:spcBef>
                <a:spcPct val="0"/>
              </a:spcBef>
              <a:defRPr/>
            </a:pPr>
            <a:endParaRPr lang="en-US" sz="2400" dirty="0">
              <a:effectLst>
                <a:outerShdw blurRad="38100" dist="38100" dir="2700000" algn="tl">
                  <a:srgbClr val="000000"/>
                </a:outerShdw>
              </a:effectLst>
              <a:latin typeface="Arial "/>
            </a:endParaRPr>
          </a:p>
        </p:txBody>
      </p:sp>
      <p:sp>
        <p:nvSpPr>
          <p:cNvPr id="897053" name="Rectangle 29"/>
          <p:cNvSpPr>
            <a:spLocks noChangeArrowheads="1"/>
          </p:cNvSpPr>
          <p:nvPr/>
        </p:nvSpPr>
        <p:spPr bwMode="auto">
          <a:xfrm>
            <a:off x="1295400" y="457200"/>
            <a:ext cx="6430963" cy="762000"/>
          </a:xfrm>
          <a:prstGeom prst="rect">
            <a:avLst/>
          </a:prstGeom>
          <a:noFill/>
          <a:ln w="9525">
            <a:noFill/>
            <a:miter lim="800000"/>
            <a:headEnd/>
            <a:tailEnd/>
          </a:ln>
          <a:effectLst/>
        </p:spPr>
        <p:txBody>
          <a:bodyPr>
            <a:spAutoFit/>
          </a:bodyPr>
          <a:lstStyle/>
          <a:p>
            <a:pPr algn="ctr">
              <a:spcBef>
                <a:spcPct val="0"/>
              </a:spcBef>
              <a:defRPr/>
            </a:pPr>
            <a:r>
              <a:rPr lang="en-US" sz="4400" dirty="0">
                <a:solidFill>
                  <a:srgbClr val="2D2DB9"/>
                </a:solidFill>
              </a:rPr>
              <a:t>Generic Data Elements</a:t>
            </a:r>
            <a:r>
              <a:rPr lang="en-US" sz="4400" dirty="0">
                <a:solidFill>
                  <a:srgbClr val="2D2DB9"/>
                </a:solidFill>
                <a:effectLst>
                  <a:outerShdw blurRad="38100" dist="38100" dir="2700000" algn="tl">
                    <a:srgbClr val="000000"/>
                  </a:outerShdw>
                </a:effectLst>
              </a:rPr>
              <a:t> </a:t>
            </a:r>
          </a:p>
        </p:txBody>
      </p:sp>
      <p:sp>
        <p:nvSpPr>
          <p:cNvPr id="897055" name="Text Box 31"/>
          <p:cNvSpPr txBox="1">
            <a:spLocks noChangeArrowheads="1"/>
          </p:cNvSpPr>
          <p:nvPr/>
        </p:nvSpPr>
        <p:spPr bwMode="auto">
          <a:xfrm>
            <a:off x="1752600" y="5105400"/>
            <a:ext cx="5638800" cy="1320800"/>
          </a:xfrm>
          <a:prstGeom prst="rect">
            <a:avLst/>
          </a:prstGeom>
          <a:solidFill>
            <a:schemeClr val="tx2">
              <a:lumMod val="40000"/>
              <a:lumOff val="60000"/>
            </a:schemeClr>
          </a:solidFill>
          <a:ln w="9525">
            <a:solidFill>
              <a:srgbClr val="000000"/>
            </a:solidFill>
            <a:miter lim="800000"/>
            <a:headEnd/>
            <a:tailEnd/>
          </a:ln>
          <a:effectLst/>
        </p:spPr>
        <p:txBody>
          <a:bodyPr>
            <a:spAutoFit/>
          </a:bodyPr>
          <a:lstStyle/>
          <a:p>
            <a:pPr>
              <a:spcBef>
                <a:spcPct val="50000"/>
              </a:spcBef>
              <a:defRPr/>
            </a:pPr>
            <a:r>
              <a:rPr lang="en-US" sz="2000" dirty="0">
                <a:solidFill>
                  <a:srgbClr val="000000"/>
                </a:solidFill>
              </a:rPr>
              <a:t>Date Qualifier type = ID  (codes list available)</a:t>
            </a:r>
          </a:p>
          <a:p>
            <a:pPr>
              <a:spcBef>
                <a:spcPct val="50000"/>
              </a:spcBef>
              <a:defRPr/>
            </a:pPr>
            <a:r>
              <a:rPr lang="en-US" sz="2000" dirty="0">
                <a:solidFill>
                  <a:srgbClr val="000000"/>
                </a:solidFill>
              </a:rPr>
              <a:t>(e.g.  “68” =  Requested Delivery Date, or</a:t>
            </a:r>
          </a:p>
          <a:p>
            <a:pPr>
              <a:spcBef>
                <a:spcPct val="50000"/>
              </a:spcBef>
              <a:defRPr/>
            </a:pPr>
            <a:r>
              <a:rPr lang="en-US" sz="2000" dirty="0">
                <a:solidFill>
                  <a:srgbClr val="000000"/>
                </a:solidFill>
              </a:rPr>
              <a:t>“BD” =  Required By)</a:t>
            </a:r>
            <a:r>
              <a:rPr lang="en-US" sz="2000" dirty="0">
                <a:solidFill>
                  <a:srgbClr val="000000"/>
                </a:solidFill>
                <a:effectLst>
                  <a:outerShdw blurRad="38100" dist="38100" dir="2700000" algn="tl">
                    <a:srgbClr val="FFFFFF"/>
                  </a:outerShdw>
                </a:effectLst>
              </a:rPr>
              <a:t> </a:t>
            </a:r>
          </a:p>
        </p:txBody>
      </p:sp>
      <p:grpSp>
        <p:nvGrpSpPr>
          <p:cNvPr id="31" name="Group 30"/>
          <p:cNvGrpSpPr/>
          <p:nvPr/>
        </p:nvGrpSpPr>
        <p:grpSpPr>
          <a:xfrm>
            <a:off x="5740794" y="6445190"/>
            <a:ext cx="3377806" cy="400110"/>
            <a:chOff x="6019800" y="6445190"/>
            <a:chExt cx="3098800" cy="400110"/>
          </a:xfrm>
        </p:grpSpPr>
        <p:sp>
          <p:nvSpPr>
            <p:cNvPr id="32" name="TextBox 31"/>
            <p:cNvSpPr txBox="1"/>
            <p:nvPr/>
          </p:nvSpPr>
          <p:spPr bwMode="auto">
            <a:xfrm>
              <a:off x="6019800" y="6445190"/>
              <a:ext cx="30988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Data Segment               Sentence</a:t>
              </a:r>
              <a:endParaRPr lang="en-US" sz="2000" dirty="0">
                <a:solidFill>
                  <a:srgbClr val="FF0000"/>
                </a:solidFill>
                <a:latin typeface="Arial Narrow" pitchFamily="34" charset="0"/>
                <a:cs typeface="Arial" charset="0"/>
              </a:endParaRPr>
            </a:p>
          </p:txBody>
        </p:sp>
        <p:sp>
          <p:nvSpPr>
            <p:cNvPr id="33" name="Left-Right Arrow 32"/>
            <p:cNvSpPr/>
            <p:nvPr/>
          </p:nvSpPr>
          <p:spPr bwMode="auto">
            <a:xfrm>
              <a:off x="7490007"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57200" y="152400"/>
            <a:ext cx="8077200" cy="1066800"/>
          </a:xfrm>
        </p:spPr>
        <p:txBody>
          <a:bodyPr/>
          <a:lstStyle/>
          <a:p>
            <a:r>
              <a:rPr lang="en-US" sz="4400" dirty="0" smtClean="0"/>
              <a:t>Relational Conditions</a:t>
            </a:r>
          </a:p>
        </p:txBody>
      </p:sp>
      <p:sp>
        <p:nvSpPr>
          <p:cNvPr id="35843" name="Rectangle 3"/>
          <p:cNvSpPr>
            <a:spLocks noGrp="1" noChangeArrowheads="1"/>
          </p:cNvSpPr>
          <p:nvPr>
            <p:ph idx="1"/>
          </p:nvPr>
        </p:nvSpPr>
        <p:spPr>
          <a:xfrm>
            <a:off x="228600" y="1143000"/>
            <a:ext cx="8763000" cy="1676400"/>
          </a:xfrm>
        </p:spPr>
        <p:txBody>
          <a:bodyPr/>
          <a:lstStyle/>
          <a:p>
            <a:pPr>
              <a:lnSpc>
                <a:spcPct val="90000"/>
              </a:lnSpc>
              <a:spcBef>
                <a:spcPct val="50000"/>
              </a:spcBef>
              <a:spcAft>
                <a:spcPct val="0"/>
              </a:spcAft>
              <a:buClr>
                <a:schemeClr val="tx2"/>
              </a:buClr>
            </a:pPr>
            <a:r>
              <a:rPr lang="en-US" sz="2000" b="0" dirty="0" smtClean="0"/>
              <a:t>Defines a relationship between two or more data elements in a segment.  </a:t>
            </a:r>
          </a:p>
          <a:p>
            <a:pPr>
              <a:lnSpc>
                <a:spcPct val="90000"/>
              </a:lnSpc>
              <a:spcBef>
                <a:spcPct val="75000"/>
              </a:spcBef>
              <a:spcAft>
                <a:spcPct val="0"/>
              </a:spcAft>
              <a:buClr>
                <a:schemeClr val="tx2"/>
              </a:buClr>
            </a:pPr>
            <a:r>
              <a:rPr lang="en-US" sz="2000" b="0" dirty="0" smtClean="0"/>
              <a:t>Expressed </a:t>
            </a:r>
            <a:r>
              <a:rPr lang="en-US" sz="2000" b="0" dirty="0" smtClean="0">
                <a:solidFill>
                  <a:srgbClr val="FF0000"/>
                </a:solidFill>
              </a:rPr>
              <a:t>in syntax note </a:t>
            </a:r>
            <a:r>
              <a:rPr lang="en-US" sz="2000" b="0" dirty="0" smtClean="0"/>
              <a:t>by letter code followed by the last two digits of the reference designator of the effected data elements (e.g. P0203).</a:t>
            </a:r>
          </a:p>
          <a:p>
            <a:pPr>
              <a:lnSpc>
                <a:spcPct val="90000"/>
              </a:lnSpc>
              <a:spcBef>
                <a:spcPct val="75000"/>
              </a:spcBef>
              <a:spcAft>
                <a:spcPct val="0"/>
              </a:spcAft>
              <a:buClr>
                <a:schemeClr val="tx2"/>
              </a:buClr>
            </a:pPr>
            <a:r>
              <a:rPr lang="en-US" sz="2000" b="0" dirty="0" smtClean="0"/>
              <a:t>	</a:t>
            </a:r>
            <a:r>
              <a:rPr lang="en-US" sz="2000" dirty="0" smtClean="0"/>
              <a:t>Examples: </a:t>
            </a:r>
            <a:r>
              <a:rPr lang="en-US" sz="2000" dirty="0" smtClean="0">
                <a:solidFill>
                  <a:srgbClr val="2D2DB9"/>
                </a:solidFill>
              </a:rPr>
              <a:t>P0203</a:t>
            </a:r>
            <a:r>
              <a:rPr lang="en-US" sz="2000" dirty="0" smtClean="0"/>
              <a:t>; </a:t>
            </a:r>
            <a:r>
              <a:rPr lang="en-US" sz="2000" dirty="0" smtClean="0">
                <a:solidFill>
                  <a:srgbClr val="2D2DB9"/>
                </a:solidFill>
              </a:rPr>
              <a:t>R0203</a:t>
            </a:r>
            <a:endParaRPr lang="en-US" sz="1200" dirty="0" smtClean="0">
              <a:solidFill>
                <a:srgbClr val="2D2DB9"/>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3972764292"/>
              </p:ext>
            </p:extLst>
          </p:nvPr>
        </p:nvGraphicFramePr>
        <p:xfrm>
          <a:off x="304800" y="3031958"/>
          <a:ext cx="8686800" cy="3216442"/>
        </p:xfrm>
        <a:graphic>
          <a:graphicData uri="http://schemas.openxmlformats.org/drawingml/2006/table">
            <a:tbl>
              <a:tblPr firstRow="1" bandRow="1">
                <a:tableStyleId>{5940675A-B579-460E-94D1-54222C63F5DA}</a:tableStyleId>
              </a:tblPr>
              <a:tblGrid>
                <a:gridCol w="381000">
                  <a:extLst>
                    <a:ext uri="{9D8B030D-6E8A-4147-A177-3AD203B41FA5}">
                      <a16:colId xmlns:a16="http://schemas.microsoft.com/office/drawing/2014/main" val="20000"/>
                    </a:ext>
                  </a:extLst>
                </a:gridCol>
                <a:gridCol w="1752600">
                  <a:extLst>
                    <a:ext uri="{9D8B030D-6E8A-4147-A177-3AD203B41FA5}">
                      <a16:colId xmlns:a16="http://schemas.microsoft.com/office/drawing/2014/main" val="20001"/>
                    </a:ext>
                  </a:extLst>
                </a:gridCol>
                <a:gridCol w="6553200">
                  <a:extLst>
                    <a:ext uri="{9D8B030D-6E8A-4147-A177-3AD203B41FA5}">
                      <a16:colId xmlns:a16="http://schemas.microsoft.com/office/drawing/2014/main" val="20002"/>
                    </a:ext>
                  </a:extLst>
                </a:gridCol>
              </a:tblGrid>
              <a:tr h="699312">
                <a:tc>
                  <a:txBody>
                    <a:bodyPr/>
                    <a:lstStyle/>
                    <a:p>
                      <a:r>
                        <a:rPr lang="en-US" b="1" dirty="0" smtClean="0">
                          <a:solidFill>
                            <a:srgbClr val="2D2DB9"/>
                          </a:solidFill>
                        </a:rPr>
                        <a:t>P</a:t>
                      </a:r>
                      <a:endParaRPr lang="en-US" b="1" dirty="0">
                        <a:solidFill>
                          <a:srgbClr val="2D2DB9"/>
                        </a:solidFill>
                      </a:endParaRPr>
                    </a:p>
                  </a:txBody>
                  <a:tcPr/>
                </a:tc>
                <a:tc>
                  <a:txBody>
                    <a:bodyPr/>
                    <a:lstStyle/>
                    <a:p>
                      <a:r>
                        <a:rPr lang="en-US" dirty="0" smtClean="0"/>
                        <a:t>Paired</a:t>
                      </a:r>
                      <a:endParaRPr lang="en-US" dirty="0"/>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800" b="0" dirty="0" smtClean="0"/>
                        <a:t>If any specified data element is present, then all the specified data elements must be present</a:t>
                      </a:r>
                      <a:endParaRPr lang="en-US" sz="800" b="0" dirty="0" smtClean="0"/>
                    </a:p>
                  </a:txBody>
                  <a:tcPr/>
                </a:tc>
                <a:extLst>
                  <a:ext uri="{0D108BD9-81ED-4DB2-BD59-A6C34878D82A}">
                    <a16:rowId xmlns:a16="http://schemas.microsoft.com/office/drawing/2014/main" val="10000"/>
                  </a:ext>
                </a:extLst>
              </a:tr>
              <a:tr h="417236">
                <a:tc>
                  <a:txBody>
                    <a:bodyPr/>
                    <a:lstStyle/>
                    <a:p>
                      <a:r>
                        <a:rPr lang="en-US" b="1" dirty="0" smtClean="0">
                          <a:solidFill>
                            <a:srgbClr val="2D2DB9"/>
                          </a:solidFill>
                        </a:rPr>
                        <a:t>R</a:t>
                      </a:r>
                      <a:endParaRPr lang="en-US" b="1" dirty="0">
                        <a:solidFill>
                          <a:srgbClr val="2D2DB9"/>
                        </a:solidFill>
                      </a:endParaRPr>
                    </a:p>
                  </a:txBody>
                  <a:tcPr/>
                </a:tc>
                <a:tc>
                  <a:txBody>
                    <a:bodyPr/>
                    <a:lstStyle/>
                    <a:p>
                      <a:r>
                        <a:rPr lang="en-US" dirty="0" smtClean="0"/>
                        <a:t>Required</a:t>
                      </a:r>
                      <a:endParaRPr lang="en-US" dirty="0"/>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800" b="0" dirty="0" smtClean="0"/>
                        <a:t>At least one of the specified data elements must be present</a:t>
                      </a:r>
                      <a:endParaRPr lang="en-US" sz="800" b="0" dirty="0" smtClean="0"/>
                    </a:p>
                  </a:txBody>
                  <a:tcPr/>
                </a:tc>
                <a:extLst>
                  <a:ext uri="{0D108BD9-81ED-4DB2-BD59-A6C34878D82A}">
                    <a16:rowId xmlns:a16="http://schemas.microsoft.com/office/drawing/2014/main" val="10001"/>
                  </a:ext>
                </a:extLst>
              </a:tr>
              <a:tr h="699312">
                <a:tc>
                  <a:txBody>
                    <a:bodyPr/>
                    <a:lstStyle/>
                    <a:p>
                      <a:r>
                        <a:rPr lang="en-US" b="1" dirty="0" smtClean="0">
                          <a:solidFill>
                            <a:srgbClr val="2D2DB9"/>
                          </a:solidFill>
                        </a:rPr>
                        <a:t>E</a:t>
                      </a:r>
                      <a:endParaRPr lang="en-US" b="1" dirty="0">
                        <a:solidFill>
                          <a:srgbClr val="2D2DB9"/>
                        </a:solidFill>
                      </a:endParaRPr>
                    </a:p>
                  </a:txBody>
                  <a:tcPr/>
                </a:tc>
                <a:tc>
                  <a:txBody>
                    <a:bodyPr/>
                    <a:lstStyle/>
                    <a:p>
                      <a:r>
                        <a:rPr lang="en-US" dirty="0" smtClean="0"/>
                        <a:t>Exclusive</a:t>
                      </a:r>
                      <a:endParaRPr lang="en-US" dirty="0"/>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800" b="0" dirty="0" smtClean="0"/>
                        <a:t>Not more than one of the specified data elements may be present</a:t>
                      </a:r>
                      <a:endParaRPr lang="en-US" sz="800" b="0" dirty="0" smtClean="0"/>
                    </a:p>
                  </a:txBody>
                  <a:tcPr/>
                </a:tc>
                <a:extLst>
                  <a:ext uri="{0D108BD9-81ED-4DB2-BD59-A6C34878D82A}">
                    <a16:rowId xmlns:a16="http://schemas.microsoft.com/office/drawing/2014/main" val="10002"/>
                  </a:ext>
                </a:extLst>
              </a:tr>
              <a:tr h="699312">
                <a:tc>
                  <a:txBody>
                    <a:bodyPr/>
                    <a:lstStyle/>
                    <a:p>
                      <a:r>
                        <a:rPr lang="en-US" b="1" dirty="0" smtClean="0">
                          <a:solidFill>
                            <a:srgbClr val="2D2DB9"/>
                          </a:solidFill>
                        </a:rPr>
                        <a:t>C</a:t>
                      </a:r>
                      <a:endParaRPr lang="en-US" b="1" dirty="0">
                        <a:solidFill>
                          <a:srgbClr val="2D2DB9"/>
                        </a:solidFill>
                      </a:endParaRPr>
                    </a:p>
                  </a:txBody>
                  <a:tcPr/>
                </a:tc>
                <a:tc>
                  <a:txBody>
                    <a:bodyPr/>
                    <a:lstStyle/>
                    <a:p>
                      <a:r>
                        <a:rPr lang="en-US" dirty="0" smtClean="0"/>
                        <a:t>Conditional</a:t>
                      </a:r>
                      <a:endParaRPr lang="en-US" dirty="0"/>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800" b="0" dirty="0" smtClean="0"/>
                        <a:t>If the first specified data element is present, then all other specified data elements must be present</a:t>
                      </a:r>
                      <a:endParaRPr lang="en-US" sz="800" b="0" dirty="0" smtClean="0"/>
                    </a:p>
                  </a:txBody>
                  <a:tcPr/>
                </a:tc>
                <a:extLst>
                  <a:ext uri="{0D108BD9-81ED-4DB2-BD59-A6C34878D82A}">
                    <a16:rowId xmlns:a16="http://schemas.microsoft.com/office/drawing/2014/main" val="10003"/>
                  </a:ext>
                </a:extLst>
              </a:tr>
              <a:tr h="701270">
                <a:tc>
                  <a:txBody>
                    <a:bodyPr/>
                    <a:lstStyle/>
                    <a:p>
                      <a:r>
                        <a:rPr lang="en-US" b="1" dirty="0" smtClean="0">
                          <a:solidFill>
                            <a:srgbClr val="2D2DB9"/>
                          </a:solidFill>
                        </a:rPr>
                        <a:t>L</a:t>
                      </a:r>
                      <a:endParaRPr lang="en-US" b="1" dirty="0">
                        <a:solidFill>
                          <a:srgbClr val="2D2DB9"/>
                        </a:solidFill>
                      </a:endParaRPr>
                    </a:p>
                  </a:txBody>
                  <a:tcPr/>
                </a:tc>
                <a:tc>
                  <a:txBody>
                    <a:bodyPr/>
                    <a:lstStyle/>
                    <a:p>
                      <a:r>
                        <a:rPr lang="en-US" dirty="0" smtClean="0"/>
                        <a:t>List Conditional</a:t>
                      </a:r>
                      <a:endParaRPr lang="en-US" dirty="0"/>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800" b="0" dirty="0" smtClean="0"/>
                        <a:t>If the first specified data element is present, then at least one of the remaining specified data elements must be present</a:t>
                      </a:r>
                    </a:p>
                  </a:txBody>
                  <a:tcPr/>
                </a:tc>
                <a:extLst>
                  <a:ext uri="{0D108BD9-81ED-4DB2-BD59-A6C34878D82A}">
                    <a16:rowId xmlns:a16="http://schemas.microsoft.com/office/drawing/2014/main" val="10004"/>
                  </a:ext>
                </a:extLst>
              </a:tr>
            </a:tbl>
          </a:graphicData>
        </a:graphic>
      </p:graphicFrame>
      <p:grpSp>
        <p:nvGrpSpPr>
          <p:cNvPr id="5" name="Group 4"/>
          <p:cNvGrpSpPr/>
          <p:nvPr/>
        </p:nvGrpSpPr>
        <p:grpSpPr>
          <a:xfrm>
            <a:off x="5740794" y="6445190"/>
            <a:ext cx="3377806" cy="400110"/>
            <a:chOff x="6019800" y="6445190"/>
            <a:chExt cx="3098800" cy="400110"/>
          </a:xfrm>
        </p:grpSpPr>
        <p:sp>
          <p:nvSpPr>
            <p:cNvPr id="6" name="TextBox 5"/>
            <p:cNvSpPr txBox="1"/>
            <p:nvPr/>
          </p:nvSpPr>
          <p:spPr bwMode="auto">
            <a:xfrm>
              <a:off x="6019800" y="6445190"/>
              <a:ext cx="30988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Data Segment               Sentence</a:t>
              </a:r>
              <a:endParaRPr lang="en-US" sz="2000" dirty="0">
                <a:solidFill>
                  <a:srgbClr val="FF0000"/>
                </a:solidFill>
                <a:latin typeface="Arial Narrow" pitchFamily="34" charset="0"/>
                <a:cs typeface="Arial" charset="0"/>
              </a:endParaRPr>
            </a:p>
          </p:txBody>
        </p:sp>
        <p:sp>
          <p:nvSpPr>
            <p:cNvPr id="7" name="Left-Right Arrow 6"/>
            <p:cNvSpPr/>
            <p:nvPr/>
          </p:nvSpPr>
          <p:spPr bwMode="auto">
            <a:xfrm>
              <a:off x="7490007"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3124200" y="5449888"/>
            <a:ext cx="2895600" cy="457200"/>
          </a:xfrm>
          <a:prstGeom prst="rect">
            <a:avLst/>
          </a:prstGeom>
          <a:noFill/>
          <a:ln w="12700">
            <a:noFill/>
            <a:miter lim="800000"/>
            <a:headEnd/>
            <a:tailEnd/>
          </a:ln>
        </p:spPr>
        <p:txBody>
          <a:bodyPr wrap="none" anchor="ctr"/>
          <a:lstStyle/>
          <a:p>
            <a:endParaRPr lang="en-US"/>
          </a:p>
        </p:txBody>
      </p:sp>
      <p:sp>
        <p:nvSpPr>
          <p:cNvPr id="901124" name="Text Box 4"/>
          <p:cNvSpPr txBox="1">
            <a:spLocks noChangeArrowheads="1"/>
          </p:cNvSpPr>
          <p:nvPr/>
        </p:nvSpPr>
        <p:spPr bwMode="auto">
          <a:xfrm>
            <a:off x="381000" y="762000"/>
            <a:ext cx="8153400" cy="823913"/>
          </a:xfrm>
          <a:prstGeom prst="rect">
            <a:avLst/>
          </a:prstGeom>
          <a:noFill/>
          <a:ln w="9525">
            <a:noFill/>
            <a:miter lim="800000"/>
            <a:headEnd/>
            <a:tailEnd/>
          </a:ln>
          <a:effectLst/>
        </p:spPr>
        <p:txBody>
          <a:bodyPr>
            <a:spAutoFit/>
          </a:bodyPr>
          <a:lstStyle/>
          <a:p>
            <a:pPr>
              <a:spcBef>
                <a:spcPct val="50000"/>
              </a:spcBef>
              <a:defRPr/>
            </a:pPr>
            <a:r>
              <a:rPr lang="en-US" sz="2400"/>
              <a:t>N1     Name</a:t>
            </a:r>
            <a:endParaRPr lang="en-US" sz="2400">
              <a:effectLst>
                <a:outerShdw blurRad="38100" dist="38100" dir="2700000" algn="tl">
                  <a:srgbClr val="000000"/>
                </a:outerShdw>
              </a:effectLst>
            </a:endParaRPr>
          </a:p>
          <a:p>
            <a:pPr>
              <a:spcBef>
                <a:spcPct val="50000"/>
              </a:spcBef>
              <a:defRPr/>
            </a:pPr>
            <a:r>
              <a:rPr lang="en-US" sz="1600" b="0"/>
              <a:t>To identify a party by type of organization, name, and code.</a:t>
            </a:r>
            <a:endParaRPr lang="en-US" sz="1600" b="0">
              <a:effectLst>
                <a:outerShdw blurRad="38100" dist="38100" dir="2700000" algn="tl">
                  <a:srgbClr val="000000"/>
                </a:outerShdw>
              </a:effectLst>
            </a:endParaRPr>
          </a:p>
        </p:txBody>
      </p:sp>
      <p:sp>
        <p:nvSpPr>
          <p:cNvPr id="36869" name="Text Box 5"/>
          <p:cNvSpPr txBox="1">
            <a:spLocks noChangeArrowheads="1"/>
          </p:cNvSpPr>
          <p:nvPr/>
        </p:nvSpPr>
        <p:spPr bwMode="auto">
          <a:xfrm>
            <a:off x="533400" y="4057650"/>
            <a:ext cx="8534400" cy="2431435"/>
          </a:xfrm>
          <a:prstGeom prst="rect">
            <a:avLst/>
          </a:prstGeom>
          <a:noFill/>
          <a:ln w="9525">
            <a:noFill/>
            <a:miter lim="800000"/>
            <a:headEnd/>
            <a:tailEnd/>
          </a:ln>
        </p:spPr>
        <p:txBody>
          <a:bodyPr wrap="square">
            <a:spAutoFit/>
          </a:bodyPr>
          <a:lstStyle/>
          <a:p>
            <a:pPr marL="457200" indent="-457200">
              <a:spcBef>
                <a:spcPct val="50000"/>
              </a:spcBef>
            </a:pPr>
            <a:r>
              <a:rPr lang="en-US" sz="1600" dirty="0"/>
              <a:t>Syntax:</a:t>
            </a:r>
            <a:endParaRPr lang="en-US" sz="1400" dirty="0"/>
          </a:p>
          <a:p>
            <a:pPr marL="457200" indent="-457200">
              <a:spcBef>
                <a:spcPct val="50000"/>
              </a:spcBef>
              <a:buFontTx/>
              <a:buAutoNum type="arabicPeriod"/>
            </a:pPr>
            <a:r>
              <a:rPr lang="en-US" sz="1400" b="0" dirty="0"/>
              <a:t>N102   R0203 – At least one of N102 or N103 is required.</a:t>
            </a:r>
          </a:p>
          <a:p>
            <a:pPr marL="457200" indent="-457200">
              <a:spcBef>
                <a:spcPct val="50000"/>
              </a:spcBef>
              <a:buFontTx/>
              <a:buAutoNum type="arabicPeriod"/>
            </a:pPr>
            <a:r>
              <a:rPr lang="en-US" sz="1400" b="0" dirty="0"/>
              <a:t>N103   P0304 – If either N103 or N104 are </a:t>
            </a:r>
            <a:r>
              <a:rPr lang="en-US" sz="1400" b="0" dirty="0" smtClean="0"/>
              <a:t>present, </a:t>
            </a:r>
            <a:r>
              <a:rPr lang="en-US" sz="1400" b="0" dirty="0"/>
              <a:t>then the </a:t>
            </a:r>
            <a:r>
              <a:rPr lang="en-US" sz="1400" b="0" dirty="0" smtClean="0"/>
              <a:t>other is </a:t>
            </a:r>
            <a:r>
              <a:rPr lang="en-US" sz="1400" b="0" dirty="0"/>
              <a:t>required.</a:t>
            </a:r>
          </a:p>
          <a:p>
            <a:pPr marL="457200" indent="-457200">
              <a:spcBef>
                <a:spcPct val="50000"/>
              </a:spcBef>
            </a:pPr>
            <a:r>
              <a:rPr lang="en-US" sz="1600" dirty="0"/>
              <a:t>Comments:</a:t>
            </a:r>
            <a:endParaRPr lang="en-US" sz="1400" dirty="0"/>
          </a:p>
          <a:p>
            <a:pPr marL="457200" indent="-457200">
              <a:spcBef>
                <a:spcPct val="50000"/>
              </a:spcBef>
              <a:buFontTx/>
              <a:buAutoNum type="arabicPeriod"/>
            </a:pPr>
            <a:r>
              <a:rPr lang="en-US" sz="1400" b="0" dirty="0"/>
              <a:t>This segment, used alone, provides the most efficient method of organizational identification.  To obtain this efficiency the “ID Code” (N104) must provide a key to the table maintained by the transaction processing party.</a:t>
            </a:r>
          </a:p>
          <a:p>
            <a:pPr marL="457200" indent="-457200">
              <a:spcBef>
                <a:spcPct val="50000"/>
              </a:spcBef>
              <a:buFontTx/>
              <a:buAutoNum type="arabicPeriod"/>
            </a:pPr>
            <a:r>
              <a:rPr lang="en-US" sz="1400" b="0" dirty="0"/>
              <a:t>N105 and N106 further define the type of entity in N101</a:t>
            </a:r>
            <a:r>
              <a:rPr lang="en-US" sz="1400" b="0" dirty="0" smtClean="0"/>
              <a:t>.</a:t>
            </a:r>
            <a:endParaRPr lang="en-US" sz="1400" dirty="0"/>
          </a:p>
        </p:txBody>
      </p:sp>
      <p:sp>
        <p:nvSpPr>
          <p:cNvPr id="901126" name="Rectangle 6"/>
          <p:cNvSpPr>
            <a:spLocks noChangeArrowheads="1"/>
          </p:cNvSpPr>
          <p:nvPr/>
        </p:nvSpPr>
        <p:spPr bwMode="auto">
          <a:xfrm>
            <a:off x="2895600" y="304800"/>
            <a:ext cx="3414713" cy="762000"/>
          </a:xfrm>
          <a:prstGeom prst="rect">
            <a:avLst/>
          </a:prstGeom>
          <a:noFill/>
          <a:ln w="9525">
            <a:noFill/>
            <a:miter lim="800000"/>
            <a:headEnd/>
            <a:tailEnd/>
          </a:ln>
          <a:effectLst/>
        </p:spPr>
        <p:txBody>
          <a:bodyPr>
            <a:spAutoFit/>
          </a:bodyPr>
          <a:lstStyle/>
          <a:p>
            <a:pPr>
              <a:spcBef>
                <a:spcPct val="0"/>
              </a:spcBef>
              <a:defRPr/>
            </a:pPr>
            <a:r>
              <a:rPr lang="en-US" sz="4400" dirty="0">
                <a:solidFill>
                  <a:srgbClr val="2D2DB9"/>
                </a:solidFill>
              </a:rPr>
              <a:t>N1 Segment</a:t>
            </a:r>
            <a:endParaRPr lang="en-US" sz="4400" dirty="0">
              <a:solidFill>
                <a:srgbClr val="2D2DB9"/>
              </a:solidFill>
              <a:effectLst>
                <a:outerShdw blurRad="38100" dist="38100" dir="2700000" algn="tl">
                  <a:srgbClr val="000000"/>
                </a:outerShdw>
              </a:effectLst>
            </a:endParaRPr>
          </a:p>
        </p:txBody>
      </p:sp>
      <p:sp>
        <p:nvSpPr>
          <p:cNvPr id="901127" name="Rectangle 7"/>
          <p:cNvSpPr>
            <a:spLocks noChangeArrowheads="1"/>
          </p:cNvSpPr>
          <p:nvPr/>
        </p:nvSpPr>
        <p:spPr bwMode="auto">
          <a:xfrm>
            <a:off x="990600" y="1992313"/>
            <a:ext cx="723900" cy="454025"/>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2400"/>
              <a:t>N1</a:t>
            </a:r>
            <a:r>
              <a:rPr lang="en-US" sz="1800">
                <a:solidFill>
                  <a:srgbClr val="000000"/>
                </a:solidFill>
                <a:effectLst>
                  <a:outerShdw blurRad="38100" dist="38100" dir="2700000" algn="tl">
                    <a:srgbClr val="FFFFFF"/>
                  </a:outerShdw>
                </a:effectLst>
              </a:rPr>
              <a:t> </a:t>
            </a:r>
            <a:r>
              <a:rPr lang="en-US" sz="1800"/>
              <a:t>*</a:t>
            </a:r>
            <a:endParaRPr lang="en-US" sz="1800" b="0">
              <a:solidFill>
                <a:schemeClr val="accent1"/>
              </a:solidFill>
            </a:endParaRPr>
          </a:p>
        </p:txBody>
      </p:sp>
      <p:sp>
        <p:nvSpPr>
          <p:cNvPr id="36872" name="Rectangle 8"/>
          <p:cNvSpPr>
            <a:spLocks noChangeArrowheads="1"/>
          </p:cNvSpPr>
          <p:nvPr/>
        </p:nvSpPr>
        <p:spPr bwMode="auto">
          <a:xfrm>
            <a:off x="1676400" y="1600200"/>
            <a:ext cx="1447800" cy="1219200"/>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901129" name="Rectangle 9"/>
          <p:cNvSpPr>
            <a:spLocks noChangeArrowheads="1"/>
          </p:cNvSpPr>
          <p:nvPr/>
        </p:nvSpPr>
        <p:spPr bwMode="auto">
          <a:xfrm>
            <a:off x="1768475" y="1614488"/>
            <a:ext cx="604838" cy="301625"/>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solidFill>
                  <a:srgbClr val="000000"/>
                </a:solidFill>
              </a:rPr>
              <a:t>N101</a:t>
            </a:r>
            <a:endParaRPr lang="en-US" sz="1400">
              <a:solidFill>
                <a:srgbClr val="000000"/>
              </a:solidFill>
              <a:effectLst>
                <a:outerShdw blurRad="38100" dist="38100" dir="2700000" algn="tl">
                  <a:srgbClr val="FFFFFF"/>
                </a:outerShdw>
              </a:effectLst>
            </a:endParaRPr>
          </a:p>
        </p:txBody>
      </p:sp>
      <p:sp>
        <p:nvSpPr>
          <p:cNvPr id="901130" name="Rectangle 10"/>
          <p:cNvSpPr>
            <a:spLocks noChangeArrowheads="1"/>
          </p:cNvSpPr>
          <p:nvPr/>
        </p:nvSpPr>
        <p:spPr bwMode="auto">
          <a:xfrm>
            <a:off x="2743200" y="1614488"/>
            <a:ext cx="377825" cy="301625"/>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solidFill>
                  <a:srgbClr val="000000"/>
                </a:solidFill>
              </a:rPr>
              <a:t>98</a:t>
            </a:r>
            <a:endParaRPr lang="en-US" sz="1400">
              <a:solidFill>
                <a:srgbClr val="000000"/>
              </a:solidFill>
              <a:effectLst>
                <a:outerShdw blurRad="38100" dist="38100" dir="2700000" algn="tl">
                  <a:srgbClr val="FFFFFF"/>
                </a:outerShdw>
              </a:effectLst>
            </a:endParaRPr>
          </a:p>
        </p:txBody>
      </p:sp>
      <p:sp>
        <p:nvSpPr>
          <p:cNvPr id="901131" name="Rectangle 11"/>
          <p:cNvSpPr>
            <a:spLocks noChangeArrowheads="1"/>
          </p:cNvSpPr>
          <p:nvPr/>
        </p:nvSpPr>
        <p:spPr bwMode="auto">
          <a:xfrm>
            <a:off x="1682750" y="2517775"/>
            <a:ext cx="1441450" cy="301625"/>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dirty="0">
                <a:solidFill>
                  <a:srgbClr val="000000"/>
                </a:solidFill>
              </a:rPr>
              <a:t> M       ID      2/3</a:t>
            </a:r>
            <a:endParaRPr lang="en-US" sz="1400" dirty="0">
              <a:solidFill>
                <a:srgbClr val="000000"/>
              </a:solidFill>
              <a:effectLst>
                <a:outerShdw blurRad="38100" dist="38100" dir="2700000" algn="tl">
                  <a:srgbClr val="FFFFFF"/>
                </a:outerShdw>
              </a:effectLst>
            </a:endParaRPr>
          </a:p>
        </p:txBody>
      </p:sp>
      <p:sp>
        <p:nvSpPr>
          <p:cNvPr id="901132" name="Rectangle 12"/>
          <p:cNvSpPr>
            <a:spLocks noChangeArrowheads="1"/>
          </p:cNvSpPr>
          <p:nvPr/>
        </p:nvSpPr>
        <p:spPr bwMode="auto">
          <a:xfrm>
            <a:off x="1924050" y="1857375"/>
            <a:ext cx="928688" cy="727075"/>
          </a:xfrm>
          <a:prstGeom prst="rect">
            <a:avLst/>
          </a:prstGeom>
          <a:noFill/>
          <a:ln w="12700">
            <a:noFill/>
            <a:miter lim="800000"/>
            <a:headEnd/>
            <a:tailEnd/>
          </a:ln>
          <a:effectLst/>
        </p:spPr>
        <p:txBody>
          <a:bodyPr wrap="none" lIns="90488" tIns="44450" rIns="90488" bIns="44450">
            <a:spAutoFit/>
          </a:bodyPr>
          <a:lstStyle/>
          <a:p>
            <a:pPr algn="ctr">
              <a:spcBef>
                <a:spcPct val="0"/>
              </a:spcBef>
              <a:defRPr/>
            </a:pPr>
            <a:r>
              <a:rPr lang="en-US" sz="1400" dirty="0">
                <a:solidFill>
                  <a:srgbClr val="000000"/>
                </a:solidFill>
              </a:rPr>
              <a:t>Entity</a:t>
            </a:r>
          </a:p>
          <a:p>
            <a:pPr algn="ctr">
              <a:spcBef>
                <a:spcPct val="0"/>
              </a:spcBef>
              <a:defRPr/>
            </a:pPr>
            <a:r>
              <a:rPr lang="en-US" sz="1400" dirty="0">
                <a:solidFill>
                  <a:srgbClr val="000000"/>
                </a:solidFill>
              </a:rPr>
              <a:t>Identifier</a:t>
            </a:r>
          </a:p>
          <a:p>
            <a:pPr algn="ctr">
              <a:spcBef>
                <a:spcPct val="0"/>
              </a:spcBef>
              <a:defRPr/>
            </a:pPr>
            <a:r>
              <a:rPr lang="en-US" sz="1400" dirty="0">
                <a:solidFill>
                  <a:srgbClr val="000000"/>
                </a:solidFill>
              </a:rPr>
              <a:t>Code</a:t>
            </a:r>
            <a:endParaRPr lang="en-US" sz="1400" dirty="0">
              <a:solidFill>
                <a:srgbClr val="000000"/>
              </a:solidFill>
              <a:effectLst>
                <a:outerShdw blurRad="38100" dist="38100" dir="2700000" algn="tl">
                  <a:srgbClr val="FFFFFF"/>
                </a:outerShdw>
              </a:effectLst>
            </a:endParaRPr>
          </a:p>
        </p:txBody>
      </p:sp>
      <p:sp>
        <p:nvSpPr>
          <p:cNvPr id="36877" name="Rectangle 13"/>
          <p:cNvSpPr>
            <a:spLocks noChangeArrowheads="1"/>
          </p:cNvSpPr>
          <p:nvPr/>
        </p:nvSpPr>
        <p:spPr bwMode="auto">
          <a:xfrm>
            <a:off x="5562600" y="1611313"/>
            <a:ext cx="1447800" cy="1208087"/>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36878" name="Rectangle 14"/>
          <p:cNvSpPr>
            <a:spLocks noChangeArrowheads="1"/>
          </p:cNvSpPr>
          <p:nvPr/>
        </p:nvSpPr>
        <p:spPr bwMode="auto">
          <a:xfrm>
            <a:off x="5632450" y="1633538"/>
            <a:ext cx="1392238" cy="301625"/>
          </a:xfrm>
          <a:prstGeom prst="rect">
            <a:avLst/>
          </a:prstGeom>
          <a:noFill/>
          <a:ln w="12700">
            <a:noFill/>
            <a:miter lim="800000"/>
            <a:headEnd/>
            <a:tailEnd/>
          </a:ln>
        </p:spPr>
        <p:txBody>
          <a:bodyPr wrap="none" lIns="90488" tIns="44450" rIns="90488" bIns="44450">
            <a:spAutoFit/>
          </a:bodyPr>
          <a:lstStyle/>
          <a:p>
            <a:pPr>
              <a:spcBef>
                <a:spcPct val="0"/>
              </a:spcBef>
            </a:pPr>
            <a:r>
              <a:rPr lang="en-US" sz="1400">
                <a:solidFill>
                  <a:srgbClr val="000000"/>
                </a:solidFill>
              </a:rPr>
              <a:t>N103            66</a:t>
            </a:r>
          </a:p>
        </p:txBody>
      </p:sp>
      <p:sp>
        <p:nvSpPr>
          <p:cNvPr id="36879" name="Rectangle 15"/>
          <p:cNvSpPr>
            <a:spLocks noChangeArrowheads="1"/>
          </p:cNvSpPr>
          <p:nvPr/>
        </p:nvSpPr>
        <p:spPr bwMode="auto">
          <a:xfrm>
            <a:off x="5643563" y="2503488"/>
            <a:ext cx="1363662" cy="301625"/>
          </a:xfrm>
          <a:prstGeom prst="rect">
            <a:avLst/>
          </a:prstGeom>
          <a:noFill/>
          <a:ln w="12700">
            <a:noFill/>
            <a:miter lim="800000"/>
            <a:headEnd/>
            <a:tailEnd/>
          </a:ln>
        </p:spPr>
        <p:txBody>
          <a:bodyPr wrap="none" lIns="90488" tIns="44450" rIns="90488" bIns="44450">
            <a:spAutoFit/>
          </a:bodyPr>
          <a:lstStyle/>
          <a:p>
            <a:pPr>
              <a:spcBef>
                <a:spcPct val="0"/>
              </a:spcBef>
            </a:pPr>
            <a:r>
              <a:rPr lang="en-US" sz="1400">
                <a:solidFill>
                  <a:srgbClr val="000000"/>
                </a:solidFill>
              </a:rPr>
              <a:t>X       ID      1/2</a:t>
            </a:r>
          </a:p>
        </p:txBody>
      </p:sp>
      <p:sp>
        <p:nvSpPr>
          <p:cNvPr id="36880" name="Rectangle 16"/>
          <p:cNvSpPr>
            <a:spLocks noChangeArrowheads="1"/>
          </p:cNvSpPr>
          <p:nvPr/>
        </p:nvSpPr>
        <p:spPr bwMode="auto">
          <a:xfrm>
            <a:off x="5659438" y="1905000"/>
            <a:ext cx="1281112" cy="636588"/>
          </a:xfrm>
          <a:prstGeom prst="rect">
            <a:avLst/>
          </a:prstGeom>
          <a:noFill/>
          <a:ln w="12700">
            <a:noFill/>
            <a:miter lim="800000"/>
            <a:headEnd/>
            <a:tailEnd/>
          </a:ln>
        </p:spPr>
        <p:txBody>
          <a:bodyPr lIns="90488" tIns="44450" rIns="90488" bIns="44450">
            <a:spAutoFit/>
          </a:bodyPr>
          <a:lstStyle/>
          <a:p>
            <a:pPr algn="ctr">
              <a:spcBef>
                <a:spcPct val="0"/>
              </a:spcBef>
            </a:pPr>
            <a:r>
              <a:rPr lang="en-US">
                <a:solidFill>
                  <a:srgbClr val="000000"/>
                </a:solidFill>
              </a:rPr>
              <a:t>Identification</a:t>
            </a:r>
          </a:p>
          <a:p>
            <a:pPr algn="ctr">
              <a:spcBef>
                <a:spcPct val="0"/>
              </a:spcBef>
            </a:pPr>
            <a:r>
              <a:rPr lang="en-US">
                <a:solidFill>
                  <a:srgbClr val="000000"/>
                </a:solidFill>
              </a:rPr>
              <a:t>Code </a:t>
            </a:r>
          </a:p>
          <a:p>
            <a:pPr algn="ctr">
              <a:spcBef>
                <a:spcPct val="0"/>
              </a:spcBef>
            </a:pPr>
            <a:r>
              <a:rPr lang="en-US">
                <a:solidFill>
                  <a:srgbClr val="000000"/>
                </a:solidFill>
              </a:rPr>
              <a:t>Qualifier</a:t>
            </a:r>
          </a:p>
        </p:txBody>
      </p:sp>
      <p:sp>
        <p:nvSpPr>
          <p:cNvPr id="36881" name="Rectangle 17"/>
          <p:cNvSpPr>
            <a:spLocks noChangeArrowheads="1"/>
          </p:cNvSpPr>
          <p:nvPr/>
        </p:nvSpPr>
        <p:spPr bwMode="auto">
          <a:xfrm>
            <a:off x="3581400" y="1616075"/>
            <a:ext cx="1447800" cy="1203325"/>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36882" name="Rectangle 18"/>
          <p:cNvSpPr>
            <a:spLocks noChangeArrowheads="1"/>
          </p:cNvSpPr>
          <p:nvPr/>
        </p:nvSpPr>
        <p:spPr bwMode="auto">
          <a:xfrm>
            <a:off x="3632200" y="1630363"/>
            <a:ext cx="1343025" cy="301625"/>
          </a:xfrm>
          <a:prstGeom prst="rect">
            <a:avLst/>
          </a:prstGeom>
          <a:noFill/>
          <a:ln w="12700">
            <a:noFill/>
            <a:miter lim="800000"/>
            <a:headEnd/>
            <a:tailEnd/>
          </a:ln>
        </p:spPr>
        <p:txBody>
          <a:bodyPr wrap="none" lIns="90488" tIns="44450" rIns="90488" bIns="44450">
            <a:spAutoFit/>
          </a:bodyPr>
          <a:lstStyle/>
          <a:p>
            <a:pPr>
              <a:spcBef>
                <a:spcPct val="0"/>
              </a:spcBef>
            </a:pPr>
            <a:r>
              <a:rPr lang="en-US" sz="1400">
                <a:solidFill>
                  <a:srgbClr val="000000"/>
                </a:solidFill>
              </a:rPr>
              <a:t>N102           93</a:t>
            </a:r>
          </a:p>
        </p:txBody>
      </p:sp>
      <p:sp>
        <p:nvSpPr>
          <p:cNvPr id="36883" name="Rectangle 19"/>
          <p:cNvSpPr>
            <a:spLocks noChangeArrowheads="1"/>
          </p:cNvSpPr>
          <p:nvPr/>
        </p:nvSpPr>
        <p:spPr bwMode="auto">
          <a:xfrm>
            <a:off x="3625850" y="2501900"/>
            <a:ext cx="1344613" cy="301625"/>
          </a:xfrm>
          <a:prstGeom prst="rect">
            <a:avLst/>
          </a:prstGeom>
          <a:noFill/>
          <a:ln w="12700">
            <a:noFill/>
            <a:miter lim="800000"/>
            <a:headEnd/>
            <a:tailEnd/>
          </a:ln>
        </p:spPr>
        <p:txBody>
          <a:bodyPr wrap="none" lIns="90488" tIns="44450" rIns="90488" bIns="44450">
            <a:spAutoFit/>
          </a:bodyPr>
          <a:lstStyle/>
          <a:p>
            <a:pPr>
              <a:spcBef>
                <a:spcPct val="0"/>
              </a:spcBef>
            </a:pPr>
            <a:r>
              <a:rPr lang="en-US" sz="1400">
                <a:solidFill>
                  <a:srgbClr val="000000"/>
                </a:solidFill>
              </a:rPr>
              <a:t>X     AN    1/60</a:t>
            </a:r>
          </a:p>
        </p:txBody>
      </p:sp>
      <p:sp>
        <p:nvSpPr>
          <p:cNvPr id="36884" name="Rectangle 20"/>
          <p:cNvSpPr>
            <a:spLocks noChangeArrowheads="1"/>
          </p:cNvSpPr>
          <p:nvPr/>
        </p:nvSpPr>
        <p:spPr bwMode="auto">
          <a:xfrm>
            <a:off x="4006850" y="2044700"/>
            <a:ext cx="665163" cy="301625"/>
          </a:xfrm>
          <a:prstGeom prst="rect">
            <a:avLst/>
          </a:prstGeom>
          <a:noFill/>
          <a:ln w="12700">
            <a:noFill/>
            <a:miter lim="800000"/>
            <a:headEnd/>
            <a:tailEnd/>
          </a:ln>
        </p:spPr>
        <p:txBody>
          <a:bodyPr wrap="none" lIns="90488" tIns="44450" rIns="90488" bIns="44450">
            <a:spAutoFit/>
          </a:bodyPr>
          <a:lstStyle/>
          <a:p>
            <a:pPr>
              <a:spcBef>
                <a:spcPct val="0"/>
              </a:spcBef>
            </a:pPr>
            <a:r>
              <a:rPr lang="en-US" sz="1400">
                <a:solidFill>
                  <a:srgbClr val="000000"/>
                </a:solidFill>
              </a:rPr>
              <a:t>Name</a:t>
            </a:r>
          </a:p>
        </p:txBody>
      </p:sp>
      <p:sp>
        <p:nvSpPr>
          <p:cNvPr id="36885" name="Rectangle 21"/>
          <p:cNvSpPr>
            <a:spLocks noChangeArrowheads="1"/>
          </p:cNvSpPr>
          <p:nvPr/>
        </p:nvSpPr>
        <p:spPr bwMode="auto">
          <a:xfrm>
            <a:off x="1344613" y="3470275"/>
            <a:ext cx="280987" cy="393700"/>
          </a:xfrm>
          <a:prstGeom prst="rect">
            <a:avLst/>
          </a:prstGeom>
          <a:noFill/>
          <a:ln w="12700">
            <a:noFill/>
            <a:miter lim="800000"/>
            <a:headEnd/>
            <a:tailEnd/>
          </a:ln>
        </p:spPr>
        <p:txBody>
          <a:bodyPr lIns="90488" tIns="44450" rIns="90488" bIns="44450">
            <a:spAutoFit/>
          </a:bodyPr>
          <a:lstStyle/>
          <a:p>
            <a:pPr algn="ctr">
              <a:spcBef>
                <a:spcPct val="0"/>
              </a:spcBef>
            </a:pPr>
            <a:r>
              <a:rPr lang="en-US" sz="2000"/>
              <a:t>*</a:t>
            </a:r>
          </a:p>
        </p:txBody>
      </p:sp>
      <p:sp>
        <p:nvSpPr>
          <p:cNvPr id="901142" name="Rectangle 22"/>
          <p:cNvSpPr>
            <a:spLocks noChangeArrowheads="1"/>
          </p:cNvSpPr>
          <p:nvPr/>
        </p:nvSpPr>
        <p:spPr bwMode="auto">
          <a:xfrm>
            <a:off x="5187950" y="2001838"/>
            <a:ext cx="280988" cy="393700"/>
          </a:xfrm>
          <a:prstGeom prst="rect">
            <a:avLst/>
          </a:prstGeom>
          <a:noFill/>
          <a:ln w="12700">
            <a:noFill/>
            <a:miter lim="800000"/>
            <a:headEnd/>
            <a:tailEnd/>
          </a:ln>
          <a:effectLst/>
        </p:spPr>
        <p:txBody>
          <a:bodyPr lIns="90488" tIns="44450" rIns="90488" bIns="44450">
            <a:spAutoFit/>
          </a:bodyPr>
          <a:lstStyle/>
          <a:p>
            <a:pPr algn="ctr">
              <a:spcBef>
                <a:spcPct val="0"/>
              </a:spcBef>
              <a:defRPr/>
            </a:pPr>
            <a:r>
              <a:rPr lang="en-US" sz="2000"/>
              <a:t>*</a:t>
            </a:r>
            <a:endParaRPr lang="en-US" sz="2000">
              <a:solidFill>
                <a:srgbClr val="000000"/>
              </a:solidFill>
              <a:effectLst>
                <a:outerShdw blurRad="38100" dist="38100" dir="2700000" algn="tl">
                  <a:srgbClr val="FFFFFF"/>
                </a:outerShdw>
              </a:effectLst>
            </a:endParaRPr>
          </a:p>
        </p:txBody>
      </p:sp>
      <p:sp>
        <p:nvSpPr>
          <p:cNvPr id="36887" name="Rectangle 23"/>
          <p:cNvSpPr>
            <a:spLocks noChangeArrowheads="1"/>
          </p:cNvSpPr>
          <p:nvPr/>
        </p:nvSpPr>
        <p:spPr bwMode="auto">
          <a:xfrm>
            <a:off x="1676400" y="3048000"/>
            <a:ext cx="1447800" cy="1219200"/>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36888" name="Rectangle 24"/>
          <p:cNvSpPr>
            <a:spLocks noChangeArrowheads="1"/>
          </p:cNvSpPr>
          <p:nvPr/>
        </p:nvSpPr>
        <p:spPr bwMode="auto">
          <a:xfrm>
            <a:off x="1704975" y="3048000"/>
            <a:ext cx="1343025" cy="301625"/>
          </a:xfrm>
          <a:prstGeom prst="rect">
            <a:avLst/>
          </a:prstGeom>
          <a:noFill/>
          <a:ln w="12700">
            <a:noFill/>
            <a:miter lim="800000"/>
            <a:headEnd/>
            <a:tailEnd/>
          </a:ln>
        </p:spPr>
        <p:txBody>
          <a:bodyPr wrap="none" lIns="90488" tIns="44450" rIns="90488" bIns="44450">
            <a:spAutoFit/>
          </a:bodyPr>
          <a:lstStyle/>
          <a:p>
            <a:pPr>
              <a:spcBef>
                <a:spcPct val="0"/>
              </a:spcBef>
            </a:pPr>
            <a:r>
              <a:rPr lang="en-US" sz="1400">
                <a:solidFill>
                  <a:srgbClr val="000000"/>
                </a:solidFill>
              </a:rPr>
              <a:t>N104           67</a:t>
            </a:r>
          </a:p>
        </p:txBody>
      </p:sp>
      <p:sp>
        <p:nvSpPr>
          <p:cNvPr id="36889" name="Rectangle 25"/>
          <p:cNvSpPr>
            <a:spLocks noChangeArrowheads="1"/>
          </p:cNvSpPr>
          <p:nvPr/>
        </p:nvSpPr>
        <p:spPr bwMode="auto">
          <a:xfrm>
            <a:off x="1735138" y="3392488"/>
            <a:ext cx="1281112" cy="514350"/>
          </a:xfrm>
          <a:prstGeom prst="rect">
            <a:avLst/>
          </a:prstGeom>
          <a:noFill/>
          <a:ln w="12700">
            <a:noFill/>
            <a:miter lim="800000"/>
            <a:headEnd/>
            <a:tailEnd/>
          </a:ln>
        </p:spPr>
        <p:txBody>
          <a:bodyPr wrap="none" lIns="90488" tIns="44450" rIns="90488" bIns="44450">
            <a:spAutoFit/>
          </a:bodyPr>
          <a:lstStyle/>
          <a:p>
            <a:pPr algn="ctr">
              <a:spcBef>
                <a:spcPct val="0"/>
              </a:spcBef>
            </a:pPr>
            <a:r>
              <a:rPr lang="en-US" sz="1400">
                <a:solidFill>
                  <a:srgbClr val="000000"/>
                </a:solidFill>
              </a:rPr>
              <a:t>Identification</a:t>
            </a:r>
          </a:p>
          <a:p>
            <a:pPr algn="ctr">
              <a:spcBef>
                <a:spcPct val="0"/>
              </a:spcBef>
            </a:pPr>
            <a:r>
              <a:rPr lang="en-US" sz="1400">
                <a:solidFill>
                  <a:srgbClr val="000000"/>
                </a:solidFill>
              </a:rPr>
              <a:t>Code</a:t>
            </a:r>
          </a:p>
        </p:txBody>
      </p:sp>
      <p:sp>
        <p:nvSpPr>
          <p:cNvPr id="36890" name="Rectangle 26"/>
          <p:cNvSpPr>
            <a:spLocks noChangeArrowheads="1"/>
          </p:cNvSpPr>
          <p:nvPr/>
        </p:nvSpPr>
        <p:spPr bwMode="auto">
          <a:xfrm>
            <a:off x="1676400" y="3983038"/>
            <a:ext cx="1393825" cy="301625"/>
          </a:xfrm>
          <a:prstGeom prst="rect">
            <a:avLst/>
          </a:prstGeom>
          <a:noFill/>
          <a:ln w="12700">
            <a:noFill/>
            <a:miter lim="800000"/>
            <a:headEnd/>
            <a:tailEnd/>
          </a:ln>
        </p:spPr>
        <p:txBody>
          <a:bodyPr wrap="none" lIns="90488" tIns="44450" rIns="90488" bIns="44450">
            <a:spAutoFit/>
          </a:bodyPr>
          <a:lstStyle/>
          <a:p>
            <a:pPr>
              <a:spcBef>
                <a:spcPct val="0"/>
              </a:spcBef>
            </a:pPr>
            <a:r>
              <a:rPr lang="en-US" sz="1400">
                <a:solidFill>
                  <a:srgbClr val="000000"/>
                </a:solidFill>
              </a:rPr>
              <a:t>X      AN    2/80</a:t>
            </a:r>
          </a:p>
        </p:txBody>
      </p:sp>
      <p:sp>
        <p:nvSpPr>
          <p:cNvPr id="36891" name="Rectangle 27"/>
          <p:cNvSpPr>
            <a:spLocks noChangeArrowheads="1"/>
          </p:cNvSpPr>
          <p:nvPr/>
        </p:nvSpPr>
        <p:spPr bwMode="auto">
          <a:xfrm>
            <a:off x="3581400" y="3048001"/>
            <a:ext cx="1447800" cy="1216024"/>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36892" name="Rectangle 28"/>
          <p:cNvSpPr>
            <a:spLocks noChangeArrowheads="1"/>
          </p:cNvSpPr>
          <p:nvPr/>
        </p:nvSpPr>
        <p:spPr bwMode="auto">
          <a:xfrm>
            <a:off x="3581400" y="3048000"/>
            <a:ext cx="1425575" cy="301625"/>
          </a:xfrm>
          <a:prstGeom prst="rect">
            <a:avLst/>
          </a:prstGeom>
          <a:noFill/>
          <a:ln w="12700">
            <a:noFill/>
            <a:miter lim="800000"/>
            <a:headEnd/>
            <a:tailEnd/>
          </a:ln>
        </p:spPr>
        <p:txBody>
          <a:bodyPr lIns="90488" tIns="44450" rIns="90488" bIns="44450">
            <a:spAutoFit/>
          </a:bodyPr>
          <a:lstStyle/>
          <a:p>
            <a:pPr>
              <a:spcBef>
                <a:spcPct val="0"/>
              </a:spcBef>
            </a:pPr>
            <a:r>
              <a:rPr lang="en-US" sz="1400">
                <a:solidFill>
                  <a:srgbClr val="000000"/>
                </a:solidFill>
              </a:rPr>
              <a:t>N105          706</a:t>
            </a:r>
          </a:p>
        </p:txBody>
      </p:sp>
      <p:sp>
        <p:nvSpPr>
          <p:cNvPr id="36893" name="Rectangle 29"/>
          <p:cNvSpPr>
            <a:spLocks noChangeArrowheads="1"/>
          </p:cNvSpPr>
          <p:nvPr/>
        </p:nvSpPr>
        <p:spPr bwMode="auto">
          <a:xfrm>
            <a:off x="3657600" y="3276600"/>
            <a:ext cx="1250950" cy="727075"/>
          </a:xfrm>
          <a:prstGeom prst="rect">
            <a:avLst/>
          </a:prstGeom>
          <a:noFill/>
          <a:ln w="12700">
            <a:noFill/>
            <a:miter lim="800000"/>
            <a:headEnd/>
            <a:tailEnd/>
          </a:ln>
        </p:spPr>
        <p:txBody>
          <a:bodyPr lIns="90488" tIns="44450" rIns="90488" bIns="44450">
            <a:spAutoFit/>
          </a:bodyPr>
          <a:lstStyle/>
          <a:p>
            <a:pPr algn="ctr">
              <a:spcBef>
                <a:spcPct val="0"/>
              </a:spcBef>
            </a:pPr>
            <a:r>
              <a:rPr lang="en-US" sz="1400" dirty="0">
                <a:solidFill>
                  <a:srgbClr val="000000"/>
                </a:solidFill>
              </a:rPr>
              <a:t>Entity</a:t>
            </a:r>
          </a:p>
          <a:p>
            <a:pPr algn="ctr">
              <a:spcBef>
                <a:spcPct val="0"/>
              </a:spcBef>
            </a:pPr>
            <a:r>
              <a:rPr lang="en-US" sz="1400" dirty="0">
                <a:solidFill>
                  <a:srgbClr val="000000"/>
                </a:solidFill>
              </a:rPr>
              <a:t>Relationship</a:t>
            </a:r>
          </a:p>
          <a:p>
            <a:pPr algn="ctr">
              <a:spcBef>
                <a:spcPct val="0"/>
              </a:spcBef>
            </a:pPr>
            <a:r>
              <a:rPr lang="en-US" sz="1400" dirty="0">
                <a:solidFill>
                  <a:srgbClr val="000000"/>
                </a:solidFill>
              </a:rPr>
              <a:t>Code</a:t>
            </a:r>
          </a:p>
        </p:txBody>
      </p:sp>
      <p:sp>
        <p:nvSpPr>
          <p:cNvPr id="36894" name="Rectangle 30"/>
          <p:cNvSpPr>
            <a:spLocks noChangeArrowheads="1"/>
          </p:cNvSpPr>
          <p:nvPr/>
        </p:nvSpPr>
        <p:spPr bwMode="auto">
          <a:xfrm>
            <a:off x="3581400" y="3962400"/>
            <a:ext cx="1447800" cy="301625"/>
          </a:xfrm>
          <a:prstGeom prst="rect">
            <a:avLst/>
          </a:prstGeom>
          <a:noFill/>
          <a:ln w="12700">
            <a:noFill/>
            <a:miter lim="800000"/>
            <a:headEnd/>
            <a:tailEnd/>
          </a:ln>
        </p:spPr>
        <p:txBody>
          <a:bodyPr lIns="90488" tIns="44450" rIns="90488" bIns="44450">
            <a:spAutoFit/>
          </a:bodyPr>
          <a:lstStyle/>
          <a:p>
            <a:pPr>
              <a:spcBef>
                <a:spcPct val="0"/>
              </a:spcBef>
            </a:pPr>
            <a:r>
              <a:rPr lang="en-US" sz="1400">
                <a:solidFill>
                  <a:srgbClr val="000000"/>
                </a:solidFill>
              </a:rPr>
              <a:t>O       ID      2/2</a:t>
            </a:r>
          </a:p>
        </p:txBody>
      </p:sp>
      <p:sp>
        <p:nvSpPr>
          <p:cNvPr id="36895" name="Rectangle 31"/>
          <p:cNvSpPr>
            <a:spLocks noChangeArrowheads="1"/>
          </p:cNvSpPr>
          <p:nvPr/>
        </p:nvSpPr>
        <p:spPr bwMode="auto">
          <a:xfrm>
            <a:off x="5562600" y="3095625"/>
            <a:ext cx="1524000" cy="1171575"/>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36896" name="Rectangle 32"/>
          <p:cNvSpPr>
            <a:spLocks noChangeArrowheads="1"/>
          </p:cNvSpPr>
          <p:nvPr/>
        </p:nvSpPr>
        <p:spPr bwMode="auto">
          <a:xfrm>
            <a:off x="5562600" y="3048000"/>
            <a:ext cx="1524000" cy="301625"/>
          </a:xfrm>
          <a:prstGeom prst="rect">
            <a:avLst/>
          </a:prstGeom>
          <a:noFill/>
          <a:ln w="12700">
            <a:noFill/>
            <a:miter lim="800000"/>
            <a:headEnd/>
            <a:tailEnd/>
          </a:ln>
        </p:spPr>
        <p:txBody>
          <a:bodyPr lIns="90488" tIns="44450" rIns="90488" bIns="44450">
            <a:spAutoFit/>
          </a:bodyPr>
          <a:lstStyle/>
          <a:p>
            <a:pPr>
              <a:spcBef>
                <a:spcPct val="0"/>
              </a:spcBef>
            </a:pPr>
            <a:r>
              <a:rPr lang="en-US" sz="1400">
                <a:solidFill>
                  <a:srgbClr val="000000"/>
                </a:solidFill>
              </a:rPr>
              <a:t>N106             98</a:t>
            </a:r>
          </a:p>
        </p:txBody>
      </p:sp>
      <p:sp>
        <p:nvSpPr>
          <p:cNvPr id="36897" name="Rectangle 33"/>
          <p:cNvSpPr>
            <a:spLocks noChangeArrowheads="1"/>
          </p:cNvSpPr>
          <p:nvPr/>
        </p:nvSpPr>
        <p:spPr bwMode="auto">
          <a:xfrm>
            <a:off x="5848350" y="3313113"/>
            <a:ext cx="928688" cy="727075"/>
          </a:xfrm>
          <a:prstGeom prst="rect">
            <a:avLst/>
          </a:prstGeom>
          <a:noFill/>
          <a:ln w="12700">
            <a:noFill/>
            <a:miter lim="800000"/>
            <a:headEnd/>
            <a:tailEnd/>
          </a:ln>
        </p:spPr>
        <p:txBody>
          <a:bodyPr wrap="none" lIns="90488" tIns="44450" rIns="90488" bIns="44450">
            <a:spAutoFit/>
          </a:bodyPr>
          <a:lstStyle/>
          <a:p>
            <a:pPr algn="ctr">
              <a:spcBef>
                <a:spcPct val="0"/>
              </a:spcBef>
            </a:pPr>
            <a:r>
              <a:rPr lang="en-US" sz="1400" dirty="0">
                <a:solidFill>
                  <a:srgbClr val="000000"/>
                </a:solidFill>
              </a:rPr>
              <a:t>Entity</a:t>
            </a:r>
          </a:p>
          <a:p>
            <a:pPr algn="ctr">
              <a:spcBef>
                <a:spcPct val="0"/>
              </a:spcBef>
            </a:pPr>
            <a:r>
              <a:rPr lang="en-US" sz="1400" dirty="0">
                <a:solidFill>
                  <a:srgbClr val="000000"/>
                </a:solidFill>
              </a:rPr>
              <a:t>Identifier</a:t>
            </a:r>
          </a:p>
          <a:p>
            <a:pPr algn="ctr">
              <a:spcBef>
                <a:spcPct val="0"/>
              </a:spcBef>
            </a:pPr>
            <a:r>
              <a:rPr lang="en-US" sz="1400" dirty="0">
                <a:solidFill>
                  <a:srgbClr val="000000"/>
                </a:solidFill>
              </a:rPr>
              <a:t>Code</a:t>
            </a:r>
          </a:p>
        </p:txBody>
      </p:sp>
      <p:sp>
        <p:nvSpPr>
          <p:cNvPr id="36898" name="Rectangle 34"/>
          <p:cNvSpPr>
            <a:spLocks noChangeArrowheads="1"/>
          </p:cNvSpPr>
          <p:nvPr/>
        </p:nvSpPr>
        <p:spPr bwMode="auto">
          <a:xfrm>
            <a:off x="5638800" y="3962400"/>
            <a:ext cx="1447800" cy="301625"/>
          </a:xfrm>
          <a:prstGeom prst="rect">
            <a:avLst/>
          </a:prstGeom>
          <a:noFill/>
          <a:ln w="12700">
            <a:noFill/>
            <a:miter lim="800000"/>
            <a:headEnd/>
            <a:tailEnd/>
          </a:ln>
        </p:spPr>
        <p:txBody>
          <a:bodyPr lIns="90488" tIns="44450" rIns="90488" bIns="44450">
            <a:spAutoFit/>
          </a:bodyPr>
          <a:lstStyle/>
          <a:p>
            <a:pPr>
              <a:spcBef>
                <a:spcPct val="0"/>
              </a:spcBef>
            </a:pPr>
            <a:r>
              <a:rPr lang="en-US" sz="1400">
                <a:solidFill>
                  <a:srgbClr val="000000"/>
                </a:solidFill>
              </a:rPr>
              <a:t>O       ID       2/3</a:t>
            </a:r>
          </a:p>
        </p:txBody>
      </p:sp>
      <p:sp>
        <p:nvSpPr>
          <p:cNvPr id="901155" name="Rectangle 35"/>
          <p:cNvSpPr>
            <a:spLocks noChangeArrowheads="1"/>
          </p:cNvSpPr>
          <p:nvPr/>
        </p:nvSpPr>
        <p:spPr bwMode="auto">
          <a:xfrm>
            <a:off x="3236913" y="3471863"/>
            <a:ext cx="279400" cy="393700"/>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2000"/>
              <a:t>*</a:t>
            </a:r>
            <a:endParaRPr lang="en-US" sz="2000">
              <a:solidFill>
                <a:srgbClr val="000000"/>
              </a:solidFill>
              <a:effectLst>
                <a:outerShdw blurRad="38100" dist="38100" dir="2700000" algn="tl">
                  <a:srgbClr val="FFFFFF"/>
                </a:outerShdw>
              </a:effectLst>
            </a:endParaRPr>
          </a:p>
        </p:txBody>
      </p:sp>
      <p:sp>
        <p:nvSpPr>
          <p:cNvPr id="901156" name="Rectangle 36"/>
          <p:cNvSpPr>
            <a:spLocks noChangeArrowheads="1"/>
          </p:cNvSpPr>
          <p:nvPr/>
        </p:nvSpPr>
        <p:spPr bwMode="auto">
          <a:xfrm>
            <a:off x="5222875" y="3471863"/>
            <a:ext cx="279400" cy="393700"/>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2000"/>
              <a:t>*</a:t>
            </a:r>
            <a:endParaRPr lang="en-US" sz="2000">
              <a:solidFill>
                <a:srgbClr val="000000"/>
              </a:solidFill>
              <a:effectLst>
                <a:outerShdw blurRad="38100" dist="38100" dir="2700000" algn="tl">
                  <a:srgbClr val="FFFFFF"/>
                </a:outerShdw>
              </a:effectLst>
            </a:endParaRPr>
          </a:p>
        </p:txBody>
      </p:sp>
      <p:sp>
        <p:nvSpPr>
          <p:cNvPr id="901157" name="Rectangle 37"/>
          <p:cNvSpPr>
            <a:spLocks noChangeArrowheads="1"/>
          </p:cNvSpPr>
          <p:nvPr/>
        </p:nvSpPr>
        <p:spPr bwMode="auto">
          <a:xfrm>
            <a:off x="7158038" y="3455988"/>
            <a:ext cx="328612" cy="393700"/>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2000"/>
              <a:t>^</a:t>
            </a:r>
            <a:endParaRPr lang="en-US" sz="2000">
              <a:solidFill>
                <a:srgbClr val="000000"/>
              </a:solidFill>
              <a:effectLst>
                <a:outerShdw blurRad="38100" dist="38100" dir="2700000" algn="tl">
                  <a:srgbClr val="FFFFFF"/>
                </a:outerShdw>
              </a:effectLst>
            </a:endParaRPr>
          </a:p>
        </p:txBody>
      </p:sp>
      <p:sp>
        <p:nvSpPr>
          <p:cNvPr id="36902" name="Rectangle 38"/>
          <p:cNvSpPr>
            <a:spLocks noChangeArrowheads="1"/>
          </p:cNvSpPr>
          <p:nvPr/>
        </p:nvSpPr>
        <p:spPr bwMode="auto">
          <a:xfrm>
            <a:off x="3197225" y="2001838"/>
            <a:ext cx="280988" cy="393700"/>
          </a:xfrm>
          <a:prstGeom prst="rect">
            <a:avLst/>
          </a:prstGeom>
          <a:noFill/>
          <a:ln w="12700">
            <a:noFill/>
            <a:miter lim="800000"/>
            <a:headEnd/>
            <a:tailEnd/>
          </a:ln>
        </p:spPr>
        <p:txBody>
          <a:bodyPr lIns="90488" tIns="44450" rIns="90488" bIns="44450">
            <a:spAutoFit/>
          </a:bodyPr>
          <a:lstStyle/>
          <a:p>
            <a:pPr algn="ctr">
              <a:spcBef>
                <a:spcPct val="0"/>
              </a:spcBef>
            </a:pPr>
            <a:r>
              <a:rPr lang="en-US" sz="2000"/>
              <a:t>*</a:t>
            </a:r>
          </a:p>
        </p:txBody>
      </p:sp>
      <p:grpSp>
        <p:nvGrpSpPr>
          <p:cNvPr id="38" name="Group 37"/>
          <p:cNvGrpSpPr/>
          <p:nvPr/>
        </p:nvGrpSpPr>
        <p:grpSpPr>
          <a:xfrm>
            <a:off x="5740794" y="6445190"/>
            <a:ext cx="3377806" cy="400110"/>
            <a:chOff x="6019800" y="6445190"/>
            <a:chExt cx="3098800" cy="400110"/>
          </a:xfrm>
        </p:grpSpPr>
        <p:sp>
          <p:nvSpPr>
            <p:cNvPr id="39" name="TextBox 38"/>
            <p:cNvSpPr txBox="1"/>
            <p:nvPr/>
          </p:nvSpPr>
          <p:spPr bwMode="auto">
            <a:xfrm>
              <a:off x="6019800" y="6445190"/>
              <a:ext cx="30988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Data Segment               Sentence</a:t>
              </a:r>
              <a:endParaRPr lang="en-US" sz="2000" dirty="0">
                <a:solidFill>
                  <a:srgbClr val="FF0000"/>
                </a:solidFill>
                <a:latin typeface="Arial Narrow" pitchFamily="34" charset="0"/>
                <a:cs typeface="Arial" charset="0"/>
              </a:endParaRPr>
            </a:p>
          </p:txBody>
        </p:sp>
        <p:sp>
          <p:nvSpPr>
            <p:cNvPr id="40" name="Left-Right Arrow 39"/>
            <p:cNvSpPr/>
            <p:nvPr/>
          </p:nvSpPr>
          <p:spPr bwMode="auto">
            <a:xfrm>
              <a:off x="7490007"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19" name="Rectangle 40"/>
          <p:cNvSpPr>
            <a:spLocks noGrp="1" noChangeArrowheads="1"/>
          </p:cNvSpPr>
          <p:nvPr>
            <p:ph type="title"/>
          </p:nvPr>
        </p:nvSpPr>
        <p:spPr>
          <a:xfrm>
            <a:off x="1447800" y="381000"/>
            <a:ext cx="6324600" cy="728663"/>
          </a:xfrm>
          <a:noFill/>
        </p:spPr>
        <p:txBody>
          <a:bodyPr lIns="90488" tIns="44450" rIns="90488" bIns="44450"/>
          <a:lstStyle/>
          <a:p>
            <a:r>
              <a:rPr lang="en-US" sz="4400" smtClean="0"/>
              <a:t>Data Segments</a:t>
            </a:r>
          </a:p>
        </p:txBody>
      </p:sp>
      <p:sp>
        <p:nvSpPr>
          <p:cNvPr id="48" name="Rectangle 3"/>
          <p:cNvSpPr>
            <a:spLocks noChangeArrowheads="1"/>
          </p:cNvSpPr>
          <p:nvPr/>
        </p:nvSpPr>
        <p:spPr bwMode="auto">
          <a:xfrm>
            <a:off x="1870868" y="1460500"/>
            <a:ext cx="5402263" cy="749300"/>
          </a:xfrm>
          <a:prstGeom prst="rect">
            <a:avLst/>
          </a:prstGeom>
          <a:solidFill>
            <a:schemeClr val="tx2">
              <a:lumMod val="40000"/>
              <a:lumOff val="60000"/>
            </a:schemeClr>
          </a:solidFill>
          <a:ln w="12700">
            <a:noFill/>
            <a:miter lim="800000"/>
            <a:headEnd/>
            <a:tailEnd/>
          </a:ln>
        </p:spPr>
        <p:txBody>
          <a:bodyPr wrap="square" lIns="139700" tIns="69850" rIns="139700" bIns="69850">
            <a:spAutoFit/>
          </a:bodyPr>
          <a:lstStyle/>
          <a:p>
            <a:pPr defTabSz="2141538" eaLnBrk="0" fontAlgn="base" hangingPunct="0">
              <a:spcBef>
                <a:spcPct val="0"/>
              </a:spcBef>
              <a:spcAft>
                <a:spcPct val="0"/>
              </a:spcAft>
            </a:pPr>
            <a:r>
              <a:rPr lang="en-US" sz="4000" b="1" dirty="0">
                <a:solidFill>
                  <a:srgbClr val="000000"/>
                </a:solidFill>
              </a:rPr>
              <a:t>N1*Z4**M4*N35**TO^</a:t>
            </a:r>
            <a:endParaRPr lang="en-US" sz="1400" b="1" dirty="0">
              <a:solidFill>
                <a:srgbClr val="000000"/>
              </a:solidFill>
            </a:endParaRPr>
          </a:p>
        </p:txBody>
      </p:sp>
      <p:sp>
        <p:nvSpPr>
          <p:cNvPr id="49" name="Rectangle 38"/>
          <p:cNvSpPr>
            <a:spLocks noChangeArrowheads="1"/>
          </p:cNvSpPr>
          <p:nvPr/>
        </p:nvSpPr>
        <p:spPr bwMode="auto">
          <a:xfrm>
            <a:off x="685800" y="6248400"/>
            <a:ext cx="1905000" cy="457200"/>
          </a:xfrm>
          <a:prstGeom prst="rect">
            <a:avLst/>
          </a:prstGeom>
          <a:noFill/>
          <a:ln w="12700">
            <a:noFill/>
            <a:miter lim="800000"/>
            <a:headEnd/>
            <a:tailEnd/>
          </a:ln>
        </p:spPr>
        <p:txBody>
          <a:bodyPr wrap="none" anchor="ctr"/>
          <a:lstStyle/>
          <a:p>
            <a:pPr eaLnBrk="0" fontAlgn="base" hangingPunct="0">
              <a:spcBef>
                <a:spcPct val="30000"/>
              </a:spcBef>
              <a:spcAft>
                <a:spcPct val="0"/>
              </a:spcAft>
            </a:pPr>
            <a:endParaRPr lang="en-US" sz="1200" b="1">
              <a:solidFill>
                <a:prstClr val="black"/>
              </a:solidFill>
            </a:endParaRPr>
          </a:p>
        </p:txBody>
      </p:sp>
      <p:sp>
        <p:nvSpPr>
          <p:cNvPr id="50" name="Text Box 45"/>
          <p:cNvSpPr txBox="1">
            <a:spLocks noChangeArrowheads="1"/>
          </p:cNvSpPr>
          <p:nvPr/>
        </p:nvSpPr>
        <p:spPr bwMode="auto">
          <a:xfrm>
            <a:off x="2220912" y="4907340"/>
            <a:ext cx="5399088" cy="1569660"/>
          </a:xfrm>
          <a:prstGeom prst="rect">
            <a:avLst/>
          </a:prstGeom>
          <a:solidFill>
            <a:schemeClr val="bg1">
              <a:lumMod val="85000"/>
            </a:schemeClr>
          </a:solidFill>
          <a:ln w="9525">
            <a:noFill/>
            <a:miter lim="800000"/>
            <a:headEnd/>
            <a:tailEnd/>
          </a:ln>
          <a:effectLst/>
        </p:spPr>
        <p:txBody>
          <a:bodyPr wrap="square">
            <a:spAutoFit/>
          </a:bodyPr>
          <a:lstStyle/>
          <a:p>
            <a:pPr eaLnBrk="0" fontAlgn="base" hangingPunct="0">
              <a:spcBef>
                <a:spcPct val="0"/>
              </a:spcBef>
              <a:spcAft>
                <a:spcPct val="0"/>
              </a:spcAft>
              <a:tabLst>
                <a:tab pos="685800" algn="l"/>
              </a:tabLst>
              <a:defRPr/>
            </a:pPr>
            <a:r>
              <a:rPr lang="en-US" sz="2400" b="1" dirty="0" smtClean="0">
                <a:solidFill>
                  <a:srgbClr val="FF0000"/>
                </a:solidFill>
              </a:rPr>
              <a:t>Z4</a:t>
            </a:r>
            <a:r>
              <a:rPr lang="en-US" sz="2400" b="1" dirty="0" smtClean="0"/>
              <a:t>  </a:t>
            </a:r>
            <a:r>
              <a:rPr lang="en-US" sz="2000" b="1" dirty="0"/>
              <a:t>= “Owning Inventory </a:t>
            </a:r>
            <a:r>
              <a:rPr lang="en-US" sz="2000" b="1" dirty="0" smtClean="0"/>
              <a:t>Control </a:t>
            </a:r>
            <a:r>
              <a:rPr lang="en-US" sz="2000" b="1" dirty="0"/>
              <a:t>Point”</a:t>
            </a:r>
            <a:r>
              <a:rPr lang="en-US" sz="2000" b="1" dirty="0">
                <a:effectLst>
                  <a:outerShdw blurRad="38100" dist="38100" dir="2700000" algn="tl">
                    <a:srgbClr val="000000"/>
                  </a:outerShdw>
                </a:effectLst>
              </a:rPr>
              <a:t> </a:t>
            </a:r>
          </a:p>
          <a:p>
            <a:pPr eaLnBrk="0" fontAlgn="base" hangingPunct="0">
              <a:spcBef>
                <a:spcPct val="0"/>
              </a:spcBef>
              <a:spcAft>
                <a:spcPct val="0"/>
              </a:spcAft>
              <a:tabLst>
                <a:tab pos="685800" algn="l"/>
              </a:tabLst>
              <a:defRPr/>
            </a:pPr>
            <a:r>
              <a:rPr lang="en-US" sz="2400" b="1" dirty="0" smtClean="0">
                <a:solidFill>
                  <a:srgbClr val="92D050"/>
                </a:solidFill>
              </a:rPr>
              <a:t>M4</a:t>
            </a:r>
            <a:r>
              <a:rPr lang="en-US" sz="2400" b="1" dirty="0" smtClean="0"/>
              <a:t>  </a:t>
            </a:r>
            <a:r>
              <a:rPr lang="en-US" sz="2000" b="1" dirty="0"/>
              <a:t>= “Routing Identifier </a:t>
            </a:r>
            <a:r>
              <a:rPr lang="en-US" sz="2000" b="1" dirty="0" smtClean="0"/>
              <a:t>Code </a:t>
            </a:r>
            <a:r>
              <a:rPr lang="en-US" sz="2000" b="1" dirty="0"/>
              <a:t>(RIC</a:t>
            </a:r>
            <a:r>
              <a:rPr lang="en-US" sz="2000" b="1" dirty="0" smtClean="0"/>
              <a:t>)”</a:t>
            </a:r>
            <a:endParaRPr lang="en-US" sz="2400" b="1" dirty="0"/>
          </a:p>
          <a:p>
            <a:pPr eaLnBrk="0" fontAlgn="base" hangingPunct="0">
              <a:spcBef>
                <a:spcPct val="0"/>
              </a:spcBef>
              <a:spcAft>
                <a:spcPct val="0"/>
              </a:spcAft>
              <a:tabLst>
                <a:tab pos="685800" algn="l"/>
              </a:tabLst>
              <a:defRPr/>
            </a:pPr>
            <a:r>
              <a:rPr lang="en-US" sz="2400" b="1" dirty="0">
                <a:solidFill>
                  <a:srgbClr val="FFFF00"/>
                </a:solidFill>
              </a:rPr>
              <a:t>N35</a:t>
            </a:r>
            <a:r>
              <a:rPr lang="en-US" sz="2400" b="1" dirty="0"/>
              <a:t> </a:t>
            </a:r>
            <a:r>
              <a:rPr lang="en-US" sz="2000" b="1" dirty="0"/>
              <a:t>= “Naval ICP </a:t>
            </a:r>
            <a:r>
              <a:rPr lang="en-US" sz="2000" b="1" dirty="0" smtClean="0"/>
              <a:t>Mechanicsburg </a:t>
            </a:r>
            <a:r>
              <a:rPr lang="en-US" sz="2000" b="1" dirty="0"/>
              <a:t>PA</a:t>
            </a:r>
            <a:r>
              <a:rPr lang="en-US" sz="2000" b="1" dirty="0" smtClean="0"/>
              <a:t>”</a:t>
            </a:r>
            <a:endParaRPr lang="en-US" sz="2000" b="1" dirty="0"/>
          </a:p>
          <a:p>
            <a:pPr eaLnBrk="0" fontAlgn="base" hangingPunct="0">
              <a:spcBef>
                <a:spcPct val="0"/>
              </a:spcBef>
              <a:spcAft>
                <a:spcPct val="0"/>
              </a:spcAft>
              <a:tabLst>
                <a:tab pos="685800" algn="l"/>
              </a:tabLst>
              <a:defRPr/>
            </a:pPr>
            <a:r>
              <a:rPr lang="en-US" sz="2400" b="1" dirty="0">
                <a:solidFill>
                  <a:srgbClr val="FFC000"/>
                </a:solidFill>
              </a:rPr>
              <a:t>TO</a:t>
            </a:r>
            <a:r>
              <a:rPr lang="en-US" sz="2000" b="1" dirty="0">
                <a:solidFill>
                  <a:srgbClr val="FFC000"/>
                </a:solidFill>
              </a:rPr>
              <a:t> </a:t>
            </a:r>
            <a:r>
              <a:rPr lang="en-US" sz="2000" b="1" dirty="0"/>
              <a:t>  = </a:t>
            </a:r>
            <a:r>
              <a:rPr lang="en-US" sz="2000" b="1" dirty="0">
                <a:solidFill>
                  <a:prstClr val="black"/>
                </a:solidFill>
              </a:rPr>
              <a:t>“Message To</a:t>
            </a:r>
            <a:r>
              <a:rPr lang="en-US" sz="2000" b="1" dirty="0" smtClean="0">
                <a:solidFill>
                  <a:prstClr val="black"/>
                </a:solidFill>
              </a:rPr>
              <a:t>”</a:t>
            </a:r>
            <a:endParaRPr lang="en-US" sz="2000" b="1" dirty="0">
              <a:solidFill>
                <a:prstClr val="black"/>
              </a:solidFill>
              <a:effectLst>
                <a:outerShdw blurRad="38100" dist="38100" dir="2700000" algn="tl">
                  <a:srgbClr val="000000"/>
                </a:outerShdw>
              </a:effectLst>
            </a:endParaRPr>
          </a:p>
        </p:txBody>
      </p:sp>
      <p:pic>
        <p:nvPicPr>
          <p:cNvPr id="51" name="Picture 5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3429000"/>
            <a:ext cx="9276083" cy="1143000"/>
          </a:xfrm>
          <a:prstGeom prst="rect">
            <a:avLst/>
          </a:prstGeom>
        </p:spPr>
      </p:pic>
      <p:cxnSp>
        <p:nvCxnSpPr>
          <p:cNvPr id="52" name="Straight Connector 51"/>
          <p:cNvCxnSpPr/>
          <p:nvPr/>
        </p:nvCxnSpPr>
        <p:spPr bwMode="auto">
          <a:xfrm flipH="1">
            <a:off x="609600" y="2070100"/>
            <a:ext cx="2209800" cy="1391558"/>
          </a:xfrm>
          <a:prstGeom prst="line">
            <a:avLst/>
          </a:prstGeom>
          <a:ln w="28575">
            <a:solidFill>
              <a:srgbClr val="FF0000"/>
            </a:solidFill>
            <a:headEnd type="none"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53" name="Straight Connector 52"/>
          <p:cNvCxnSpPr/>
          <p:nvPr/>
        </p:nvCxnSpPr>
        <p:spPr bwMode="auto">
          <a:xfrm flipH="1">
            <a:off x="1676400" y="2070100"/>
            <a:ext cx="1752601" cy="1391558"/>
          </a:xfrm>
          <a:prstGeom prst="line">
            <a:avLst/>
          </a:prstGeom>
          <a:ln w="28575">
            <a:solidFill>
              <a:srgbClr val="FF0000"/>
            </a:solidFill>
            <a:headEnd type="none"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54" name="Straight Connector 53"/>
          <p:cNvCxnSpPr/>
          <p:nvPr/>
        </p:nvCxnSpPr>
        <p:spPr bwMode="auto">
          <a:xfrm flipH="1">
            <a:off x="3337038" y="2085340"/>
            <a:ext cx="488202" cy="1359988"/>
          </a:xfrm>
          <a:prstGeom prst="line">
            <a:avLst/>
          </a:prstGeom>
          <a:ln w="28575">
            <a:solidFill>
              <a:srgbClr val="92D05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55" name="Straight Connector 54"/>
          <p:cNvCxnSpPr/>
          <p:nvPr/>
        </p:nvCxnSpPr>
        <p:spPr bwMode="auto">
          <a:xfrm>
            <a:off x="4539186" y="2085340"/>
            <a:ext cx="7552" cy="1381760"/>
          </a:xfrm>
          <a:prstGeom prst="line">
            <a:avLst/>
          </a:prstGeom>
          <a:ln w="28575">
            <a:solidFill>
              <a:srgbClr val="92D05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56" name="Straight Connector 55"/>
          <p:cNvCxnSpPr>
            <a:endCxn id="67" idx="1"/>
          </p:cNvCxnSpPr>
          <p:nvPr/>
        </p:nvCxnSpPr>
        <p:spPr bwMode="auto">
          <a:xfrm>
            <a:off x="4754880" y="2100580"/>
            <a:ext cx="102326" cy="1455239"/>
          </a:xfrm>
          <a:prstGeom prst="line">
            <a:avLst/>
          </a:prstGeom>
          <a:ln w="28575">
            <a:solidFill>
              <a:srgbClr val="FFFF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57" name="Straight Connector 56"/>
          <p:cNvCxnSpPr/>
          <p:nvPr/>
        </p:nvCxnSpPr>
        <p:spPr bwMode="auto">
          <a:xfrm>
            <a:off x="5654040" y="2100580"/>
            <a:ext cx="320040" cy="1343660"/>
          </a:xfrm>
          <a:prstGeom prst="line">
            <a:avLst/>
          </a:prstGeom>
          <a:ln w="28575">
            <a:solidFill>
              <a:srgbClr val="FFFF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58" name="Straight Connector 57"/>
          <p:cNvCxnSpPr/>
          <p:nvPr/>
        </p:nvCxnSpPr>
        <p:spPr bwMode="auto">
          <a:xfrm>
            <a:off x="6019800" y="2085340"/>
            <a:ext cx="1676400" cy="1359988"/>
          </a:xfrm>
          <a:prstGeom prst="line">
            <a:avLst/>
          </a:prstGeom>
          <a:ln w="28575">
            <a:solidFill>
              <a:srgbClr val="FFC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59" name="Straight Connector 58"/>
          <p:cNvCxnSpPr/>
          <p:nvPr/>
        </p:nvCxnSpPr>
        <p:spPr bwMode="auto">
          <a:xfrm>
            <a:off x="6766560" y="2070100"/>
            <a:ext cx="2079784" cy="1375228"/>
          </a:xfrm>
          <a:prstGeom prst="line">
            <a:avLst/>
          </a:prstGeom>
          <a:ln w="28575">
            <a:solidFill>
              <a:srgbClr val="FFC000"/>
            </a:soli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60" name="Rectangle 59"/>
          <p:cNvSpPr/>
          <p:nvPr/>
        </p:nvSpPr>
        <p:spPr bwMode="auto">
          <a:xfrm>
            <a:off x="2819400" y="1536700"/>
            <a:ext cx="609600" cy="533400"/>
          </a:xfrm>
          <a:prstGeom prst="rect">
            <a:avLst/>
          </a:prstGeom>
          <a:noFill/>
          <a:ln w="38100">
            <a:solidFill>
              <a:srgbClr val="FF000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chemeClr val="tx1"/>
              </a:solidFill>
              <a:effectLst/>
              <a:latin typeface="Times New Roman" pitchFamily="18" charset="0"/>
            </a:endParaRPr>
          </a:p>
        </p:txBody>
      </p:sp>
      <p:sp>
        <p:nvSpPr>
          <p:cNvPr id="61" name="Rectangle 60"/>
          <p:cNvSpPr/>
          <p:nvPr/>
        </p:nvSpPr>
        <p:spPr bwMode="auto">
          <a:xfrm>
            <a:off x="609600" y="3467100"/>
            <a:ext cx="533400" cy="223157"/>
          </a:xfrm>
          <a:prstGeom prst="rect">
            <a:avLst/>
          </a:prstGeom>
          <a:noFill/>
          <a:ln w="38100">
            <a:solidFill>
              <a:srgbClr val="FF000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chemeClr val="tx1"/>
              </a:solidFill>
              <a:effectLst/>
              <a:latin typeface="Times New Roman" pitchFamily="18" charset="0"/>
            </a:endParaRPr>
          </a:p>
        </p:txBody>
      </p:sp>
      <p:sp>
        <p:nvSpPr>
          <p:cNvPr id="62" name="Rectangle 61"/>
          <p:cNvSpPr/>
          <p:nvPr/>
        </p:nvSpPr>
        <p:spPr bwMode="auto">
          <a:xfrm>
            <a:off x="1458686" y="3461658"/>
            <a:ext cx="217714" cy="250371"/>
          </a:xfrm>
          <a:prstGeom prst="rect">
            <a:avLst/>
          </a:prstGeom>
          <a:noFill/>
          <a:ln w="38100">
            <a:solidFill>
              <a:srgbClr val="FF000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chemeClr val="tx1"/>
              </a:solidFill>
              <a:effectLst/>
              <a:latin typeface="Times New Roman" pitchFamily="18" charset="0"/>
            </a:endParaRPr>
          </a:p>
        </p:txBody>
      </p:sp>
      <p:sp>
        <p:nvSpPr>
          <p:cNvPr id="63" name="Rectangle 62"/>
          <p:cNvSpPr/>
          <p:nvPr/>
        </p:nvSpPr>
        <p:spPr bwMode="auto">
          <a:xfrm>
            <a:off x="3825240" y="1551940"/>
            <a:ext cx="716280" cy="533400"/>
          </a:xfrm>
          <a:prstGeom prst="rect">
            <a:avLst/>
          </a:prstGeom>
          <a:noFill/>
          <a:ln w="38100">
            <a:solidFill>
              <a:srgbClr val="92D05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chemeClr val="tx1"/>
              </a:solidFill>
              <a:effectLst/>
              <a:latin typeface="Times New Roman" pitchFamily="18" charset="0"/>
            </a:endParaRPr>
          </a:p>
        </p:txBody>
      </p:sp>
      <p:sp>
        <p:nvSpPr>
          <p:cNvPr id="64" name="Rectangle 63"/>
          <p:cNvSpPr/>
          <p:nvPr/>
        </p:nvSpPr>
        <p:spPr bwMode="auto">
          <a:xfrm>
            <a:off x="3343003" y="3450772"/>
            <a:ext cx="533400" cy="223157"/>
          </a:xfrm>
          <a:prstGeom prst="rect">
            <a:avLst/>
          </a:prstGeom>
          <a:noFill/>
          <a:ln w="38100">
            <a:solidFill>
              <a:srgbClr val="92D05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chemeClr val="tx1"/>
              </a:solidFill>
              <a:effectLst/>
              <a:latin typeface="Times New Roman" pitchFamily="18" charset="0"/>
            </a:endParaRPr>
          </a:p>
        </p:txBody>
      </p:sp>
      <p:sp>
        <p:nvSpPr>
          <p:cNvPr id="65" name="Rectangle 64"/>
          <p:cNvSpPr/>
          <p:nvPr/>
        </p:nvSpPr>
        <p:spPr bwMode="auto">
          <a:xfrm>
            <a:off x="4262846" y="3459480"/>
            <a:ext cx="293914" cy="259080"/>
          </a:xfrm>
          <a:prstGeom prst="rect">
            <a:avLst/>
          </a:prstGeom>
          <a:noFill/>
          <a:ln w="38100">
            <a:solidFill>
              <a:srgbClr val="92D05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chemeClr val="tx1"/>
              </a:solidFill>
              <a:effectLst/>
              <a:latin typeface="Times New Roman" pitchFamily="18" charset="0"/>
            </a:endParaRPr>
          </a:p>
        </p:txBody>
      </p:sp>
      <p:sp>
        <p:nvSpPr>
          <p:cNvPr id="66" name="Rectangle 65"/>
          <p:cNvSpPr/>
          <p:nvPr/>
        </p:nvSpPr>
        <p:spPr bwMode="auto">
          <a:xfrm>
            <a:off x="4754880" y="1567180"/>
            <a:ext cx="899160" cy="533400"/>
          </a:xfrm>
          <a:prstGeom prst="rect">
            <a:avLst/>
          </a:prstGeom>
          <a:noFill/>
          <a:ln w="38100">
            <a:solidFill>
              <a:srgbClr val="FFFF0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chemeClr val="tx1"/>
              </a:solidFill>
              <a:effectLst/>
              <a:latin typeface="Times New Roman" pitchFamily="18" charset="0"/>
            </a:endParaRPr>
          </a:p>
        </p:txBody>
      </p:sp>
      <p:sp>
        <p:nvSpPr>
          <p:cNvPr id="67" name="Rectangle 66"/>
          <p:cNvSpPr/>
          <p:nvPr/>
        </p:nvSpPr>
        <p:spPr bwMode="auto">
          <a:xfrm>
            <a:off x="4857206" y="3444240"/>
            <a:ext cx="533400" cy="223157"/>
          </a:xfrm>
          <a:prstGeom prst="rect">
            <a:avLst/>
          </a:prstGeom>
          <a:noFill/>
          <a:ln w="38100">
            <a:solidFill>
              <a:srgbClr val="FFFF0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chemeClr val="tx1"/>
              </a:solidFill>
              <a:effectLst/>
              <a:latin typeface="Times New Roman" pitchFamily="18" charset="0"/>
            </a:endParaRPr>
          </a:p>
        </p:txBody>
      </p:sp>
      <p:sp>
        <p:nvSpPr>
          <p:cNvPr id="68" name="Rectangle 67"/>
          <p:cNvSpPr/>
          <p:nvPr/>
        </p:nvSpPr>
        <p:spPr bwMode="auto">
          <a:xfrm>
            <a:off x="5680166" y="3429000"/>
            <a:ext cx="293914" cy="259080"/>
          </a:xfrm>
          <a:prstGeom prst="rect">
            <a:avLst/>
          </a:prstGeom>
          <a:noFill/>
          <a:ln w="38100">
            <a:solidFill>
              <a:srgbClr val="FFFF0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chemeClr val="tx1"/>
              </a:solidFill>
              <a:effectLst/>
              <a:latin typeface="Times New Roman" pitchFamily="18" charset="0"/>
            </a:endParaRPr>
          </a:p>
        </p:txBody>
      </p:sp>
      <p:sp>
        <p:nvSpPr>
          <p:cNvPr id="69" name="Rectangle 68"/>
          <p:cNvSpPr/>
          <p:nvPr/>
        </p:nvSpPr>
        <p:spPr bwMode="auto">
          <a:xfrm>
            <a:off x="6004560" y="1536700"/>
            <a:ext cx="762000" cy="533400"/>
          </a:xfrm>
          <a:prstGeom prst="rect">
            <a:avLst/>
          </a:prstGeom>
          <a:noFill/>
          <a:ln w="38100">
            <a:solidFill>
              <a:srgbClr val="FFC00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chemeClr val="tx1"/>
              </a:solidFill>
              <a:effectLst/>
              <a:latin typeface="Times New Roman" pitchFamily="18" charset="0"/>
            </a:endParaRPr>
          </a:p>
        </p:txBody>
      </p:sp>
      <p:sp>
        <p:nvSpPr>
          <p:cNvPr id="70" name="Rectangle 69"/>
          <p:cNvSpPr/>
          <p:nvPr/>
        </p:nvSpPr>
        <p:spPr bwMode="auto">
          <a:xfrm>
            <a:off x="7712529" y="3434443"/>
            <a:ext cx="533400" cy="223157"/>
          </a:xfrm>
          <a:prstGeom prst="rect">
            <a:avLst/>
          </a:prstGeom>
          <a:noFill/>
          <a:ln w="38100">
            <a:solidFill>
              <a:srgbClr val="FFC00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chemeClr val="tx1"/>
              </a:solidFill>
              <a:effectLst/>
              <a:latin typeface="Times New Roman" pitchFamily="18" charset="0"/>
            </a:endParaRPr>
          </a:p>
        </p:txBody>
      </p:sp>
      <p:sp>
        <p:nvSpPr>
          <p:cNvPr id="71" name="Rectangle 70"/>
          <p:cNvSpPr/>
          <p:nvPr/>
        </p:nvSpPr>
        <p:spPr bwMode="auto">
          <a:xfrm>
            <a:off x="8545286" y="3429000"/>
            <a:ext cx="293914" cy="259080"/>
          </a:xfrm>
          <a:prstGeom prst="rect">
            <a:avLst/>
          </a:prstGeom>
          <a:noFill/>
          <a:ln w="38100">
            <a:solidFill>
              <a:srgbClr val="FFC00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chemeClr val="tx1"/>
              </a:solidFill>
              <a:effectLst/>
              <a:latin typeface="Times New Roman" pitchFamily="18" charset="0"/>
            </a:endParaRPr>
          </a:p>
        </p:txBody>
      </p:sp>
      <p:sp>
        <p:nvSpPr>
          <p:cNvPr id="72" name="Oval 71"/>
          <p:cNvSpPr/>
          <p:nvPr/>
        </p:nvSpPr>
        <p:spPr bwMode="auto">
          <a:xfrm>
            <a:off x="1935956" y="4236720"/>
            <a:ext cx="350044" cy="304800"/>
          </a:xfrm>
          <a:prstGeom prst="ellipse">
            <a:avLst/>
          </a:prstGeom>
          <a:noFill/>
          <a:ln>
            <a:solidFill>
              <a:srgbClr val="7030A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chemeClr val="tx1"/>
              </a:solidFill>
              <a:effectLst/>
              <a:latin typeface="Times New Roman" pitchFamily="18" charset="0"/>
            </a:endParaRPr>
          </a:p>
        </p:txBody>
      </p:sp>
      <p:sp>
        <p:nvSpPr>
          <p:cNvPr id="73" name="Oval 72"/>
          <p:cNvSpPr/>
          <p:nvPr/>
        </p:nvSpPr>
        <p:spPr bwMode="auto">
          <a:xfrm>
            <a:off x="3338036" y="4206240"/>
            <a:ext cx="350044" cy="304800"/>
          </a:xfrm>
          <a:prstGeom prst="ellipse">
            <a:avLst/>
          </a:prstGeom>
          <a:noFill/>
          <a:ln>
            <a:solidFill>
              <a:srgbClr val="7030A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chemeClr val="tx1"/>
              </a:solidFill>
              <a:effectLst/>
              <a:latin typeface="Times New Roman" pitchFamily="18" charset="0"/>
            </a:endParaRPr>
          </a:p>
        </p:txBody>
      </p:sp>
      <p:sp>
        <p:nvSpPr>
          <p:cNvPr id="74" name="Oval 73"/>
          <p:cNvSpPr/>
          <p:nvPr/>
        </p:nvSpPr>
        <p:spPr bwMode="auto">
          <a:xfrm>
            <a:off x="4816316" y="4191000"/>
            <a:ext cx="350044" cy="304800"/>
          </a:xfrm>
          <a:prstGeom prst="ellipse">
            <a:avLst/>
          </a:prstGeom>
          <a:noFill/>
          <a:ln>
            <a:solidFill>
              <a:srgbClr val="7030A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chemeClr val="tx1"/>
              </a:solidFill>
              <a:effectLst/>
              <a:latin typeface="Times New Roman" pitchFamily="18" charset="0"/>
            </a:endParaRPr>
          </a:p>
        </p:txBody>
      </p:sp>
      <p:grpSp>
        <p:nvGrpSpPr>
          <p:cNvPr id="92" name="Group 91"/>
          <p:cNvGrpSpPr/>
          <p:nvPr/>
        </p:nvGrpSpPr>
        <p:grpSpPr>
          <a:xfrm>
            <a:off x="5740794" y="6445190"/>
            <a:ext cx="3377806" cy="400110"/>
            <a:chOff x="6019800" y="6445190"/>
            <a:chExt cx="3098800" cy="400110"/>
          </a:xfrm>
        </p:grpSpPr>
        <p:sp>
          <p:nvSpPr>
            <p:cNvPr id="93" name="TextBox 92"/>
            <p:cNvSpPr txBox="1"/>
            <p:nvPr/>
          </p:nvSpPr>
          <p:spPr bwMode="auto">
            <a:xfrm>
              <a:off x="6019800" y="6445190"/>
              <a:ext cx="30988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Data Segment               Sentence</a:t>
              </a:r>
              <a:endParaRPr lang="en-US" sz="2000" dirty="0">
                <a:solidFill>
                  <a:srgbClr val="FF0000"/>
                </a:solidFill>
                <a:latin typeface="Arial Narrow" pitchFamily="34" charset="0"/>
                <a:cs typeface="Arial" charset="0"/>
              </a:endParaRPr>
            </a:p>
          </p:txBody>
        </p:sp>
        <p:sp>
          <p:nvSpPr>
            <p:cNvPr id="94" name="Left-Right Arrow 93"/>
            <p:cNvSpPr/>
            <p:nvPr/>
          </p:nvSpPr>
          <p:spPr bwMode="auto">
            <a:xfrm>
              <a:off x="7490007"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4"/>
          <p:cNvSpPr>
            <a:spLocks noGrp="1" noChangeArrowheads="1"/>
          </p:cNvSpPr>
          <p:nvPr>
            <p:ph type="title"/>
          </p:nvPr>
        </p:nvSpPr>
        <p:spPr>
          <a:xfrm>
            <a:off x="685800" y="609600"/>
            <a:ext cx="7772400" cy="771525"/>
          </a:xfrm>
        </p:spPr>
        <p:txBody>
          <a:bodyPr/>
          <a:lstStyle/>
          <a:p>
            <a:r>
              <a:rPr lang="en-US" sz="4400" dirty="0" smtClean="0"/>
              <a:t>Module 2 Objectives</a:t>
            </a:r>
            <a:endParaRPr lang="en-US" dirty="0" smtClean="0"/>
          </a:p>
        </p:txBody>
      </p:sp>
      <p:sp>
        <p:nvSpPr>
          <p:cNvPr id="7170" name="Rectangle 2"/>
          <p:cNvSpPr>
            <a:spLocks noGrp="1" noChangeArrowheads="1"/>
          </p:cNvSpPr>
          <p:nvPr>
            <p:ph idx="1"/>
          </p:nvPr>
        </p:nvSpPr>
        <p:spPr>
          <a:xfrm>
            <a:off x="228600" y="1828800"/>
            <a:ext cx="8534400" cy="4038600"/>
          </a:xfrm>
          <a:noFill/>
        </p:spPr>
        <p:txBody>
          <a:bodyPr/>
          <a:lstStyle/>
          <a:p>
            <a:pPr>
              <a:spcBef>
                <a:spcPct val="50000"/>
              </a:spcBef>
              <a:buFont typeface="Wingdings" pitchFamily="2" charset="2"/>
              <a:buNone/>
              <a:tabLst>
                <a:tab pos="850900" algn="l"/>
              </a:tabLst>
            </a:pPr>
            <a:r>
              <a:rPr lang="en-US" sz="2800" dirty="0" smtClean="0"/>
              <a:t>Students will gain a basic understanding of:</a:t>
            </a:r>
          </a:p>
          <a:p>
            <a:pPr lvl="1">
              <a:lnSpc>
                <a:spcPct val="90000"/>
              </a:lnSpc>
              <a:spcBef>
                <a:spcPct val="50000"/>
              </a:spcBef>
              <a:buSzPct val="70000"/>
              <a:buFont typeface="Wingdings" pitchFamily="2" charset="2"/>
              <a:buChar char="l"/>
              <a:tabLst>
                <a:tab pos="850900" algn="l"/>
              </a:tabLst>
            </a:pPr>
            <a:r>
              <a:rPr lang="en-US" sz="2400" dirty="0" smtClean="0"/>
              <a:t>The components that form the building blocks of  	  ASC</a:t>
            </a:r>
            <a:r>
              <a:rPr lang="en-US" sz="2400" dirty="0" smtClean="0">
                <a:solidFill>
                  <a:srgbClr val="FF0000"/>
                </a:solidFill>
              </a:rPr>
              <a:t> </a:t>
            </a:r>
            <a:r>
              <a:rPr lang="en-US" sz="2400" dirty="0" smtClean="0"/>
              <a:t>X12 EDI</a:t>
            </a:r>
          </a:p>
          <a:p>
            <a:pPr lvl="1">
              <a:lnSpc>
                <a:spcPct val="90000"/>
              </a:lnSpc>
              <a:spcBef>
                <a:spcPct val="50000"/>
              </a:spcBef>
              <a:buSzPct val="70000"/>
              <a:buFont typeface="Wingdings" pitchFamily="2" charset="2"/>
              <a:buChar char="l"/>
              <a:tabLst>
                <a:tab pos="850900" algn="l"/>
              </a:tabLst>
            </a:pPr>
            <a:r>
              <a:rPr lang="en-US" sz="2400" dirty="0" smtClean="0"/>
              <a:t>How the highly structured nature of X12 EDI provides the flexibility and versatility needed to communicate complex functional data content</a:t>
            </a:r>
          </a:p>
          <a:p>
            <a:pPr lvl="1">
              <a:lnSpc>
                <a:spcPct val="90000"/>
              </a:lnSpc>
              <a:spcBef>
                <a:spcPct val="50000"/>
              </a:spcBef>
              <a:buSzPct val="70000"/>
              <a:buFont typeface="Wingdings" pitchFamily="2" charset="2"/>
              <a:buChar char="l"/>
              <a:tabLst>
                <a:tab pos="850900" algn="l"/>
              </a:tabLst>
            </a:pPr>
            <a:r>
              <a:rPr lang="en-US" sz="2400" dirty="0" smtClean="0"/>
              <a:t>How to interpret simple raw data expressed in X12 EDI format</a:t>
            </a:r>
          </a:p>
        </p:txBody>
      </p:sp>
      <p:sp>
        <p:nvSpPr>
          <p:cNvPr id="839683" name="Text Box 3"/>
          <p:cNvSpPr txBox="1">
            <a:spLocks noChangeArrowheads="1"/>
          </p:cNvSpPr>
          <p:nvPr/>
        </p:nvSpPr>
        <p:spPr bwMode="auto">
          <a:xfrm>
            <a:off x="0" y="6521450"/>
            <a:ext cx="184150" cy="336550"/>
          </a:xfrm>
          <a:prstGeom prst="rect">
            <a:avLst/>
          </a:prstGeom>
          <a:noFill/>
          <a:ln w="9525">
            <a:noFill/>
            <a:miter lim="800000"/>
            <a:headEnd/>
            <a:tailEnd/>
          </a:ln>
          <a:effectLst/>
        </p:spPr>
        <p:txBody>
          <a:bodyPr wrap="none">
            <a:spAutoFit/>
          </a:bodyPr>
          <a:lstStyle/>
          <a:p>
            <a:pPr>
              <a:spcBef>
                <a:spcPct val="0"/>
              </a:spcBef>
              <a:defRPr/>
            </a:pPr>
            <a:endParaRPr lang="en-US" sz="1600" i="1">
              <a:solidFill>
                <a:schemeClr val="tx2"/>
              </a:solidFill>
              <a:effectLst>
                <a:outerShdw blurRad="38100" dist="38100" dir="2700000" algn="tl">
                  <a:srgbClr val="000000"/>
                </a:outerShdw>
              </a:effectLst>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533400" y="609600"/>
            <a:ext cx="8077200" cy="1143000"/>
          </a:xfrm>
        </p:spPr>
        <p:txBody>
          <a:bodyPr/>
          <a:lstStyle/>
          <a:p>
            <a:r>
              <a:rPr lang="en-US" sz="4400" smtClean="0"/>
              <a:t>Composite Data Structure Within a Segment</a:t>
            </a:r>
            <a:br>
              <a:rPr lang="en-US" sz="4400" smtClean="0"/>
            </a:br>
            <a:endParaRPr lang="en-US" sz="3600" smtClean="0"/>
          </a:p>
        </p:txBody>
      </p:sp>
      <p:sp>
        <p:nvSpPr>
          <p:cNvPr id="38915" name="Rectangle 3"/>
          <p:cNvSpPr>
            <a:spLocks noGrp="1" noChangeArrowheads="1"/>
          </p:cNvSpPr>
          <p:nvPr>
            <p:ph idx="1"/>
          </p:nvPr>
        </p:nvSpPr>
        <p:spPr>
          <a:xfrm>
            <a:off x="685800" y="1752600"/>
            <a:ext cx="7772400" cy="4114800"/>
          </a:xfrm>
        </p:spPr>
        <p:txBody>
          <a:bodyPr/>
          <a:lstStyle/>
          <a:p>
            <a:pPr>
              <a:buFont typeface="Wingdings" pitchFamily="2" charset="2"/>
              <a:buNone/>
            </a:pPr>
            <a:endParaRPr lang="en-US" smtClean="0"/>
          </a:p>
          <a:p>
            <a:pPr>
              <a:buFont typeface="Wingdings" pitchFamily="2" charset="2"/>
              <a:buNone/>
            </a:pPr>
            <a:endParaRPr lang="en-US" smtClean="0"/>
          </a:p>
        </p:txBody>
      </p:sp>
      <p:sp>
        <p:nvSpPr>
          <p:cNvPr id="905220" name="Rectangle 4"/>
          <p:cNvSpPr>
            <a:spLocks noChangeArrowheads="1"/>
          </p:cNvSpPr>
          <p:nvPr/>
        </p:nvSpPr>
        <p:spPr bwMode="auto">
          <a:xfrm>
            <a:off x="663575" y="5791200"/>
            <a:ext cx="7848600" cy="701675"/>
          </a:xfrm>
          <a:prstGeom prst="rect">
            <a:avLst/>
          </a:prstGeom>
          <a:noFill/>
          <a:ln w="9525">
            <a:noFill/>
            <a:miter lim="800000"/>
            <a:headEnd/>
            <a:tailEnd/>
          </a:ln>
          <a:effectLst/>
        </p:spPr>
        <p:txBody>
          <a:bodyPr>
            <a:spAutoFit/>
          </a:bodyPr>
          <a:lstStyle/>
          <a:p>
            <a:pPr>
              <a:spcBef>
                <a:spcPct val="0"/>
              </a:spcBef>
              <a:defRPr/>
            </a:pPr>
            <a:r>
              <a:rPr lang="en-US" sz="2000" dirty="0">
                <a:latin typeface="Arial "/>
              </a:rPr>
              <a:t>Example  – Composite data element C040, Reference Identifier, 	used in N9, Reference Identification segment</a:t>
            </a:r>
            <a:endParaRPr lang="en-US" sz="2000" dirty="0">
              <a:effectLst>
                <a:outerShdw blurRad="38100" dist="38100" dir="2700000" algn="tl">
                  <a:srgbClr val="000000"/>
                </a:outerShdw>
              </a:effectLst>
              <a:latin typeface="Arial "/>
            </a:endParaRPr>
          </a:p>
        </p:txBody>
      </p:sp>
      <p:sp>
        <p:nvSpPr>
          <p:cNvPr id="38918" name="Rectangle 6"/>
          <p:cNvSpPr>
            <a:spLocks noChangeArrowheads="1"/>
          </p:cNvSpPr>
          <p:nvPr/>
        </p:nvSpPr>
        <p:spPr bwMode="auto">
          <a:xfrm>
            <a:off x="1520825" y="1676400"/>
            <a:ext cx="6134100" cy="528638"/>
          </a:xfrm>
          <a:prstGeom prst="rect">
            <a:avLst/>
          </a:prstGeom>
          <a:solidFill>
            <a:schemeClr val="tx2">
              <a:lumMod val="40000"/>
              <a:lumOff val="60000"/>
            </a:schemeClr>
          </a:solidFill>
          <a:ln w="9525">
            <a:solidFill>
              <a:schemeClr val="tx1"/>
            </a:solidFill>
            <a:miter lim="800000"/>
            <a:headEnd/>
            <a:tailEnd/>
          </a:ln>
        </p:spPr>
        <p:txBody>
          <a:bodyPr wrap="none">
            <a:spAutoFit/>
          </a:bodyPr>
          <a:lstStyle/>
          <a:p>
            <a:pPr>
              <a:spcBef>
                <a:spcPct val="0"/>
              </a:spcBef>
            </a:pPr>
            <a:r>
              <a:rPr lang="en-US" sz="2800" b="0" dirty="0">
                <a:solidFill>
                  <a:srgbClr val="000000"/>
                </a:solidFill>
              </a:rPr>
              <a:t>N9*TN*FB205000210001*****W8</a:t>
            </a:r>
            <a:r>
              <a:rPr lang="en-US" sz="2400" b="0" dirty="0">
                <a:solidFill>
                  <a:srgbClr val="000000"/>
                </a:solidFill>
                <a:latin typeface="Times New Roman" pitchFamily="18" charset="0"/>
                <a:sym typeface="Wingdings" pitchFamily="2" charset="2"/>
              </a:rPr>
              <a:t></a:t>
            </a:r>
            <a:r>
              <a:rPr lang="en-US" sz="2800" b="0" dirty="0">
                <a:solidFill>
                  <a:srgbClr val="000000"/>
                </a:solidFill>
              </a:rPr>
              <a:t>B^</a:t>
            </a:r>
          </a:p>
        </p:txBody>
      </p:sp>
      <p:sp>
        <p:nvSpPr>
          <p:cNvPr id="38919" name="Rectangle 7"/>
          <p:cNvSpPr>
            <a:spLocks noChangeArrowheads="1"/>
          </p:cNvSpPr>
          <p:nvPr/>
        </p:nvSpPr>
        <p:spPr bwMode="auto">
          <a:xfrm>
            <a:off x="0" y="4419600"/>
            <a:ext cx="1371600" cy="1295400"/>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38920" name="Rectangle 8"/>
          <p:cNvSpPr>
            <a:spLocks noChangeArrowheads="1"/>
          </p:cNvSpPr>
          <p:nvPr/>
        </p:nvSpPr>
        <p:spPr bwMode="auto">
          <a:xfrm>
            <a:off x="65088" y="4419600"/>
            <a:ext cx="1306512" cy="305212"/>
          </a:xfrm>
          <a:prstGeom prst="rect">
            <a:avLst/>
          </a:prstGeom>
          <a:noFill/>
          <a:ln w="12700">
            <a:noFill/>
            <a:miter lim="800000"/>
            <a:headEnd/>
            <a:tailEnd/>
          </a:ln>
        </p:spPr>
        <p:txBody>
          <a:bodyPr wrap="square" lIns="90488" tIns="44450" rIns="90488" bIns="44450">
            <a:spAutoFit/>
          </a:bodyPr>
          <a:lstStyle/>
          <a:p>
            <a:pPr>
              <a:spcBef>
                <a:spcPct val="0"/>
              </a:spcBef>
            </a:pPr>
            <a:r>
              <a:rPr lang="en-US" sz="1400">
                <a:solidFill>
                  <a:srgbClr val="000000"/>
                </a:solidFill>
              </a:rPr>
              <a:t>C04001    128</a:t>
            </a:r>
          </a:p>
        </p:txBody>
      </p:sp>
      <p:sp>
        <p:nvSpPr>
          <p:cNvPr id="38921" name="Rectangle 9"/>
          <p:cNvSpPr>
            <a:spLocks noChangeArrowheads="1"/>
          </p:cNvSpPr>
          <p:nvPr/>
        </p:nvSpPr>
        <p:spPr bwMode="auto">
          <a:xfrm>
            <a:off x="31750" y="4724400"/>
            <a:ext cx="1335088" cy="727075"/>
          </a:xfrm>
          <a:prstGeom prst="rect">
            <a:avLst/>
          </a:prstGeom>
          <a:noFill/>
          <a:ln w="12700">
            <a:noFill/>
            <a:miter lim="800000"/>
            <a:headEnd/>
            <a:tailEnd/>
          </a:ln>
        </p:spPr>
        <p:txBody>
          <a:bodyPr lIns="90488" tIns="44450" rIns="90488" bIns="44450">
            <a:spAutoFit/>
          </a:bodyPr>
          <a:lstStyle/>
          <a:p>
            <a:pPr algn="ctr">
              <a:spcBef>
                <a:spcPct val="0"/>
              </a:spcBef>
            </a:pPr>
            <a:r>
              <a:rPr lang="en-US" sz="1400" dirty="0">
                <a:solidFill>
                  <a:srgbClr val="000000"/>
                </a:solidFill>
              </a:rPr>
              <a:t>Reference </a:t>
            </a:r>
          </a:p>
          <a:p>
            <a:pPr algn="ctr">
              <a:spcBef>
                <a:spcPct val="0"/>
              </a:spcBef>
            </a:pPr>
            <a:r>
              <a:rPr lang="en-US" sz="1400" dirty="0">
                <a:solidFill>
                  <a:srgbClr val="000000"/>
                </a:solidFill>
              </a:rPr>
              <a:t>Identification </a:t>
            </a:r>
          </a:p>
          <a:p>
            <a:pPr algn="ctr">
              <a:spcBef>
                <a:spcPct val="0"/>
              </a:spcBef>
            </a:pPr>
            <a:r>
              <a:rPr lang="en-US" sz="1400" dirty="0">
                <a:solidFill>
                  <a:srgbClr val="000000"/>
                </a:solidFill>
              </a:rPr>
              <a:t>Qualifier</a:t>
            </a:r>
          </a:p>
        </p:txBody>
      </p:sp>
      <p:sp>
        <p:nvSpPr>
          <p:cNvPr id="38922" name="Rectangle 10"/>
          <p:cNvSpPr>
            <a:spLocks noChangeArrowheads="1"/>
          </p:cNvSpPr>
          <p:nvPr/>
        </p:nvSpPr>
        <p:spPr bwMode="auto">
          <a:xfrm>
            <a:off x="0" y="5410200"/>
            <a:ext cx="1371600" cy="305212"/>
          </a:xfrm>
          <a:prstGeom prst="rect">
            <a:avLst/>
          </a:prstGeom>
          <a:noFill/>
          <a:ln w="12700">
            <a:noFill/>
            <a:miter lim="800000"/>
            <a:headEnd/>
            <a:tailEnd/>
          </a:ln>
        </p:spPr>
        <p:txBody>
          <a:bodyPr wrap="square" lIns="90488" tIns="44450" rIns="90488" bIns="44450">
            <a:spAutoFit/>
          </a:bodyPr>
          <a:lstStyle/>
          <a:p>
            <a:pPr>
              <a:spcBef>
                <a:spcPct val="0"/>
              </a:spcBef>
            </a:pPr>
            <a:r>
              <a:rPr lang="en-US" sz="1400">
                <a:solidFill>
                  <a:srgbClr val="000000"/>
                </a:solidFill>
              </a:rPr>
              <a:t>M       ID     2/3</a:t>
            </a:r>
          </a:p>
        </p:txBody>
      </p:sp>
      <p:sp>
        <p:nvSpPr>
          <p:cNvPr id="38923" name="Rectangle 11"/>
          <p:cNvSpPr>
            <a:spLocks noChangeArrowheads="1"/>
          </p:cNvSpPr>
          <p:nvPr/>
        </p:nvSpPr>
        <p:spPr bwMode="auto">
          <a:xfrm>
            <a:off x="1524000" y="4419600"/>
            <a:ext cx="1447800" cy="1295400"/>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38924" name="Rectangle 12"/>
          <p:cNvSpPr>
            <a:spLocks noChangeArrowheads="1"/>
          </p:cNvSpPr>
          <p:nvPr/>
        </p:nvSpPr>
        <p:spPr bwMode="auto">
          <a:xfrm>
            <a:off x="1600200" y="4419600"/>
            <a:ext cx="1371600" cy="305212"/>
          </a:xfrm>
          <a:prstGeom prst="rect">
            <a:avLst/>
          </a:prstGeom>
          <a:noFill/>
          <a:ln w="12700">
            <a:noFill/>
            <a:miter lim="800000"/>
            <a:headEnd/>
            <a:tailEnd/>
          </a:ln>
        </p:spPr>
        <p:txBody>
          <a:bodyPr wrap="square" lIns="90488" tIns="44450" rIns="90488" bIns="44450">
            <a:spAutoFit/>
          </a:bodyPr>
          <a:lstStyle/>
          <a:p>
            <a:pPr>
              <a:spcBef>
                <a:spcPct val="0"/>
              </a:spcBef>
            </a:pPr>
            <a:r>
              <a:rPr lang="en-US" sz="1400">
                <a:solidFill>
                  <a:srgbClr val="000000"/>
                </a:solidFill>
              </a:rPr>
              <a:t>C04002     127</a:t>
            </a:r>
          </a:p>
        </p:txBody>
      </p:sp>
      <p:sp>
        <p:nvSpPr>
          <p:cNvPr id="38925" name="Rectangle 13"/>
          <p:cNvSpPr>
            <a:spLocks noChangeArrowheads="1"/>
          </p:cNvSpPr>
          <p:nvPr/>
        </p:nvSpPr>
        <p:spPr bwMode="auto">
          <a:xfrm>
            <a:off x="1524000" y="4800600"/>
            <a:ext cx="1371600" cy="520655"/>
          </a:xfrm>
          <a:prstGeom prst="rect">
            <a:avLst/>
          </a:prstGeom>
          <a:noFill/>
          <a:ln w="12700">
            <a:noFill/>
            <a:miter lim="800000"/>
            <a:headEnd/>
            <a:tailEnd/>
          </a:ln>
        </p:spPr>
        <p:txBody>
          <a:bodyPr wrap="square" lIns="90488" tIns="44450" rIns="90488" bIns="44450">
            <a:spAutoFit/>
          </a:bodyPr>
          <a:lstStyle/>
          <a:p>
            <a:pPr algn="ctr">
              <a:spcBef>
                <a:spcPct val="0"/>
              </a:spcBef>
            </a:pPr>
            <a:r>
              <a:rPr lang="en-US" sz="1400">
                <a:solidFill>
                  <a:srgbClr val="000000"/>
                </a:solidFill>
              </a:rPr>
              <a:t>Reference Identification</a:t>
            </a:r>
          </a:p>
        </p:txBody>
      </p:sp>
      <p:sp>
        <p:nvSpPr>
          <p:cNvPr id="38926" name="Rectangle 14"/>
          <p:cNvSpPr>
            <a:spLocks noChangeArrowheads="1"/>
          </p:cNvSpPr>
          <p:nvPr/>
        </p:nvSpPr>
        <p:spPr bwMode="auto">
          <a:xfrm>
            <a:off x="1600200" y="5410200"/>
            <a:ext cx="1371600" cy="305212"/>
          </a:xfrm>
          <a:prstGeom prst="rect">
            <a:avLst/>
          </a:prstGeom>
          <a:noFill/>
          <a:ln w="12700">
            <a:noFill/>
            <a:miter lim="800000"/>
            <a:headEnd/>
            <a:tailEnd/>
          </a:ln>
        </p:spPr>
        <p:txBody>
          <a:bodyPr wrap="square" lIns="90488" tIns="44450" rIns="90488" bIns="44450">
            <a:spAutoFit/>
          </a:bodyPr>
          <a:lstStyle/>
          <a:p>
            <a:pPr>
              <a:spcBef>
                <a:spcPct val="0"/>
              </a:spcBef>
            </a:pPr>
            <a:r>
              <a:rPr lang="en-US" sz="1400">
                <a:solidFill>
                  <a:srgbClr val="000000"/>
                </a:solidFill>
              </a:rPr>
              <a:t>M     AN   1/30</a:t>
            </a:r>
          </a:p>
        </p:txBody>
      </p:sp>
      <p:sp>
        <p:nvSpPr>
          <p:cNvPr id="38927" name="Rectangle 15"/>
          <p:cNvSpPr>
            <a:spLocks noChangeArrowheads="1"/>
          </p:cNvSpPr>
          <p:nvPr/>
        </p:nvSpPr>
        <p:spPr bwMode="auto">
          <a:xfrm>
            <a:off x="4648200" y="4419600"/>
            <a:ext cx="1371600" cy="1295400"/>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38928" name="Rectangle 16"/>
          <p:cNvSpPr>
            <a:spLocks noChangeArrowheads="1"/>
          </p:cNvSpPr>
          <p:nvPr/>
        </p:nvSpPr>
        <p:spPr bwMode="auto">
          <a:xfrm>
            <a:off x="4648200" y="4419600"/>
            <a:ext cx="1371600" cy="305212"/>
          </a:xfrm>
          <a:prstGeom prst="rect">
            <a:avLst/>
          </a:prstGeom>
          <a:noFill/>
          <a:ln w="12700">
            <a:noFill/>
            <a:miter lim="800000"/>
            <a:headEnd/>
            <a:tailEnd/>
          </a:ln>
        </p:spPr>
        <p:txBody>
          <a:bodyPr wrap="square" lIns="90488" tIns="44450" rIns="90488" bIns="44450">
            <a:spAutoFit/>
          </a:bodyPr>
          <a:lstStyle/>
          <a:p>
            <a:pPr>
              <a:spcBef>
                <a:spcPct val="0"/>
              </a:spcBef>
            </a:pPr>
            <a:r>
              <a:rPr lang="en-US" sz="1400">
                <a:solidFill>
                  <a:srgbClr val="000000"/>
                </a:solidFill>
              </a:rPr>
              <a:t>  C04004   127</a:t>
            </a:r>
          </a:p>
        </p:txBody>
      </p:sp>
      <p:sp>
        <p:nvSpPr>
          <p:cNvPr id="38929" name="Rectangle 17"/>
          <p:cNvSpPr>
            <a:spLocks noChangeArrowheads="1"/>
          </p:cNvSpPr>
          <p:nvPr/>
        </p:nvSpPr>
        <p:spPr bwMode="auto">
          <a:xfrm>
            <a:off x="4724400" y="4800600"/>
            <a:ext cx="1295400" cy="520655"/>
          </a:xfrm>
          <a:prstGeom prst="rect">
            <a:avLst/>
          </a:prstGeom>
          <a:noFill/>
          <a:ln w="12700">
            <a:noFill/>
            <a:miter lim="800000"/>
            <a:headEnd/>
            <a:tailEnd/>
          </a:ln>
        </p:spPr>
        <p:txBody>
          <a:bodyPr wrap="square" lIns="90488" tIns="44450" rIns="90488" bIns="44450">
            <a:spAutoFit/>
          </a:bodyPr>
          <a:lstStyle/>
          <a:p>
            <a:pPr algn="ctr">
              <a:spcBef>
                <a:spcPct val="0"/>
              </a:spcBef>
            </a:pPr>
            <a:r>
              <a:rPr lang="en-US" sz="1400">
                <a:solidFill>
                  <a:srgbClr val="000000"/>
                </a:solidFill>
              </a:rPr>
              <a:t>Reference Identification</a:t>
            </a:r>
          </a:p>
        </p:txBody>
      </p:sp>
      <p:sp>
        <p:nvSpPr>
          <p:cNvPr id="38930" name="Rectangle 18"/>
          <p:cNvSpPr>
            <a:spLocks noChangeArrowheads="1"/>
          </p:cNvSpPr>
          <p:nvPr/>
        </p:nvSpPr>
        <p:spPr bwMode="auto">
          <a:xfrm>
            <a:off x="4648200" y="5410200"/>
            <a:ext cx="1371600" cy="305212"/>
          </a:xfrm>
          <a:prstGeom prst="rect">
            <a:avLst/>
          </a:prstGeom>
          <a:noFill/>
          <a:ln w="12700">
            <a:noFill/>
            <a:miter lim="800000"/>
            <a:headEnd/>
            <a:tailEnd/>
          </a:ln>
        </p:spPr>
        <p:txBody>
          <a:bodyPr wrap="square" lIns="90488" tIns="44450" rIns="90488" bIns="44450">
            <a:spAutoFit/>
          </a:bodyPr>
          <a:lstStyle/>
          <a:p>
            <a:pPr>
              <a:spcBef>
                <a:spcPct val="0"/>
              </a:spcBef>
            </a:pPr>
            <a:r>
              <a:rPr lang="en-US" sz="1400">
                <a:solidFill>
                  <a:srgbClr val="000000"/>
                </a:solidFill>
              </a:rPr>
              <a:t>X      AN   1/30</a:t>
            </a:r>
          </a:p>
        </p:txBody>
      </p:sp>
      <p:sp>
        <p:nvSpPr>
          <p:cNvPr id="38931" name="Rectangle 19"/>
          <p:cNvSpPr>
            <a:spLocks noChangeArrowheads="1"/>
          </p:cNvSpPr>
          <p:nvPr/>
        </p:nvSpPr>
        <p:spPr bwMode="auto">
          <a:xfrm>
            <a:off x="3124200" y="4419600"/>
            <a:ext cx="1371600" cy="1295400"/>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38932" name="Rectangle 20"/>
          <p:cNvSpPr>
            <a:spLocks noChangeArrowheads="1"/>
          </p:cNvSpPr>
          <p:nvPr/>
        </p:nvSpPr>
        <p:spPr bwMode="auto">
          <a:xfrm>
            <a:off x="3200400" y="4419600"/>
            <a:ext cx="1295400" cy="305212"/>
          </a:xfrm>
          <a:prstGeom prst="rect">
            <a:avLst/>
          </a:prstGeom>
          <a:noFill/>
          <a:ln w="12700">
            <a:noFill/>
            <a:miter lim="800000"/>
            <a:headEnd/>
            <a:tailEnd/>
          </a:ln>
        </p:spPr>
        <p:txBody>
          <a:bodyPr wrap="square" lIns="90488" tIns="44450" rIns="90488" bIns="44450">
            <a:spAutoFit/>
          </a:bodyPr>
          <a:lstStyle/>
          <a:p>
            <a:pPr>
              <a:spcBef>
                <a:spcPct val="0"/>
              </a:spcBef>
            </a:pPr>
            <a:r>
              <a:rPr lang="en-US" sz="1400">
                <a:solidFill>
                  <a:srgbClr val="000000"/>
                </a:solidFill>
              </a:rPr>
              <a:t>C04003   128</a:t>
            </a:r>
          </a:p>
        </p:txBody>
      </p:sp>
      <p:sp>
        <p:nvSpPr>
          <p:cNvPr id="38933" name="Rectangle 21"/>
          <p:cNvSpPr>
            <a:spLocks noChangeArrowheads="1"/>
          </p:cNvSpPr>
          <p:nvPr/>
        </p:nvSpPr>
        <p:spPr bwMode="auto">
          <a:xfrm>
            <a:off x="3200400" y="4724400"/>
            <a:ext cx="1295400" cy="736099"/>
          </a:xfrm>
          <a:prstGeom prst="rect">
            <a:avLst/>
          </a:prstGeom>
          <a:noFill/>
          <a:ln w="12700">
            <a:noFill/>
            <a:miter lim="800000"/>
            <a:headEnd/>
            <a:tailEnd/>
          </a:ln>
        </p:spPr>
        <p:txBody>
          <a:bodyPr wrap="square" lIns="90488" tIns="44450" rIns="90488" bIns="44450">
            <a:spAutoFit/>
          </a:bodyPr>
          <a:lstStyle/>
          <a:p>
            <a:pPr algn="ctr">
              <a:spcBef>
                <a:spcPct val="0"/>
              </a:spcBef>
            </a:pPr>
            <a:r>
              <a:rPr lang="en-US" sz="1400" dirty="0">
                <a:solidFill>
                  <a:srgbClr val="000000"/>
                </a:solidFill>
              </a:rPr>
              <a:t>Reference </a:t>
            </a:r>
          </a:p>
          <a:p>
            <a:pPr algn="ctr">
              <a:spcBef>
                <a:spcPct val="0"/>
              </a:spcBef>
            </a:pPr>
            <a:r>
              <a:rPr lang="en-US" sz="1400" dirty="0">
                <a:solidFill>
                  <a:srgbClr val="000000"/>
                </a:solidFill>
              </a:rPr>
              <a:t>Identification </a:t>
            </a:r>
          </a:p>
          <a:p>
            <a:pPr algn="ctr">
              <a:spcBef>
                <a:spcPct val="0"/>
              </a:spcBef>
            </a:pPr>
            <a:r>
              <a:rPr lang="en-US" sz="1400" dirty="0">
                <a:solidFill>
                  <a:srgbClr val="000000"/>
                </a:solidFill>
              </a:rPr>
              <a:t>Qualifier</a:t>
            </a:r>
          </a:p>
        </p:txBody>
      </p:sp>
      <p:sp>
        <p:nvSpPr>
          <p:cNvPr id="38934" name="Rectangle 22"/>
          <p:cNvSpPr>
            <a:spLocks noChangeArrowheads="1"/>
          </p:cNvSpPr>
          <p:nvPr/>
        </p:nvSpPr>
        <p:spPr bwMode="auto">
          <a:xfrm>
            <a:off x="3200400" y="5410200"/>
            <a:ext cx="1295400" cy="305212"/>
          </a:xfrm>
          <a:prstGeom prst="rect">
            <a:avLst/>
          </a:prstGeom>
          <a:noFill/>
          <a:ln w="12700">
            <a:noFill/>
            <a:miter lim="800000"/>
            <a:headEnd/>
            <a:tailEnd/>
          </a:ln>
        </p:spPr>
        <p:txBody>
          <a:bodyPr wrap="square" lIns="90488" tIns="44450" rIns="90488" bIns="44450">
            <a:spAutoFit/>
          </a:bodyPr>
          <a:lstStyle/>
          <a:p>
            <a:pPr>
              <a:spcBef>
                <a:spcPct val="0"/>
              </a:spcBef>
            </a:pPr>
            <a:r>
              <a:rPr lang="en-US" sz="1400">
                <a:solidFill>
                  <a:srgbClr val="000000"/>
                </a:solidFill>
              </a:rPr>
              <a:t>X      ID     2/3</a:t>
            </a:r>
          </a:p>
        </p:txBody>
      </p:sp>
      <p:sp>
        <p:nvSpPr>
          <p:cNvPr id="38935" name="Rectangle 23"/>
          <p:cNvSpPr>
            <a:spLocks noChangeArrowheads="1"/>
          </p:cNvSpPr>
          <p:nvPr/>
        </p:nvSpPr>
        <p:spPr bwMode="auto">
          <a:xfrm>
            <a:off x="6172200" y="4419600"/>
            <a:ext cx="1447800" cy="1295400"/>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38936" name="Rectangle 24"/>
          <p:cNvSpPr>
            <a:spLocks noChangeArrowheads="1"/>
          </p:cNvSpPr>
          <p:nvPr/>
        </p:nvSpPr>
        <p:spPr bwMode="auto">
          <a:xfrm>
            <a:off x="6188074" y="4408488"/>
            <a:ext cx="1508125" cy="305212"/>
          </a:xfrm>
          <a:prstGeom prst="rect">
            <a:avLst/>
          </a:prstGeom>
          <a:noFill/>
          <a:ln w="12700">
            <a:noFill/>
            <a:miter lim="800000"/>
            <a:headEnd/>
            <a:tailEnd/>
          </a:ln>
        </p:spPr>
        <p:txBody>
          <a:bodyPr wrap="square" lIns="90488" tIns="44450" rIns="90488" bIns="44450">
            <a:spAutoFit/>
          </a:bodyPr>
          <a:lstStyle/>
          <a:p>
            <a:pPr>
              <a:spcBef>
                <a:spcPct val="0"/>
              </a:spcBef>
            </a:pPr>
            <a:r>
              <a:rPr lang="en-US" sz="1400" dirty="0">
                <a:solidFill>
                  <a:srgbClr val="000000"/>
                </a:solidFill>
              </a:rPr>
              <a:t>C04005       128</a:t>
            </a:r>
          </a:p>
        </p:txBody>
      </p:sp>
      <p:sp>
        <p:nvSpPr>
          <p:cNvPr id="38937" name="Rectangle 25"/>
          <p:cNvSpPr>
            <a:spLocks noChangeArrowheads="1"/>
          </p:cNvSpPr>
          <p:nvPr/>
        </p:nvSpPr>
        <p:spPr bwMode="auto">
          <a:xfrm>
            <a:off x="6237288" y="4724400"/>
            <a:ext cx="1311275" cy="736099"/>
          </a:xfrm>
          <a:prstGeom prst="rect">
            <a:avLst/>
          </a:prstGeom>
          <a:noFill/>
          <a:ln w="12700">
            <a:noFill/>
            <a:miter lim="800000"/>
            <a:headEnd/>
            <a:tailEnd/>
          </a:ln>
        </p:spPr>
        <p:txBody>
          <a:bodyPr wrap="square" lIns="90488" tIns="44450" rIns="90488" bIns="44450">
            <a:spAutoFit/>
          </a:bodyPr>
          <a:lstStyle/>
          <a:p>
            <a:pPr algn="ctr">
              <a:spcBef>
                <a:spcPct val="0"/>
              </a:spcBef>
            </a:pPr>
            <a:r>
              <a:rPr lang="en-US" sz="1400">
                <a:solidFill>
                  <a:srgbClr val="000000"/>
                </a:solidFill>
              </a:rPr>
              <a:t>Reference </a:t>
            </a:r>
          </a:p>
          <a:p>
            <a:pPr algn="ctr">
              <a:spcBef>
                <a:spcPct val="0"/>
              </a:spcBef>
            </a:pPr>
            <a:r>
              <a:rPr lang="en-US" sz="1400">
                <a:solidFill>
                  <a:srgbClr val="000000"/>
                </a:solidFill>
              </a:rPr>
              <a:t>Identification </a:t>
            </a:r>
          </a:p>
          <a:p>
            <a:pPr algn="ctr">
              <a:spcBef>
                <a:spcPct val="0"/>
              </a:spcBef>
            </a:pPr>
            <a:r>
              <a:rPr lang="en-US" sz="1400">
                <a:solidFill>
                  <a:srgbClr val="000000"/>
                </a:solidFill>
              </a:rPr>
              <a:t>Qualifier</a:t>
            </a:r>
          </a:p>
        </p:txBody>
      </p:sp>
      <p:sp>
        <p:nvSpPr>
          <p:cNvPr id="38938" name="Rectangle 26"/>
          <p:cNvSpPr>
            <a:spLocks noChangeArrowheads="1"/>
          </p:cNvSpPr>
          <p:nvPr/>
        </p:nvSpPr>
        <p:spPr bwMode="auto">
          <a:xfrm>
            <a:off x="6172200" y="5410200"/>
            <a:ext cx="1446213" cy="305212"/>
          </a:xfrm>
          <a:prstGeom prst="rect">
            <a:avLst/>
          </a:prstGeom>
          <a:noFill/>
          <a:ln w="12700">
            <a:noFill/>
            <a:miter lim="800000"/>
            <a:headEnd/>
            <a:tailEnd/>
          </a:ln>
        </p:spPr>
        <p:txBody>
          <a:bodyPr wrap="square" lIns="90488" tIns="44450" rIns="90488" bIns="44450">
            <a:spAutoFit/>
          </a:bodyPr>
          <a:lstStyle/>
          <a:p>
            <a:pPr>
              <a:spcBef>
                <a:spcPct val="0"/>
              </a:spcBef>
            </a:pPr>
            <a:r>
              <a:rPr lang="en-US" sz="1400">
                <a:solidFill>
                  <a:srgbClr val="000000"/>
                </a:solidFill>
              </a:rPr>
              <a:t>  X       ID    2/3</a:t>
            </a:r>
          </a:p>
        </p:txBody>
      </p:sp>
      <p:sp>
        <p:nvSpPr>
          <p:cNvPr id="38939" name="Rectangle 27"/>
          <p:cNvSpPr>
            <a:spLocks noChangeArrowheads="1"/>
          </p:cNvSpPr>
          <p:nvPr/>
        </p:nvSpPr>
        <p:spPr bwMode="auto">
          <a:xfrm>
            <a:off x="7772400" y="4419600"/>
            <a:ext cx="1371600" cy="1295400"/>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38940" name="Rectangle 28"/>
          <p:cNvSpPr>
            <a:spLocks noChangeArrowheads="1"/>
          </p:cNvSpPr>
          <p:nvPr/>
        </p:nvSpPr>
        <p:spPr bwMode="auto">
          <a:xfrm>
            <a:off x="7772400" y="4419600"/>
            <a:ext cx="1308100" cy="305212"/>
          </a:xfrm>
          <a:prstGeom prst="rect">
            <a:avLst/>
          </a:prstGeom>
          <a:noFill/>
          <a:ln w="12700">
            <a:noFill/>
            <a:miter lim="800000"/>
            <a:headEnd/>
            <a:tailEnd/>
          </a:ln>
        </p:spPr>
        <p:txBody>
          <a:bodyPr wrap="square" lIns="90488" tIns="44450" rIns="90488" bIns="44450">
            <a:spAutoFit/>
          </a:bodyPr>
          <a:lstStyle/>
          <a:p>
            <a:pPr>
              <a:spcBef>
                <a:spcPct val="0"/>
              </a:spcBef>
            </a:pPr>
            <a:r>
              <a:rPr lang="en-US" sz="1400" dirty="0">
                <a:solidFill>
                  <a:srgbClr val="000000"/>
                </a:solidFill>
              </a:rPr>
              <a:t>C04006    127</a:t>
            </a:r>
          </a:p>
        </p:txBody>
      </p:sp>
      <p:sp>
        <p:nvSpPr>
          <p:cNvPr id="38941" name="Rectangle 29"/>
          <p:cNvSpPr>
            <a:spLocks noChangeArrowheads="1"/>
          </p:cNvSpPr>
          <p:nvPr/>
        </p:nvSpPr>
        <p:spPr bwMode="auto">
          <a:xfrm>
            <a:off x="7785100" y="4800600"/>
            <a:ext cx="1311275" cy="520655"/>
          </a:xfrm>
          <a:prstGeom prst="rect">
            <a:avLst/>
          </a:prstGeom>
          <a:noFill/>
          <a:ln w="12700">
            <a:noFill/>
            <a:miter lim="800000"/>
            <a:headEnd/>
            <a:tailEnd/>
          </a:ln>
        </p:spPr>
        <p:txBody>
          <a:bodyPr wrap="square" lIns="90488" tIns="44450" rIns="90488" bIns="44450">
            <a:spAutoFit/>
          </a:bodyPr>
          <a:lstStyle/>
          <a:p>
            <a:pPr algn="ctr">
              <a:spcBef>
                <a:spcPct val="0"/>
              </a:spcBef>
            </a:pPr>
            <a:r>
              <a:rPr lang="en-US" sz="1400">
                <a:solidFill>
                  <a:srgbClr val="000000"/>
                </a:solidFill>
              </a:rPr>
              <a:t>Reference Identification</a:t>
            </a:r>
          </a:p>
        </p:txBody>
      </p:sp>
      <p:sp>
        <p:nvSpPr>
          <p:cNvPr id="38942" name="Rectangle 30"/>
          <p:cNvSpPr>
            <a:spLocks noChangeArrowheads="1"/>
          </p:cNvSpPr>
          <p:nvPr/>
        </p:nvSpPr>
        <p:spPr bwMode="auto">
          <a:xfrm>
            <a:off x="7772400" y="5410200"/>
            <a:ext cx="1371600" cy="305212"/>
          </a:xfrm>
          <a:prstGeom prst="rect">
            <a:avLst/>
          </a:prstGeom>
          <a:noFill/>
          <a:ln w="12700">
            <a:noFill/>
            <a:miter lim="800000"/>
            <a:headEnd/>
            <a:tailEnd/>
          </a:ln>
        </p:spPr>
        <p:txBody>
          <a:bodyPr wrap="square" lIns="90488" tIns="44450" rIns="90488" bIns="44450">
            <a:spAutoFit/>
          </a:bodyPr>
          <a:lstStyle/>
          <a:p>
            <a:pPr>
              <a:spcBef>
                <a:spcPct val="0"/>
              </a:spcBef>
            </a:pPr>
            <a:r>
              <a:rPr lang="en-US" sz="1400">
                <a:solidFill>
                  <a:srgbClr val="000000"/>
                </a:solidFill>
              </a:rPr>
              <a:t>X     AN   1/30</a:t>
            </a:r>
          </a:p>
        </p:txBody>
      </p:sp>
      <p:sp>
        <p:nvSpPr>
          <p:cNvPr id="38943" name="Text Box 31"/>
          <p:cNvSpPr txBox="1">
            <a:spLocks noChangeArrowheads="1"/>
          </p:cNvSpPr>
          <p:nvPr/>
        </p:nvSpPr>
        <p:spPr bwMode="auto">
          <a:xfrm>
            <a:off x="5867400" y="4724400"/>
            <a:ext cx="381000" cy="457200"/>
          </a:xfrm>
          <a:prstGeom prst="rect">
            <a:avLst/>
          </a:prstGeom>
          <a:noFill/>
          <a:ln w="9525">
            <a:noFill/>
            <a:miter lim="800000"/>
            <a:headEnd/>
            <a:tailEnd/>
          </a:ln>
        </p:spPr>
        <p:txBody>
          <a:bodyPr>
            <a:spAutoFit/>
          </a:bodyPr>
          <a:lstStyle/>
          <a:p>
            <a:pPr>
              <a:spcBef>
                <a:spcPct val="50000"/>
              </a:spcBef>
            </a:pPr>
            <a:r>
              <a:rPr lang="en-US" sz="2400" b="0">
                <a:latin typeface="Times New Roman" pitchFamily="18" charset="0"/>
                <a:sym typeface="Wingdings" pitchFamily="2" charset="2"/>
              </a:rPr>
              <a:t></a:t>
            </a:r>
            <a:endParaRPr lang="en-US" sz="2400" b="0">
              <a:latin typeface="Times New Roman" pitchFamily="18" charset="0"/>
            </a:endParaRPr>
          </a:p>
        </p:txBody>
      </p:sp>
      <p:sp>
        <p:nvSpPr>
          <p:cNvPr id="38944" name="Text Box 32"/>
          <p:cNvSpPr txBox="1">
            <a:spLocks noChangeArrowheads="1"/>
          </p:cNvSpPr>
          <p:nvPr/>
        </p:nvSpPr>
        <p:spPr bwMode="auto">
          <a:xfrm>
            <a:off x="4343400" y="4724400"/>
            <a:ext cx="381000" cy="457200"/>
          </a:xfrm>
          <a:prstGeom prst="rect">
            <a:avLst/>
          </a:prstGeom>
          <a:noFill/>
          <a:ln w="9525">
            <a:noFill/>
            <a:miter lim="800000"/>
            <a:headEnd/>
            <a:tailEnd/>
          </a:ln>
        </p:spPr>
        <p:txBody>
          <a:bodyPr>
            <a:spAutoFit/>
          </a:bodyPr>
          <a:lstStyle/>
          <a:p>
            <a:pPr>
              <a:spcBef>
                <a:spcPct val="50000"/>
              </a:spcBef>
            </a:pPr>
            <a:r>
              <a:rPr lang="en-US" sz="2400" b="0">
                <a:latin typeface="Times New Roman" pitchFamily="18" charset="0"/>
                <a:sym typeface="Wingdings" pitchFamily="2" charset="2"/>
              </a:rPr>
              <a:t></a:t>
            </a:r>
            <a:endParaRPr lang="en-US" sz="2400" b="0">
              <a:latin typeface="Times New Roman" pitchFamily="18" charset="0"/>
            </a:endParaRPr>
          </a:p>
        </p:txBody>
      </p:sp>
      <p:sp>
        <p:nvSpPr>
          <p:cNvPr id="38945" name="Text Box 33"/>
          <p:cNvSpPr txBox="1">
            <a:spLocks noChangeArrowheads="1"/>
          </p:cNvSpPr>
          <p:nvPr/>
        </p:nvSpPr>
        <p:spPr bwMode="auto">
          <a:xfrm>
            <a:off x="2819400" y="4724400"/>
            <a:ext cx="381000" cy="457200"/>
          </a:xfrm>
          <a:prstGeom prst="rect">
            <a:avLst/>
          </a:prstGeom>
          <a:noFill/>
          <a:ln w="9525">
            <a:noFill/>
            <a:miter lim="800000"/>
            <a:headEnd/>
            <a:tailEnd/>
          </a:ln>
        </p:spPr>
        <p:txBody>
          <a:bodyPr>
            <a:spAutoFit/>
          </a:bodyPr>
          <a:lstStyle/>
          <a:p>
            <a:pPr>
              <a:spcBef>
                <a:spcPct val="50000"/>
              </a:spcBef>
            </a:pPr>
            <a:r>
              <a:rPr lang="en-US" sz="2400" b="0">
                <a:latin typeface="Times New Roman" pitchFamily="18" charset="0"/>
                <a:sym typeface="Wingdings" pitchFamily="2" charset="2"/>
              </a:rPr>
              <a:t></a:t>
            </a:r>
            <a:endParaRPr lang="en-US" sz="2400" b="0">
              <a:latin typeface="Times New Roman" pitchFamily="18" charset="0"/>
            </a:endParaRPr>
          </a:p>
        </p:txBody>
      </p:sp>
      <p:sp>
        <p:nvSpPr>
          <p:cNvPr id="38946" name="Text Box 34"/>
          <p:cNvSpPr txBox="1">
            <a:spLocks noChangeArrowheads="1"/>
          </p:cNvSpPr>
          <p:nvPr/>
        </p:nvSpPr>
        <p:spPr bwMode="auto">
          <a:xfrm>
            <a:off x="1219200" y="4724400"/>
            <a:ext cx="381000" cy="457200"/>
          </a:xfrm>
          <a:prstGeom prst="rect">
            <a:avLst/>
          </a:prstGeom>
          <a:noFill/>
          <a:ln w="9525">
            <a:noFill/>
            <a:miter lim="800000"/>
            <a:headEnd/>
            <a:tailEnd/>
          </a:ln>
        </p:spPr>
        <p:txBody>
          <a:bodyPr>
            <a:spAutoFit/>
          </a:bodyPr>
          <a:lstStyle/>
          <a:p>
            <a:pPr>
              <a:spcBef>
                <a:spcPct val="50000"/>
              </a:spcBef>
            </a:pPr>
            <a:r>
              <a:rPr lang="en-US" sz="2400" b="0">
                <a:latin typeface="Times New Roman" pitchFamily="18" charset="0"/>
                <a:sym typeface="Wingdings" pitchFamily="2" charset="2"/>
              </a:rPr>
              <a:t></a:t>
            </a:r>
            <a:endParaRPr lang="en-US" sz="2400" b="0">
              <a:latin typeface="Times New Roman" pitchFamily="18" charset="0"/>
            </a:endParaRPr>
          </a:p>
        </p:txBody>
      </p:sp>
      <p:sp>
        <p:nvSpPr>
          <p:cNvPr id="38947" name="Text Box 35"/>
          <p:cNvSpPr txBox="1">
            <a:spLocks noChangeArrowheads="1"/>
          </p:cNvSpPr>
          <p:nvPr/>
        </p:nvSpPr>
        <p:spPr bwMode="auto">
          <a:xfrm>
            <a:off x="7467600" y="4724400"/>
            <a:ext cx="336550" cy="457200"/>
          </a:xfrm>
          <a:prstGeom prst="rect">
            <a:avLst/>
          </a:prstGeom>
          <a:noFill/>
          <a:ln w="9525">
            <a:noFill/>
            <a:miter lim="800000"/>
            <a:headEnd/>
            <a:tailEnd/>
          </a:ln>
        </p:spPr>
        <p:txBody>
          <a:bodyPr>
            <a:spAutoFit/>
          </a:bodyPr>
          <a:lstStyle/>
          <a:p>
            <a:pPr>
              <a:spcBef>
                <a:spcPct val="50000"/>
              </a:spcBef>
            </a:pPr>
            <a:r>
              <a:rPr lang="en-US" sz="2400" b="0">
                <a:latin typeface="Times New Roman" pitchFamily="18" charset="0"/>
                <a:sym typeface="Wingdings" pitchFamily="2" charset="2"/>
              </a:rPr>
              <a:t></a:t>
            </a:r>
            <a:endParaRPr lang="en-US" sz="2400" b="0">
              <a:latin typeface="Times New Roman" pitchFamily="18" charset="0"/>
            </a:endParaRPr>
          </a:p>
        </p:txBody>
      </p:sp>
      <p:sp>
        <p:nvSpPr>
          <p:cNvPr id="905252" name="Rectangle 36"/>
          <p:cNvSpPr>
            <a:spLocks noChangeArrowheads="1"/>
          </p:cNvSpPr>
          <p:nvPr/>
        </p:nvSpPr>
        <p:spPr bwMode="auto">
          <a:xfrm>
            <a:off x="1320800" y="3048000"/>
            <a:ext cx="279400" cy="393700"/>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2000"/>
              <a:t>*</a:t>
            </a:r>
            <a:endParaRPr lang="en-US" sz="2000">
              <a:solidFill>
                <a:srgbClr val="000000"/>
              </a:solidFill>
              <a:effectLst>
                <a:outerShdw blurRad="38100" dist="38100" dir="2700000" algn="tl">
                  <a:srgbClr val="FFFFFF"/>
                </a:outerShdw>
              </a:effectLst>
            </a:endParaRPr>
          </a:p>
        </p:txBody>
      </p:sp>
      <p:sp>
        <p:nvSpPr>
          <p:cNvPr id="38949" name="Rectangle 37"/>
          <p:cNvSpPr>
            <a:spLocks noChangeArrowheads="1"/>
          </p:cNvSpPr>
          <p:nvPr/>
        </p:nvSpPr>
        <p:spPr bwMode="auto">
          <a:xfrm>
            <a:off x="1720850" y="2514600"/>
            <a:ext cx="1438275" cy="1268413"/>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38950" name="Rectangle 38"/>
          <p:cNvSpPr>
            <a:spLocks noChangeArrowheads="1"/>
          </p:cNvSpPr>
          <p:nvPr/>
        </p:nvSpPr>
        <p:spPr bwMode="auto">
          <a:xfrm>
            <a:off x="1695450" y="2514600"/>
            <a:ext cx="1441450" cy="301625"/>
          </a:xfrm>
          <a:prstGeom prst="rect">
            <a:avLst/>
          </a:prstGeom>
          <a:noFill/>
          <a:ln w="12700">
            <a:noFill/>
            <a:miter lim="800000"/>
            <a:headEnd/>
            <a:tailEnd/>
          </a:ln>
        </p:spPr>
        <p:txBody>
          <a:bodyPr wrap="none" lIns="90488" tIns="44450" rIns="90488" bIns="44450">
            <a:spAutoFit/>
          </a:bodyPr>
          <a:lstStyle/>
          <a:p>
            <a:pPr>
              <a:spcBef>
                <a:spcPct val="0"/>
              </a:spcBef>
            </a:pPr>
            <a:r>
              <a:rPr lang="en-US" sz="1400" dirty="0">
                <a:solidFill>
                  <a:srgbClr val="000000"/>
                </a:solidFill>
              </a:rPr>
              <a:t>N901           128</a:t>
            </a:r>
          </a:p>
        </p:txBody>
      </p:sp>
      <p:sp>
        <p:nvSpPr>
          <p:cNvPr id="38951" name="Rectangle 39"/>
          <p:cNvSpPr>
            <a:spLocks noChangeArrowheads="1"/>
          </p:cNvSpPr>
          <p:nvPr/>
        </p:nvSpPr>
        <p:spPr bwMode="auto">
          <a:xfrm>
            <a:off x="998538" y="2819400"/>
            <a:ext cx="2955925" cy="727075"/>
          </a:xfrm>
          <a:prstGeom prst="rect">
            <a:avLst/>
          </a:prstGeom>
          <a:noFill/>
          <a:ln w="12700">
            <a:noFill/>
            <a:miter lim="800000"/>
            <a:headEnd/>
            <a:tailEnd/>
          </a:ln>
        </p:spPr>
        <p:txBody>
          <a:bodyPr lIns="90488" tIns="44450" rIns="90488" bIns="44450">
            <a:spAutoFit/>
          </a:bodyPr>
          <a:lstStyle/>
          <a:p>
            <a:pPr algn="ctr">
              <a:spcBef>
                <a:spcPct val="0"/>
              </a:spcBef>
            </a:pPr>
            <a:r>
              <a:rPr lang="en-US" sz="1400">
                <a:solidFill>
                  <a:srgbClr val="000000"/>
                </a:solidFill>
              </a:rPr>
              <a:t>Reference </a:t>
            </a:r>
          </a:p>
          <a:p>
            <a:pPr algn="ctr">
              <a:spcBef>
                <a:spcPct val="0"/>
              </a:spcBef>
            </a:pPr>
            <a:r>
              <a:rPr lang="en-US" sz="1400">
                <a:solidFill>
                  <a:srgbClr val="000000"/>
                </a:solidFill>
              </a:rPr>
              <a:t>Identification </a:t>
            </a:r>
          </a:p>
          <a:p>
            <a:pPr algn="ctr">
              <a:spcBef>
                <a:spcPct val="0"/>
              </a:spcBef>
            </a:pPr>
            <a:r>
              <a:rPr lang="en-US" sz="1400">
                <a:solidFill>
                  <a:srgbClr val="000000"/>
                </a:solidFill>
              </a:rPr>
              <a:t>Qualifier</a:t>
            </a:r>
          </a:p>
        </p:txBody>
      </p:sp>
      <p:sp>
        <p:nvSpPr>
          <p:cNvPr id="38952" name="Rectangle 40"/>
          <p:cNvSpPr>
            <a:spLocks noChangeArrowheads="1"/>
          </p:cNvSpPr>
          <p:nvPr/>
        </p:nvSpPr>
        <p:spPr bwMode="auto">
          <a:xfrm>
            <a:off x="1660525" y="3548063"/>
            <a:ext cx="1490663" cy="301625"/>
          </a:xfrm>
          <a:prstGeom prst="rect">
            <a:avLst/>
          </a:prstGeom>
          <a:noFill/>
          <a:ln w="12700">
            <a:noFill/>
            <a:miter lim="800000"/>
            <a:headEnd/>
            <a:tailEnd/>
          </a:ln>
        </p:spPr>
        <p:txBody>
          <a:bodyPr wrap="none" lIns="90488" tIns="44450" rIns="90488" bIns="44450">
            <a:spAutoFit/>
          </a:bodyPr>
          <a:lstStyle/>
          <a:p>
            <a:pPr>
              <a:spcBef>
                <a:spcPct val="0"/>
              </a:spcBef>
            </a:pPr>
            <a:r>
              <a:rPr lang="en-US" sz="1400">
                <a:solidFill>
                  <a:srgbClr val="000000"/>
                </a:solidFill>
              </a:rPr>
              <a:t>M       ID        2/3</a:t>
            </a:r>
          </a:p>
        </p:txBody>
      </p:sp>
      <p:sp>
        <p:nvSpPr>
          <p:cNvPr id="38953" name="Rectangle 41"/>
          <p:cNvSpPr>
            <a:spLocks noChangeArrowheads="1"/>
          </p:cNvSpPr>
          <p:nvPr/>
        </p:nvSpPr>
        <p:spPr bwMode="auto">
          <a:xfrm>
            <a:off x="3581400" y="2514600"/>
            <a:ext cx="1524000" cy="1219200"/>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38954" name="Rectangle 42"/>
          <p:cNvSpPr>
            <a:spLocks noChangeArrowheads="1"/>
          </p:cNvSpPr>
          <p:nvPr/>
        </p:nvSpPr>
        <p:spPr bwMode="auto">
          <a:xfrm>
            <a:off x="3556000" y="2514600"/>
            <a:ext cx="1625600" cy="305212"/>
          </a:xfrm>
          <a:prstGeom prst="rect">
            <a:avLst/>
          </a:prstGeom>
          <a:noFill/>
          <a:ln w="12700">
            <a:noFill/>
            <a:miter lim="800000"/>
            <a:headEnd/>
            <a:tailEnd/>
          </a:ln>
        </p:spPr>
        <p:txBody>
          <a:bodyPr wrap="square" lIns="90488" tIns="44450" rIns="90488" bIns="44450">
            <a:spAutoFit/>
          </a:bodyPr>
          <a:lstStyle/>
          <a:p>
            <a:pPr>
              <a:spcBef>
                <a:spcPct val="0"/>
              </a:spcBef>
            </a:pPr>
            <a:r>
              <a:rPr lang="en-US" sz="1400" dirty="0">
                <a:solidFill>
                  <a:srgbClr val="000000"/>
                </a:solidFill>
              </a:rPr>
              <a:t>N902            127</a:t>
            </a:r>
          </a:p>
        </p:txBody>
      </p:sp>
      <p:sp>
        <p:nvSpPr>
          <p:cNvPr id="38955" name="Rectangle 43"/>
          <p:cNvSpPr>
            <a:spLocks noChangeArrowheads="1"/>
          </p:cNvSpPr>
          <p:nvPr/>
        </p:nvSpPr>
        <p:spPr bwMode="auto">
          <a:xfrm>
            <a:off x="3657600" y="2895600"/>
            <a:ext cx="1371600" cy="520655"/>
          </a:xfrm>
          <a:prstGeom prst="rect">
            <a:avLst/>
          </a:prstGeom>
          <a:noFill/>
          <a:ln w="12700">
            <a:noFill/>
            <a:miter lim="800000"/>
            <a:headEnd/>
            <a:tailEnd/>
          </a:ln>
        </p:spPr>
        <p:txBody>
          <a:bodyPr wrap="square" lIns="90488" tIns="44450" rIns="90488" bIns="44450">
            <a:spAutoFit/>
          </a:bodyPr>
          <a:lstStyle/>
          <a:p>
            <a:pPr algn="ctr">
              <a:spcBef>
                <a:spcPct val="0"/>
              </a:spcBef>
            </a:pPr>
            <a:r>
              <a:rPr lang="en-US" sz="1400">
                <a:solidFill>
                  <a:srgbClr val="000000"/>
                </a:solidFill>
              </a:rPr>
              <a:t>Reference Identification</a:t>
            </a:r>
          </a:p>
        </p:txBody>
      </p:sp>
      <p:sp>
        <p:nvSpPr>
          <p:cNvPr id="38956" name="Rectangle 44"/>
          <p:cNvSpPr>
            <a:spLocks noChangeArrowheads="1"/>
          </p:cNvSpPr>
          <p:nvPr/>
        </p:nvSpPr>
        <p:spPr bwMode="auto">
          <a:xfrm>
            <a:off x="3568700" y="3505200"/>
            <a:ext cx="1541463" cy="305212"/>
          </a:xfrm>
          <a:prstGeom prst="rect">
            <a:avLst/>
          </a:prstGeom>
          <a:noFill/>
          <a:ln w="12700">
            <a:noFill/>
            <a:miter lim="800000"/>
            <a:headEnd/>
            <a:tailEnd/>
          </a:ln>
        </p:spPr>
        <p:txBody>
          <a:bodyPr wrap="square" lIns="90488" tIns="44450" rIns="90488" bIns="44450">
            <a:spAutoFit/>
          </a:bodyPr>
          <a:lstStyle/>
          <a:p>
            <a:pPr>
              <a:spcBef>
                <a:spcPct val="0"/>
              </a:spcBef>
            </a:pPr>
            <a:r>
              <a:rPr lang="en-US" sz="1400">
                <a:solidFill>
                  <a:srgbClr val="000000"/>
                </a:solidFill>
              </a:rPr>
              <a:t>X        AN     1/30</a:t>
            </a:r>
          </a:p>
        </p:txBody>
      </p:sp>
      <p:sp>
        <p:nvSpPr>
          <p:cNvPr id="38957" name="Rectangle 45"/>
          <p:cNvSpPr>
            <a:spLocks noChangeArrowheads="1"/>
          </p:cNvSpPr>
          <p:nvPr/>
        </p:nvSpPr>
        <p:spPr bwMode="auto">
          <a:xfrm>
            <a:off x="6705600" y="2522538"/>
            <a:ext cx="1600200" cy="1287462"/>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38958" name="Rectangle 46"/>
          <p:cNvSpPr>
            <a:spLocks noChangeArrowheads="1"/>
          </p:cNvSpPr>
          <p:nvPr/>
        </p:nvSpPr>
        <p:spPr bwMode="auto">
          <a:xfrm>
            <a:off x="6705600" y="2522538"/>
            <a:ext cx="1600200" cy="305212"/>
          </a:xfrm>
          <a:prstGeom prst="rect">
            <a:avLst/>
          </a:prstGeom>
          <a:noFill/>
          <a:ln w="12700">
            <a:noFill/>
            <a:miter lim="800000"/>
            <a:headEnd/>
            <a:tailEnd/>
          </a:ln>
        </p:spPr>
        <p:txBody>
          <a:bodyPr wrap="square" lIns="90488" tIns="44450" rIns="90488" bIns="44450">
            <a:spAutoFit/>
          </a:bodyPr>
          <a:lstStyle/>
          <a:p>
            <a:pPr>
              <a:spcBef>
                <a:spcPct val="0"/>
              </a:spcBef>
            </a:pPr>
            <a:r>
              <a:rPr lang="en-US" sz="1400">
                <a:solidFill>
                  <a:srgbClr val="000000"/>
                </a:solidFill>
              </a:rPr>
              <a:t>N907         C040</a:t>
            </a:r>
          </a:p>
        </p:txBody>
      </p:sp>
      <p:sp>
        <p:nvSpPr>
          <p:cNvPr id="38959" name="Rectangle 47"/>
          <p:cNvSpPr>
            <a:spLocks noChangeArrowheads="1"/>
          </p:cNvSpPr>
          <p:nvPr/>
        </p:nvSpPr>
        <p:spPr bwMode="auto">
          <a:xfrm>
            <a:off x="6965950" y="2895600"/>
            <a:ext cx="1087438" cy="520655"/>
          </a:xfrm>
          <a:prstGeom prst="rect">
            <a:avLst/>
          </a:prstGeom>
          <a:noFill/>
          <a:ln w="12700">
            <a:noFill/>
            <a:miter lim="800000"/>
            <a:headEnd/>
            <a:tailEnd/>
          </a:ln>
        </p:spPr>
        <p:txBody>
          <a:bodyPr wrap="square" lIns="90488" tIns="44450" rIns="90488" bIns="44450">
            <a:spAutoFit/>
          </a:bodyPr>
          <a:lstStyle/>
          <a:p>
            <a:pPr algn="ctr">
              <a:spcBef>
                <a:spcPct val="0"/>
              </a:spcBef>
            </a:pPr>
            <a:r>
              <a:rPr lang="en-US" sz="1400">
                <a:solidFill>
                  <a:srgbClr val="000000"/>
                </a:solidFill>
              </a:rPr>
              <a:t>Reference </a:t>
            </a:r>
          </a:p>
          <a:p>
            <a:pPr algn="ctr">
              <a:spcBef>
                <a:spcPct val="0"/>
              </a:spcBef>
            </a:pPr>
            <a:r>
              <a:rPr lang="en-US" sz="1400">
                <a:solidFill>
                  <a:srgbClr val="000000"/>
                </a:solidFill>
              </a:rPr>
              <a:t>Identifier </a:t>
            </a:r>
          </a:p>
        </p:txBody>
      </p:sp>
      <p:sp>
        <p:nvSpPr>
          <p:cNvPr id="38960" name="Rectangle 48"/>
          <p:cNvSpPr>
            <a:spLocks noChangeArrowheads="1"/>
          </p:cNvSpPr>
          <p:nvPr/>
        </p:nvSpPr>
        <p:spPr bwMode="auto">
          <a:xfrm>
            <a:off x="6750050" y="3505200"/>
            <a:ext cx="1555750" cy="305212"/>
          </a:xfrm>
          <a:prstGeom prst="rect">
            <a:avLst/>
          </a:prstGeom>
          <a:noFill/>
          <a:ln w="12700">
            <a:noFill/>
            <a:miter lim="800000"/>
            <a:headEnd/>
            <a:tailEnd/>
          </a:ln>
        </p:spPr>
        <p:txBody>
          <a:bodyPr wrap="square" lIns="90488" tIns="44450" rIns="90488" bIns="44450">
            <a:spAutoFit/>
          </a:bodyPr>
          <a:lstStyle/>
          <a:p>
            <a:pPr>
              <a:spcBef>
                <a:spcPct val="0"/>
              </a:spcBef>
            </a:pPr>
            <a:r>
              <a:rPr lang="en-US" sz="1400" dirty="0">
                <a:solidFill>
                  <a:srgbClr val="000000"/>
                </a:solidFill>
              </a:rPr>
              <a:t>O/Z       ID</a:t>
            </a:r>
          </a:p>
        </p:txBody>
      </p:sp>
      <p:sp>
        <p:nvSpPr>
          <p:cNvPr id="905265" name="Rectangle 49"/>
          <p:cNvSpPr>
            <a:spLocks noChangeArrowheads="1"/>
          </p:cNvSpPr>
          <p:nvPr/>
        </p:nvSpPr>
        <p:spPr bwMode="auto">
          <a:xfrm>
            <a:off x="5505450" y="3017838"/>
            <a:ext cx="279400" cy="393700"/>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2000"/>
              <a:t>*</a:t>
            </a:r>
            <a:endParaRPr lang="en-US" sz="2000">
              <a:solidFill>
                <a:srgbClr val="000000"/>
              </a:solidFill>
              <a:effectLst>
                <a:outerShdw blurRad="38100" dist="38100" dir="2700000" algn="tl">
                  <a:srgbClr val="FFFFFF"/>
                </a:outerShdw>
              </a:effectLst>
            </a:endParaRPr>
          </a:p>
        </p:txBody>
      </p:sp>
      <p:sp>
        <p:nvSpPr>
          <p:cNvPr id="905266" name="Rectangle 50"/>
          <p:cNvSpPr>
            <a:spLocks noChangeArrowheads="1"/>
          </p:cNvSpPr>
          <p:nvPr/>
        </p:nvSpPr>
        <p:spPr bwMode="auto">
          <a:xfrm>
            <a:off x="5181600" y="3017838"/>
            <a:ext cx="279400" cy="393700"/>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2000"/>
              <a:t>*</a:t>
            </a:r>
            <a:endParaRPr lang="en-US" sz="2000">
              <a:solidFill>
                <a:srgbClr val="000000"/>
              </a:solidFill>
              <a:effectLst>
                <a:outerShdw blurRad="38100" dist="38100" dir="2700000" algn="tl">
                  <a:srgbClr val="FFFFFF"/>
                </a:outerShdw>
              </a:effectLst>
            </a:endParaRPr>
          </a:p>
        </p:txBody>
      </p:sp>
      <p:sp>
        <p:nvSpPr>
          <p:cNvPr id="38963" name="Text Box 51"/>
          <p:cNvSpPr txBox="1">
            <a:spLocks noChangeArrowheads="1"/>
          </p:cNvSpPr>
          <p:nvPr/>
        </p:nvSpPr>
        <p:spPr bwMode="auto">
          <a:xfrm>
            <a:off x="838200" y="2971800"/>
            <a:ext cx="685800" cy="366713"/>
          </a:xfrm>
          <a:prstGeom prst="rect">
            <a:avLst/>
          </a:prstGeom>
          <a:noFill/>
          <a:ln w="9525">
            <a:noFill/>
            <a:miter lim="800000"/>
            <a:headEnd/>
            <a:tailEnd/>
          </a:ln>
        </p:spPr>
        <p:txBody>
          <a:bodyPr>
            <a:spAutoFit/>
          </a:bodyPr>
          <a:lstStyle/>
          <a:p>
            <a:pPr>
              <a:spcBef>
                <a:spcPct val="50000"/>
              </a:spcBef>
            </a:pPr>
            <a:r>
              <a:rPr lang="en-US" sz="1800"/>
              <a:t>N9</a:t>
            </a:r>
            <a:endParaRPr lang="en-US" sz="1800">
              <a:solidFill>
                <a:srgbClr val="000000"/>
              </a:solidFill>
            </a:endParaRPr>
          </a:p>
        </p:txBody>
      </p:sp>
      <p:sp>
        <p:nvSpPr>
          <p:cNvPr id="905268" name="Rectangle 52"/>
          <p:cNvSpPr>
            <a:spLocks noChangeArrowheads="1"/>
          </p:cNvSpPr>
          <p:nvPr/>
        </p:nvSpPr>
        <p:spPr bwMode="auto">
          <a:xfrm>
            <a:off x="3162300" y="3017838"/>
            <a:ext cx="279400" cy="393700"/>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2000"/>
              <a:t>*</a:t>
            </a:r>
            <a:endParaRPr lang="en-US" sz="2000">
              <a:solidFill>
                <a:srgbClr val="000000"/>
              </a:solidFill>
              <a:effectLst>
                <a:outerShdw blurRad="38100" dist="38100" dir="2700000" algn="tl">
                  <a:srgbClr val="FFFFFF"/>
                </a:outerShdw>
              </a:effectLst>
            </a:endParaRPr>
          </a:p>
        </p:txBody>
      </p:sp>
      <p:sp>
        <p:nvSpPr>
          <p:cNvPr id="905269" name="Rectangle 53"/>
          <p:cNvSpPr>
            <a:spLocks noChangeArrowheads="1"/>
          </p:cNvSpPr>
          <p:nvPr/>
        </p:nvSpPr>
        <p:spPr bwMode="auto">
          <a:xfrm>
            <a:off x="6153150" y="3017838"/>
            <a:ext cx="279400" cy="393700"/>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2000"/>
              <a:t>*</a:t>
            </a:r>
            <a:endParaRPr lang="en-US" sz="2000">
              <a:solidFill>
                <a:srgbClr val="000000"/>
              </a:solidFill>
              <a:effectLst>
                <a:outerShdw blurRad="38100" dist="38100" dir="2700000" algn="tl">
                  <a:srgbClr val="FFFFFF"/>
                </a:outerShdw>
              </a:effectLst>
            </a:endParaRPr>
          </a:p>
        </p:txBody>
      </p:sp>
      <p:sp>
        <p:nvSpPr>
          <p:cNvPr id="905270" name="Rectangle 54"/>
          <p:cNvSpPr>
            <a:spLocks noChangeArrowheads="1"/>
          </p:cNvSpPr>
          <p:nvPr/>
        </p:nvSpPr>
        <p:spPr bwMode="auto">
          <a:xfrm>
            <a:off x="5829300" y="3017838"/>
            <a:ext cx="279400" cy="393700"/>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2000"/>
              <a:t>*</a:t>
            </a:r>
            <a:endParaRPr lang="en-US" sz="2000">
              <a:solidFill>
                <a:srgbClr val="000000"/>
              </a:solidFill>
              <a:effectLst>
                <a:outerShdw blurRad="38100" dist="38100" dir="2700000" algn="tl">
                  <a:srgbClr val="FFFFFF"/>
                </a:outerShdw>
              </a:effectLst>
            </a:endParaRPr>
          </a:p>
        </p:txBody>
      </p:sp>
      <p:sp>
        <p:nvSpPr>
          <p:cNvPr id="905271" name="Rectangle 55"/>
          <p:cNvSpPr>
            <a:spLocks noChangeArrowheads="1"/>
          </p:cNvSpPr>
          <p:nvPr/>
        </p:nvSpPr>
        <p:spPr bwMode="auto">
          <a:xfrm>
            <a:off x="6477000" y="3017838"/>
            <a:ext cx="279400" cy="393700"/>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2000"/>
              <a:t>*</a:t>
            </a:r>
            <a:endParaRPr lang="en-US" sz="2000">
              <a:solidFill>
                <a:srgbClr val="000000"/>
              </a:solidFill>
              <a:effectLst>
                <a:outerShdw blurRad="38100" dist="38100" dir="2700000" algn="tl">
                  <a:srgbClr val="FFFFFF"/>
                </a:outerShdw>
              </a:effectLst>
            </a:endParaRPr>
          </a:p>
        </p:txBody>
      </p:sp>
      <p:sp>
        <p:nvSpPr>
          <p:cNvPr id="38968" name="Rectangle 56"/>
          <p:cNvSpPr>
            <a:spLocks noChangeArrowheads="1"/>
          </p:cNvSpPr>
          <p:nvPr/>
        </p:nvSpPr>
        <p:spPr bwMode="auto">
          <a:xfrm>
            <a:off x="8305800" y="2971800"/>
            <a:ext cx="350838" cy="519113"/>
          </a:xfrm>
          <a:prstGeom prst="rect">
            <a:avLst/>
          </a:prstGeom>
          <a:noFill/>
          <a:ln w="9525">
            <a:noFill/>
            <a:miter lim="800000"/>
            <a:headEnd/>
            <a:tailEnd/>
          </a:ln>
        </p:spPr>
        <p:txBody>
          <a:bodyPr wrap="none">
            <a:spAutoFit/>
          </a:bodyPr>
          <a:lstStyle/>
          <a:p>
            <a:pPr>
              <a:spcBef>
                <a:spcPct val="0"/>
              </a:spcBef>
            </a:pPr>
            <a:r>
              <a:rPr lang="en-US" sz="2800" b="0"/>
              <a:t>^</a:t>
            </a:r>
          </a:p>
        </p:txBody>
      </p:sp>
      <p:sp>
        <p:nvSpPr>
          <p:cNvPr id="38969" name="AutoShape 57"/>
          <p:cNvSpPr>
            <a:spLocks/>
          </p:cNvSpPr>
          <p:nvPr/>
        </p:nvSpPr>
        <p:spPr bwMode="auto">
          <a:xfrm rot="-5400000">
            <a:off x="4419600" y="381000"/>
            <a:ext cx="228600" cy="7696200"/>
          </a:xfrm>
          <a:prstGeom prst="rightBrace">
            <a:avLst>
              <a:gd name="adj1" fmla="val 280556"/>
              <a:gd name="adj2" fmla="val 50000"/>
            </a:avLst>
          </a:prstGeom>
          <a:noFill/>
          <a:ln w="38100">
            <a:solidFill>
              <a:schemeClr val="tx1"/>
            </a:solidFill>
            <a:round/>
            <a:headEnd/>
            <a:tailEnd/>
          </a:ln>
        </p:spPr>
        <p:txBody>
          <a:bodyPr wrap="none" lIns="92949" tIns="46474" rIns="92949" bIns="46474" anchor="ctr"/>
          <a:lstStyle/>
          <a:p>
            <a:endParaRPr lang="en-US"/>
          </a:p>
        </p:txBody>
      </p:sp>
      <p:sp>
        <p:nvSpPr>
          <p:cNvPr id="38970" name="Line 58"/>
          <p:cNvSpPr>
            <a:spLocks noChangeShapeType="1"/>
          </p:cNvSpPr>
          <p:nvPr/>
        </p:nvSpPr>
        <p:spPr bwMode="auto">
          <a:xfrm flipV="1">
            <a:off x="4572000" y="3962400"/>
            <a:ext cx="0" cy="152400"/>
          </a:xfrm>
          <a:prstGeom prst="line">
            <a:avLst/>
          </a:prstGeom>
          <a:noFill/>
          <a:ln w="38100">
            <a:solidFill>
              <a:schemeClr val="tx1"/>
            </a:solidFill>
            <a:round/>
            <a:headEnd/>
            <a:tailEnd/>
          </a:ln>
        </p:spPr>
        <p:txBody>
          <a:bodyPr wrap="none" lIns="92949" tIns="46474" rIns="92949" bIns="46474" anchor="ctr"/>
          <a:lstStyle/>
          <a:p>
            <a:endParaRPr lang="en-US"/>
          </a:p>
        </p:txBody>
      </p:sp>
      <p:sp>
        <p:nvSpPr>
          <p:cNvPr id="38971" name="Line 59"/>
          <p:cNvSpPr>
            <a:spLocks noChangeShapeType="1"/>
          </p:cNvSpPr>
          <p:nvPr/>
        </p:nvSpPr>
        <p:spPr bwMode="auto">
          <a:xfrm>
            <a:off x="4572000" y="3962400"/>
            <a:ext cx="2819400" cy="0"/>
          </a:xfrm>
          <a:prstGeom prst="line">
            <a:avLst/>
          </a:prstGeom>
          <a:noFill/>
          <a:ln w="38100">
            <a:solidFill>
              <a:schemeClr val="tx1"/>
            </a:solidFill>
            <a:round/>
            <a:headEnd/>
            <a:tailEnd/>
          </a:ln>
        </p:spPr>
        <p:txBody>
          <a:bodyPr wrap="none" lIns="92949" tIns="46474" rIns="92949" bIns="46474" anchor="ctr"/>
          <a:lstStyle/>
          <a:p>
            <a:endParaRPr lang="en-US"/>
          </a:p>
        </p:txBody>
      </p:sp>
      <p:sp>
        <p:nvSpPr>
          <p:cNvPr id="38972" name="Line 60"/>
          <p:cNvSpPr>
            <a:spLocks noChangeShapeType="1"/>
          </p:cNvSpPr>
          <p:nvPr/>
        </p:nvSpPr>
        <p:spPr bwMode="auto">
          <a:xfrm flipV="1">
            <a:off x="7391400" y="3810000"/>
            <a:ext cx="0" cy="152400"/>
          </a:xfrm>
          <a:prstGeom prst="line">
            <a:avLst/>
          </a:prstGeom>
          <a:noFill/>
          <a:ln w="38100">
            <a:solidFill>
              <a:schemeClr val="tx1"/>
            </a:solidFill>
            <a:round/>
            <a:headEnd/>
            <a:tailEnd/>
          </a:ln>
        </p:spPr>
        <p:txBody>
          <a:bodyPr wrap="none" lIns="92949" tIns="46474" rIns="92949" bIns="46474" anchor="ctr"/>
          <a:lstStyle/>
          <a:p>
            <a:endParaRPr lang="en-US"/>
          </a:p>
        </p:txBody>
      </p:sp>
      <p:sp>
        <p:nvSpPr>
          <p:cNvPr id="38973" name="Line 61"/>
          <p:cNvSpPr>
            <a:spLocks noChangeShapeType="1"/>
          </p:cNvSpPr>
          <p:nvPr/>
        </p:nvSpPr>
        <p:spPr bwMode="auto">
          <a:xfrm>
            <a:off x="5486400" y="3962400"/>
            <a:ext cx="609600" cy="0"/>
          </a:xfrm>
          <a:prstGeom prst="line">
            <a:avLst/>
          </a:prstGeom>
          <a:noFill/>
          <a:ln w="38100">
            <a:solidFill>
              <a:schemeClr val="tx1"/>
            </a:solidFill>
            <a:round/>
            <a:headEnd/>
            <a:tailEnd type="triangle" w="lg" len="lg"/>
          </a:ln>
        </p:spPr>
        <p:txBody>
          <a:bodyPr wrap="none" lIns="92949" tIns="46474" rIns="92949" bIns="46474" anchor="ctr"/>
          <a:lstStyle/>
          <a:p>
            <a:endParaRPr lang="en-US"/>
          </a:p>
        </p:txBody>
      </p:sp>
      <p:grpSp>
        <p:nvGrpSpPr>
          <p:cNvPr id="61" name="Group 60"/>
          <p:cNvGrpSpPr/>
          <p:nvPr/>
        </p:nvGrpSpPr>
        <p:grpSpPr>
          <a:xfrm>
            <a:off x="5740794" y="6445190"/>
            <a:ext cx="3377806" cy="400110"/>
            <a:chOff x="6019800" y="6445190"/>
            <a:chExt cx="3098800" cy="400110"/>
          </a:xfrm>
        </p:grpSpPr>
        <p:sp>
          <p:nvSpPr>
            <p:cNvPr id="62" name="TextBox 61"/>
            <p:cNvSpPr txBox="1"/>
            <p:nvPr/>
          </p:nvSpPr>
          <p:spPr bwMode="auto">
            <a:xfrm>
              <a:off x="6019800" y="6445190"/>
              <a:ext cx="30988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Data Segment               Sentence</a:t>
              </a:r>
              <a:endParaRPr lang="en-US" sz="2000" dirty="0">
                <a:solidFill>
                  <a:srgbClr val="FF0000"/>
                </a:solidFill>
                <a:latin typeface="Arial Narrow" pitchFamily="34" charset="0"/>
                <a:cs typeface="Arial" charset="0"/>
              </a:endParaRPr>
            </a:p>
          </p:txBody>
        </p:sp>
        <p:sp>
          <p:nvSpPr>
            <p:cNvPr id="63" name="Left-Right Arrow 62"/>
            <p:cNvSpPr/>
            <p:nvPr/>
          </p:nvSpPr>
          <p:spPr bwMode="auto">
            <a:xfrm>
              <a:off x="7490007"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685800" y="6248400"/>
            <a:ext cx="1905000" cy="457200"/>
          </a:xfrm>
          <a:prstGeom prst="rect">
            <a:avLst/>
          </a:prstGeom>
          <a:noFill/>
          <a:ln w="12700">
            <a:noFill/>
            <a:miter lim="800000"/>
            <a:headEnd/>
            <a:tailEnd/>
          </a:ln>
        </p:spPr>
        <p:txBody>
          <a:bodyPr wrap="none" anchor="ctr"/>
          <a:lstStyle/>
          <a:p>
            <a:endParaRPr lang="en-US"/>
          </a:p>
        </p:txBody>
      </p:sp>
      <p:sp>
        <p:nvSpPr>
          <p:cNvPr id="39939" name="Rectangle 3"/>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sp>
        <p:nvSpPr>
          <p:cNvPr id="39940" name="Rectangle 4"/>
          <p:cNvSpPr>
            <a:spLocks noGrp="1" noChangeArrowheads="1"/>
          </p:cNvSpPr>
          <p:nvPr>
            <p:ph type="title"/>
          </p:nvPr>
        </p:nvSpPr>
        <p:spPr>
          <a:xfrm>
            <a:off x="0" y="304800"/>
            <a:ext cx="9144000" cy="1250950"/>
          </a:xfrm>
          <a:noFill/>
        </p:spPr>
        <p:txBody>
          <a:bodyPr lIns="90488" tIns="44450" rIns="90488" bIns="44450"/>
          <a:lstStyle/>
          <a:p>
            <a:r>
              <a:rPr lang="en-US" sz="4400" smtClean="0"/>
              <a:t>Standard File Structure</a:t>
            </a:r>
            <a:endParaRPr lang="en-US" smtClean="0"/>
          </a:p>
        </p:txBody>
      </p:sp>
      <p:sp>
        <p:nvSpPr>
          <p:cNvPr id="907269" name="Rectangle 5"/>
          <p:cNvSpPr>
            <a:spLocks noChangeArrowheads="1"/>
          </p:cNvSpPr>
          <p:nvPr/>
        </p:nvSpPr>
        <p:spPr bwMode="auto">
          <a:xfrm>
            <a:off x="5715000" y="2355850"/>
            <a:ext cx="2209800" cy="363538"/>
          </a:xfrm>
          <a:prstGeom prst="rect">
            <a:avLst/>
          </a:prstGeom>
          <a:noFill/>
          <a:ln w="12700">
            <a:noFill/>
            <a:miter lim="800000"/>
            <a:headEnd/>
            <a:tailEnd/>
          </a:ln>
          <a:effectLst/>
        </p:spPr>
        <p:txBody>
          <a:bodyPr lIns="90488" tIns="44450" rIns="90488" bIns="44450">
            <a:spAutoFit/>
          </a:bodyPr>
          <a:lstStyle/>
          <a:p>
            <a:pPr>
              <a:spcBef>
                <a:spcPct val="0"/>
              </a:spcBef>
              <a:defRPr/>
            </a:pPr>
            <a:r>
              <a:rPr lang="en-US" sz="1800"/>
              <a:t>Written Document</a:t>
            </a:r>
            <a:endParaRPr lang="en-US" sz="1600">
              <a:solidFill>
                <a:srgbClr val="C1CEFF"/>
              </a:solidFill>
              <a:effectLst>
                <a:outerShdw blurRad="38100" dist="38100" dir="2700000" algn="tl">
                  <a:srgbClr val="000000"/>
                </a:outerShdw>
              </a:effectLst>
            </a:endParaRPr>
          </a:p>
        </p:txBody>
      </p:sp>
      <p:sp>
        <p:nvSpPr>
          <p:cNvPr id="907270" name="Rectangle 6"/>
          <p:cNvSpPr>
            <a:spLocks noChangeArrowheads="1"/>
          </p:cNvSpPr>
          <p:nvPr/>
        </p:nvSpPr>
        <p:spPr bwMode="auto">
          <a:xfrm>
            <a:off x="5867400" y="3498850"/>
            <a:ext cx="1312863" cy="363538"/>
          </a:xfrm>
          <a:prstGeom prst="rect">
            <a:avLst/>
          </a:prstGeom>
          <a:noFill/>
          <a:ln w="12700">
            <a:noFill/>
            <a:miter lim="800000"/>
            <a:headEnd/>
            <a:tailEnd/>
          </a:ln>
          <a:effectLst/>
        </p:spPr>
        <p:txBody>
          <a:bodyPr lIns="90488" tIns="44450" rIns="90488" bIns="44450">
            <a:spAutoFit/>
          </a:bodyPr>
          <a:lstStyle/>
          <a:p>
            <a:pPr>
              <a:spcBef>
                <a:spcPct val="0"/>
              </a:spcBef>
              <a:defRPr/>
            </a:pPr>
            <a:r>
              <a:rPr lang="en-US" sz="1800" dirty="0"/>
              <a:t>Sentence</a:t>
            </a:r>
            <a:endParaRPr lang="en-US" sz="1800" dirty="0">
              <a:solidFill>
                <a:srgbClr val="C1CEFF"/>
              </a:solidFill>
              <a:effectLst>
                <a:outerShdw blurRad="38100" dist="38100" dir="2700000" algn="tl">
                  <a:srgbClr val="000000"/>
                </a:outerShdw>
              </a:effectLst>
            </a:endParaRPr>
          </a:p>
        </p:txBody>
      </p:sp>
      <p:sp>
        <p:nvSpPr>
          <p:cNvPr id="907271" name="Rectangle 7"/>
          <p:cNvSpPr>
            <a:spLocks noChangeArrowheads="1"/>
          </p:cNvSpPr>
          <p:nvPr/>
        </p:nvSpPr>
        <p:spPr bwMode="auto">
          <a:xfrm>
            <a:off x="6096000" y="4038600"/>
            <a:ext cx="765175" cy="363538"/>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800" dirty="0"/>
              <a:t>Word</a:t>
            </a:r>
            <a:endParaRPr lang="en-US" sz="1600" dirty="0">
              <a:solidFill>
                <a:srgbClr val="C1CEFF"/>
              </a:solidFill>
              <a:effectLst>
                <a:outerShdw blurRad="38100" dist="38100" dir="2700000" algn="tl">
                  <a:srgbClr val="000000"/>
                </a:outerShdw>
              </a:effectLst>
            </a:endParaRPr>
          </a:p>
        </p:txBody>
      </p:sp>
      <p:sp>
        <p:nvSpPr>
          <p:cNvPr id="39944" name="Rectangle 8"/>
          <p:cNvSpPr>
            <a:spLocks noChangeArrowheads="1"/>
          </p:cNvSpPr>
          <p:nvPr/>
        </p:nvSpPr>
        <p:spPr bwMode="auto">
          <a:xfrm>
            <a:off x="6019800" y="3962400"/>
            <a:ext cx="838200" cy="533400"/>
          </a:xfrm>
          <a:prstGeom prst="rect">
            <a:avLst/>
          </a:prstGeom>
          <a:noFill/>
          <a:ln w="12700">
            <a:solidFill>
              <a:schemeClr val="tx1"/>
            </a:solidFill>
            <a:miter lim="800000"/>
            <a:headEnd/>
            <a:tailEnd/>
          </a:ln>
        </p:spPr>
        <p:txBody>
          <a:bodyPr wrap="none" anchor="ctr"/>
          <a:lstStyle/>
          <a:p>
            <a:endParaRPr lang="en-US"/>
          </a:p>
        </p:txBody>
      </p:sp>
      <p:sp>
        <p:nvSpPr>
          <p:cNvPr id="39945" name="Rectangle 9"/>
          <p:cNvSpPr>
            <a:spLocks noChangeArrowheads="1"/>
          </p:cNvSpPr>
          <p:nvPr/>
        </p:nvSpPr>
        <p:spPr bwMode="auto">
          <a:xfrm>
            <a:off x="5562600" y="3276600"/>
            <a:ext cx="1663700" cy="1435100"/>
          </a:xfrm>
          <a:prstGeom prst="rect">
            <a:avLst/>
          </a:prstGeom>
          <a:noFill/>
          <a:ln w="12700">
            <a:solidFill>
              <a:schemeClr val="tx1"/>
            </a:solidFill>
            <a:miter lim="800000"/>
            <a:headEnd/>
            <a:tailEnd/>
          </a:ln>
        </p:spPr>
        <p:txBody>
          <a:bodyPr wrap="none" anchor="ctr"/>
          <a:lstStyle/>
          <a:p>
            <a:endParaRPr lang="en-US"/>
          </a:p>
        </p:txBody>
      </p:sp>
      <p:sp>
        <p:nvSpPr>
          <p:cNvPr id="39946" name="Rectangle 10"/>
          <p:cNvSpPr>
            <a:spLocks noChangeArrowheads="1"/>
          </p:cNvSpPr>
          <p:nvPr/>
        </p:nvSpPr>
        <p:spPr bwMode="auto">
          <a:xfrm>
            <a:off x="4953000" y="1905000"/>
            <a:ext cx="3048000" cy="4114800"/>
          </a:xfrm>
          <a:prstGeom prst="rect">
            <a:avLst/>
          </a:prstGeom>
          <a:noFill/>
          <a:ln w="12700">
            <a:solidFill>
              <a:schemeClr val="tx1"/>
            </a:solidFill>
            <a:miter lim="800000"/>
            <a:headEnd/>
            <a:tailEnd/>
          </a:ln>
        </p:spPr>
        <p:txBody>
          <a:bodyPr wrap="none" anchor="ctr"/>
          <a:lstStyle/>
          <a:p>
            <a:endParaRPr lang="en-US"/>
          </a:p>
        </p:txBody>
      </p:sp>
      <p:sp>
        <p:nvSpPr>
          <p:cNvPr id="907275" name="Rectangle 11"/>
          <p:cNvSpPr>
            <a:spLocks noChangeArrowheads="1"/>
          </p:cNvSpPr>
          <p:nvPr/>
        </p:nvSpPr>
        <p:spPr bwMode="auto">
          <a:xfrm>
            <a:off x="6094413" y="1974850"/>
            <a:ext cx="879475" cy="363538"/>
          </a:xfrm>
          <a:prstGeom prst="rect">
            <a:avLst/>
          </a:prstGeom>
          <a:noFill/>
          <a:ln w="12700">
            <a:noFill/>
            <a:miter lim="800000"/>
            <a:headEnd/>
            <a:tailEnd/>
          </a:ln>
          <a:effectLst/>
        </p:spPr>
        <p:txBody>
          <a:bodyPr wrap="none" lIns="90488" tIns="44450" rIns="90488" bIns="44450">
            <a:spAutoFit/>
          </a:bodyPr>
          <a:lstStyle/>
          <a:p>
            <a:pPr algn="ctr">
              <a:spcBef>
                <a:spcPct val="0"/>
              </a:spcBef>
              <a:defRPr/>
            </a:pPr>
            <a:r>
              <a:rPr lang="en-US" sz="1800"/>
              <a:t>Folder</a:t>
            </a:r>
            <a:endParaRPr lang="en-US" sz="1600">
              <a:solidFill>
                <a:srgbClr val="C1CEFF"/>
              </a:solidFill>
              <a:effectLst>
                <a:outerShdw blurRad="38100" dist="38100" dir="2700000" algn="tl">
                  <a:srgbClr val="000000"/>
                </a:outerShdw>
              </a:effectLst>
            </a:endParaRPr>
          </a:p>
        </p:txBody>
      </p:sp>
      <p:sp>
        <p:nvSpPr>
          <p:cNvPr id="907276" name="Rectangle 12"/>
          <p:cNvSpPr>
            <a:spLocks noChangeArrowheads="1"/>
          </p:cNvSpPr>
          <p:nvPr/>
        </p:nvSpPr>
        <p:spPr bwMode="auto">
          <a:xfrm>
            <a:off x="5673725" y="1524000"/>
            <a:ext cx="1870075" cy="363538"/>
          </a:xfrm>
          <a:prstGeom prst="rect">
            <a:avLst/>
          </a:prstGeom>
          <a:noFill/>
          <a:ln w="12700">
            <a:noFill/>
            <a:miter lim="800000"/>
            <a:headEnd/>
            <a:tailEnd/>
          </a:ln>
          <a:effectLst/>
        </p:spPr>
        <p:txBody>
          <a:bodyPr wrap="none" lIns="90488" tIns="44450" rIns="90488" bIns="44450">
            <a:spAutoFit/>
          </a:bodyPr>
          <a:lstStyle/>
          <a:p>
            <a:pPr algn="ctr">
              <a:spcBef>
                <a:spcPct val="0"/>
              </a:spcBef>
              <a:defRPr/>
            </a:pPr>
            <a:r>
              <a:rPr lang="en-US" sz="1800"/>
              <a:t>Outer Envelope</a:t>
            </a:r>
            <a:endParaRPr lang="en-US" sz="1600">
              <a:solidFill>
                <a:srgbClr val="C1CEFF"/>
              </a:solidFill>
              <a:effectLst>
                <a:outerShdw blurRad="38100" dist="38100" dir="2700000" algn="tl">
                  <a:srgbClr val="000000"/>
                </a:outerShdw>
              </a:effectLst>
            </a:endParaRPr>
          </a:p>
        </p:txBody>
      </p:sp>
      <p:sp>
        <p:nvSpPr>
          <p:cNvPr id="39949" name="Rectangle 13"/>
          <p:cNvSpPr>
            <a:spLocks noChangeArrowheads="1"/>
          </p:cNvSpPr>
          <p:nvPr/>
        </p:nvSpPr>
        <p:spPr bwMode="auto">
          <a:xfrm>
            <a:off x="4648200" y="1524000"/>
            <a:ext cx="3657600" cy="4724400"/>
          </a:xfrm>
          <a:prstGeom prst="rect">
            <a:avLst/>
          </a:prstGeom>
          <a:noFill/>
          <a:ln w="12700">
            <a:solidFill>
              <a:schemeClr val="tx1"/>
            </a:solidFill>
            <a:miter lim="800000"/>
            <a:headEnd/>
            <a:tailEnd/>
          </a:ln>
        </p:spPr>
        <p:txBody>
          <a:bodyPr wrap="none" anchor="ctr"/>
          <a:lstStyle/>
          <a:p>
            <a:endParaRPr lang="en-US"/>
          </a:p>
        </p:txBody>
      </p:sp>
      <p:sp>
        <p:nvSpPr>
          <p:cNvPr id="907278" name="Rectangle 14"/>
          <p:cNvSpPr>
            <a:spLocks noChangeArrowheads="1"/>
          </p:cNvSpPr>
          <p:nvPr/>
        </p:nvSpPr>
        <p:spPr bwMode="auto">
          <a:xfrm>
            <a:off x="1676400" y="2355850"/>
            <a:ext cx="1895475" cy="363538"/>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800"/>
              <a:t>Transaction Set</a:t>
            </a:r>
            <a:endParaRPr lang="en-US" sz="1800">
              <a:solidFill>
                <a:srgbClr val="C1CEFF"/>
              </a:solidFill>
              <a:effectLst>
                <a:outerShdw blurRad="38100" dist="38100" dir="2700000" algn="tl">
                  <a:srgbClr val="000000"/>
                </a:outerShdw>
              </a:effectLst>
            </a:endParaRPr>
          </a:p>
        </p:txBody>
      </p:sp>
      <p:sp>
        <p:nvSpPr>
          <p:cNvPr id="39951" name="Rectangle 15"/>
          <p:cNvSpPr>
            <a:spLocks noChangeArrowheads="1"/>
          </p:cNvSpPr>
          <p:nvPr/>
        </p:nvSpPr>
        <p:spPr bwMode="auto">
          <a:xfrm>
            <a:off x="1758950" y="3505200"/>
            <a:ext cx="1535113" cy="333375"/>
          </a:xfrm>
          <a:prstGeom prst="rect">
            <a:avLst/>
          </a:prstGeom>
          <a:noFill/>
          <a:ln w="12700">
            <a:noFill/>
            <a:miter lim="800000"/>
            <a:headEnd/>
            <a:tailEnd/>
          </a:ln>
        </p:spPr>
        <p:txBody>
          <a:bodyPr wrap="none" lIns="90488" tIns="44450" rIns="90488" bIns="44450">
            <a:spAutoFit/>
          </a:bodyPr>
          <a:lstStyle/>
          <a:p>
            <a:pPr algn="ctr">
              <a:spcBef>
                <a:spcPct val="0"/>
              </a:spcBef>
            </a:pPr>
            <a:r>
              <a:rPr lang="en-US" sz="1600"/>
              <a:t>Data Segment</a:t>
            </a:r>
            <a:endParaRPr lang="en-US" sz="1600">
              <a:solidFill>
                <a:srgbClr val="C1CEFF"/>
              </a:solidFill>
            </a:endParaRPr>
          </a:p>
        </p:txBody>
      </p:sp>
      <p:sp>
        <p:nvSpPr>
          <p:cNvPr id="907280" name="Rectangle 16"/>
          <p:cNvSpPr>
            <a:spLocks noChangeArrowheads="1"/>
          </p:cNvSpPr>
          <p:nvPr/>
        </p:nvSpPr>
        <p:spPr bwMode="auto">
          <a:xfrm>
            <a:off x="2057400" y="3962400"/>
            <a:ext cx="1143000" cy="650875"/>
          </a:xfrm>
          <a:prstGeom prst="rect">
            <a:avLst/>
          </a:prstGeom>
          <a:noFill/>
          <a:ln w="12700">
            <a:solidFill>
              <a:schemeClr val="tx1"/>
            </a:solidFill>
            <a:miter lim="800000"/>
            <a:headEnd/>
            <a:tailEnd/>
          </a:ln>
          <a:effectLst/>
        </p:spPr>
        <p:txBody>
          <a:bodyPr lIns="90488" tIns="44450" rIns="90488" bIns="44450">
            <a:spAutoFit/>
          </a:bodyPr>
          <a:lstStyle/>
          <a:p>
            <a:pPr algn="ctr">
              <a:spcBef>
                <a:spcPct val="0"/>
              </a:spcBef>
              <a:defRPr/>
            </a:pPr>
            <a:r>
              <a:rPr lang="en-US" sz="1800"/>
              <a:t>Data</a:t>
            </a:r>
          </a:p>
          <a:p>
            <a:pPr algn="ctr">
              <a:spcBef>
                <a:spcPct val="0"/>
              </a:spcBef>
              <a:defRPr/>
            </a:pPr>
            <a:r>
              <a:rPr lang="en-US" sz="1800"/>
              <a:t>Element</a:t>
            </a:r>
            <a:endParaRPr lang="en-US" sz="1600">
              <a:solidFill>
                <a:srgbClr val="C1CEFF"/>
              </a:solidFill>
              <a:effectLst>
                <a:outerShdw blurRad="38100" dist="38100" dir="2700000" algn="tl">
                  <a:srgbClr val="000000"/>
                </a:outerShdw>
              </a:effectLst>
            </a:endParaRPr>
          </a:p>
        </p:txBody>
      </p:sp>
      <p:sp>
        <p:nvSpPr>
          <p:cNvPr id="39953" name="Rectangle 17"/>
          <p:cNvSpPr>
            <a:spLocks noChangeArrowheads="1"/>
          </p:cNvSpPr>
          <p:nvPr/>
        </p:nvSpPr>
        <p:spPr bwMode="auto">
          <a:xfrm>
            <a:off x="2133600" y="4191000"/>
            <a:ext cx="1066800" cy="762000"/>
          </a:xfrm>
          <a:prstGeom prst="rect">
            <a:avLst/>
          </a:prstGeom>
          <a:noFill/>
          <a:ln w="12700">
            <a:noFill/>
            <a:miter lim="800000"/>
            <a:headEnd/>
            <a:tailEnd/>
          </a:ln>
        </p:spPr>
        <p:txBody>
          <a:bodyPr wrap="none" anchor="ctr"/>
          <a:lstStyle/>
          <a:p>
            <a:endParaRPr lang="en-US"/>
          </a:p>
        </p:txBody>
      </p:sp>
      <p:sp>
        <p:nvSpPr>
          <p:cNvPr id="39954" name="Rectangle 18"/>
          <p:cNvSpPr>
            <a:spLocks noChangeArrowheads="1"/>
          </p:cNvSpPr>
          <p:nvPr/>
        </p:nvSpPr>
        <p:spPr bwMode="auto">
          <a:xfrm>
            <a:off x="1752600" y="3276600"/>
            <a:ext cx="1663700" cy="1435100"/>
          </a:xfrm>
          <a:prstGeom prst="rect">
            <a:avLst/>
          </a:prstGeom>
          <a:noFill/>
          <a:ln w="12700">
            <a:solidFill>
              <a:schemeClr val="tx1"/>
            </a:solidFill>
            <a:miter lim="800000"/>
            <a:headEnd/>
            <a:tailEnd/>
          </a:ln>
        </p:spPr>
        <p:txBody>
          <a:bodyPr wrap="none" anchor="ctr"/>
          <a:lstStyle/>
          <a:p>
            <a:endParaRPr lang="en-US"/>
          </a:p>
        </p:txBody>
      </p:sp>
      <p:sp>
        <p:nvSpPr>
          <p:cNvPr id="39955" name="Rectangle 19"/>
          <p:cNvSpPr>
            <a:spLocks noChangeArrowheads="1"/>
          </p:cNvSpPr>
          <p:nvPr/>
        </p:nvSpPr>
        <p:spPr bwMode="auto">
          <a:xfrm>
            <a:off x="1371600" y="2362200"/>
            <a:ext cx="2514600" cy="3352800"/>
          </a:xfrm>
          <a:prstGeom prst="rect">
            <a:avLst/>
          </a:prstGeom>
          <a:noFill/>
          <a:ln w="12700">
            <a:solidFill>
              <a:schemeClr val="tx1"/>
            </a:solidFill>
            <a:miter lim="800000"/>
            <a:headEnd/>
            <a:tailEnd/>
          </a:ln>
        </p:spPr>
        <p:txBody>
          <a:bodyPr wrap="none" anchor="ctr"/>
          <a:lstStyle/>
          <a:p>
            <a:endParaRPr lang="en-US"/>
          </a:p>
        </p:txBody>
      </p:sp>
      <p:sp>
        <p:nvSpPr>
          <p:cNvPr id="39956" name="Rectangle 20"/>
          <p:cNvSpPr>
            <a:spLocks noChangeArrowheads="1"/>
          </p:cNvSpPr>
          <p:nvPr/>
        </p:nvSpPr>
        <p:spPr bwMode="auto">
          <a:xfrm>
            <a:off x="1143000" y="1905000"/>
            <a:ext cx="2971800" cy="4114800"/>
          </a:xfrm>
          <a:prstGeom prst="rect">
            <a:avLst/>
          </a:prstGeom>
          <a:noFill/>
          <a:ln w="12700">
            <a:solidFill>
              <a:schemeClr val="tx1"/>
            </a:solidFill>
            <a:miter lim="800000"/>
            <a:headEnd/>
            <a:tailEnd/>
          </a:ln>
        </p:spPr>
        <p:txBody>
          <a:bodyPr wrap="none" anchor="ctr"/>
          <a:lstStyle/>
          <a:p>
            <a:endParaRPr lang="en-US"/>
          </a:p>
        </p:txBody>
      </p:sp>
      <p:sp>
        <p:nvSpPr>
          <p:cNvPr id="39957" name="Rectangle 21"/>
          <p:cNvSpPr>
            <a:spLocks noChangeArrowheads="1"/>
          </p:cNvSpPr>
          <p:nvPr/>
        </p:nvSpPr>
        <p:spPr bwMode="auto">
          <a:xfrm>
            <a:off x="1860550" y="1524000"/>
            <a:ext cx="1476375" cy="363538"/>
          </a:xfrm>
          <a:prstGeom prst="rect">
            <a:avLst/>
          </a:prstGeom>
          <a:noFill/>
          <a:ln w="12700">
            <a:noFill/>
            <a:miter lim="800000"/>
            <a:headEnd/>
            <a:tailEnd/>
          </a:ln>
        </p:spPr>
        <p:txBody>
          <a:bodyPr wrap="none" lIns="90488" tIns="44450" rIns="90488" bIns="44450">
            <a:spAutoFit/>
          </a:bodyPr>
          <a:lstStyle/>
          <a:p>
            <a:pPr algn="ctr">
              <a:spcBef>
                <a:spcPct val="0"/>
              </a:spcBef>
            </a:pPr>
            <a:r>
              <a:rPr lang="en-US" sz="1800"/>
              <a:t>Interchange</a:t>
            </a:r>
            <a:endParaRPr lang="en-US" sz="1600">
              <a:solidFill>
                <a:srgbClr val="C1CEFF"/>
              </a:solidFill>
            </a:endParaRPr>
          </a:p>
        </p:txBody>
      </p:sp>
      <p:sp>
        <p:nvSpPr>
          <p:cNvPr id="39958" name="Rectangle 22"/>
          <p:cNvSpPr>
            <a:spLocks noChangeArrowheads="1"/>
          </p:cNvSpPr>
          <p:nvPr/>
        </p:nvSpPr>
        <p:spPr bwMode="auto">
          <a:xfrm>
            <a:off x="914400" y="1524000"/>
            <a:ext cx="3352800" cy="4724400"/>
          </a:xfrm>
          <a:prstGeom prst="rect">
            <a:avLst/>
          </a:prstGeom>
          <a:noFill/>
          <a:ln w="12700">
            <a:solidFill>
              <a:schemeClr val="tx1"/>
            </a:solidFill>
            <a:miter lim="800000"/>
            <a:headEnd/>
            <a:tailEnd/>
          </a:ln>
        </p:spPr>
        <p:txBody>
          <a:bodyPr wrap="none" anchor="ctr"/>
          <a:lstStyle/>
          <a:p>
            <a:endParaRPr lang="en-US"/>
          </a:p>
        </p:txBody>
      </p:sp>
      <p:sp>
        <p:nvSpPr>
          <p:cNvPr id="907287" name="Rectangle 23"/>
          <p:cNvSpPr>
            <a:spLocks noChangeArrowheads="1"/>
          </p:cNvSpPr>
          <p:nvPr/>
        </p:nvSpPr>
        <p:spPr bwMode="auto">
          <a:xfrm>
            <a:off x="1524000" y="1974850"/>
            <a:ext cx="2085975" cy="363538"/>
          </a:xfrm>
          <a:prstGeom prst="rect">
            <a:avLst/>
          </a:prstGeom>
          <a:noFill/>
          <a:ln w="12700">
            <a:noFill/>
            <a:miter lim="800000"/>
            <a:headEnd/>
            <a:tailEnd/>
          </a:ln>
          <a:effectLst/>
        </p:spPr>
        <p:txBody>
          <a:bodyPr wrap="none" lIns="90488" tIns="44450" rIns="90488" bIns="44450">
            <a:spAutoFit/>
          </a:bodyPr>
          <a:lstStyle/>
          <a:p>
            <a:pPr algn="ctr">
              <a:spcBef>
                <a:spcPct val="0"/>
              </a:spcBef>
              <a:defRPr/>
            </a:pPr>
            <a:r>
              <a:rPr lang="en-US" sz="1800"/>
              <a:t>Functional Group</a:t>
            </a:r>
            <a:endParaRPr lang="en-US" sz="1600">
              <a:solidFill>
                <a:srgbClr val="C1CEFF"/>
              </a:solidFill>
              <a:effectLst>
                <a:outerShdw blurRad="38100" dist="38100" dir="2700000" algn="tl">
                  <a:srgbClr val="000000"/>
                </a:outerShdw>
              </a:effectLst>
            </a:endParaRPr>
          </a:p>
        </p:txBody>
      </p:sp>
      <p:sp>
        <p:nvSpPr>
          <p:cNvPr id="39960" name="Rectangle 24"/>
          <p:cNvSpPr>
            <a:spLocks noChangeArrowheads="1"/>
          </p:cNvSpPr>
          <p:nvPr/>
        </p:nvSpPr>
        <p:spPr bwMode="auto">
          <a:xfrm>
            <a:off x="5181600" y="2362200"/>
            <a:ext cx="2667000" cy="3352800"/>
          </a:xfrm>
          <a:prstGeom prst="rect">
            <a:avLst/>
          </a:prstGeom>
          <a:noFill/>
          <a:ln w="12700">
            <a:solidFill>
              <a:schemeClr val="tx1"/>
            </a:solidFill>
            <a:miter lim="800000"/>
            <a:headEnd/>
            <a:tailEnd/>
          </a:ln>
        </p:spPr>
        <p:txBody>
          <a:bodyPr wrap="none" anchor="ctr"/>
          <a:lstStyle/>
          <a:p>
            <a:endParaRPr lang="en-US"/>
          </a:p>
        </p:txBody>
      </p:sp>
      <p:sp>
        <p:nvSpPr>
          <p:cNvPr id="39961" name="Line 25"/>
          <p:cNvSpPr>
            <a:spLocks noChangeShapeType="1"/>
          </p:cNvSpPr>
          <p:nvPr/>
        </p:nvSpPr>
        <p:spPr bwMode="auto">
          <a:xfrm>
            <a:off x="3276600" y="1676400"/>
            <a:ext cx="2425700" cy="0"/>
          </a:xfrm>
          <a:prstGeom prst="line">
            <a:avLst/>
          </a:prstGeom>
          <a:noFill/>
          <a:ln w="19050">
            <a:solidFill>
              <a:schemeClr val="tx1"/>
            </a:solidFill>
            <a:prstDash val="dash"/>
            <a:round/>
            <a:headEnd type="triangle" w="med" len="med"/>
            <a:tailEnd type="triangle" w="med" len="med"/>
          </a:ln>
        </p:spPr>
        <p:txBody>
          <a:bodyPr wrap="none" anchor="ctr"/>
          <a:lstStyle/>
          <a:p>
            <a:endParaRPr lang="en-US"/>
          </a:p>
        </p:txBody>
      </p:sp>
      <p:sp>
        <p:nvSpPr>
          <p:cNvPr id="39962" name="Line 26"/>
          <p:cNvSpPr>
            <a:spLocks noChangeShapeType="1"/>
          </p:cNvSpPr>
          <p:nvPr/>
        </p:nvSpPr>
        <p:spPr bwMode="auto">
          <a:xfrm>
            <a:off x="3581400" y="2133600"/>
            <a:ext cx="2501900" cy="0"/>
          </a:xfrm>
          <a:prstGeom prst="line">
            <a:avLst/>
          </a:prstGeom>
          <a:noFill/>
          <a:ln w="19050">
            <a:solidFill>
              <a:schemeClr val="tx1"/>
            </a:solidFill>
            <a:prstDash val="dash"/>
            <a:round/>
            <a:headEnd type="triangle" w="med" len="med"/>
            <a:tailEnd type="triangle" w="med" len="med"/>
          </a:ln>
        </p:spPr>
        <p:txBody>
          <a:bodyPr wrap="none" anchor="ctr"/>
          <a:lstStyle/>
          <a:p>
            <a:endParaRPr lang="en-US"/>
          </a:p>
        </p:txBody>
      </p:sp>
      <p:sp>
        <p:nvSpPr>
          <p:cNvPr id="39963" name="Line 27"/>
          <p:cNvSpPr>
            <a:spLocks noChangeShapeType="1"/>
          </p:cNvSpPr>
          <p:nvPr/>
        </p:nvSpPr>
        <p:spPr bwMode="auto">
          <a:xfrm>
            <a:off x="3581400" y="2514600"/>
            <a:ext cx="2057400" cy="0"/>
          </a:xfrm>
          <a:prstGeom prst="line">
            <a:avLst/>
          </a:prstGeom>
          <a:noFill/>
          <a:ln w="19050">
            <a:solidFill>
              <a:schemeClr val="tx1"/>
            </a:solidFill>
            <a:prstDash val="dash"/>
            <a:round/>
            <a:headEnd type="triangle" w="med" len="med"/>
            <a:tailEnd type="triangle" w="med" len="med"/>
          </a:ln>
        </p:spPr>
        <p:txBody>
          <a:bodyPr wrap="none" anchor="ctr"/>
          <a:lstStyle/>
          <a:p>
            <a:endParaRPr lang="en-US"/>
          </a:p>
        </p:txBody>
      </p:sp>
      <p:sp>
        <p:nvSpPr>
          <p:cNvPr id="39964" name="Line 28"/>
          <p:cNvSpPr>
            <a:spLocks noChangeShapeType="1"/>
          </p:cNvSpPr>
          <p:nvPr/>
        </p:nvSpPr>
        <p:spPr bwMode="auto">
          <a:xfrm>
            <a:off x="3200400" y="3657600"/>
            <a:ext cx="2730500" cy="0"/>
          </a:xfrm>
          <a:prstGeom prst="line">
            <a:avLst/>
          </a:prstGeom>
          <a:noFill/>
          <a:ln w="19050">
            <a:solidFill>
              <a:schemeClr val="tx1"/>
            </a:solidFill>
            <a:prstDash val="dash"/>
            <a:round/>
            <a:headEnd type="triangle" w="med" len="med"/>
            <a:tailEnd type="triangle" w="med" len="med"/>
          </a:ln>
        </p:spPr>
        <p:txBody>
          <a:bodyPr wrap="none" anchor="ctr"/>
          <a:lstStyle/>
          <a:p>
            <a:endParaRPr lang="en-US"/>
          </a:p>
        </p:txBody>
      </p:sp>
      <p:sp>
        <p:nvSpPr>
          <p:cNvPr id="39965" name="Line 29"/>
          <p:cNvSpPr>
            <a:spLocks noChangeShapeType="1"/>
          </p:cNvSpPr>
          <p:nvPr/>
        </p:nvSpPr>
        <p:spPr bwMode="auto">
          <a:xfrm>
            <a:off x="3276600" y="4267200"/>
            <a:ext cx="2730500" cy="0"/>
          </a:xfrm>
          <a:prstGeom prst="line">
            <a:avLst/>
          </a:prstGeom>
          <a:noFill/>
          <a:ln w="19050">
            <a:solidFill>
              <a:schemeClr val="tx1"/>
            </a:solidFill>
            <a:prstDash val="dash"/>
            <a:round/>
            <a:headEnd type="triangle" w="med" len="med"/>
            <a:tailEnd type="triangle" w="med" len="med"/>
          </a:ln>
        </p:spPr>
        <p:txBody>
          <a:bodyPr wrap="none" anchor="ctr"/>
          <a:lstStyle/>
          <a:p>
            <a:endParaRPr lang="en-US"/>
          </a:p>
        </p:txBody>
      </p:sp>
      <p:sp>
        <p:nvSpPr>
          <p:cNvPr id="39966" name="Rectangle 30"/>
          <p:cNvSpPr>
            <a:spLocks noChangeArrowheads="1"/>
          </p:cNvSpPr>
          <p:nvPr/>
        </p:nvSpPr>
        <p:spPr bwMode="auto">
          <a:xfrm>
            <a:off x="1524000" y="2743200"/>
            <a:ext cx="2133600" cy="2438400"/>
          </a:xfrm>
          <a:prstGeom prst="rect">
            <a:avLst/>
          </a:prstGeom>
          <a:noFill/>
          <a:ln w="12700">
            <a:solidFill>
              <a:schemeClr val="tx1"/>
            </a:solidFill>
            <a:miter lim="800000"/>
            <a:headEnd type="none" w="sm" len="sm"/>
            <a:tailEnd type="none" w="sm" len="sm"/>
          </a:ln>
        </p:spPr>
        <p:txBody>
          <a:bodyPr wrap="none" anchor="ctr"/>
          <a:lstStyle/>
          <a:p>
            <a:endParaRPr lang="en-US"/>
          </a:p>
        </p:txBody>
      </p:sp>
      <p:sp>
        <p:nvSpPr>
          <p:cNvPr id="39967" name="Rectangle 31"/>
          <p:cNvSpPr>
            <a:spLocks noChangeArrowheads="1"/>
          </p:cNvSpPr>
          <p:nvPr/>
        </p:nvSpPr>
        <p:spPr bwMode="auto">
          <a:xfrm>
            <a:off x="5334000" y="2819400"/>
            <a:ext cx="2209800" cy="2438400"/>
          </a:xfrm>
          <a:prstGeom prst="rect">
            <a:avLst/>
          </a:prstGeom>
          <a:noFill/>
          <a:ln w="12700">
            <a:solidFill>
              <a:schemeClr val="tx1"/>
            </a:solidFill>
            <a:miter lim="800000"/>
            <a:headEnd type="none" w="sm" len="sm"/>
            <a:tailEnd type="none" w="sm" len="sm"/>
          </a:ln>
        </p:spPr>
        <p:txBody>
          <a:bodyPr wrap="none" anchor="ctr"/>
          <a:lstStyle/>
          <a:p>
            <a:endParaRPr lang="en-US"/>
          </a:p>
        </p:txBody>
      </p:sp>
      <p:sp>
        <p:nvSpPr>
          <p:cNvPr id="907296" name="Text Box 32"/>
          <p:cNvSpPr txBox="1">
            <a:spLocks noChangeArrowheads="1"/>
          </p:cNvSpPr>
          <p:nvPr/>
        </p:nvSpPr>
        <p:spPr bwMode="auto">
          <a:xfrm>
            <a:off x="1600200" y="2819400"/>
            <a:ext cx="1949450" cy="396875"/>
          </a:xfrm>
          <a:prstGeom prst="rect">
            <a:avLst/>
          </a:prstGeom>
          <a:noFill/>
          <a:ln w="12700">
            <a:noFill/>
            <a:miter lim="800000"/>
            <a:headEnd type="none" w="sm" len="sm"/>
            <a:tailEnd type="none" w="sm" len="sm"/>
          </a:ln>
          <a:effectLst/>
        </p:spPr>
        <p:txBody>
          <a:bodyPr>
            <a:spAutoFit/>
          </a:bodyPr>
          <a:lstStyle/>
          <a:p>
            <a:pPr algn="r">
              <a:spcBef>
                <a:spcPct val="0"/>
              </a:spcBef>
              <a:defRPr/>
            </a:pPr>
            <a:r>
              <a:rPr lang="en-US" sz="2000" dirty="0">
                <a:solidFill>
                  <a:srgbClr val="2D2DB9"/>
                </a:solidFill>
              </a:rPr>
              <a:t>Segment Loop</a:t>
            </a:r>
            <a:endParaRPr lang="en-US" sz="2000" dirty="0">
              <a:solidFill>
                <a:srgbClr val="2D2DB9"/>
              </a:solidFill>
              <a:effectLst>
                <a:outerShdw blurRad="38100" dist="38100" dir="2700000" algn="tl">
                  <a:srgbClr val="000000"/>
                </a:outerShdw>
              </a:effectLst>
            </a:endParaRPr>
          </a:p>
        </p:txBody>
      </p:sp>
      <p:sp>
        <p:nvSpPr>
          <p:cNvPr id="39969" name="Text Box 33"/>
          <p:cNvSpPr txBox="1">
            <a:spLocks noChangeArrowheads="1"/>
          </p:cNvSpPr>
          <p:nvPr/>
        </p:nvSpPr>
        <p:spPr bwMode="auto">
          <a:xfrm>
            <a:off x="6384925" y="2484438"/>
            <a:ext cx="184150" cy="823912"/>
          </a:xfrm>
          <a:prstGeom prst="rect">
            <a:avLst/>
          </a:prstGeom>
          <a:noFill/>
          <a:ln w="12700">
            <a:noFill/>
            <a:miter lim="800000"/>
            <a:headEnd type="none" w="sm" len="sm"/>
            <a:tailEnd type="none" w="sm" len="sm"/>
          </a:ln>
        </p:spPr>
        <p:txBody>
          <a:bodyPr wrap="none">
            <a:spAutoFit/>
          </a:bodyPr>
          <a:lstStyle/>
          <a:p>
            <a:pPr algn="r">
              <a:spcBef>
                <a:spcPct val="0"/>
              </a:spcBef>
            </a:pPr>
            <a:endParaRPr lang="en-US" sz="4800" b="0"/>
          </a:p>
        </p:txBody>
      </p:sp>
      <p:sp>
        <p:nvSpPr>
          <p:cNvPr id="907298" name="Text Box 34"/>
          <p:cNvSpPr txBox="1">
            <a:spLocks noChangeArrowheads="1"/>
          </p:cNvSpPr>
          <p:nvPr/>
        </p:nvSpPr>
        <p:spPr bwMode="auto">
          <a:xfrm>
            <a:off x="5867400" y="2819400"/>
            <a:ext cx="1524000" cy="396875"/>
          </a:xfrm>
          <a:prstGeom prst="rect">
            <a:avLst/>
          </a:prstGeom>
          <a:noFill/>
          <a:ln w="12700">
            <a:noFill/>
            <a:miter lim="800000"/>
            <a:headEnd type="none" w="sm" len="sm"/>
            <a:tailEnd type="none" w="sm" len="sm"/>
          </a:ln>
          <a:effectLst/>
        </p:spPr>
        <p:txBody>
          <a:bodyPr>
            <a:spAutoFit/>
          </a:bodyPr>
          <a:lstStyle/>
          <a:p>
            <a:pPr algn="r">
              <a:spcBef>
                <a:spcPct val="0"/>
              </a:spcBef>
              <a:defRPr/>
            </a:pPr>
            <a:r>
              <a:rPr lang="en-US" sz="2000">
                <a:solidFill>
                  <a:srgbClr val="2D2DB9"/>
                </a:solidFill>
              </a:rPr>
              <a:t>Paragraph</a:t>
            </a:r>
            <a:endParaRPr lang="en-US" sz="2000">
              <a:solidFill>
                <a:srgbClr val="2D2DB9"/>
              </a:solidFill>
              <a:effectLst>
                <a:outerShdw blurRad="38100" dist="38100" dir="2700000" algn="tl">
                  <a:srgbClr val="000000"/>
                </a:outerShdw>
              </a:effectLst>
            </a:endParaRPr>
          </a:p>
        </p:txBody>
      </p:sp>
      <p:sp>
        <p:nvSpPr>
          <p:cNvPr id="39971" name="Line 35"/>
          <p:cNvSpPr>
            <a:spLocks noChangeShapeType="1"/>
          </p:cNvSpPr>
          <p:nvPr/>
        </p:nvSpPr>
        <p:spPr bwMode="auto">
          <a:xfrm>
            <a:off x="3505200" y="3048000"/>
            <a:ext cx="2438400" cy="0"/>
          </a:xfrm>
          <a:prstGeom prst="line">
            <a:avLst/>
          </a:prstGeom>
          <a:noFill/>
          <a:ln w="28575">
            <a:solidFill>
              <a:schemeClr val="tx2"/>
            </a:solidFill>
            <a:prstDash val="dash"/>
            <a:round/>
            <a:headEnd type="triangle" w="med" len="med"/>
            <a:tailEnd type="triangle" w="med" len="med"/>
          </a:ln>
        </p:spPr>
        <p:txBody>
          <a:bodyPr wrap="none" anchor="ctr"/>
          <a:lstStyle/>
          <a:p>
            <a:endParaRPr lang="en-US">
              <a:solidFill>
                <a:srgbClr val="2D2DB9"/>
              </a:solidFill>
            </a:endParaRPr>
          </a:p>
        </p:txBody>
      </p:sp>
      <p:sp>
        <p:nvSpPr>
          <p:cNvPr id="39972" name="Line 36"/>
          <p:cNvSpPr>
            <a:spLocks noChangeShapeType="1"/>
          </p:cNvSpPr>
          <p:nvPr/>
        </p:nvSpPr>
        <p:spPr bwMode="auto">
          <a:xfrm>
            <a:off x="3352800" y="3276600"/>
            <a:ext cx="0" cy="0"/>
          </a:xfrm>
          <a:prstGeom prst="line">
            <a:avLst/>
          </a:prstGeom>
          <a:noFill/>
          <a:ln w="12700">
            <a:solidFill>
              <a:schemeClr val="tx1"/>
            </a:solidFill>
            <a:round/>
            <a:headEnd type="none" w="sm" len="sm"/>
            <a:tailEnd type="triangle" w="sm" len="sm"/>
          </a:ln>
        </p:spPr>
        <p:txBody>
          <a:bodyPr wrap="none" anchor="ctr"/>
          <a:lstStyle/>
          <a:p>
            <a:endParaRPr lang="en-US"/>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228600" y="381000"/>
            <a:ext cx="8686800" cy="738188"/>
          </a:xfrm>
        </p:spPr>
        <p:txBody>
          <a:bodyPr/>
          <a:lstStyle/>
          <a:p>
            <a:r>
              <a:rPr lang="en-US" sz="4400" smtClean="0"/>
              <a:t>Repeating Data</a:t>
            </a:r>
          </a:p>
        </p:txBody>
      </p:sp>
      <p:sp>
        <p:nvSpPr>
          <p:cNvPr id="40963" name="Rectangle 3"/>
          <p:cNvSpPr>
            <a:spLocks noGrp="1" noChangeArrowheads="1"/>
          </p:cNvSpPr>
          <p:nvPr>
            <p:ph idx="1"/>
          </p:nvPr>
        </p:nvSpPr>
        <p:spPr>
          <a:xfrm>
            <a:off x="685800" y="1371600"/>
            <a:ext cx="7772400" cy="4876800"/>
          </a:xfrm>
        </p:spPr>
        <p:txBody>
          <a:bodyPr/>
          <a:lstStyle/>
          <a:p>
            <a:pPr>
              <a:lnSpc>
                <a:spcPct val="80000"/>
              </a:lnSpc>
              <a:buClr>
                <a:schemeClr val="tx2"/>
              </a:buClr>
            </a:pPr>
            <a:r>
              <a:rPr lang="en-US" sz="2400" dirty="0" smtClean="0">
                <a:solidFill>
                  <a:schemeClr val="tx1"/>
                </a:solidFill>
              </a:rPr>
              <a:t>Specific sets of data may be used in multiple occurrences to support a functional requirement or to enhance efficiency of communications </a:t>
            </a:r>
          </a:p>
          <a:p>
            <a:pPr lvl="1">
              <a:lnSpc>
                <a:spcPct val="80000"/>
              </a:lnSpc>
              <a:spcBef>
                <a:spcPct val="35000"/>
              </a:spcBef>
            </a:pPr>
            <a:r>
              <a:rPr lang="en-US" sz="2000" b="0" dirty="0" smtClean="0">
                <a:solidFill>
                  <a:schemeClr val="tx1"/>
                </a:solidFill>
              </a:rPr>
              <a:t>Items requisitioned by a single activity</a:t>
            </a:r>
          </a:p>
          <a:p>
            <a:pPr lvl="1">
              <a:lnSpc>
                <a:spcPct val="80000"/>
              </a:lnSpc>
              <a:spcBef>
                <a:spcPct val="35000"/>
              </a:spcBef>
            </a:pPr>
            <a:r>
              <a:rPr lang="en-US" sz="2000" b="0" dirty="0" smtClean="0">
                <a:solidFill>
                  <a:schemeClr val="tx1"/>
                </a:solidFill>
              </a:rPr>
              <a:t>Dates applicable to a particular process </a:t>
            </a:r>
          </a:p>
          <a:p>
            <a:pPr lvl="1">
              <a:lnSpc>
                <a:spcPct val="80000"/>
              </a:lnSpc>
              <a:spcBef>
                <a:spcPct val="35000"/>
              </a:spcBef>
            </a:pPr>
            <a:r>
              <a:rPr lang="en-US" sz="2000" b="0" dirty="0" smtClean="0">
                <a:solidFill>
                  <a:schemeClr val="tx1"/>
                </a:solidFill>
              </a:rPr>
              <a:t>Addresses – shipper, receiver, bill-to, status recipients</a:t>
            </a:r>
          </a:p>
          <a:p>
            <a:pPr>
              <a:lnSpc>
                <a:spcPct val="80000"/>
              </a:lnSpc>
              <a:spcBef>
                <a:spcPct val="75000"/>
              </a:spcBef>
              <a:buClr>
                <a:schemeClr val="tx2"/>
              </a:buClr>
            </a:pPr>
            <a:r>
              <a:rPr lang="en-US" sz="2400" dirty="0" smtClean="0">
                <a:solidFill>
                  <a:schemeClr val="tx1"/>
                </a:solidFill>
              </a:rPr>
              <a:t>ASC X12 transactions provide multiple methods to accomplish this:</a:t>
            </a:r>
          </a:p>
          <a:p>
            <a:pPr lvl="1">
              <a:lnSpc>
                <a:spcPct val="80000"/>
              </a:lnSpc>
              <a:spcBef>
                <a:spcPct val="35000"/>
              </a:spcBef>
            </a:pPr>
            <a:r>
              <a:rPr lang="en-US" sz="2000" dirty="0" smtClean="0">
                <a:solidFill>
                  <a:schemeClr val="tx1"/>
                </a:solidFill>
              </a:rPr>
              <a:t> </a:t>
            </a:r>
            <a:r>
              <a:rPr lang="en-US" sz="2000" b="0" dirty="0" smtClean="0">
                <a:solidFill>
                  <a:schemeClr val="tx1"/>
                </a:solidFill>
              </a:rPr>
              <a:t>Repetition of a </a:t>
            </a:r>
            <a:r>
              <a:rPr lang="en-US" sz="2000" b="0" u="sng" dirty="0" smtClean="0">
                <a:solidFill>
                  <a:schemeClr val="tx1"/>
                </a:solidFill>
              </a:rPr>
              <a:t>single</a:t>
            </a:r>
            <a:r>
              <a:rPr lang="en-US" sz="2000" b="0" dirty="0" smtClean="0">
                <a:solidFill>
                  <a:schemeClr val="tx1"/>
                </a:solidFill>
              </a:rPr>
              <a:t> segment</a:t>
            </a:r>
          </a:p>
          <a:p>
            <a:pPr lvl="1">
              <a:lnSpc>
                <a:spcPct val="80000"/>
              </a:lnSpc>
              <a:spcBef>
                <a:spcPct val="35000"/>
              </a:spcBef>
            </a:pPr>
            <a:r>
              <a:rPr lang="en-US" sz="2000" b="0" dirty="0" smtClean="0">
                <a:solidFill>
                  <a:schemeClr val="tx1"/>
                </a:solidFill>
              </a:rPr>
              <a:t> Loop of a </a:t>
            </a:r>
            <a:r>
              <a:rPr lang="en-US" sz="2000" b="0" u="sng" dirty="0" smtClean="0">
                <a:solidFill>
                  <a:schemeClr val="tx1"/>
                </a:solidFill>
              </a:rPr>
              <a:t>group</a:t>
            </a:r>
            <a:r>
              <a:rPr lang="en-US" sz="2000" b="0" dirty="0" smtClean="0">
                <a:solidFill>
                  <a:schemeClr val="tx1"/>
                </a:solidFill>
              </a:rPr>
              <a:t> of segments</a:t>
            </a:r>
          </a:p>
          <a:p>
            <a:pPr lvl="1">
              <a:lnSpc>
                <a:spcPct val="80000"/>
              </a:lnSpc>
              <a:spcBef>
                <a:spcPct val="35000"/>
              </a:spcBef>
            </a:pPr>
            <a:r>
              <a:rPr lang="en-US" sz="2000" b="0" dirty="0" smtClean="0">
                <a:solidFill>
                  <a:schemeClr val="tx1"/>
                </a:solidFill>
              </a:rPr>
              <a:t> Hierarchical loops</a:t>
            </a:r>
          </a:p>
        </p:txBody>
      </p:sp>
      <p:grpSp>
        <p:nvGrpSpPr>
          <p:cNvPr id="4" name="Group 3"/>
          <p:cNvGrpSpPr/>
          <p:nvPr/>
        </p:nvGrpSpPr>
        <p:grpSpPr>
          <a:xfrm>
            <a:off x="5740794" y="6445190"/>
            <a:ext cx="3377806" cy="400110"/>
            <a:chOff x="6019800" y="6445190"/>
            <a:chExt cx="3098800" cy="400110"/>
          </a:xfrm>
        </p:grpSpPr>
        <p:sp>
          <p:nvSpPr>
            <p:cNvPr id="5" name="TextBox 4"/>
            <p:cNvSpPr txBox="1"/>
            <p:nvPr/>
          </p:nvSpPr>
          <p:spPr bwMode="auto">
            <a:xfrm>
              <a:off x="6019800" y="6445190"/>
              <a:ext cx="30988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Segment Loop            Paragraph</a:t>
              </a:r>
              <a:endParaRPr lang="en-US" sz="2000" dirty="0">
                <a:solidFill>
                  <a:srgbClr val="FF0000"/>
                </a:solidFill>
                <a:latin typeface="Arial Narrow" pitchFamily="34" charset="0"/>
                <a:cs typeface="Arial" charset="0"/>
              </a:endParaRPr>
            </a:p>
          </p:txBody>
        </p:sp>
        <p:sp>
          <p:nvSpPr>
            <p:cNvPr id="6" name="Left-Right Arrow 5"/>
            <p:cNvSpPr/>
            <p:nvPr/>
          </p:nvSpPr>
          <p:spPr bwMode="auto">
            <a:xfrm>
              <a:off x="7490007"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228600" y="457200"/>
            <a:ext cx="8686800" cy="1066800"/>
          </a:xfrm>
        </p:spPr>
        <p:txBody>
          <a:bodyPr/>
          <a:lstStyle/>
          <a:p>
            <a:r>
              <a:rPr lang="en-US" sz="4400" smtClean="0"/>
              <a:t>Segment Repetition</a:t>
            </a:r>
            <a:endParaRPr lang="en-US" smtClean="0"/>
          </a:p>
        </p:txBody>
      </p:sp>
      <p:sp>
        <p:nvSpPr>
          <p:cNvPr id="41987" name="Rectangle 3"/>
          <p:cNvSpPr>
            <a:spLocks noGrp="1" noChangeArrowheads="1"/>
          </p:cNvSpPr>
          <p:nvPr>
            <p:ph idx="1"/>
          </p:nvPr>
        </p:nvSpPr>
        <p:spPr>
          <a:xfrm>
            <a:off x="533400" y="1905000"/>
            <a:ext cx="8610600" cy="3581400"/>
          </a:xfrm>
        </p:spPr>
        <p:txBody>
          <a:bodyPr/>
          <a:lstStyle/>
          <a:p>
            <a:pPr>
              <a:lnSpc>
                <a:spcPct val="80000"/>
              </a:lnSpc>
              <a:spcBef>
                <a:spcPct val="50000"/>
              </a:spcBef>
              <a:buClr>
                <a:schemeClr val="tx2"/>
              </a:buClr>
            </a:pPr>
            <a:r>
              <a:rPr lang="en-US" sz="2800" dirty="0" smtClean="0">
                <a:solidFill>
                  <a:schemeClr val="tx1"/>
                </a:solidFill>
              </a:rPr>
              <a:t>A single segment may sometimes be 	repeated in multiple occurrences </a:t>
            </a:r>
          </a:p>
          <a:p>
            <a:pPr>
              <a:lnSpc>
                <a:spcPct val="80000"/>
              </a:lnSpc>
              <a:spcBef>
                <a:spcPct val="75000"/>
              </a:spcBef>
              <a:buClr>
                <a:schemeClr val="tx2"/>
              </a:buClr>
            </a:pPr>
            <a:r>
              <a:rPr lang="en-US" sz="2800" dirty="0" smtClean="0">
                <a:solidFill>
                  <a:schemeClr val="tx1"/>
                </a:solidFill>
              </a:rPr>
              <a:t>Each segment within a transaction set has 	a specified maximum number of 	occurrences (e.g. 1 or 100) or may be 	specified as having an unlimited 	number of occurrences  (noted as “&gt;1”)    	 	--also referred to as the “max use</a:t>
            </a:r>
            <a:r>
              <a:rPr lang="en-US" sz="2400" dirty="0" smtClean="0">
                <a:solidFill>
                  <a:schemeClr val="tx1"/>
                </a:solidFill>
              </a:rPr>
              <a:t>”</a:t>
            </a:r>
          </a:p>
        </p:txBody>
      </p:sp>
      <p:grpSp>
        <p:nvGrpSpPr>
          <p:cNvPr id="4" name="Group 3"/>
          <p:cNvGrpSpPr/>
          <p:nvPr/>
        </p:nvGrpSpPr>
        <p:grpSpPr>
          <a:xfrm>
            <a:off x="5740794" y="6445190"/>
            <a:ext cx="3377806" cy="400110"/>
            <a:chOff x="6019800" y="6445190"/>
            <a:chExt cx="3098800" cy="400110"/>
          </a:xfrm>
        </p:grpSpPr>
        <p:sp>
          <p:nvSpPr>
            <p:cNvPr id="5" name="TextBox 4"/>
            <p:cNvSpPr txBox="1"/>
            <p:nvPr/>
          </p:nvSpPr>
          <p:spPr bwMode="auto">
            <a:xfrm>
              <a:off x="6019800" y="6445190"/>
              <a:ext cx="30988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Segment Loop            Paragraph</a:t>
              </a:r>
              <a:endParaRPr lang="en-US" sz="2000" dirty="0">
                <a:solidFill>
                  <a:srgbClr val="FF0000"/>
                </a:solidFill>
                <a:latin typeface="Arial Narrow" pitchFamily="34" charset="0"/>
                <a:cs typeface="Arial" charset="0"/>
              </a:endParaRPr>
            </a:p>
          </p:txBody>
        </p:sp>
        <p:sp>
          <p:nvSpPr>
            <p:cNvPr id="6" name="Left-Right Arrow 5"/>
            <p:cNvSpPr/>
            <p:nvPr/>
          </p:nvSpPr>
          <p:spPr bwMode="auto">
            <a:xfrm>
              <a:off x="7490007"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010" name="Group 2"/>
          <p:cNvGrpSpPr>
            <a:grpSpLocks/>
          </p:cNvGrpSpPr>
          <p:nvPr/>
        </p:nvGrpSpPr>
        <p:grpSpPr bwMode="auto">
          <a:xfrm>
            <a:off x="7381874" y="457200"/>
            <a:ext cx="1838326" cy="1617663"/>
            <a:chOff x="4476" y="336"/>
            <a:chExt cx="1158" cy="1019"/>
          </a:xfrm>
        </p:grpSpPr>
        <p:sp>
          <p:nvSpPr>
            <p:cNvPr id="43019" name="Text Box 3"/>
            <p:cNvSpPr txBox="1">
              <a:spLocks noChangeArrowheads="1"/>
            </p:cNvSpPr>
            <p:nvPr/>
          </p:nvSpPr>
          <p:spPr bwMode="auto">
            <a:xfrm>
              <a:off x="4476" y="336"/>
              <a:ext cx="421" cy="990"/>
            </a:xfrm>
            <a:prstGeom prst="rect">
              <a:avLst/>
            </a:prstGeom>
            <a:noFill/>
            <a:ln w="9525">
              <a:noFill/>
              <a:miter lim="800000"/>
              <a:headEnd/>
              <a:tailEnd/>
            </a:ln>
          </p:spPr>
          <p:txBody>
            <a:bodyPr lIns="92949" tIns="46474" rIns="92949" bIns="46474">
              <a:spAutoFit/>
            </a:bodyPr>
            <a:lstStyle/>
            <a:p>
              <a:r>
                <a:rPr lang="en-US" sz="9600" dirty="0">
                  <a:solidFill>
                    <a:srgbClr val="FFC000"/>
                  </a:solidFill>
                  <a:latin typeface="Times New Roman" pitchFamily="18" charset="0"/>
                </a:rPr>
                <a:t>{</a:t>
              </a:r>
            </a:p>
          </p:txBody>
        </p:sp>
        <p:sp>
          <p:nvSpPr>
            <p:cNvPr id="43020" name="Text Box 4"/>
            <p:cNvSpPr txBox="1">
              <a:spLocks noChangeArrowheads="1"/>
            </p:cNvSpPr>
            <p:nvPr/>
          </p:nvSpPr>
          <p:spPr bwMode="auto">
            <a:xfrm>
              <a:off x="4811" y="540"/>
              <a:ext cx="527" cy="815"/>
            </a:xfrm>
            <a:prstGeom prst="rect">
              <a:avLst/>
            </a:prstGeom>
            <a:noFill/>
            <a:ln w="9525">
              <a:noFill/>
              <a:miter lim="800000"/>
              <a:headEnd/>
              <a:tailEnd/>
            </a:ln>
          </p:spPr>
          <p:txBody>
            <a:bodyPr wrap="none" lIns="92949" tIns="46474" rIns="92949" bIns="46474">
              <a:spAutoFit/>
            </a:bodyPr>
            <a:lstStyle/>
            <a:p>
              <a:pPr>
                <a:lnSpc>
                  <a:spcPct val="90000"/>
                </a:lnSpc>
                <a:spcBef>
                  <a:spcPct val="10000"/>
                </a:spcBef>
              </a:pPr>
              <a:r>
                <a:rPr lang="en-US" sz="2000" dirty="0">
                  <a:solidFill>
                    <a:srgbClr val="FFC000"/>
                  </a:solidFill>
                  <a:latin typeface="Times New Roman" pitchFamily="18" charset="0"/>
                </a:rPr>
                <a:t>Name</a:t>
              </a:r>
            </a:p>
            <a:p>
              <a:pPr>
                <a:lnSpc>
                  <a:spcPct val="90000"/>
                </a:lnSpc>
                <a:spcBef>
                  <a:spcPct val="10000"/>
                </a:spcBef>
              </a:pPr>
              <a:r>
                <a:rPr lang="en-US" sz="2000" dirty="0">
                  <a:solidFill>
                    <a:srgbClr val="FFC000"/>
                  </a:solidFill>
                  <a:latin typeface="Times New Roman" pitchFamily="18" charset="0"/>
                </a:rPr>
                <a:t>Street</a:t>
              </a:r>
            </a:p>
            <a:p>
              <a:pPr>
                <a:lnSpc>
                  <a:spcPct val="90000"/>
                </a:lnSpc>
                <a:spcBef>
                  <a:spcPct val="10000"/>
                </a:spcBef>
              </a:pPr>
              <a:r>
                <a:rPr lang="en-US" sz="2000" dirty="0">
                  <a:solidFill>
                    <a:srgbClr val="FFC000"/>
                  </a:solidFill>
                  <a:latin typeface="Times New Roman" pitchFamily="18" charset="0"/>
                </a:rPr>
                <a:t>City</a:t>
              </a:r>
            </a:p>
            <a:p>
              <a:pPr>
                <a:lnSpc>
                  <a:spcPct val="90000"/>
                </a:lnSpc>
                <a:spcBef>
                  <a:spcPct val="10000"/>
                </a:spcBef>
              </a:pPr>
              <a:r>
                <a:rPr lang="en-US" sz="2000" dirty="0">
                  <a:solidFill>
                    <a:srgbClr val="FFC000"/>
                  </a:solidFill>
                  <a:latin typeface="Times New Roman" pitchFamily="18" charset="0"/>
                </a:rPr>
                <a:t>State</a:t>
              </a:r>
            </a:p>
          </p:txBody>
        </p:sp>
        <p:sp>
          <p:nvSpPr>
            <p:cNvPr id="43021" name="Text Box 5"/>
            <p:cNvSpPr txBox="1">
              <a:spLocks noChangeArrowheads="1"/>
            </p:cNvSpPr>
            <p:nvPr/>
          </p:nvSpPr>
          <p:spPr bwMode="auto">
            <a:xfrm>
              <a:off x="5213" y="336"/>
              <a:ext cx="421" cy="990"/>
            </a:xfrm>
            <a:prstGeom prst="rect">
              <a:avLst/>
            </a:prstGeom>
            <a:noFill/>
            <a:ln w="9525">
              <a:noFill/>
              <a:miter lim="800000"/>
              <a:headEnd/>
              <a:tailEnd/>
            </a:ln>
          </p:spPr>
          <p:txBody>
            <a:bodyPr lIns="92949" tIns="46474" rIns="92949" bIns="46474">
              <a:spAutoFit/>
            </a:bodyPr>
            <a:lstStyle/>
            <a:p>
              <a:r>
                <a:rPr lang="en-US" sz="9600" dirty="0">
                  <a:solidFill>
                    <a:srgbClr val="FFC000"/>
                  </a:solidFill>
                  <a:latin typeface="Times New Roman" pitchFamily="18" charset="0"/>
                </a:rPr>
                <a:t>}</a:t>
              </a:r>
            </a:p>
          </p:txBody>
        </p:sp>
      </p:grpSp>
      <p:sp>
        <p:nvSpPr>
          <p:cNvPr id="43013" name="Rectangle 8"/>
          <p:cNvSpPr>
            <a:spLocks noGrp="1" noChangeArrowheads="1"/>
          </p:cNvSpPr>
          <p:nvPr>
            <p:ph type="title"/>
          </p:nvPr>
        </p:nvSpPr>
        <p:spPr>
          <a:xfrm>
            <a:off x="0" y="304800"/>
            <a:ext cx="8716963" cy="757238"/>
          </a:xfrm>
          <a:noFill/>
        </p:spPr>
        <p:txBody>
          <a:bodyPr lIns="90488" tIns="44450" rIns="90488" bIns="44450"/>
          <a:lstStyle/>
          <a:p>
            <a:r>
              <a:rPr lang="en-US" sz="4400" dirty="0" smtClean="0"/>
              <a:t>Data Segment Loops</a:t>
            </a:r>
            <a:endParaRPr lang="en-US" dirty="0" smtClean="0"/>
          </a:p>
        </p:txBody>
      </p:sp>
      <p:sp>
        <p:nvSpPr>
          <p:cNvPr id="43011" name="Rectangle 6"/>
          <p:cNvSpPr>
            <a:spLocks noGrp="1" noChangeArrowheads="1"/>
          </p:cNvSpPr>
          <p:nvPr>
            <p:ph idx="1"/>
          </p:nvPr>
        </p:nvSpPr>
        <p:spPr>
          <a:xfrm>
            <a:off x="304800" y="1143000"/>
            <a:ext cx="8229600" cy="5410200"/>
          </a:xfrm>
          <a:noFill/>
        </p:spPr>
        <p:txBody>
          <a:bodyPr lIns="90488" tIns="44450" rIns="90488" bIns="44450"/>
          <a:lstStyle/>
          <a:p>
            <a:pPr marL="465138" indent="-465138">
              <a:lnSpc>
                <a:spcPct val="90000"/>
              </a:lnSpc>
              <a:spcBef>
                <a:spcPct val="100000"/>
              </a:spcBef>
              <a:spcAft>
                <a:spcPct val="0"/>
              </a:spcAft>
              <a:buClr>
                <a:schemeClr val="tx2"/>
              </a:buClr>
            </a:pPr>
            <a:r>
              <a:rPr lang="en-US" sz="2200" dirty="0" smtClean="0"/>
              <a:t>By definition, loops are groups of two                                  	or more related segments which                                   	may be repeated</a:t>
            </a:r>
          </a:p>
          <a:p>
            <a:pPr marL="465138" indent="-465138">
              <a:lnSpc>
                <a:spcPct val="90000"/>
              </a:lnSpc>
              <a:spcBef>
                <a:spcPct val="100000"/>
              </a:spcBef>
              <a:spcAft>
                <a:spcPct val="0"/>
              </a:spcAft>
              <a:buClr>
                <a:schemeClr val="tx2"/>
              </a:buClr>
            </a:pPr>
            <a:r>
              <a:rPr lang="en-US" sz="2200" dirty="0" smtClean="0"/>
              <a:t>The name of the loop is indicated by the Loop ID which is named for the first segment in the loop</a:t>
            </a:r>
            <a:r>
              <a:rPr lang="en-US" sz="2200" b="0" dirty="0" smtClean="0">
                <a:latin typeface="Times New Roman" pitchFamily="18" charset="0"/>
              </a:rPr>
              <a:t> </a:t>
            </a:r>
            <a:endParaRPr lang="en-US" sz="2200" dirty="0" smtClean="0"/>
          </a:p>
          <a:p>
            <a:pPr marL="465138" indent="-465138">
              <a:lnSpc>
                <a:spcPct val="90000"/>
              </a:lnSpc>
              <a:spcBef>
                <a:spcPct val="100000"/>
              </a:spcBef>
              <a:spcAft>
                <a:spcPct val="0"/>
              </a:spcAft>
              <a:buClr>
                <a:schemeClr val="tx2"/>
              </a:buClr>
            </a:pPr>
            <a:r>
              <a:rPr lang="en-US" sz="2200" dirty="0" smtClean="0"/>
              <a:t>Loops have a specified maximum number of occurrences or may be specified as having an unlimited number of occurrences  (noted as “&gt;1”) -- referred to as the loop repeat</a:t>
            </a:r>
          </a:p>
          <a:p>
            <a:pPr marL="465138" indent="-465138">
              <a:lnSpc>
                <a:spcPct val="90000"/>
              </a:lnSpc>
              <a:spcBef>
                <a:spcPct val="100000"/>
              </a:spcBef>
              <a:spcAft>
                <a:spcPct val="0"/>
              </a:spcAft>
              <a:buClr>
                <a:schemeClr val="tx2"/>
              </a:buClr>
            </a:pPr>
            <a:r>
              <a:rPr lang="en-US" sz="2200" dirty="0" smtClean="0"/>
              <a:t>There is a specified sequence of segments in the loop</a:t>
            </a:r>
          </a:p>
          <a:p>
            <a:pPr marL="465138" indent="-465138">
              <a:lnSpc>
                <a:spcPct val="90000"/>
              </a:lnSpc>
              <a:spcBef>
                <a:spcPct val="100000"/>
              </a:spcBef>
              <a:spcAft>
                <a:spcPct val="0"/>
              </a:spcAft>
              <a:buClr>
                <a:schemeClr val="tx2"/>
              </a:buClr>
            </a:pPr>
            <a:r>
              <a:rPr lang="en-US" sz="2200" dirty="0" smtClean="0"/>
              <a:t>The first segment in the loop has a max use of 1 --  all 	other segments in the loop may be repeated as specified</a:t>
            </a:r>
          </a:p>
        </p:txBody>
      </p:sp>
      <p:sp>
        <p:nvSpPr>
          <p:cNvPr id="43012" name="Rectangle 7"/>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grpSp>
        <p:nvGrpSpPr>
          <p:cNvPr id="43015" name="Group 10"/>
          <p:cNvGrpSpPr>
            <a:grpSpLocks/>
          </p:cNvGrpSpPr>
          <p:nvPr/>
        </p:nvGrpSpPr>
        <p:grpSpPr bwMode="auto">
          <a:xfrm>
            <a:off x="5867400" y="838200"/>
            <a:ext cx="1847850" cy="1617663"/>
            <a:chOff x="4476" y="336"/>
            <a:chExt cx="1164" cy="1019"/>
          </a:xfrm>
        </p:grpSpPr>
        <p:sp>
          <p:nvSpPr>
            <p:cNvPr id="43016" name="Text Box 11"/>
            <p:cNvSpPr txBox="1">
              <a:spLocks noChangeArrowheads="1"/>
            </p:cNvSpPr>
            <p:nvPr/>
          </p:nvSpPr>
          <p:spPr bwMode="auto">
            <a:xfrm>
              <a:off x="4476" y="336"/>
              <a:ext cx="421" cy="990"/>
            </a:xfrm>
            <a:prstGeom prst="rect">
              <a:avLst/>
            </a:prstGeom>
            <a:noFill/>
            <a:ln w="9525">
              <a:noFill/>
              <a:miter lim="800000"/>
              <a:headEnd/>
              <a:tailEnd/>
            </a:ln>
          </p:spPr>
          <p:txBody>
            <a:bodyPr lIns="92949" tIns="46474" rIns="92949" bIns="46474">
              <a:spAutoFit/>
            </a:bodyPr>
            <a:lstStyle/>
            <a:p>
              <a:r>
                <a:rPr lang="en-US" sz="9600">
                  <a:solidFill>
                    <a:srgbClr val="FF0000"/>
                  </a:solidFill>
                  <a:latin typeface="Times New Roman" pitchFamily="18" charset="0"/>
                </a:rPr>
                <a:t>{</a:t>
              </a:r>
            </a:p>
          </p:txBody>
        </p:sp>
        <p:sp>
          <p:nvSpPr>
            <p:cNvPr id="43017" name="Text Box 12"/>
            <p:cNvSpPr txBox="1">
              <a:spLocks noChangeArrowheads="1"/>
            </p:cNvSpPr>
            <p:nvPr/>
          </p:nvSpPr>
          <p:spPr bwMode="auto">
            <a:xfrm>
              <a:off x="4811" y="540"/>
              <a:ext cx="526" cy="815"/>
            </a:xfrm>
            <a:prstGeom prst="rect">
              <a:avLst/>
            </a:prstGeom>
            <a:noFill/>
            <a:ln w="9525">
              <a:noFill/>
              <a:miter lim="800000"/>
              <a:headEnd/>
              <a:tailEnd/>
            </a:ln>
          </p:spPr>
          <p:txBody>
            <a:bodyPr lIns="92949" tIns="46474" rIns="92949" bIns="46474">
              <a:spAutoFit/>
            </a:bodyPr>
            <a:lstStyle/>
            <a:p>
              <a:pPr>
                <a:lnSpc>
                  <a:spcPct val="90000"/>
                </a:lnSpc>
                <a:spcBef>
                  <a:spcPct val="10000"/>
                </a:spcBef>
              </a:pPr>
              <a:r>
                <a:rPr lang="en-US" sz="2000" dirty="0">
                  <a:solidFill>
                    <a:srgbClr val="FF0000"/>
                  </a:solidFill>
                  <a:latin typeface="Times New Roman" pitchFamily="18" charset="0"/>
                </a:rPr>
                <a:t>Name</a:t>
              </a:r>
            </a:p>
            <a:p>
              <a:pPr>
                <a:lnSpc>
                  <a:spcPct val="90000"/>
                </a:lnSpc>
                <a:spcBef>
                  <a:spcPct val="10000"/>
                </a:spcBef>
              </a:pPr>
              <a:r>
                <a:rPr lang="en-US" sz="2000" dirty="0">
                  <a:solidFill>
                    <a:srgbClr val="FF0000"/>
                  </a:solidFill>
                  <a:latin typeface="Times New Roman" pitchFamily="18" charset="0"/>
                </a:rPr>
                <a:t>Street</a:t>
              </a:r>
            </a:p>
            <a:p>
              <a:pPr>
                <a:lnSpc>
                  <a:spcPct val="90000"/>
                </a:lnSpc>
                <a:spcBef>
                  <a:spcPct val="10000"/>
                </a:spcBef>
              </a:pPr>
              <a:r>
                <a:rPr lang="en-US" sz="2000" dirty="0">
                  <a:solidFill>
                    <a:srgbClr val="FF0000"/>
                  </a:solidFill>
                  <a:latin typeface="Times New Roman" pitchFamily="18" charset="0"/>
                </a:rPr>
                <a:t>City</a:t>
              </a:r>
            </a:p>
            <a:p>
              <a:pPr>
                <a:lnSpc>
                  <a:spcPct val="90000"/>
                </a:lnSpc>
                <a:spcBef>
                  <a:spcPct val="10000"/>
                </a:spcBef>
              </a:pPr>
              <a:r>
                <a:rPr lang="en-US" sz="2000" dirty="0">
                  <a:solidFill>
                    <a:srgbClr val="FF0000"/>
                  </a:solidFill>
                  <a:latin typeface="Times New Roman" pitchFamily="18" charset="0"/>
                </a:rPr>
                <a:t>State</a:t>
              </a:r>
            </a:p>
          </p:txBody>
        </p:sp>
        <p:sp>
          <p:nvSpPr>
            <p:cNvPr id="43018" name="Text Box 13"/>
            <p:cNvSpPr txBox="1">
              <a:spLocks noChangeArrowheads="1"/>
            </p:cNvSpPr>
            <p:nvPr/>
          </p:nvSpPr>
          <p:spPr bwMode="auto">
            <a:xfrm>
              <a:off x="5219" y="336"/>
              <a:ext cx="421" cy="990"/>
            </a:xfrm>
            <a:prstGeom prst="rect">
              <a:avLst/>
            </a:prstGeom>
            <a:noFill/>
            <a:ln w="9525">
              <a:noFill/>
              <a:miter lim="800000"/>
              <a:headEnd/>
              <a:tailEnd/>
            </a:ln>
          </p:spPr>
          <p:txBody>
            <a:bodyPr lIns="92949" tIns="46474" rIns="92949" bIns="46474">
              <a:spAutoFit/>
            </a:bodyPr>
            <a:lstStyle/>
            <a:p>
              <a:r>
                <a:rPr lang="en-US" sz="9600" dirty="0">
                  <a:solidFill>
                    <a:srgbClr val="FF0000"/>
                  </a:solidFill>
                  <a:latin typeface="Times New Roman" pitchFamily="18" charset="0"/>
                </a:rPr>
                <a:t>}</a:t>
              </a:r>
            </a:p>
          </p:txBody>
        </p:sp>
      </p:grpSp>
      <p:grpSp>
        <p:nvGrpSpPr>
          <p:cNvPr id="13" name="Group 12"/>
          <p:cNvGrpSpPr/>
          <p:nvPr/>
        </p:nvGrpSpPr>
        <p:grpSpPr>
          <a:xfrm>
            <a:off x="5740794" y="6445190"/>
            <a:ext cx="3377806" cy="400110"/>
            <a:chOff x="6019800" y="6445190"/>
            <a:chExt cx="3098800" cy="400110"/>
          </a:xfrm>
        </p:grpSpPr>
        <p:sp>
          <p:nvSpPr>
            <p:cNvPr id="14" name="TextBox 13"/>
            <p:cNvSpPr txBox="1"/>
            <p:nvPr/>
          </p:nvSpPr>
          <p:spPr bwMode="auto">
            <a:xfrm>
              <a:off x="6019800" y="6445190"/>
              <a:ext cx="30988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Segment Loop            Paragraph</a:t>
              </a:r>
              <a:endParaRPr lang="en-US" sz="2000" dirty="0">
                <a:solidFill>
                  <a:srgbClr val="FF0000"/>
                </a:solidFill>
                <a:latin typeface="Arial Narrow" pitchFamily="34" charset="0"/>
                <a:cs typeface="Arial" charset="0"/>
              </a:endParaRPr>
            </a:p>
          </p:txBody>
        </p:sp>
        <p:sp>
          <p:nvSpPr>
            <p:cNvPr id="15" name="Left-Right Arrow 14"/>
            <p:cNvSpPr/>
            <p:nvPr/>
          </p:nvSpPr>
          <p:spPr bwMode="auto">
            <a:xfrm>
              <a:off x="7490007"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228600" y="228600"/>
            <a:ext cx="8686800" cy="1219200"/>
          </a:xfrm>
        </p:spPr>
        <p:txBody>
          <a:bodyPr/>
          <a:lstStyle/>
          <a:p>
            <a:r>
              <a:rPr lang="en-US" sz="4400" smtClean="0"/>
              <a:t>N1 Loop</a:t>
            </a:r>
            <a:endParaRPr lang="en-US" smtClean="0"/>
          </a:p>
        </p:txBody>
      </p:sp>
      <p:sp>
        <p:nvSpPr>
          <p:cNvPr id="44035" name="Text Box 3"/>
          <p:cNvSpPr txBox="1">
            <a:spLocks noChangeArrowheads="1"/>
          </p:cNvSpPr>
          <p:nvPr/>
        </p:nvSpPr>
        <p:spPr bwMode="auto">
          <a:xfrm>
            <a:off x="1066800" y="2133600"/>
            <a:ext cx="7848600" cy="3195638"/>
          </a:xfrm>
          <a:prstGeom prst="rect">
            <a:avLst/>
          </a:prstGeom>
          <a:noFill/>
          <a:ln w="9525">
            <a:noFill/>
            <a:miter lim="800000"/>
            <a:headEnd/>
            <a:tailEnd/>
          </a:ln>
        </p:spPr>
        <p:txBody>
          <a:bodyPr>
            <a:spAutoFit/>
          </a:bodyPr>
          <a:lstStyle/>
          <a:p>
            <a:pPr defTabSz="241300">
              <a:spcBef>
                <a:spcPct val="50000"/>
              </a:spcBef>
            </a:pPr>
            <a:r>
              <a:rPr lang="en-US" sz="2400" u="sng" dirty="0"/>
              <a:t>Loop ID – N1 </a:t>
            </a:r>
            <a:r>
              <a:rPr lang="en-US" sz="2400" dirty="0"/>
              <a:t>																				100</a:t>
            </a:r>
          </a:p>
          <a:p>
            <a:pPr defTabSz="241300">
              <a:spcBef>
                <a:spcPct val="50000"/>
              </a:spcBef>
            </a:pPr>
            <a:r>
              <a:rPr lang="en-US" sz="2400" dirty="0"/>
              <a:t>	N1  	</a:t>
            </a:r>
            <a:r>
              <a:rPr lang="en-US" sz="2000" dirty="0"/>
              <a:t>Name</a:t>
            </a:r>
            <a:r>
              <a:rPr lang="en-US" sz="2400" dirty="0"/>
              <a:t>													   M			1</a:t>
            </a:r>
          </a:p>
          <a:p>
            <a:pPr defTabSz="241300">
              <a:spcBef>
                <a:spcPct val="50000"/>
              </a:spcBef>
            </a:pPr>
            <a:r>
              <a:rPr lang="en-US" sz="2400" dirty="0"/>
              <a:t>	N2  	</a:t>
            </a:r>
            <a:r>
              <a:rPr lang="en-US" sz="2000" dirty="0"/>
              <a:t>Additional Name Information		O				2</a:t>
            </a:r>
          </a:p>
          <a:p>
            <a:pPr defTabSz="241300">
              <a:spcBef>
                <a:spcPct val="50000"/>
              </a:spcBef>
            </a:pPr>
            <a:r>
              <a:rPr lang="en-US" sz="2400" dirty="0"/>
              <a:t>	N3		</a:t>
            </a:r>
            <a:r>
              <a:rPr lang="en-US" sz="2000" dirty="0"/>
              <a:t>Address Information						O				2</a:t>
            </a:r>
          </a:p>
          <a:p>
            <a:pPr defTabSz="241300">
              <a:spcBef>
                <a:spcPct val="50000"/>
              </a:spcBef>
            </a:pPr>
            <a:r>
              <a:rPr lang="en-US" sz="2400" dirty="0"/>
              <a:t>	N4		</a:t>
            </a:r>
            <a:r>
              <a:rPr lang="en-US" sz="2000" dirty="0"/>
              <a:t>Geographic Location						O				1</a:t>
            </a:r>
          </a:p>
          <a:p>
            <a:pPr defTabSz="241300">
              <a:spcBef>
                <a:spcPct val="50000"/>
              </a:spcBef>
            </a:pPr>
            <a:r>
              <a:rPr lang="en-US" sz="2400" dirty="0"/>
              <a:t>   G61</a:t>
            </a:r>
            <a:r>
              <a:rPr lang="en-US" sz="2000" dirty="0"/>
              <a:t>  Contact													O 			5</a:t>
            </a:r>
          </a:p>
        </p:txBody>
      </p:sp>
      <p:sp>
        <p:nvSpPr>
          <p:cNvPr id="44036" name="Line 4"/>
          <p:cNvSpPr>
            <a:spLocks noChangeShapeType="1"/>
          </p:cNvSpPr>
          <p:nvPr/>
        </p:nvSpPr>
        <p:spPr bwMode="auto">
          <a:xfrm flipV="1">
            <a:off x="990600" y="5410200"/>
            <a:ext cx="6477000" cy="0"/>
          </a:xfrm>
          <a:prstGeom prst="line">
            <a:avLst/>
          </a:prstGeom>
          <a:noFill/>
          <a:ln w="38100">
            <a:solidFill>
              <a:schemeClr val="tx1"/>
            </a:solidFill>
            <a:round/>
            <a:headEnd/>
            <a:tailEnd type="triangle" w="med" len="med"/>
          </a:ln>
        </p:spPr>
        <p:txBody>
          <a:bodyPr/>
          <a:lstStyle/>
          <a:p>
            <a:endParaRPr lang="en-US"/>
          </a:p>
        </p:txBody>
      </p:sp>
      <p:sp>
        <p:nvSpPr>
          <p:cNvPr id="44037" name="Line 5"/>
          <p:cNvSpPr>
            <a:spLocks noChangeShapeType="1"/>
          </p:cNvSpPr>
          <p:nvPr/>
        </p:nvSpPr>
        <p:spPr bwMode="auto">
          <a:xfrm flipV="1">
            <a:off x="990600" y="1981200"/>
            <a:ext cx="6477000" cy="0"/>
          </a:xfrm>
          <a:prstGeom prst="line">
            <a:avLst/>
          </a:prstGeom>
          <a:noFill/>
          <a:ln w="38100">
            <a:solidFill>
              <a:schemeClr val="tx1"/>
            </a:solidFill>
            <a:round/>
            <a:headEnd/>
            <a:tailEnd type="triangle" w="med" len="med"/>
          </a:ln>
        </p:spPr>
        <p:txBody>
          <a:bodyPr/>
          <a:lstStyle/>
          <a:p>
            <a:endParaRPr lang="en-US"/>
          </a:p>
        </p:txBody>
      </p:sp>
      <p:cxnSp>
        <p:nvCxnSpPr>
          <p:cNvPr id="44038" name="AutoShape 6"/>
          <p:cNvCxnSpPr>
            <a:cxnSpLocks noChangeShapeType="1"/>
            <a:stCxn id="44036" idx="0"/>
            <a:endCxn id="44037" idx="0"/>
          </p:cNvCxnSpPr>
          <p:nvPr/>
        </p:nvCxnSpPr>
        <p:spPr bwMode="auto">
          <a:xfrm flipV="1">
            <a:off x="990600" y="2000250"/>
            <a:ext cx="0" cy="3429000"/>
          </a:xfrm>
          <a:prstGeom prst="straightConnector1">
            <a:avLst/>
          </a:prstGeom>
          <a:noFill/>
          <a:ln w="38100">
            <a:solidFill>
              <a:schemeClr val="tx1"/>
            </a:solidFill>
            <a:round/>
            <a:headEnd/>
            <a:tailEnd/>
          </a:ln>
        </p:spPr>
      </p:cxnSp>
      <p:sp>
        <p:nvSpPr>
          <p:cNvPr id="915464" name="Rectangle 8"/>
          <p:cNvSpPr>
            <a:spLocks noChangeArrowheads="1"/>
          </p:cNvSpPr>
          <p:nvPr/>
        </p:nvSpPr>
        <p:spPr bwMode="auto">
          <a:xfrm>
            <a:off x="5638800" y="1524000"/>
            <a:ext cx="2860675" cy="336550"/>
          </a:xfrm>
          <a:prstGeom prst="rect">
            <a:avLst/>
          </a:prstGeom>
          <a:noFill/>
          <a:ln w="9525">
            <a:noFill/>
            <a:miter lim="800000"/>
            <a:headEnd/>
            <a:tailEnd/>
          </a:ln>
          <a:effectLst/>
        </p:spPr>
        <p:txBody>
          <a:bodyPr wrap="none">
            <a:spAutoFit/>
          </a:bodyPr>
          <a:lstStyle/>
          <a:p>
            <a:pPr>
              <a:spcBef>
                <a:spcPct val="50000"/>
              </a:spcBef>
              <a:defRPr/>
            </a:pPr>
            <a:r>
              <a:rPr lang="en-US" sz="1600" u="sng" dirty="0"/>
              <a:t>  </a:t>
            </a:r>
            <a:r>
              <a:rPr lang="en-US" sz="1600" u="sng" dirty="0" err="1"/>
              <a:t>Req</a:t>
            </a:r>
            <a:r>
              <a:rPr lang="en-US" sz="1600" u="sng" dirty="0">
                <a:effectLst>
                  <a:outerShdw blurRad="38100" dist="38100" dir="2700000" algn="tl">
                    <a:srgbClr val="000000"/>
                  </a:outerShdw>
                </a:effectLst>
              </a:rPr>
              <a:t>	</a:t>
            </a:r>
            <a:r>
              <a:rPr lang="en-US" sz="1600" u="sng" dirty="0"/>
              <a:t>Max Use	   Repeat</a:t>
            </a:r>
          </a:p>
        </p:txBody>
      </p:sp>
      <p:grpSp>
        <p:nvGrpSpPr>
          <p:cNvPr id="8" name="Group 7"/>
          <p:cNvGrpSpPr/>
          <p:nvPr/>
        </p:nvGrpSpPr>
        <p:grpSpPr>
          <a:xfrm>
            <a:off x="5740794" y="6445190"/>
            <a:ext cx="3377806" cy="400110"/>
            <a:chOff x="6019800" y="6445190"/>
            <a:chExt cx="3098800" cy="400110"/>
          </a:xfrm>
        </p:grpSpPr>
        <p:sp>
          <p:nvSpPr>
            <p:cNvPr id="9" name="TextBox 8"/>
            <p:cNvSpPr txBox="1"/>
            <p:nvPr/>
          </p:nvSpPr>
          <p:spPr bwMode="auto">
            <a:xfrm>
              <a:off x="6019800" y="6445190"/>
              <a:ext cx="30988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Segment Loop            Paragraph</a:t>
              </a:r>
              <a:endParaRPr lang="en-US" sz="2000" dirty="0">
                <a:solidFill>
                  <a:srgbClr val="FF0000"/>
                </a:solidFill>
                <a:latin typeface="Arial Narrow" pitchFamily="34" charset="0"/>
                <a:cs typeface="Arial" charset="0"/>
              </a:endParaRPr>
            </a:p>
          </p:txBody>
        </p:sp>
        <p:sp>
          <p:nvSpPr>
            <p:cNvPr id="10" name="Left-Right Arrow 9"/>
            <p:cNvSpPr/>
            <p:nvPr/>
          </p:nvSpPr>
          <p:spPr bwMode="auto">
            <a:xfrm>
              <a:off x="7490007"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228600" y="304800"/>
            <a:ext cx="8686800" cy="1295400"/>
          </a:xfrm>
        </p:spPr>
        <p:txBody>
          <a:bodyPr/>
          <a:lstStyle/>
          <a:p>
            <a:r>
              <a:rPr lang="en-US" sz="4400" smtClean="0"/>
              <a:t>Nested Loops</a:t>
            </a:r>
            <a:endParaRPr lang="en-US" smtClean="0"/>
          </a:p>
        </p:txBody>
      </p:sp>
      <p:sp>
        <p:nvSpPr>
          <p:cNvPr id="45059" name="Rectangle 3"/>
          <p:cNvSpPr>
            <a:spLocks noGrp="1" noChangeArrowheads="1"/>
          </p:cNvSpPr>
          <p:nvPr>
            <p:ph idx="1"/>
          </p:nvPr>
        </p:nvSpPr>
        <p:spPr>
          <a:xfrm>
            <a:off x="685800" y="1752600"/>
            <a:ext cx="7696200" cy="4191000"/>
          </a:xfrm>
        </p:spPr>
        <p:txBody>
          <a:bodyPr/>
          <a:lstStyle/>
          <a:p>
            <a:pPr marL="465138" indent="-465138">
              <a:lnSpc>
                <a:spcPct val="90000"/>
              </a:lnSpc>
              <a:spcBef>
                <a:spcPct val="75000"/>
              </a:spcBef>
              <a:buClr>
                <a:schemeClr val="tx2"/>
              </a:buClr>
            </a:pPr>
            <a:r>
              <a:rPr lang="en-US" sz="2400" dirty="0" smtClean="0"/>
              <a:t>Loops may have subordinate loops nested within them</a:t>
            </a:r>
            <a:endParaRPr lang="en-US" sz="1000" dirty="0" smtClean="0"/>
          </a:p>
          <a:p>
            <a:pPr marL="465138" indent="-465138">
              <a:lnSpc>
                <a:spcPct val="90000"/>
              </a:lnSpc>
              <a:spcBef>
                <a:spcPct val="75000"/>
              </a:spcBef>
              <a:buClr>
                <a:schemeClr val="tx2"/>
              </a:buClr>
            </a:pPr>
            <a:r>
              <a:rPr lang="en-US" sz="2400" dirty="0" smtClean="0"/>
              <a:t>The name of the nested loop is indicated by the Loop ID which is named for the first segment in the subordinate loop</a:t>
            </a:r>
          </a:p>
          <a:p>
            <a:pPr marL="465138" indent="-465138">
              <a:lnSpc>
                <a:spcPct val="90000"/>
              </a:lnSpc>
              <a:spcBef>
                <a:spcPct val="75000"/>
              </a:spcBef>
              <a:buClr>
                <a:schemeClr val="tx2"/>
              </a:buClr>
            </a:pPr>
            <a:r>
              <a:rPr lang="en-US" sz="2400" dirty="0" smtClean="0"/>
              <a:t>Nested loops cannot begin with the same first segment as the previous (or outer) loop</a:t>
            </a:r>
            <a:endParaRPr lang="en-US" sz="1000" dirty="0" smtClean="0"/>
          </a:p>
          <a:p>
            <a:pPr marL="465138" indent="-465138">
              <a:lnSpc>
                <a:spcPct val="90000"/>
              </a:lnSpc>
              <a:spcBef>
                <a:spcPct val="75000"/>
              </a:spcBef>
              <a:buClr>
                <a:schemeClr val="tx2"/>
              </a:buClr>
            </a:pPr>
            <a:r>
              <a:rPr lang="en-US" sz="2400" dirty="0" smtClean="0"/>
              <a:t>Nesting may occur up to an indefinite number of levels</a:t>
            </a:r>
          </a:p>
        </p:txBody>
      </p:sp>
      <p:grpSp>
        <p:nvGrpSpPr>
          <p:cNvPr id="4" name="Group 3"/>
          <p:cNvGrpSpPr/>
          <p:nvPr/>
        </p:nvGrpSpPr>
        <p:grpSpPr>
          <a:xfrm>
            <a:off x="5740794" y="6445190"/>
            <a:ext cx="3377806" cy="400110"/>
            <a:chOff x="6019800" y="6445190"/>
            <a:chExt cx="3098800" cy="400110"/>
          </a:xfrm>
        </p:grpSpPr>
        <p:sp>
          <p:nvSpPr>
            <p:cNvPr id="5" name="TextBox 4"/>
            <p:cNvSpPr txBox="1"/>
            <p:nvPr/>
          </p:nvSpPr>
          <p:spPr bwMode="auto">
            <a:xfrm>
              <a:off x="6019800" y="6445190"/>
              <a:ext cx="30988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Segment Loop            Paragraph</a:t>
              </a:r>
              <a:endParaRPr lang="en-US" sz="2000" dirty="0">
                <a:solidFill>
                  <a:srgbClr val="FF0000"/>
                </a:solidFill>
                <a:latin typeface="Arial Narrow" pitchFamily="34" charset="0"/>
                <a:cs typeface="Arial" charset="0"/>
              </a:endParaRPr>
            </a:p>
          </p:txBody>
        </p:sp>
        <p:sp>
          <p:nvSpPr>
            <p:cNvPr id="6" name="Left-Right Arrow 5"/>
            <p:cNvSpPr/>
            <p:nvPr/>
          </p:nvSpPr>
          <p:spPr bwMode="auto">
            <a:xfrm>
              <a:off x="7490007"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6" name="Rectangle 6"/>
          <p:cNvSpPr>
            <a:spLocks noGrp="1" noChangeArrowheads="1"/>
          </p:cNvSpPr>
          <p:nvPr>
            <p:ph type="title"/>
          </p:nvPr>
        </p:nvSpPr>
        <p:spPr>
          <a:xfrm>
            <a:off x="0" y="304799"/>
            <a:ext cx="9144000" cy="703945"/>
          </a:xfrm>
          <a:noFill/>
        </p:spPr>
        <p:txBody>
          <a:bodyPr lIns="90488" tIns="44450" rIns="90488" bIns="44450" anchor="b"/>
          <a:lstStyle/>
          <a:p>
            <a:r>
              <a:rPr lang="en-US" sz="4400" dirty="0" smtClean="0"/>
              <a:t>Loops and Nested Loops</a:t>
            </a:r>
            <a:endParaRPr lang="en-US" sz="4500" dirty="0" smtClean="0"/>
          </a:p>
        </p:txBody>
      </p:sp>
      <p:pic>
        <p:nvPicPr>
          <p:cNvPr id="31" name="Picture 30"/>
          <p:cNvPicPr/>
          <p:nvPr/>
        </p:nvPicPr>
        <p:blipFill>
          <a:blip r:embed="rId3"/>
          <a:stretch>
            <a:fillRect/>
          </a:stretch>
        </p:blipFill>
        <p:spPr>
          <a:xfrm>
            <a:off x="762000" y="990600"/>
            <a:ext cx="7848600" cy="5467587"/>
          </a:xfrm>
          <a:prstGeom prst="rect">
            <a:avLst/>
          </a:prstGeom>
          <a:ln>
            <a:noFill/>
          </a:ln>
        </p:spPr>
      </p:pic>
      <p:grpSp>
        <p:nvGrpSpPr>
          <p:cNvPr id="32" name="Group 31"/>
          <p:cNvGrpSpPr/>
          <p:nvPr/>
        </p:nvGrpSpPr>
        <p:grpSpPr>
          <a:xfrm>
            <a:off x="5740794" y="6445190"/>
            <a:ext cx="3377806" cy="400110"/>
            <a:chOff x="6019800" y="6445190"/>
            <a:chExt cx="3098800" cy="400110"/>
          </a:xfrm>
        </p:grpSpPr>
        <p:sp>
          <p:nvSpPr>
            <p:cNvPr id="33" name="TextBox 32"/>
            <p:cNvSpPr txBox="1"/>
            <p:nvPr/>
          </p:nvSpPr>
          <p:spPr bwMode="auto">
            <a:xfrm>
              <a:off x="6019800" y="6445190"/>
              <a:ext cx="30988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Segment Loop            Paragraph</a:t>
              </a:r>
              <a:endParaRPr lang="en-US" sz="2000" dirty="0">
                <a:solidFill>
                  <a:srgbClr val="FF0000"/>
                </a:solidFill>
                <a:latin typeface="Arial Narrow" pitchFamily="34" charset="0"/>
                <a:cs typeface="Arial" charset="0"/>
              </a:endParaRPr>
            </a:p>
          </p:txBody>
        </p:sp>
        <p:sp>
          <p:nvSpPr>
            <p:cNvPr id="34" name="Left-Right Arrow 33"/>
            <p:cNvSpPr/>
            <p:nvPr/>
          </p:nvSpPr>
          <p:spPr bwMode="auto">
            <a:xfrm>
              <a:off x="7490007"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457200" y="76200"/>
            <a:ext cx="8077200" cy="1219200"/>
          </a:xfrm>
        </p:spPr>
        <p:txBody>
          <a:bodyPr/>
          <a:lstStyle/>
          <a:p>
            <a:r>
              <a:rPr lang="en-US" sz="4400" smtClean="0"/>
              <a:t>Non-ASC X12</a:t>
            </a:r>
            <a:r>
              <a:rPr lang="en-US" sz="4400" smtClean="0">
                <a:solidFill>
                  <a:srgbClr val="FF0000"/>
                </a:solidFill>
              </a:rPr>
              <a:t> </a:t>
            </a:r>
            <a:r>
              <a:rPr lang="en-US" sz="4400" smtClean="0"/>
              <a:t>Code Lists</a:t>
            </a:r>
            <a:endParaRPr lang="en-US" smtClean="0"/>
          </a:p>
        </p:txBody>
      </p:sp>
      <p:sp>
        <p:nvSpPr>
          <p:cNvPr id="47107" name="Rectangle 3"/>
          <p:cNvSpPr>
            <a:spLocks noGrp="1" noChangeArrowheads="1"/>
          </p:cNvSpPr>
          <p:nvPr>
            <p:ph idx="1"/>
          </p:nvPr>
        </p:nvSpPr>
        <p:spPr>
          <a:xfrm>
            <a:off x="685800" y="1066800"/>
            <a:ext cx="7772400" cy="4038600"/>
          </a:xfrm>
        </p:spPr>
        <p:txBody>
          <a:bodyPr/>
          <a:lstStyle/>
          <a:p>
            <a:pPr>
              <a:lnSpc>
                <a:spcPct val="90000"/>
              </a:lnSpc>
              <a:spcBef>
                <a:spcPct val="50000"/>
              </a:spcBef>
              <a:spcAft>
                <a:spcPct val="0"/>
              </a:spcAft>
              <a:buClr>
                <a:schemeClr val="tx2"/>
              </a:buClr>
            </a:pPr>
            <a:r>
              <a:rPr lang="en-US" sz="2400" dirty="0" smtClean="0"/>
              <a:t>DOD/Agency/Industry may reference specific 	code lists maintained outside ASC X12</a:t>
            </a:r>
          </a:p>
          <a:p>
            <a:pPr>
              <a:lnSpc>
                <a:spcPct val="90000"/>
              </a:lnSpc>
              <a:spcBef>
                <a:spcPct val="50000"/>
              </a:spcBef>
              <a:spcAft>
                <a:spcPct val="0"/>
              </a:spcAft>
              <a:buClr>
                <a:schemeClr val="tx2"/>
              </a:buClr>
            </a:pPr>
            <a:r>
              <a:rPr lang="en-US" sz="2400" dirty="0" smtClean="0"/>
              <a:t>Tool to accomplish this provided by the LM Loop</a:t>
            </a:r>
            <a:endParaRPr lang="en-US" sz="2000" dirty="0" smtClean="0"/>
          </a:p>
          <a:p>
            <a:pPr lvl="1">
              <a:lnSpc>
                <a:spcPct val="90000"/>
              </a:lnSpc>
              <a:spcBef>
                <a:spcPct val="35000"/>
              </a:spcBef>
              <a:spcAft>
                <a:spcPct val="0"/>
              </a:spcAft>
              <a:buSzPct val="70000"/>
            </a:pPr>
            <a:r>
              <a:rPr lang="en-US" dirty="0" smtClean="0"/>
              <a:t> </a:t>
            </a:r>
            <a:r>
              <a:rPr lang="en-US" sz="1800" dirty="0" smtClean="0"/>
              <a:t>Composed of two segments:</a:t>
            </a:r>
            <a:r>
              <a:rPr lang="en-US" dirty="0" smtClean="0"/>
              <a:t>  	</a:t>
            </a:r>
          </a:p>
        </p:txBody>
      </p:sp>
      <p:grpSp>
        <p:nvGrpSpPr>
          <p:cNvPr id="47108" name="Group 4"/>
          <p:cNvGrpSpPr>
            <a:grpSpLocks/>
          </p:cNvGrpSpPr>
          <p:nvPr/>
        </p:nvGrpSpPr>
        <p:grpSpPr bwMode="auto">
          <a:xfrm>
            <a:off x="0" y="4495800"/>
            <a:ext cx="2955925" cy="1295400"/>
            <a:chOff x="725" y="2443"/>
            <a:chExt cx="1862" cy="847"/>
          </a:xfrm>
        </p:grpSpPr>
        <p:sp>
          <p:nvSpPr>
            <p:cNvPr id="47136" name="Rectangle 5"/>
            <p:cNvSpPr>
              <a:spLocks noChangeArrowheads="1"/>
            </p:cNvSpPr>
            <p:nvPr/>
          </p:nvSpPr>
          <p:spPr bwMode="auto">
            <a:xfrm>
              <a:off x="1180" y="2443"/>
              <a:ext cx="906" cy="799"/>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921606" name="Rectangle 6"/>
            <p:cNvSpPr>
              <a:spLocks noChangeArrowheads="1"/>
            </p:cNvSpPr>
            <p:nvPr/>
          </p:nvSpPr>
          <p:spPr bwMode="auto">
            <a:xfrm>
              <a:off x="1164" y="2443"/>
              <a:ext cx="926" cy="196"/>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solidFill>
                    <a:srgbClr val="000000"/>
                  </a:solidFill>
                </a:rPr>
                <a:t>LM01           559</a:t>
              </a:r>
              <a:endParaRPr lang="en-US" sz="1400">
                <a:solidFill>
                  <a:srgbClr val="000000"/>
                </a:solidFill>
                <a:effectLst>
                  <a:outerShdw blurRad="38100" dist="38100" dir="2700000" algn="tl">
                    <a:srgbClr val="FFFFFF"/>
                  </a:outerShdw>
                </a:effectLst>
              </a:endParaRPr>
            </a:p>
          </p:txBody>
        </p:sp>
        <p:sp>
          <p:nvSpPr>
            <p:cNvPr id="921607" name="Rectangle 7"/>
            <p:cNvSpPr>
              <a:spLocks noChangeArrowheads="1"/>
            </p:cNvSpPr>
            <p:nvPr/>
          </p:nvSpPr>
          <p:spPr bwMode="auto">
            <a:xfrm>
              <a:off x="725" y="2682"/>
              <a:ext cx="1862" cy="416"/>
            </a:xfrm>
            <a:prstGeom prst="rect">
              <a:avLst/>
            </a:prstGeom>
            <a:noFill/>
            <a:ln w="12700">
              <a:noFill/>
              <a:miter lim="800000"/>
              <a:headEnd/>
              <a:tailEnd/>
            </a:ln>
            <a:effectLst/>
          </p:spPr>
          <p:txBody>
            <a:bodyPr lIns="90488" tIns="44450" rIns="90488" bIns="44450">
              <a:spAutoFit/>
            </a:bodyPr>
            <a:lstStyle/>
            <a:p>
              <a:pPr algn="ctr">
                <a:spcBef>
                  <a:spcPct val="0"/>
                </a:spcBef>
                <a:defRPr/>
              </a:pPr>
              <a:r>
                <a:rPr lang="en-US" dirty="0">
                  <a:solidFill>
                    <a:srgbClr val="000000"/>
                  </a:solidFill>
                </a:rPr>
                <a:t>Agency</a:t>
              </a:r>
              <a:endParaRPr lang="en-US" dirty="0">
                <a:solidFill>
                  <a:srgbClr val="000000"/>
                </a:solidFill>
                <a:effectLst>
                  <a:outerShdw blurRad="38100" dist="38100" dir="2700000" algn="tl">
                    <a:srgbClr val="FFFFFF"/>
                  </a:outerShdw>
                </a:effectLst>
              </a:endParaRPr>
            </a:p>
            <a:p>
              <a:pPr algn="ctr">
                <a:spcBef>
                  <a:spcPct val="0"/>
                </a:spcBef>
                <a:defRPr/>
              </a:pPr>
              <a:r>
                <a:rPr lang="en-US" dirty="0">
                  <a:solidFill>
                    <a:srgbClr val="000000"/>
                  </a:solidFill>
                </a:rPr>
                <a:t>Qualifier</a:t>
              </a:r>
              <a:endParaRPr lang="en-US" dirty="0">
                <a:solidFill>
                  <a:srgbClr val="000000"/>
                </a:solidFill>
                <a:effectLst>
                  <a:outerShdw blurRad="38100" dist="38100" dir="2700000" algn="tl">
                    <a:srgbClr val="FFFFFF"/>
                  </a:outerShdw>
                </a:effectLst>
              </a:endParaRPr>
            </a:p>
            <a:p>
              <a:pPr algn="ctr">
                <a:spcBef>
                  <a:spcPct val="0"/>
                </a:spcBef>
                <a:defRPr/>
              </a:pPr>
              <a:r>
                <a:rPr lang="en-US" dirty="0">
                  <a:solidFill>
                    <a:srgbClr val="000000"/>
                  </a:solidFill>
                </a:rPr>
                <a:t>Code</a:t>
              </a:r>
              <a:endParaRPr lang="en-US" dirty="0">
                <a:solidFill>
                  <a:srgbClr val="000000"/>
                </a:solidFill>
                <a:effectLst>
                  <a:outerShdw blurRad="38100" dist="38100" dir="2700000" algn="tl">
                    <a:srgbClr val="FFFFFF"/>
                  </a:outerShdw>
                </a:effectLst>
              </a:endParaRPr>
            </a:p>
          </p:txBody>
        </p:sp>
        <p:sp>
          <p:nvSpPr>
            <p:cNvPr id="921608" name="Rectangle 8"/>
            <p:cNvSpPr>
              <a:spLocks noChangeArrowheads="1"/>
            </p:cNvSpPr>
            <p:nvPr/>
          </p:nvSpPr>
          <p:spPr bwMode="auto">
            <a:xfrm>
              <a:off x="1142" y="3090"/>
              <a:ext cx="1023" cy="200"/>
            </a:xfrm>
            <a:prstGeom prst="rect">
              <a:avLst/>
            </a:prstGeom>
            <a:noFill/>
            <a:ln w="12700">
              <a:noFill/>
              <a:miter lim="800000"/>
              <a:headEnd/>
              <a:tailEnd/>
            </a:ln>
            <a:effectLst/>
          </p:spPr>
          <p:txBody>
            <a:bodyPr wrap="square" lIns="90488" tIns="44450" rIns="90488" bIns="44450">
              <a:spAutoFit/>
            </a:bodyPr>
            <a:lstStyle/>
            <a:p>
              <a:pPr>
                <a:spcBef>
                  <a:spcPct val="0"/>
                </a:spcBef>
                <a:defRPr/>
              </a:pPr>
              <a:r>
                <a:rPr lang="en-US" sz="1400" dirty="0">
                  <a:solidFill>
                    <a:srgbClr val="000000"/>
                  </a:solidFill>
                </a:rPr>
                <a:t>M       ID        2/2</a:t>
              </a:r>
              <a:endParaRPr lang="en-US" sz="1400" dirty="0">
                <a:solidFill>
                  <a:srgbClr val="000000"/>
                </a:solidFill>
                <a:effectLst>
                  <a:outerShdw blurRad="38100" dist="38100" dir="2700000" algn="tl">
                    <a:srgbClr val="FFFFFF"/>
                  </a:outerShdw>
                </a:effectLst>
              </a:endParaRPr>
            </a:p>
          </p:txBody>
        </p:sp>
      </p:grpSp>
      <p:sp>
        <p:nvSpPr>
          <p:cNvPr id="47109" name="Rectangle 9"/>
          <p:cNvSpPr>
            <a:spLocks noChangeArrowheads="1"/>
          </p:cNvSpPr>
          <p:nvPr/>
        </p:nvSpPr>
        <p:spPr bwMode="auto">
          <a:xfrm>
            <a:off x="2362200" y="4495800"/>
            <a:ext cx="1524000" cy="1219200"/>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47110" name="Rectangle 10"/>
          <p:cNvSpPr>
            <a:spLocks noChangeArrowheads="1"/>
          </p:cNvSpPr>
          <p:nvPr/>
        </p:nvSpPr>
        <p:spPr bwMode="auto">
          <a:xfrm>
            <a:off x="2362200" y="4495800"/>
            <a:ext cx="1519238" cy="301625"/>
          </a:xfrm>
          <a:prstGeom prst="rect">
            <a:avLst/>
          </a:prstGeom>
          <a:noFill/>
          <a:ln w="12700">
            <a:noFill/>
            <a:miter lim="800000"/>
            <a:headEnd/>
            <a:tailEnd/>
          </a:ln>
        </p:spPr>
        <p:txBody>
          <a:bodyPr wrap="none" lIns="90488" tIns="44450" rIns="90488" bIns="44450">
            <a:spAutoFit/>
          </a:bodyPr>
          <a:lstStyle/>
          <a:p>
            <a:pPr>
              <a:spcBef>
                <a:spcPct val="0"/>
              </a:spcBef>
            </a:pPr>
            <a:r>
              <a:rPr lang="en-US" sz="1400" dirty="0">
                <a:solidFill>
                  <a:srgbClr val="000000"/>
                </a:solidFill>
              </a:rPr>
              <a:t>LM02            822</a:t>
            </a:r>
          </a:p>
        </p:txBody>
      </p:sp>
      <p:sp>
        <p:nvSpPr>
          <p:cNvPr id="47111" name="Rectangle 11"/>
          <p:cNvSpPr>
            <a:spLocks noChangeArrowheads="1"/>
          </p:cNvSpPr>
          <p:nvPr/>
        </p:nvSpPr>
        <p:spPr bwMode="auto">
          <a:xfrm>
            <a:off x="2438400" y="4876800"/>
            <a:ext cx="1371600" cy="520655"/>
          </a:xfrm>
          <a:prstGeom prst="rect">
            <a:avLst/>
          </a:prstGeom>
          <a:noFill/>
          <a:ln w="12700">
            <a:noFill/>
            <a:miter lim="800000"/>
            <a:headEnd/>
            <a:tailEnd/>
          </a:ln>
        </p:spPr>
        <p:txBody>
          <a:bodyPr lIns="90488" tIns="44450" rIns="90488" bIns="44450">
            <a:spAutoFit/>
          </a:bodyPr>
          <a:lstStyle/>
          <a:p>
            <a:pPr algn="ctr">
              <a:spcBef>
                <a:spcPct val="0"/>
              </a:spcBef>
            </a:pPr>
            <a:r>
              <a:rPr lang="en-US" sz="1400" dirty="0">
                <a:solidFill>
                  <a:srgbClr val="000000"/>
                </a:solidFill>
              </a:rPr>
              <a:t>Source</a:t>
            </a:r>
          </a:p>
          <a:p>
            <a:pPr algn="ctr">
              <a:spcBef>
                <a:spcPct val="0"/>
              </a:spcBef>
            </a:pPr>
            <a:r>
              <a:rPr lang="en-US" sz="1400" dirty="0" smtClean="0">
                <a:solidFill>
                  <a:srgbClr val="000000"/>
                </a:solidFill>
              </a:rPr>
              <a:t>Sub-qualifier</a:t>
            </a:r>
            <a:endParaRPr lang="en-US" sz="1400" dirty="0">
              <a:solidFill>
                <a:srgbClr val="000000"/>
              </a:solidFill>
            </a:endParaRPr>
          </a:p>
        </p:txBody>
      </p:sp>
      <p:sp>
        <p:nvSpPr>
          <p:cNvPr id="921612" name="Rectangle 12"/>
          <p:cNvSpPr>
            <a:spLocks noChangeArrowheads="1"/>
          </p:cNvSpPr>
          <p:nvPr/>
        </p:nvSpPr>
        <p:spPr bwMode="auto">
          <a:xfrm>
            <a:off x="2362200" y="5409788"/>
            <a:ext cx="1524000" cy="305212"/>
          </a:xfrm>
          <a:prstGeom prst="rect">
            <a:avLst/>
          </a:prstGeom>
          <a:noFill/>
          <a:ln w="12700">
            <a:noFill/>
            <a:miter lim="800000"/>
            <a:headEnd/>
            <a:tailEnd/>
          </a:ln>
          <a:effectLst/>
        </p:spPr>
        <p:txBody>
          <a:bodyPr wrap="square" lIns="90488" tIns="44450" rIns="90488" bIns="44450">
            <a:spAutoFit/>
          </a:bodyPr>
          <a:lstStyle/>
          <a:p>
            <a:pPr>
              <a:spcBef>
                <a:spcPct val="0"/>
              </a:spcBef>
              <a:defRPr/>
            </a:pPr>
            <a:r>
              <a:rPr lang="en-US" sz="1400" dirty="0">
                <a:solidFill>
                  <a:srgbClr val="000000"/>
                </a:solidFill>
              </a:rPr>
              <a:t>O       AN    1/15</a:t>
            </a:r>
            <a:endParaRPr lang="en-US" sz="1400" dirty="0">
              <a:solidFill>
                <a:srgbClr val="000000"/>
              </a:solidFill>
              <a:effectLst>
                <a:outerShdw blurRad="38100" dist="38100" dir="2700000" algn="tl">
                  <a:srgbClr val="FFFFFF"/>
                </a:outerShdw>
              </a:effectLst>
            </a:endParaRPr>
          </a:p>
        </p:txBody>
      </p:sp>
      <p:grpSp>
        <p:nvGrpSpPr>
          <p:cNvPr id="47113" name="Group 13"/>
          <p:cNvGrpSpPr>
            <a:grpSpLocks/>
          </p:cNvGrpSpPr>
          <p:nvPr/>
        </p:nvGrpSpPr>
        <p:grpSpPr bwMode="auto">
          <a:xfrm>
            <a:off x="6934200" y="4495800"/>
            <a:ext cx="1600200" cy="1335088"/>
            <a:chOff x="4368" y="2832"/>
            <a:chExt cx="1008" cy="841"/>
          </a:xfrm>
        </p:grpSpPr>
        <p:sp>
          <p:nvSpPr>
            <p:cNvPr id="47132" name="Rectangle 14"/>
            <p:cNvSpPr>
              <a:spLocks noChangeArrowheads="1"/>
            </p:cNvSpPr>
            <p:nvPr/>
          </p:nvSpPr>
          <p:spPr bwMode="auto">
            <a:xfrm>
              <a:off x="4414" y="2832"/>
              <a:ext cx="907" cy="799"/>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47133" name="Rectangle 15"/>
            <p:cNvSpPr>
              <a:spLocks noChangeArrowheads="1"/>
            </p:cNvSpPr>
            <p:nvPr/>
          </p:nvSpPr>
          <p:spPr bwMode="auto">
            <a:xfrm>
              <a:off x="4368" y="2832"/>
              <a:ext cx="1008" cy="190"/>
            </a:xfrm>
            <a:prstGeom prst="rect">
              <a:avLst/>
            </a:prstGeom>
            <a:noFill/>
            <a:ln w="12700">
              <a:noFill/>
              <a:miter lim="800000"/>
              <a:headEnd/>
              <a:tailEnd/>
            </a:ln>
          </p:spPr>
          <p:txBody>
            <a:bodyPr lIns="90488" tIns="44450" rIns="90488" bIns="44450">
              <a:spAutoFit/>
            </a:bodyPr>
            <a:lstStyle/>
            <a:p>
              <a:pPr>
                <a:spcBef>
                  <a:spcPct val="0"/>
                </a:spcBef>
              </a:pPr>
              <a:r>
                <a:rPr lang="en-US" sz="1400" dirty="0">
                  <a:solidFill>
                    <a:srgbClr val="000000"/>
                  </a:solidFill>
                </a:rPr>
                <a:t> LQ02        1271</a:t>
              </a:r>
            </a:p>
          </p:txBody>
        </p:sp>
        <p:sp>
          <p:nvSpPr>
            <p:cNvPr id="921616" name="Rectangle 16"/>
            <p:cNvSpPr>
              <a:spLocks noChangeArrowheads="1"/>
            </p:cNvSpPr>
            <p:nvPr/>
          </p:nvSpPr>
          <p:spPr bwMode="auto">
            <a:xfrm>
              <a:off x="4597" y="3036"/>
              <a:ext cx="554" cy="324"/>
            </a:xfrm>
            <a:prstGeom prst="rect">
              <a:avLst/>
            </a:prstGeom>
            <a:noFill/>
            <a:ln w="12700">
              <a:noFill/>
              <a:miter lim="800000"/>
              <a:headEnd/>
              <a:tailEnd/>
            </a:ln>
            <a:effectLst/>
          </p:spPr>
          <p:txBody>
            <a:bodyPr wrap="none" lIns="90488" tIns="44450" rIns="90488" bIns="44450">
              <a:spAutoFit/>
            </a:bodyPr>
            <a:lstStyle/>
            <a:p>
              <a:pPr algn="ctr">
                <a:spcBef>
                  <a:spcPct val="0"/>
                </a:spcBef>
                <a:defRPr/>
              </a:pPr>
              <a:r>
                <a:rPr lang="en-US" sz="1400">
                  <a:solidFill>
                    <a:srgbClr val="000000"/>
                  </a:solidFill>
                </a:rPr>
                <a:t>Industry</a:t>
              </a:r>
            </a:p>
            <a:p>
              <a:pPr algn="ctr">
                <a:spcBef>
                  <a:spcPct val="0"/>
                </a:spcBef>
                <a:defRPr/>
              </a:pPr>
              <a:r>
                <a:rPr lang="en-US" sz="1400">
                  <a:solidFill>
                    <a:srgbClr val="000000"/>
                  </a:solidFill>
                </a:rPr>
                <a:t>Code</a:t>
              </a:r>
              <a:r>
                <a:rPr lang="en-US" sz="1400">
                  <a:solidFill>
                    <a:srgbClr val="000000"/>
                  </a:solidFill>
                  <a:effectLst>
                    <a:outerShdw blurRad="38100" dist="38100" dir="2700000" algn="tl">
                      <a:srgbClr val="FFFFFF"/>
                    </a:outerShdw>
                  </a:effectLst>
                </a:rPr>
                <a:t> </a:t>
              </a:r>
            </a:p>
          </p:txBody>
        </p:sp>
        <p:sp>
          <p:nvSpPr>
            <p:cNvPr id="921617" name="Rectangle 17"/>
            <p:cNvSpPr>
              <a:spLocks noChangeArrowheads="1"/>
            </p:cNvSpPr>
            <p:nvPr/>
          </p:nvSpPr>
          <p:spPr bwMode="auto">
            <a:xfrm>
              <a:off x="4396" y="3483"/>
              <a:ext cx="940" cy="190"/>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solidFill>
                    <a:srgbClr val="000000"/>
                  </a:solidFill>
                </a:rPr>
                <a:t>X       AN     1/30</a:t>
              </a:r>
              <a:endParaRPr lang="en-US" sz="1400">
                <a:solidFill>
                  <a:srgbClr val="000000"/>
                </a:solidFill>
                <a:effectLst>
                  <a:outerShdw blurRad="38100" dist="38100" dir="2700000" algn="tl">
                    <a:srgbClr val="FFFFFF"/>
                  </a:outerShdw>
                </a:effectLst>
              </a:endParaRPr>
            </a:p>
          </p:txBody>
        </p:sp>
      </p:grpSp>
      <p:sp>
        <p:nvSpPr>
          <p:cNvPr id="921618" name="Text Box 18"/>
          <p:cNvSpPr txBox="1">
            <a:spLocks noChangeArrowheads="1"/>
          </p:cNvSpPr>
          <p:nvPr/>
        </p:nvSpPr>
        <p:spPr bwMode="auto">
          <a:xfrm>
            <a:off x="0" y="4979988"/>
            <a:ext cx="685800" cy="366712"/>
          </a:xfrm>
          <a:prstGeom prst="rect">
            <a:avLst/>
          </a:prstGeom>
          <a:noFill/>
          <a:ln w="9525">
            <a:noFill/>
            <a:miter lim="800000"/>
            <a:headEnd/>
            <a:tailEnd/>
          </a:ln>
          <a:effectLst/>
        </p:spPr>
        <p:txBody>
          <a:bodyPr>
            <a:spAutoFit/>
          </a:bodyPr>
          <a:lstStyle/>
          <a:p>
            <a:pPr>
              <a:spcBef>
                <a:spcPct val="50000"/>
              </a:spcBef>
              <a:defRPr/>
            </a:pPr>
            <a:r>
              <a:rPr lang="en-US" sz="1800"/>
              <a:t>LM *</a:t>
            </a:r>
            <a:endParaRPr lang="en-US" sz="1800">
              <a:solidFill>
                <a:srgbClr val="000000"/>
              </a:solidFill>
              <a:effectLst>
                <a:outerShdw blurRad="38100" dist="38100" dir="2700000" algn="tl">
                  <a:srgbClr val="FFFFFF"/>
                </a:outerShdw>
              </a:effectLst>
            </a:endParaRPr>
          </a:p>
        </p:txBody>
      </p:sp>
      <p:sp>
        <p:nvSpPr>
          <p:cNvPr id="921619" name="Rectangle 19"/>
          <p:cNvSpPr>
            <a:spLocks noChangeArrowheads="1"/>
          </p:cNvSpPr>
          <p:nvPr/>
        </p:nvSpPr>
        <p:spPr bwMode="auto">
          <a:xfrm>
            <a:off x="2133600" y="4965700"/>
            <a:ext cx="279400" cy="393700"/>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2000"/>
              <a:t>*</a:t>
            </a:r>
            <a:endParaRPr lang="en-US" sz="2000">
              <a:solidFill>
                <a:srgbClr val="000000"/>
              </a:solidFill>
              <a:effectLst>
                <a:outerShdw blurRad="38100" dist="38100" dir="2700000" algn="tl">
                  <a:srgbClr val="FFFFFF"/>
                </a:outerShdw>
              </a:effectLst>
            </a:endParaRPr>
          </a:p>
        </p:txBody>
      </p:sp>
      <p:sp>
        <p:nvSpPr>
          <p:cNvPr id="921620" name="Rectangle 20"/>
          <p:cNvSpPr>
            <a:spLocks noChangeArrowheads="1"/>
          </p:cNvSpPr>
          <p:nvPr/>
        </p:nvSpPr>
        <p:spPr bwMode="auto">
          <a:xfrm>
            <a:off x="6705600" y="4965700"/>
            <a:ext cx="279400" cy="393700"/>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2000"/>
              <a:t>*</a:t>
            </a:r>
            <a:endParaRPr lang="en-US" sz="2000">
              <a:solidFill>
                <a:srgbClr val="000000"/>
              </a:solidFill>
              <a:effectLst>
                <a:outerShdw blurRad="38100" dist="38100" dir="2700000" algn="tl">
                  <a:srgbClr val="FFFFFF"/>
                </a:outerShdw>
              </a:effectLst>
            </a:endParaRPr>
          </a:p>
        </p:txBody>
      </p:sp>
      <p:grpSp>
        <p:nvGrpSpPr>
          <p:cNvPr id="47117" name="Group 21"/>
          <p:cNvGrpSpPr>
            <a:grpSpLocks/>
          </p:cNvGrpSpPr>
          <p:nvPr/>
        </p:nvGrpSpPr>
        <p:grpSpPr bwMode="auto">
          <a:xfrm>
            <a:off x="5181600" y="4495800"/>
            <a:ext cx="1600200" cy="1335088"/>
            <a:chOff x="3264" y="2832"/>
            <a:chExt cx="1008" cy="841"/>
          </a:xfrm>
        </p:grpSpPr>
        <p:sp>
          <p:nvSpPr>
            <p:cNvPr id="47128" name="Rectangle 22"/>
            <p:cNvSpPr>
              <a:spLocks noChangeArrowheads="1"/>
            </p:cNvSpPr>
            <p:nvPr/>
          </p:nvSpPr>
          <p:spPr bwMode="auto">
            <a:xfrm>
              <a:off x="3310" y="2832"/>
              <a:ext cx="907" cy="799"/>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47129" name="Rectangle 23"/>
            <p:cNvSpPr>
              <a:spLocks noChangeArrowheads="1"/>
            </p:cNvSpPr>
            <p:nvPr/>
          </p:nvSpPr>
          <p:spPr bwMode="auto">
            <a:xfrm>
              <a:off x="3264" y="2832"/>
              <a:ext cx="1008" cy="190"/>
            </a:xfrm>
            <a:prstGeom prst="rect">
              <a:avLst/>
            </a:prstGeom>
            <a:noFill/>
            <a:ln w="12700">
              <a:noFill/>
              <a:miter lim="800000"/>
              <a:headEnd/>
              <a:tailEnd/>
            </a:ln>
          </p:spPr>
          <p:txBody>
            <a:bodyPr lIns="90488" tIns="44450" rIns="90488" bIns="44450">
              <a:spAutoFit/>
            </a:bodyPr>
            <a:lstStyle/>
            <a:p>
              <a:pPr>
                <a:spcBef>
                  <a:spcPct val="0"/>
                </a:spcBef>
              </a:pPr>
              <a:r>
                <a:rPr lang="en-US" sz="1400">
                  <a:solidFill>
                    <a:srgbClr val="000000"/>
                  </a:solidFill>
                </a:rPr>
                <a:t> LQ01        1270</a:t>
              </a:r>
            </a:p>
          </p:txBody>
        </p:sp>
        <p:sp>
          <p:nvSpPr>
            <p:cNvPr id="921624" name="Rectangle 24"/>
            <p:cNvSpPr>
              <a:spLocks noChangeArrowheads="1"/>
            </p:cNvSpPr>
            <p:nvPr/>
          </p:nvSpPr>
          <p:spPr bwMode="auto">
            <a:xfrm>
              <a:off x="3382" y="3036"/>
              <a:ext cx="779" cy="406"/>
            </a:xfrm>
            <a:prstGeom prst="rect">
              <a:avLst/>
            </a:prstGeom>
            <a:noFill/>
            <a:ln w="12700">
              <a:noFill/>
              <a:miter lim="800000"/>
              <a:headEnd/>
              <a:tailEnd/>
            </a:ln>
            <a:effectLst/>
          </p:spPr>
          <p:txBody>
            <a:bodyPr wrap="none" lIns="90488" tIns="44450" rIns="90488" bIns="44450">
              <a:spAutoFit/>
            </a:bodyPr>
            <a:lstStyle/>
            <a:p>
              <a:pPr algn="ctr">
                <a:spcBef>
                  <a:spcPct val="0"/>
                </a:spcBef>
                <a:defRPr/>
              </a:pPr>
              <a:r>
                <a:rPr lang="en-US" dirty="0">
                  <a:solidFill>
                    <a:srgbClr val="000000"/>
                  </a:solidFill>
                </a:rPr>
                <a:t>Code </a:t>
              </a:r>
            </a:p>
            <a:p>
              <a:pPr algn="ctr">
                <a:spcBef>
                  <a:spcPct val="0"/>
                </a:spcBef>
                <a:defRPr/>
              </a:pPr>
              <a:r>
                <a:rPr lang="en-US" dirty="0">
                  <a:solidFill>
                    <a:srgbClr val="000000"/>
                  </a:solidFill>
                </a:rPr>
                <a:t>List</a:t>
              </a:r>
              <a:r>
                <a:rPr lang="en-US" dirty="0">
                  <a:solidFill>
                    <a:srgbClr val="000000"/>
                  </a:solidFill>
                  <a:effectLst>
                    <a:outerShdw blurRad="38100" dist="38100" dir="2700000" algn="tl">
                      <a:srgbClr val="FFFFFF"/>
                    </a:outerShdw>
                  </a:effectLst>
                </a:rPr>
                <a:t> </a:t>
              </a:r>
            </a:p>
            <a:p>
              <a:pPr algn="ctr">
                <a:spcBef>
                  <a:spcPct val="0"/>
                </a:spcBef>
                <a:defRPr/>
              </a:pPr>
              <a:r>
                <a:rPr lang="en-US" dirty="0">
                  <a:solidFill>
                    <a:srgbClr val="000000"/>
                  </a:solidFill>
                </a:rPr>
                <a:t>Qualifier Code</a:t>
              </a:r>
            </a:p>
          </p:txBody>
        </p:sp>
        <p:sp>
          <p:nvSpPr>
            <p:cNvPr id="921625" name="Rectangle 25"/>
            <p:cNvSpPr>
              <a:spLocks noChangeArrowheads="1"/>
            </p:cNvSpPr>
            <p:nvPr/>
          </p:nvSpPr>
          <p:spPr bwMode="auto">
            <a:xfrm>
              <a:off x="3292" y="3483"/>
              <a:ext cx="933" cy="190"/>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solidFill>
                    <a:srgbClr val="000000"/>
                  </a:solidFill>
                </a:rPr>
                <a:t>O        ID       1/3</a:t>
              </a:r>
              <a:endParaRPr lang="en-US" sz="1400">
                <a:solidFill>
                  <a:srgbClr val="000000"/>
                </a:solidFill>
                <a:effectLst>
                  <a:outerShdw blurRad="38100" dist="38100" dir="2700000" algn="tl">
                    <a:srgbClr val="FFFFFF"/>
                  </a:outerShdw>
                </a:effectLst>
              </a:endParaRPr>
            </a:p>
          </p:txBody>
        </p:sp>
      </p:grpSp>
      <p:sp>
        <p:nvSpPr>
          <p:cNvPr id="921626" name="Text Box 26"/>
          <p:cNvSpPr txBox="1">
            <a:spLocks noChangeArrowheads="1"/>
          </p:cNvSpPr>
          <p:nvPr/>
        </p:nvSpPr>
        <p:spPr bwMode="auto">
          <a:xfrm>
            <a:off x="4648200" y="4979988"/>
            <a:ext cx="685800" cy="366712"/>
          </a:xfrm>
          <a:prstGeom prst="rect">
            <a:avLst/>
          </a:prstGeom>
          <a:noFill/>
          <a:ln w="9525">
            <a:noFill/>
            <a:miter lim="800000"/>
            <a:headEnd/>
            <a:tailEnd/>
          </a:ln>
          <a:effectLst/>
        </p:spPr>
        <p:txBody>
          <a:bodyPr>
            <a:spAutoFit/>
          </a:bodyPr>
          <a:lstStyle/>
          <a:p>
            <a:pPr>
              <a:spcBef>
                <a:spcPct val="50000"/>
              </a:spcBef>
              <a:defRPr/>
            </a:pPr>
            <a:r>
              <a:rPr lang="en-US" sz="1800"/>
              <a:t>LQ *</a:t>
            </a:r>
            <a:endParaRPr lang="en-US" sz="1800">
              <a:solidFill>
                <a:srgbClr val="000000"/>
              </a:solidFill>
              <a:effectLst>
                <a:outerShdw blurRad="38100" dist="38100" dir="2700000" algn="tl">
                  <a:srgbClr val="FFFFFF"/>
                </a:outerShdw>
              </a:effectLst>
            </a:endParaRPr>
          </a:p>
        </p:txBody>
      </p:sp>
      <p:sp>
        <p:nvSpPr>
          <p:cNvPr id="47119" name="Rectangle 27"/>
          <p:cNvSpPr>
            <a:spLocks noChangeArrowheads="1"/>
          </p:cNvSpPr>
          <p:nvPr/>
        </p:nvSpPr>
        <p:spPr bwMode="auto">
          <a:xfrm>
            <a:off x="8488363" y="4903788"/>
            <a:ext cx="350837" cy="519112"/>
          </a:xfrm>
          <a:prstGeom prst="rect">
            <a:avLst/>
          </a:prstGeom>
          <a:noFill/>
          <a:ln w="9525">
            <a:noFill/>
            <a:miter lim="800000"/>
            <a:headEnd/>
            <a:tailEnd/>
          </a:ln>
        </p:spPr>
        <p:txBody>
          <a:bodyPr wrap="none">
            <a:spAutoFit/>
          </a:bodyPr>
          <a:lstStyle/>
          <a:p>
            <a:pPr>
              <a:spcBef>
                <a:spcPct val="0"/>
              </a:spcBef>
            </a:pPr>
            <a:r>
              <a:rPr lang="en-US" sz="2800" b="0"/>
              <a:t>^</a:t>
            </a:r>
          </a:p>
        </p:txBody>
      </p:sp>
      <p:sp>
        <p:nvSpPr>
          <p:cNvPr id="47120" name="Rectangle 28"/>
          <p:cNvSpPr>
            <a:spLocks noChangeArrowheads="1"/>
          </p:cNvSpPr>
          <p:nvPr/>
        </p:nvSpPr>
        <p:spPr bwMode="auto">
          <a:xfrm>
            <a:off x="3886200" y="4903788"/>
            <a:ext cx="350838" cy="519112"/>
          </a:xfrm>
          <a:prstGeom prst="rect">
            <a:avLst/>
          </a:prstGeom>
          <a:noFill/>
          <a:ln w="9525">
            <a:noFill/>
            <a:miter lim="800000"/>
            <a:headEnd/>
            <a:tailEnd/>
          </a:ln>
        </p:spPr>
        <p:txBody>
          <a:bodyPr wrap="none">
            <a:spAutoFit/>
          </a:bodyPr>
          <a:lstStyle/>
          <a:p>
            <a:pPr>
              <a:spcBef>
                <a:spcPct val="0"/>
              </a:spcBef>
            </a:pPr>
            <a:r>
              <a:rPr lang="en-US" sz="2800" b="0"/>
              <a:t>^</a:t>
            </a:r>
          </a:p>
        </p:txBody>
      </p:sp>
      <p:grpSp>
        <p:nvGrpSpPr>
          <p:cNvPr id="47121" name="Group 29"/>
          <p:cNvGrpSpPr>
            <a:grpSpLocks/>
          </p:cNvGrpSpPr>
          <p:nvPr/>
        </p:nvGrpSpPr>
        <p:grpSpPr bwMode="auto">
          <a:xfrm>
            <a:off x="304800" y="2971800"/>
            <a:ext cx="8610600" cy="1350963"/>
            <a:chOff x="192" y="2160"/>
            <a:chExt cx="5424" cy="841"/>
          </a:xfrm>
        </p:grpSpPr>
        <p:sp>
          <p:nvSpPr>
            <p:cNvPr id="47126" name="Text Box 30"/>
            <p:cNvSpPr txBox="1">
              <a:spLocks noChangeArrowheads="1"/>
            </p:cNvSpPr>
            <p:nvPr/>
          </p:nvSpPr>
          <p:spPr bwMode="auto">
            <a:xfrm>
              <a:off x="192" y="2160"/>
              <a:ext cx="2592" cy="841"/>
            </a:xfrm>
            <a:prstGeom prst="rect">
              <a:avLst/>
            </a:prstGeom>
            <a:solidFill>
              <a:srgbClr val="FFFFCC"/>
            </a:solidFill>
            <a:ln w="9525">
              <a:solidFill>
                <a:srgbClr val="000000"/>
              </a:solidFill>
              <a:miter lim="800000"/>
              <a:headEnd/>
              <a:tailEnd/>
            </a:ln>
            <a:effectLst>
              <a:prstShdw prst="shdw13" dist="53882" dir="13500000">
                <a:schemeClr val="bg2"/>
              </a:prstShdw>
            </a:effectLst>
          </p:spPr>
          <p:txBody>
            <a:bodyPr>
              <a:spAutoFit/>
            </a:bodyPr>
            <a:lstStyle/>
            <a:p>
              <a:pPr defTabSz="457200">
                <a:spcBef>
                  <a:spcPct val="50000"/>
                </a:spcBef>
              </a:pPr>
              <a:r>
                <a:rPr lang="en-US" sz="2800">
                  <a:solidFill>
                    <a:srgbClr val="000000"/>
                  </a:solidFill>
                </a:rPr>
                <a:t>LM</a:t>
              </a:r>
              <a:r>
                <a:rPr lang="en-US" sz="2400">
                  <a:solidFill>
                    <a:srgbClr val="000000"/>
                  </a:solidFill>
                </a:rPr>
                <a:t>  </a:t>
              </a:r>
              <a:r>
                <a:rPr lang="en-US" sz="2000">
                  <a:solidFill>
                    <a:srgbClr val="000000"/>
                  </a:solidFill>
                </a:rPr>
                <a:t>Code Source Information</a:t>
              </a:r>
              <a:endParaRPr lang="en-US" sz="2400">
                <a:solidFill>
                  <a:srgbClr val="000000"/>
                </a:solidFill>
              </a:endParaRPr>
            </a:p>
            <a:p>
              <a:pPr defTabSz="457200">
                <a:spcBef>
                  <a:spcPct val="50000"/>
                </a:spcBef>
              </a:pPr>
              <a:r>
                <a:rPr lang="en-US" sz="2400">
                  <a:solidFill>
                    <a:srgbClr val="000000"/>
                  </a:solidFill>
                </a:rPr>
                <a:t>	</a:t>
              </a:r>
              <a:r>
                <a:rPr lang="en-US" sz="1800">
                  <a:solidFill>
                    <a:srgbClr val="000000"/>
                  </a:solidFill>
                </a:rPr>
                <a:t>To transmit standard code list 	identification information</a:t>
              </a:r>
            </a:p>
          </p:txBody>
        </p:sp>
        <p:sp>
          <p:nvSpPr>
            <p:cNvPr id="47127" name="Text Box 31"/>
            <p:cNvSpPr txBox="1">
              <a:spLocks noChangeArrowheads="1"/>
            </p:cNvSpPr>
            <p:nvPr/>
          </p:nvSpPr>
          <p:spPr bwMode="auto">
            <a:xfrm>
              <a:off x="3024" y="2160"/>
              <a:ext cx="2592" cy="822"/>
            </a:xfrm>
            <a:prstGeom prst="rect">
              <a:avLst/>
            </a:prstGeom>
            <a:solidFill>
              <a:srgbClr val="FFFFCC"/>
            </a:solidFill>
            <a:ln w="9525">
              <a:solidFill>
                <a:srgbClr val="000000"/>
              </a:solidFill>
              <a:miter lim="800000"/>
              <a:headEnd/>
              <a:tailEnd/>
            </a:ln>
            <a:effectLst>
              <a:prstShdw prst="shdw13" dist="53882" dir="13500000">
                <a:schemeClr val="bg2"/>
              </a:prstShdw>
            </a:effectLst>
          </p:spPr>
          <p:txBody>
            <a:bodyPr>
              <a:spAutoFit/>
            </a:bodyPr>
            <a:lstStyle/>
            <a:p>
              <a:pPr defTabSz="514350">
                <a:spcBef>
                  <a:spcPct val="50000"/>
                </a:spcBef>
              </a:pPr>
              <a:r>
                <a:rPr lang="en-US" sz="2800">
                  <a:solidFill>
                    <a:srgbClr val="000000"/>
                  </a:solidFill>
                </a:rPr>
                <a:t>LQ</a:t>
              </a:r>
              <a:r>
                <a:rPr lang="en-US" sz="3200">
                  <a:solidFill>
                    <a:srgbClr val="000000"/>
                  </a:solidFill>
                </a:rPr>
                <a:t> </a:t>
              </a:r>
              <a:r>
                <a:rPr lang="en-US" sz="2400">
                  <a:solidFill>
                    <a:srgbClr val="000000"/>
                  </a:solidFill>
                </a:rPr>
                <a:t> </a:t>
              </a:r>
              <a:r>
                <a:rPr lang="en-US" sz="2000">
                  <a:solidFill>
                    <a:srgbClr val="000000"/>
                  </a:solidFill>
                </a:rPr>
                <a:t>Industry Code</a:t>
              </a:r>
            </a:p>
            <a:p>
              <a:pPr defTabSz="514350">
                <a:spcBef>
                  <a:spcPct val="50000"/>
                </a:spcBef>
              </a:pPr>
              <a:r>
                <a:rPr lang="en-US" sz="2000">
                  <a:solidFill>
                    <a:srgbClr val="000000"/>
                  </a:solidFill>
                </a:rPr>
                <a:t>	</a:t>
              </a:r>
              <a:r>
                <a:rPr lang="en-US" sz="1800">
                  <a:solidFill>
                    <a:srgbClr val="000000"/>
                  </a:solidFill>
                </a:rPr>
                <a:t>To transmit standard industry 	codes</a:t>
              </a:r>
            </a:p>
          </p:txBody>
        </p:sp>
      </p:grpSp>
      <p:sp>
        <p:nvSpPr>
          <p:cNvPr id="921633" name="Text Box 33"/>
          <p:cNvSpPr txBox="1">
            <a:spLocks noChangeArrowheads="1"/>
          </p:cNvSpPr>
          <p:nvPr/>
        </p:nvSpPr>
        <p:spPr bwMode="auto">
          <a:xfrm>
            <a:off x="381000" y="5942013"/>
            <a:ext cx="4038600" cy="517525"/>
          </a:xfrm>
          <a:prstGeom prst="rect">
            <a:avLst/>
          </a:prstGeom>
          <a:noFill/>
          <a:ln w="9525">
            <a:noFill/>
            <a:miter lim="800000"/>
            <a:headEnd/>
            <a:tailEnd/>
          </a:ln>
          <a:effectLst/>
        </p:spPr>
        <p:txBody>
          <a:bodyPr>
            <a:spAutoFit/>
          </a:bodyPr>
          <a:lstStyle/>
          <a:p>
            <a:pPr>
              <a:spcBef>
                <a:spcPct val="50000"/>
              </a:spcBef>
              <a:defRPr/>
            </a:pPr>
            <a:r>
              <a:rPr lang="en-US" sz="1400" dirty="0"/>
              <a:t>COMMENTS:  LM02 identifies the applicable industry code list source information</a:t>
            </a:r>
            <a:endParaRPr lang="en-US" sz="1400" dirty="0">
              <a:effectLst>
                <a:outerShdw blurRad="38100" dist="38100" dir="2700000" algn="tl">
                  <a:srgbClr val="000000"/>
                </a:outerShdw>
              </a:effectLst>
            </a:endParaRPr>
          </a:p>
        </p:txBody>
      </p:sp>
      <p:sp>
        <p:nvSpPr>
          <p:cNvPr id="921634" name="Rectangle 34"/>
          <p:cNvSpPr>
            <a:spLocks noChangeArrowheads="1"/>
          </p:cNvSpPr>
          <p:nvPr/>
        </p:nvSpPr>
        <p:spPr bwMode="auto">
          <a:xfrm>
            <a:off x="4953000" y="5943600"/>
            <a:ext cx="3860800" cy="523220"/>
          </a:xfrm>
          <a:prstGeom prst="rect">
            <a:avLst/>
          </a:prstGeom>
          <a:noFill/>
          <a:ln w="9525">
            <a:noFill/>
            <a:miter lim="800000"/>
            <a:headEnd/>
            <a:tailEnd/>
          </a:ln>
          <a:effectLst/>
        </p:spPr>
        <p:txBody>
          <a:bodyPr>
            <a:spAutoFit/>
          </a:bodyPr>
          <a:lstStyle/>
          <a:p>
            <a:pPr>
              <a:spcBef>
                <a:spcPct val="50000"/>
              </a:spcBef>
              <a:defRPr/>
            </a:pPr>
            <a:r>
              <a:rPr lang="en-US" sz="1400" dirty="0"/>
              <a:t>SYNTAX NOTES:  C0102 - If LQ01 is present, then LQ02 is required</a:t>
            </a:r>
            <a:endParaRPr lang="en-US" sz="1400" dirty="0">
              <a:effectLst>
                <a:outerShdw blurRad="38100" dist="38100" dir="2700000" algn="tl">
                  <a:srgbClr val="000000"/>
                </a:outerShdw>
              </a:effectLst>
            </a:endParaRPr>
          </a:p>
        </p:txBody>
      </p:sp>
      <p:sp>
        <p:nvSpPr>
          <p:cNvPr id="47125" name="Line 35"/>
          <p:cNvSpPr>
            <a:spLocks noChangeShapeType="1"/>
          </p:cNvSpPr>
          <p:nvPr/>
        </p:nvSpPr>
        <p:spPr bwMode="auto">
          <a:xfrm>
            <a:off x="4572000" y="2971800"/>
            <a:ext cx="0" cy="3429000"/>
          </a:xfrm>
          <a:prstGeom prst="line">
            <a:avLst/>
          </a:prstGeom>
          <a:noFill/>
          <a:ln w="57150">
            <a:solidFill>
              <a:schemeClr val="tx1"/>
            </a:solidFill>
            <a:round/>
            <a:headEnd/>
            <a:tailEnd/>
          </a:ln>
        </p:spPr>
        <p:txBody>
          <a:bodyPr wrap="none" lIns="92949" tIns="46474" rIns="92949" bIns="46474" anchor="ctr"/>
          <a:lstStyle/>
          <a:p>
            <a:endParaRPr lang="en-US"/>
          </a:p>
        </p:txBody>
      </p:sp>
      <p:grpSp>
        <p:nvGrpSpPr>
          <p:cNvPr id="35" name="Group 34"/>
          <p:cNvGrpSpPr/>
          <p:nvPr/>
        </p:nvGrpSpPr>
        <p:grpSpPr>
          <a:xfrm>
            <a:off x="5740794" y="6445190"/>
            <a:ext cx="3377806" cy="400110"/>
            <a:chOff x="6019800" y="6445190"/>
            <a:chExt cx="3098800" cy="400110"/>
          </a:xfrm>
        </p:grpSpPr>
        <p:sp>
          <p:nvSpPr>
            <p:cNvPr id="36" name="TextBox 35"/>
            <p:cNvSpPr txBox="1"/>
            <p:nvPr/>
          </p:nvSpPr>
          <p:spPr bwMode="auto">
            <a:xfrm>
              <a:off x="6019800" y="6445190"/>
              <a:ext cx="30988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Segment Loop            Paragraph</a:t>
              </a:r>
              <a:endParaRPr lang="en-US" sz="2000" dirty="0">
                <a:solidFill>
                  <a:srgbClr val="FF0000"/>
                </a:solidFill>
                <a:latin typeface="Arial Narrow" pitchFamily="34" charset="0"/>
                <a:cs typeface="Arial" charset="0"/>
              </a:endParaRPr>
            </a:p>
          </p:txBody>
        </p:sp>
        <p:sp>
          <p:nvSpPr>
            <p:cNvPr id="37" name="Left-Right Arrow 36"/>
            <p:cNvSpPr/>
            <p:nvPr/>
          </p:nvSpPr>
          <p:spPr bwMode="auto">
            <a:xfrm>
              <a:off x="7490007"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3664" name="Text Box 16"/>
          <p:cNvSpPr txBox="1">
            <a:spLocks noChangeArrowheads="1"/>
          </p:cNvSpPr>
          <p:nvPr/>
        </p:nvSpPr>
        <p:spPr bwMode="auto">
          <a:xfrm>
            <a:off x="2286000" y="328612"/>
            <a:ext cx="4267200" cy="585788"/>
          </a:xfrm>
          <a:prstGeom prst="rect">
            <a:avLst/>
          </a:prstGeom>
          <a:noFill/>
          <a:ln w="9525">
            <a:noFill/>
            <a:miter lim="800000"/>
            <a:headEnd/>
            <a:tailEnd/>
          </a:ln>
          <a:effectLst/>
        </p:spPr>
        <p:txBody>
          <a:bodyPr wrap="square">
            <a:spAutoFit/>
          </a:bodyPr>
          <a:lstStyle/>
          <a:p>
            <a:pPr algn="ctr">
              <a:lnSpc>
                <a:spcPct val="90000"/>
              </a:lnSpc>
              <a:spcBef>
                <a:spcPct val="50000"/>
              </a:spcBef>
              <a:defRPr/>
            </a:pPr>
            <a:r>
              <a:rPr lang="en-US" sz="3600" dirty="0">
                <a:solidFill>
                  <a:srgbClr val="2D2DB9"/>
                </a:solidFill>
              </a:rPr>
              <a:t>LM Loop</a:t>
            </a:r>
            <a:endParaRPr lang="en-US" sz="2800" dirty="0">
              <a:solidFill>
                <a:srgbClr val="2D2DB9"/>
              </a:solidFill>
              <a:effectLst>
                <a:outerShdw blurRad="38100" dist="38100" dir="2700000" algn="tl">
                  <a:srgbClr val="000000"/>
                </a:outerShdw>
              </a:effectLst>
            </a:endParaRPr>
          </a:p>
        </p:txBody>
      </p:sp>
      <p:grpSp>
        <p:nvGrpSpPr>
          <p:cNvPr id="40" name="Group 39"/>
          <p:cNvGrpSpPr/>
          <p:nvPr/>
        </p:nvGrpSpPr>
        <p:grpSpPr>
          <a:xfrm>
            <a:off x="5740794" y="6445190"/>
            <a:ext cx="3377806" cy="400110"/>
            <a:chOff x="6019800" y="6445190"/>
            <a:chExt cx="3098800" cy="400110"/>
          </a:xfrm>
        </p:grpSpPr>
        <p:sp>
          <p:nvSpPr>
            <p:cNvPr id="41" name="TextBox 40"/>
            <p:cNvSpPr txBox="1"/>
            <p:nvPr/>
          </p:nvSpPr>
          <p:spPr bwMode="auto">
            <a:xfrm>
              <a:off x="6019800" y="6445190"/>
              <a:ext cx="30988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Segment Loop            Paragraph</a:t>
              </a:r>
              <a:endParaRPr lang="en-US" sz="2000" dirty="0">
                <a:solidFill>
                  <a:srgbClr val="FF0000"/>
                </a:solidFill>
                <a:latin typeface="Arial Narrow" pitchFamily="34" charset="0"/>
                <a:cs typeface="Arial" charset="0"/>
              </a:endParaRPr>
            </a:p>
          </p:txBody>
        </p:sp>
        <p:sp>
          <p:nvSpPr>
            <p:cNvPr id="42" name="Left-Right Arrow 41"/>
            <p:cNvSpPr/>
            <p:nvPr/>
          </p:nvSpPr>
          <p:spPr bwMode="auto">
            <a:xfrm>
              <a:off x="7490007"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grpSp>
        <p:nvGrpSpPr>
          <p:cNvPr id="4" name="Group 3"/>
          <p:cNvGrpSpPr/>
          <p:nvPr/>
        </p:nvGrpSpPr>
        <p:grpSpPr>
          <a:xfrm>
            <a:off x="622602" y="952500"/>
            <a:ext cx="8064198" cy="5499100"/>
            <a:chOff x="622602" y="952500"/>
            <a:chExt cx="8064198" cy="5499100"/>
          </a:xfrm>
        </p:grpSpPr>
        <p:pic>
          <p:nvPicPr>
            <p:cNvPr id="39" name="Picture 38"/>
            <p:cNvPicPr/>
            <p:nvPr/>
          </p:nvPicPr>
          <p:blipFill rotWithShape="1">
            <a:blip r:embed="rId3">
              <a:extLst>
                <a:ext uri="{28A0092B-C50C-407E-A947-70E740481C1C}">
                  <a14:useLocalDpi xmlns:a14="http://schemas.microsoft.com/office/drawing/2010/main" val="0"/>
                </a:ext>
              </a:extLst>
            </a:blip>
            <a:srcRect t="1749" b="1781"/>
            <a:stretch/>
          </p:blipFill>
          <p:spPr>
            <a:xfrm>
              <a:off x="622602" y="952500"/>
              <a:ext cx="8064198" cy="5499100"/>
            </a:xfrm>
            <a:prstGeom prst="rect">
              <a:avLst/>
            </a:prstGeom>
            <a:ln>
              <a:solidFill>
                <a:schemeClr val="bg1"/>
              </a:solidFill>
            </a:ln>
          </p:spPr>
        </p:pic>
        <p:sp>
          <p:nvSpPr>
            <p:cNvPr id="2" name="Rectangle 1"/>
            <p:cNvSpPr/>
            <p:nvPr/>
          </p:nvSpPr>
          <p:spPr bwMode="auto">
            <a:xfrm>
              <a:off x="6477000" y="5181600"/>
              <a:ext cx="609600" cy="228600"/>
            </a:xfrm>
            <a:prstGeom prst="rect">
              <a:avLst/>
            </a:prstGeom>
            <a:solidFill>
              <a:srgbClr val="FFFFC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chemeClr val="tx1"/>
                </a:solidFill>
                <a:effectLst/>
                <a:latin typeface="Times New Roman" pitchFamily="18" charset="0"/>
              </a:endParaRPr>
            </a:p>
          </p:txBody>
        </p:sp>
        <p:sp>
          <p:nvSpPr>
            <p:cNvPr id="3" name="TextBox 2"/>
            <p:cNvSpPr txBox="1"/>
            <p:nvPr/>
          </p:nvSpPr>
          <p:spPr bwMode="auto">
            <a:xfrm>
              <a:off x="6392432" y="5158527"/>
              <a:ext cx="599844" cy="307777"/>
            </a:xfrm>
            <a:prstGeom prst="rect">
              <a:avLst/>
            </a:prstGeom>
            <a:noFill/>
            <a:ln w="9525" algn="ctr">
              <a:noFill/>
              <a:miter lim="800000"/>
              <a:headEnd/>
              <a:tailEnd/>
            </a:ln>
          </p:spPr>
          <p:txBody>
            <a:bodyPr wrap="none" rtlCol="0">
              <a:spAutoFit/>
            </a:bodyPr>
            <a:lstStyle/>
            <a:p>
              <a:pPr>
                <a:spcBef>
                  <a:spcPts val="0"/>
                </a:spcBef>
              </a:pPr>
              <a:r>
                <a:rPr lang="en-US" sz="1400" dirty="0" smtClean="0">
                  <a:latin typeface="Arial Narrow" pitchFamily="34" charset="0"/>
                  <a:cs typeface="Arial" charset="0"/>
                </a:rPr>
                <a:t>EBSO</a:t>
              </a:r>
              <a:endParaRPr lang="en-US" sz="2000" dirty="0">
                <a:latin typeface="Arial Narrow" pitchFamily="34" charset="0"/>
                <a:cs typeface="Arial" charset="0"/>
              </a:endParaRPr>
            </a:p>
          </p:txBody>
        </p:sp>
      </p:gr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685800" y="6248400"/>
            <a:ext cx="1905000" cy="457200"/>
          </a:xfrm>
          <a:prstGeom prst="rect">
            <a:avLst/>
          </a:prstGeom>
          <a:noFill/>
          <a:ln w="12700">
            <a:noFill/>
            <a:miter lim="800000"/>
            <a:headEnd/>
            <a:tailEnd/>
          </a:ln>
        </p:spPr>
        <p:txBody>
          <a:bodyPr wrap="none" anchor="ctr"/>
          <a:lstStyle/>
          <a:p>
            <a:endParaRPr lang="en-US"/>
          </a:p>
        </p:txBody>
      </p:sp>
      <p:sp>
        <p:nvSpPr>
          <p:cNvPr id="8195" name="Rectangle 3"/>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sp>
        <p:nvSpPr>
          <p:cNvPr id="8196" name="Rectangle 4"/>
          <p:cNvSpPr>
            <a:spLocks noChangeArrowheads="1"/>
          </p:cNvSpPr>
          <p:nvPr/>
        </p:nvSpPr>
        <p:spPr bwMode="auto">
          <a:xfrm>
            <a:off x="685800" y="6248400"/>
            <a:ext cx="1905000" cy="457200"/>
          </a:xfrm>
          <a:prstGeom prst="rect">
            <a:avLst/>
          </a:prstGeom>
          <a:noFill/>
          <a:ln w="12700">
            <a:noFill/>
            <a:miter lim="800000"/>
            <a:headEnd/>
            <a:tailEnd/>
          </a:ln>
        </p:spPr>
        <p:txBody>
          <a:bodyPr wrap="none" anchor="ctr"/>
          <a:lstStyle/>
          <a:p>
            <a:endParaRPr lang="en-US"/>
          </a:p>
        </p:txBody>
      </p:sp>
      <p:sp>
        <p:nvSpPr>
          <p:cNvPr id="8197" name="Rectangle 5"/>
          <p:cNvSpPr>
            <a:spLocks noChangeArrowheads="1"/>
          </p:cNvSpPr>
          <p:nvPr/>
        </p:nvSpPr>
        <p:spPr bwMode="auto">
          <a:xfrm>
            <a:off x="8685213" y="6324600"/>
            <a:ext cx="153987" cy="304800"/>
          </a:xfrm>
          <a:prstGeom prst="rect">
            <a:avLst/>
          </a:prstGeom>
          <a:noFill/>
          <a:ln w="12700">
            <a:noFill/>
            <a:miter lim="800000"/>
            <a:headEnd/>
            <a:tailEnd/>
          </a:ln>
        </p:spPr>
        <p:txBody>
          <a:bodyPr wrap="none" anchor="ctr"/>
          <a:lstStyle/>
          <a:p>
            <a:endParaRPr lang="en-US"/>
          </a:p>
        </p:txBody>
      </p:sp>
      <p:sp>
        <p:nvSpPr>
          <p:cNvPr id="8199" name="Rectangle 7"/>
          <p:cNvSpPr>
            <a:spLocks noGrp="1" noChangeArrowheads="1"/>
          </p:cNvSpPr>
          <p:nvPr>
            <p:ph type="title"/>
          </p:nvPr>
        </p:nvSpPr>
        <p:spPr>
          <a:xfrm>
            <a:off x="990600" y="1676400"/>
            <a:ext cx="7162800" cy="990600"/>
          </a:xfrm>
          <a:noFill/>
        </p:spPr>
        <p:txBody>
          <a:bodyPr lIns="90488" tIns="44450" rIns="90488" bIns="44450" anchor="b"/>
          <a:lstStyle/>
          <a:p>
            <a:r>
              <a:rPr lang="en-US" dirty="0" smtClean="0"/>
              <a:t>EDI Components</a:t>
            </a:r>
            <a:endParaRPr lang="en-US" sz="5700" dirty="0" smtClean="0"/>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Line 2"/>
          <p:cNvSpPr>
            <a:spLocks noChangeShapeType="1"/>
          </p:cNvSpPr>
          <p:nvPr/>
        </p:nvSpPr>
        <p:spPr bwMode="auto">
          <a:xfrm>
            <a:off x="2209800" y="4953000"/>
            <a:ext cx="1752600" cy="0"/>
          </a:xfrm>
          <a:prstGeom prst="line">
            <a:avLst/>
          </a:prstGeom>
          <a:noFill/>
          <a:ln w="38100">
            <a:solidFill>
              <a:schemeClr val="tx1"/>
            </a:solidFill>
            <a:round/>
            <a:headEnd/>
            <a:tailEnd type="triangle" w="med" len="med"/>
          </a:ln>
        </p:spPr>
        <p:txBody>
          <a:bodyPr/>
          <a:lstStyle/>
          <a:p>
            <a:endParaRPr lang="en-US"/>
          </a:p>
        </p:txBody>
      </p:sp>
      <p:sp>
        <p:nvSpPr>
          <p:cNvPr id="49155" name="Rectangle 3"/>
          <p:cNvSpPr>
            <a:spLocks noGrp="1" noChangeArrowheads="1"/>
          </p:cNvSpPr>
          <p:nvPr>
            <p:ph type="title"/>
          </p:nvPr>
        </p:nvSpPr>
        <p:spPr>
          <a:xfrm>
            <a:off x="533400" y="0"/>
            <a:ext cx="8077200" cy="1371600"/>
          </a:xfrm>
        </p:spPr>
        <p:txBody>
          <a:bodyPr/>
          <a:lstStyle/>
          <a:p>
            <a:r>
              <a:rPr lang="en-US" sz="4400" smtClean="0"/>
              <a:t>Hierarchical Level Loops</a:t>
            </a:r>
            <a:endParaRPr lang="en-US" smtClean="0"/>
          </a:p>
        </p:txBody>
      </p:sp>
      <p:grpSp>
        <p:nvGrpSpPr>
          <p:cNvPr id="49156" name="Group 4"/>
          <p:cNvGrpSpPr>
            <a:grpSpLocks/>
          </p:cNvGrpSpPr>
          <p:nvPr/>
        </p:nvGrpSpPr>
        <p:grpSpPr bwMode="auto">
          <a:xfrm>
            <a:off x="0" y="2743200"/>
            <a:ext cx="8732838" cy="1335088"/>
            <a:chOff x="240" y="1728"/>
            <a:chExt cx="5501" cy="841"/>
          </a:xfrm>
        </p:grpSpPr>
        <p:sp>
          <p:nvSpPr>
            <p:cNvPr id="49182" name="Rectangle 5"/>
            <p:cNvSpPr>
              <a:spLocks noChangeArrowheads="1"/>
            </p:cNvSpPr>
            <p:nvPr/>
          </p:nvSpPr>
          <p:spPr bwMode="auto">
            <a:xfrm>
              <a:off x="881" y="1728"/>
              <a:ext cx="917" cy="799"/>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49183" name="Rectangle 6"/>
            <p:cNvSpPr>
              <a:spLocks noChangeArrowheads="1"/>
            </p:cNvSpPr>
            <p:nvPr/>
          </p:nvSpPr>
          <p:spPr bwMode="auto">
            <a:xfrm>
              <a:off x="4512" y="1728"/>
              <a:ext cx="917" cy="799"/>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grpSp>
          <p:nvGrpSpPr>
            <p:cNvPr id="49184" name="Group 7"/>
            <p:cNvGrpSpPr>
              <a:grpSpLocks/>
            </p:cNvGrpSpPr>
            <p:nvPr/>
          </p:nvGrpSpPr>
          <p:grpSpPr bwMode="auto">
            <a:xfrm>
              <a:off x="240" y="1728"/>
              <a:ext cx="5501" cy="841"/>
              <a:chOff x="240" y="1728"/>
              <a:chExt cx="5501" cy="841"/>
            </a:xfrm>
          </p:grpSpPr>
          <p:grpSp>
            <p:nvGrpSpPr>
              <p:cNvPr id="49185" name="Group 8"/>
              <p:cNvGrpSpPr>
                <a:grpSpLocks/>
              </p:cNvGrpSpPr>
              <p:nvPr/>
            </p:nvGrpSpPr>
            <p:grpSpPr bwMode="auto">
              <a:xfrm>
                <a:off x="240" y="1728"/>
                <a:ext cx="5201" cy="841"/>
                <a:chOff x="240" y="1728"/>
                <a:chExt cx="5201" cy="841"/>
              </a:xfrm>
            </p:grpSpPr>
            <p:grpSp>
              <p:nvGrpSpPr>
                <p:cNvPr id="49187" name="Group 9"/>
                <p:cNvGrpSpPr>
                  <a:grpSpLocks/>
                </p:cNvGrpSpPr>
                <p:nvPr/>
              </p:nvGrpSpPr>
              <p:grpSpPr bwMode="auto">
                <a:xfrm>
                  <a:off x="240" y="1728"/>
                  <a:ext cx="5201" cy="841"/>
                  <a:chOff x="240" y="1728"/>
                  <a:chExt cx="5201" cy="841"/>
                </a:xfrm>
              </p:grpSpPr>
              <p:sp>
                <p:nvSpPr>
                  <p:cNvPr id="925706" name="Rectangle 10"/>
                  <p:cNvSpPr>
                    <a:spLocks noChangeArrowheads="1"/>
                  </p:cNvSpPr>
                  <p:nvPr/>
                </p:nvSpPr>
                <p:spPr bwMode="auto">
                  <a:xfrm>
                    <a:off x="876" y="1728"/>
                    <a:ext cx="883" cy="190"/>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solidFill>
                          <a:srgbClr val="000000"/>
                        </a:solidFill>
                      </a:rPr>
                      <a:t>HL01          628</a:t>
                    </a:r>
                    <a:endParaRPr lang="en-US" sz="1400">
                      <a:solidFill>
                        <a:srgbClr val="000000"/>
                      </a:solidFill>
                      <a:effectLst>
                        <a:outerShdw blurRad="38100" dist="38100" dir="2700000" algn="tl">
                          <a:srgbClr val="FFFFFF"/>
                        </a:outerShdw>
                      </a:effectLst>
                    </a:endParaRPr>
                  </a:p>
                </p:txBody>
              </p:sp>
              <p:sp>
                <p:nvSpPr>
                  <p:cNvPr id="925707" name="Rectangle 11"/>
                  <p:cNvSpPr>
                    <a:spLocks noChangeArrowheads="1"/>
                  </p:cNvSpPr>
                  <p:nvPr/>
                </p:nvSpPr>
                <p:spPr bwMode="auto">
                  <a:xfrm>
                    <a:off x="974" y="1967"/>
                    <a:ext cx="785" cy="324"/>
                  </a:xfrm>
                  <a:prstGeom prst="rect">
                    <a:avLst/>
                  </a:prstGeom>
                  <a:noFill/>
                  <a:ln w="12700">
                    <a:noFill/>
                    <a:miter lim="800000"/>
                    <a:headEnd/>
                    <a:tailEnd/>
                  </a:ln>
                  <a:effectLst/>
                </p:spPr>
                <p:txBody>
                  <a:bodyPr wrap="none" lIns="90488" tIns="44450" rIns="90488" bIns="44450">
                    <a:spAutoFit/>
                  </a:bodyPr>
                  <a:lstStyle/>
                  <a:p>
                    <a:pPr algn="ctr">
                      <a:spcBef>
                        <a:spcPct val="0"/>
                      </a:spcBef>
                      <a:defRPr/>
                    </a:pPr>
                    <a:r>
                      <a:rPr lang="en-US" sz="1400">
                        <a:solidFill>
                          <a:srgbClr val="000000"/>
                        </a:solidFill>
                      </a:rPr>
                      <a:t>Hierarchical </a:t>
                    </a:r>
                  </a:p>
                  <a:p>
                    <a:pPr algn="ctr">
                      <a:spcBef>
                        <a:spcPct val="0"/>
                      </a:spcBef>
                      <a:defRPr/>
                    </a:pPr>
                    <a:r>
                      <a:rPr lang="en-US" sz="1400">
                        <a:solidFill>
                          <a:srgbClr val="000000"/>
                        </a:solidFill>
                      </a:rPr>
                      <a:t>ID Number</a:t>
                    </a:r>
                    <a:endParaRPr lang="en-US" sz="1400">
                      <a:solidFill>
                        <a:srgbClr val="000000"/>
                      </a:solidFill>
                      <a:effectLst>
                        <a:outerShdw blurRad="38100" dist="38100" dir="2700000" algn="tl">
                          <a:srgbClr val="FFFFFF"/>
                        </a:outerShdw>
                      </a:effectLst>
                    </a:endParaRPr>
                  </a:p>
                </p:txBody>
              </p:sp>
              <p:sp>
                <p:nvSpPr>
                  <p:cNvPr id="925708" name="Rectangle 12"/>
                  <p:cNvSpPr>
                    <a:spLocks noChangeArrowheads="1"/>
                  </p:cNvSpPr>
                  <p:nvPr/>
                </p:nvSpPr>
                <p:spPr bwMode="auto">
                  <a:xfrm>
                    <a:off x="854" y="2379"/>
                    <a:ext cx="989" cy="190"/>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solidFill>
                          <a:srgbClr val="000000"/>
                        </a:solidFill>
                      </a:rPr>
                      <a:t>M        AN     1/12</a:t>
                    </a:r>
                    <a:endParaRPr lang="en-US" sz="1400">
                      <a:solidFill>
                        <a:srgbClr val="000000"/>
                      </a:solidFill>
                      <a:effectLst>
                        <a:outerShdw blurRad="38100" dist="38100" dir="2700000" algn="tl">
                          <a:srgbClr val="FFFFFF"/>
                        </a:outerShdw>
                      </a:effectLst>
                    </a:endParaRPr>
                  </a:p>
                </p:txBody>
              </p:sp>
              <p:sp>
                <p:nvSpPr>
                  <p:cNvPr id="49192" name="Rectangle 13"/>
                  <p:cNvSpPr>
                    <a:spLocks noChangeArrowheads="1"/>
                  </p:cNvSpPr>
                  <p:nvPr/>
                </p:nvSpPr>
                <p:spPr bwMode="auto">
                  <a:xfrm>
                    <a:off x="2064" y="1728"/>
                    <a:ext cx="917" cy="799"/>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925710" name="Rectangle 14"/>
                  <p:cNvSpPr>
                    <a:spLocks noChangeArrowheads="1"/>
                  </p:cNvSpPr>
                  <p:nvPr/>
                </p:nvSpPr>
                <p:spPr bwMode="auto">
                  <a:xfrm>
                    <a:off x="2048" y="1728"/>
                    <a:ext cx="914" cy="190"/>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solidFill>
                          <a:srgbClr val="000000"/>
                        </a:solidFill>
                      </a:rPr>
                      <a:t>HL02           734</a:t>
                    </a:r>
                    <a:endParaRPr lang="en-US" sz="1400">
                      <a:solidFill>
                        <a:srgbClr val="000000"/>
                      </a:solidFill>
                      <a:effectLst>
                        <a:outerShdw blurRad="38100" dist="38100" dir="2700000" algn="tl">
                          <a:srgbClr val="FFFFFF"/>
                        </a:outerShdw>
                      </a:effectLst>
                    </a:endParaRPr>
                  </a:p>
                </p:txBody>
              </p:sp>
              <p:sp>
                <p:nvSpPr>
                  <p:cNvPr id="925711" name="Rectangle 15"/>
                  <p:cNvSpPr>
                    <a:spLocks noChangeArrowheads="1"/>
                  </p:cNvSpPr>
                  <p:nvPr/>
                </p:nvSpPr>
                <p:spPr bwMode="auto">
                  <a:xfrm>
                    <a:off x="2112" y="1920"/>
                    <a:ext cx="816" cy="458"/>
                  </a:xfrm>
                  <a:prstGeom prst="rect">
                    <a:avLst/>
                  </a:prstGeom>
                  <a:noFill/>
                  <a:ln w="12700">
                    <a:noFill/>
                    <a:miter lim="800000"/>
                    <a:headEnd/>
                    <a:tailEnd/>
                  </a:ln>
                  <a:effectLst/>
                </p:spPr>
                <p:txBody>
                  <a:bodyPr lIns="90488" tIns="44450" rIns="90488" bIns="44450">
                    <a:spAutoFit/>
                  </a:bodyPr>
                  <a:lstStyle/>
                  <a:p>
                    <a:pPr algn="ctr">
                      <a:spcBef>
                        <a:spcPct val="0"/>
                      </a:spcBef>
                      <a:defRPr/>
                    </a:pPr>
                    <a:r>
                      <a:rPr lang="en-US" sz="1400" dirty="0">
                        <a:solidFill>
                          <a:srgbClr val="000000"/>
                        </a:solidFill>
                      </a:rPr>
                      <a:t>Hierarchical Parent ID Number</a:t>
                    </a:r>
                    <a:endParaRPr lang="en-US" sz="1400" dirty="0">
                      <a:solidFill>
                        <a:srgbClr val="000000"/>
                      </a:solidFill>
                      <a:effectLst>
                        <a:outerShdw blurRad="38100" dist="38100" dir="2700000" algn="tl">
                          <a:srgbClr val="FFFFFF"/>
                        </a:outerShdw>
                      </a:effectLst>
                    </a:endParaRPr>
                  </a:p>
                </p:txBody>
              </p:sp>
              <p:sp>
                <p:nvSpPr>
                  <p:cNvPr id="925712" name="Rectangle 16"/>
                  <p:cNvSpPr>
                    <a:spLocks noChangeArrowheads="1"/>
                  </p:cNvSpPr>
                  <p:nvPr/>
                </p:nvSpPr>
                <p:spPr bwMode="auto">
                  <a:xfrm>
                    <a:off x="2056" y="2379"/>
                    <a:ext cx="983" cy="190"/>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solidFill>
                          <a:srgbClr val="000000"/>
                        </a:solidFill>
                      </a:rPr>
                      <a:t>O        AN     1/12</a:t>
                    </a:r>
                    <a:endParaRPr lang="en-US" sz="1400">
                      <a:solidFill>
                        <a:srgbClr val="000000"/>
                      </a:solidFill>
                      <a:effectLst>
                        <a:outerShdw blurRad="38100" dist="38100" dir="2700000" algn="tl">
                          <a:srgbClr val="FFFFFF"/>
                        </a:outerShdw>
                      </a:effectLst>
                    </a:endParaRPr>
                  </a:p>
                </p:txBody>
              </p:sp>
              <p:sp>
                <p:nvSpPr>
                  <p:cNvPr id="49196" name="Rectangle 17"/>
                  <p:cNvSpPr>
                    <a:spLocks noChangeArrowheads="1"/>
                  </p:cNvSpPr>
                  <p:nvPr/>
                </p:nvSpPr>
                <p:spPr bwMode="auto">
                  <a:xfrm>
                    <a:off x="3299" y="1728"/>
                    <a:ext cx="918" cy="799"/>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925714" name="Rectangle 18"/>
                  <p:cNvSpPr>
                    <a:spLocks noChangeArrowheads="1"/>
                  </p:cNvSpPr>
                  <p:nvPr/>
                </p:nvSpPr>
                <p:spPr bwMode="auto">
                  <a:xfrm>
                    <a:off x="3264" y="1728"/>
                    <a:ext cx="1008" cy="190"/>
                  </a:xfrm>
                  <a:prstGeom prst="rect">
                    <a:avLst/>
                  </a:prstGeom>
                  <a:noFill/>
                  <a:ln w="12700">
                    <a:noFill/>
                    <a:miter lim="800000"/>
                    <a:headEnd/>
                    <a:tailEnd/>
                  </a:ln>
                  <a:effectLst/>
                </p:spPr>
                <p:txBody>
                  <a:bodyPr lIns="90488" tIns="44450" rIns="90488" bIns="44450">
                    <a:spAutoFit/>
                  </a:bodyPr>
                  <a:lstStyle/>
                  <a:p>
                    <a:pPr>
                      <a:spcBef>
                        <a:spcPct val="0"/>
                      </a:spcBef>
                      <a:defRPr/>
                    </a:pPr>
                    <a:r>
                      <a:rPr lang="en-US" sz="1400">
                        <a:solidFill>
                          <a:srgbClr val="000000"/>
                        </a:solidFill>
                      </a:rPr>
                      <a:t>HL03            735</a:t>
                    </a:r>
                    <a:endParaRPr lang="en-US" sz="1400">
                      <a:solidFill>
                        <a:srgbClr val="000000"/>
                      </a:solidFill>
                      <a:effectLst>
                        <a:outerShdw blurRad="38100" dist="38100" dir="2700000" algn="tl">
                          <a:srgbClr val="FFFFFF"/>
                        </a:outerShdw>
                      </a:effectLst>
                    </a:endParaRPr>
                  </a:p>
                </p:txBody>
              </p:sp>
              <p:sp>
                <p:nvSpPr>
                  <p:cNvPr id="925715" name="Rectangle 19"/>
                  <p:cNvSpPr>
                    <a:spLocks noChangeArrowheads="1"/>
                  </p:cNvSpPr>
                  <p:nvPr/>
                </p:nvSpPr>
                <p:spPr bwMode="auto">
                  <a:xfrm>
                    <a:off x="3376" y="1932"/>
                    <a:ext cx="785" cy="324"/>
                  </a:xfrm>
                  <a:prstGeom prst="rect">
                    <a:avLst/>
                  </a:prstGeom>
                  <a:noFill/>
                  <a:ln w="12700">
                    <a:noFill/>
                    <a:miter lim="800000"/>
                    <a:headEnd/>
                    <a:tailEnd/>
                  </a:ln>
                  <a:effectLst/>
                </p:spPr>
                <p:txBody>
                  <a:bodyPr wrap="none" lIns="90488" tIns="44450" rIns="90488" bIns="44450">
                    <a:spAutoFit/>
                  </a:bodyPr>
                  <a:lstStyle/>
                  <a:p>
                    <a:pPr algn="ctr">
                      <a:spcBef>
                        <a:spcPct val="0"/>
                      </a:spcBef>
                      <a:defRPr/>
                    </a:pPr>
                    <a:r>
                      <a:rPr lang="en-US" sz="1400">
                        <a:solidFill>
                          <a:srgbClr val="000000"/>
                        </a:solidFill>
                      </a:rPr>
                      <a:t>Hierarchical </a:t>
                    </a:r>
                  </a:p>
                  <a:p>
                    <a:pPr algn="ctr">
                      <a:spcBef>
                        <a:spcPct val="0"/>
                      </a:spcBef>
                      <a:defRPr/>
                    </a:pPr>
                    <a:r>
                      <a:rPr lang="en-US" sz="1400">
                        <a:solidFill>
                          <a:srgbClr val="000000"/>
                        </a:solidFill>
                      </a:rPr>
                      <a:t>Level Code</a:t>
                    </a:r>
                    <a:endParaRPr lang="en-US" sz="1400">
                      <a:solidFill>
                        <a:srgbClr val="000000"/>
                      </a:solidFill>
                      <a:effectLst>
                        <a:outerShdw blurRad="38100" dist="38100" dir="2700000" algn="tl">
                          <a:srgbClr val="FFFFFF"/>
                        </a:outerShdw>
                      </a:effectLst>
                    </a:endParaRPr>
                  </a:p>
                </p:txBody>
              </p:sp>
              <p:sp>
                <p:nvSpPr>
                  <p:cNvPr id="925716" name="Rectangle 20"/>
                  <p:cNvSpPr>
                    <a:spLocks noChangeArrowheads="1"/>
                  </p:cNvSpPr>
                  <p:nvPr/>
                </p:nvSpPr>
                <p:spPr bwMode="auto">
                  <a:xfrm>
                    <a:off x="3292" y="2379"/>
                    <a:ext cx="939" cy="190"/>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solidFill>
                          <a:srgbClr val="000000"/>
                        </a:solidFill>
                      </a:rPr>
                      <a:t>M        ID       1/2</a:t>
                    </a:r>
                    <a:endParaRPr lang="en-US" sz="1400">
                      <a:solidFill>
                        <a:srgbClr val="000000"/>
                      </a:solidFill>
                      <a:effectLst>
                        <a:outerShdw blurRad="38100" dist="38100" dir="2700000" algn="tl">
                          <a:srgbClr val="FFFFFF"/>
                        </a:outerShdw>
                      </a:effectLst>
                    </a:endParaRPr>
                  </a:p>
                </p:txBody>
              </p:sp>
              <p:sp>
                <p:nvSpPr>
                  <p:cNvPr id="925717" name="Rectangle 21"/>
                  <p:cNvSpPr>
                    <a:spLocks noChangeArrowheads="1"/>
                  </p:cNvSpPr>
                  <p:nvPr/>
                </p:nvSpPr>
                <p:spPr bwMode="auto">
                  <a:xfrm>
                    <a:off x="4320" y="2052"/>
                    <a:ext cx="176" cy="248"/>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2000"/>
                      <a:t>*</a:t>
                    </a:r>
                    <a:endParaRPr lang="en-US" sz="2000">
                      <a:solidFill>
                        <a:srgbClr val="000000"/>
                      </a:solidFill>
                      <a:effectLst>
                        <a:outerShdw blurRad="38100" dist="38100" dir="2700000" algn="tl">
                          <a:srgbClr val="FFFFFF"/>
                        </a:outerShdw>
                      </a:effectLst>
                    </a:endParaRPr>
                  </a:p>
                </p:txBody>
              </p:sp>
              <p:sp>
                <p:nvSpPr>
                  <p:cNvPr id="925718" name="Rectangle 22"/>
                  <p:cNvSpPr>
                    <a:spLocks noChangeArrowheads="1"/>
                  </p:cNvSpPr>
                  <p:nvPr/>
                </p:nvSpPr>
                <p:spPr bwMode="auto">
                  <a:xfrm>
                    <a:off x="3072" y="2052"/>
                    <a:ext cx="176" cy="248"/>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2000"/>
                      <a:t>*</a:t>
                    </a:r>
                    <a:endParaRPr lang="en-US" sz="2000">
                      <a:solidFill>
                        <a:srgbClr val="000000"/>
                      </a:solidFill>
                      <a:effectLst>
                        <a:outerShdw blurRad="38100" dist="38100" dir="2700000" algn="tl">
                          <a:srgbClr val="FFFFFF"/>
                        </a:outerShdw>
                      </a:effectLst>
                    </a:endParaRPr>
                  </a:p>
                </p:txBody>
              </p:sp>
              <p:sp>
                <p:nvSpPr>
                  <p:cNvPr id="925719" name="Text Box 23"/>
                  <p:cNvSpPr txBox="1">
                    <a:spLocks noChangeArrowheads="1"/>
                  </p:cNvSpPr>
                  <p:nvPr/>
                </p:nvSpPr>
                <p:spPr bwMode="auto">
                  <a:xfrm>
                    <a:off x="240" y="2065"/>
                    <a:ext cx="432" cy="231"/>
                  </a:xfrm>
                  <a:prstGeom prst="rect">
                    <a:avLst/>
                  </a:prstGeom>
                  <a:noFill/>
                  <a:ln w="9525">
                    <a:noFill/>
                    <a:miter lim="800000"/>
                    <a:headEnd/>
                    <a:tailEnd/>
                  </a:ln>
                  <a:effectLst/>
                </p:spPr>
                <p:txBody>
                  <a:bodyPr>
                    <a:spAutoFit/>
                  </a:bodyPr>
                  <a:lstStyle/>
                  <a:p>
                    <a:pPr>
                      <a:spcBef>
                        <a:spcPct val="50000"/>
                      </a:spcBef>
                      <a:defRPr/>
                    </a:pPr>
                    <a:r>
                      <a:rPr lang="en-US" sz="1800">
                        <a:solidFill>
                          <a:srgbClr val="000000"/>
                        </a:solidFill>
                        <a:effectLst>
                          <a:outerShdw blurRad="38100" dist="38100" dir="2700000" algn="tl">
                            <a:srgbClr val="FFFFFF"/>
                          </a:outerShdw>
                        </a:effectLst>
                      </a:rPr>
                      <a:t>  </a:t>
                    </a:r>
                    <a:r>
                      <a:rPr lang="en-US" sz="1800"/>
                      <a:t>HL</a:t>
                    </a:r>
                  </a:p>
                </p:txBody>
              </p:sp>
              <p:sp>
                <p:nvSpPr>
                  <p:cNvPr id="925720" name="Rectangle 24"/>
                  <p:cNvSpPr>
                    <a:spLocks noChangeArrowheads="1"/>
                  </p:cNvSpPr>
                  <p:nvPr/>
                </p:nvSpPr>
                <p:spPr bwMode="auto">
                  <a:xfrm>
                    <a:off x="1800" y="2052"/>
                    <a:ext cx="176" cy="248"/>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2000"/>
                      <a:t>*</a:t>
                    </a:r>
                    <a:endParaRPr lang="en-US" sz="2000">
                      <a:solidFill>
                        <a:srgbClr val="000000"/>
                      </a:solidFill>
                      <a:effectLst>
                        <a:outerShdw blurRad="38100" dist="38100" dir="2700000" algn="tl">
                          <a:srgbClr val="FFFFFF"/>
                        </a:outerShdw>
                      </a:effectLst>
                    </a:endParaRPr>
                  </a:p>
                </p:txBody>
              </p:sp>
              <p:sp>
                <p:nvSpPr>
                  <p:cNvPr id="925721" name="Rectangle 25"/>
                  <p:cNvSpPr>
                    <a:spLocks noChangeArrowheads="1"/>
                  </p:cNvSpPr>
                  <p:nvPr/>
                </p:nvSpPr>
                <p:spPr bwMode="auto">
                  <a:xfrm>
                    <a:off x="624" y="2052"/>
                    <a:ext cx="176" cy="248"/>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2000"/>
                      <a:t>*</a:t>
                    </a:r>
                    <a:endParaRPr lang="en-US" sz="2000">
                      <a:solidFill>
                        <a:srgbClr val="000000"/>
                      </a:solidFill>
                      <a:effectLst>
                        <a:outerShdw blurRad="38100" dist="38100" dir="2700000" algn="tl">
                          <a:srgbClr val="FFFFFF"/>
                        </a:outerShdw>
                      </a:effectLst>
                    </a:endParaRPr>
                  </a:p>
                </p:txBody>
              </p:sp>
              <p:sp>
                <p:nvSpPr>
                  <p:cNvPr id="925722" name="Rectangle 26"/>
                  <p:cNvSpPr>
                    <a:spLocks noChangeArrowheads="1"/>
                  </p:cNvSpPr>
                  <p:nvPr/>
                </p:nvSpPr>
                <p:spPr bwMode="auto">
                  <a:xfrm>
                    <a:off x="4496" y="1728"/>
                    <a:ext cx="945" cy="190"/>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solidFill>
                          <a:srgbClr val="000000"/>
                        </a:solidFill>
                      </a:rPr>
                      <a:t>HL04            736</a:t>
                    </a:r>
                    <a:endParaRPr lang="en-US" sz="1400">
                      <a:solidFill>
                        <a:srgbClr val="000000"/>
                      </a:solidFill>
                      <a:effectLst>
                        <a:outerShdw blurRad="38100" dist="38100" dir="2700000" algn="tl">
                          <a:srgbClr val="FFFFFF"/>
                        </a:outerShdw>
                      </a:effectLst>
                    </a:endParaRPr>
                  </a:p>
                </p:txBody>
              </p:sp>
              <p:sp>
                <p:nvSpPr>
                  <p:cNvPr id="925723" name="Rectangle 27"/>
                  <p:cNvSpPr>
                    <a:spLocks noChangeArrowheads="1"/>
                  </p:cNvSpPr>
                  <p:nvPr/>
                </p:nvSpPr>
                <p:spPr bwMode="auto">
                  <a:xfrm>
                    <a:off x="4504" y="2379"/>
                    <a:ext cx="902" cy="190"/>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solidFill>
                          <a:srgbClr val="000000"/>
                        </a:solidFill>
                      </a:rPr>
                      <a:t>O        ID      1/1</a:t>
                    </a:r>
                    <a:endParaRPr lang="en-US" sz="1400">
                      <a:solidFill>
                        <a:srgbClr val="000000"/>
                      </a:solidFill>
                      <a:effectLst>
                        <a:outerShdw blurRad="38100" dist="38100" dir="2700000" algn="tl">
                          <a:srgbClr val="FFFFFF"/>
                        </a:outerShdw>
                      </a:effectLst>
                    </a:endParaRPr>
                  </a:p>
                </p:txBody>
              </p:sp>
            </p:grpSp>
            <p:sp>
              <p:nvSpPr>
                <p:cNvPr id="925724" name="Rectangle 28"/>
                <p:cNvSpPr>
                  <a:spLocks noChangeArrowheads="1"/>
                </p:cNvSpPr>
                <p:nvPr/>
              </p:nvSpPr>
              <p:spPr bwMode="auto">
                <a:xfrm>
                  <a:off x="4608" y="1968"/>
                  <a:ext cx="787" cy="326"/>
                </a:xfrm>
                <a:prstGeom prst="rect">
                  <a:avLst/>
                </a:prstGeom>
                <a:noFill/>
                <a:ln w="9525">
                  <a:noFill/>
                  <a:miter lim="800000"/>
                  <a:headEnd/>
                  <a:tailEnd/>
                </a:ln>
                <a:effectLst/>
              </p:spPr>
              <p:txBody>
                <a:bodyPr wrap="none">
                  <a:spAutoFit/>
                </a:bodyPr>
                <a:lstStyle/>
                <a:p>
                  <a:pPr>
                    <a:spcBef>
                      <a:spcPct val="0"/>
                    </a:spcBef>
                    <a:defRPr/>
                  </a:pPr>
                  <a:r>
                    <a:rPr lang="en-US" sz="1400">
                      <a:solidFill>
                        <a:srgbClr val="000000"/>
                      </a:solidFill>
                    </a:rPr>
                    <a:t>Hierarchical </a:t>
                  </a:r>
                </a:p>
                <a:p>
                  <a:pPr>
                    <a:spcBef>
                      <a:spcPct val="0"/>
                    </a:spcBef>
                    <a:defRPr/>
                  </a:pPr>
                  <a:r>
                    <a:rPr lang="en-US" sz="1400">
                      <a:solidFill>
                        <a:srgbClr val="000000"/>
                      </a:solidFill>
                    </a:rPr>
                    <a:t>Child Code</a:t>
                  </a:r>
                  <a:endParaRPr lang="en-US" sz="1400">
                    <a:solidFill>
                      <a:srgbClr val="000000"/>
                    </a:solidFill>
                    <a:effectLst>
                      <a:outerShdw blurRad="38100" dist="38100" dir="2700000" algn="tl">
                        <a:srgbClr val="FFFFFF"/>
                      </a:outerShdw>
                    </a:effectLst>
                  </a:endParaRPr>
                </a:p>
              </p:txBody>
            </p:sp>
          </p:grpSp>
          <p:sp>
            <p:nvSpPr>
              <p:cNvPr id="49186" name="Rectangle 29"/>
              <p:cNvSpPr>
                <a:spLocks noChangeArrowheads="1"/>
              </p:cNvSpPr>
              <p:nvPr/>
            </p:nvSpPr>
            <p:spPr bwMode="auto">
              <a:xfrm>
                <a:off x="5520" y="2016"/>
                <a:ext cx="221" cy="327"/>
              </a:xfrm>
              <a:prstGeom prst="rect">
                <a:avLst/>
              </a:prstGeom>
              <a:noFill/>
              <a:ln w="9525">
                <a:noFill/>
                <a:miter lim="800000"/>
                <a:headEnd/>
                <a:tailEnd/>
              </a:ln>
            </p:spPr>
            <p:txBody>
              <a:bodyPr wrap="none">
                <a:spAutoFit/>
              </a:bodyPr>
              <a:lstStyle/>
              <a:p>
                <a:pPr>
                  <a:spcBef>
                    <a:spcPct val="0"/>
                  </a:spcBef>
                </a:pPr>
                <a:r>
                  <a:rPr lang="en-US" sz="2800" b="0" dirty="0"/>
                  <a:t>^</a:t>
                </a:r>
              </a:p>
            </p:txBody>
          </p:sp>
        </p:grpSp>
      </p:grpSp>
      <p:sp>
        <p:nvSpPr>
          <p:cNvPr id="49157" name="Rectangle 30"/>
          <p:cNvSpPr>
            <a:spLocks noChangeArrowheads="1"/>
          </p:cNvSpPr>
          <p:nvPr/>
        </p:nvSpPr>
        <p:spPr bwMode="auto">
          <a:xfrm>
            <a:off x="1143000" y="1371600"/>
            <a:ext cx="7010400" cy="1139825"/>
          </a:xfrm>
          <a:prstGeom prst="rect">
            <a:avLst/>
          </a:prstGeom>
          <a:solidFill>
            <a:srgbClr val="FFFFCC"/>
          </a:solidFill>
          <a:ln w="9525">
            <a:solidFill>
              <a:srgbClr val="000000"/>
            </a:solidFill>
            <a:miter lim="800000"/>
            <a:headEnd/>
            <a:tailEnd/>
          </a:ln>
          <a:effectLst>
            <a:prstShdw prst="shdw13" dist="53882" dir="13500000">
              <a:schemeClr val="bg2"/>
            </a:prstShdw>
          </a:effectLst>
        </p:spPr>
        <p:txBody>
          <a:bodyPr>
            <a:spAutoFit/>
          </a:bodyPr>
          <a:lstStyle/>
          <a:p>
            <a:pPr>
              <a:spcBef>
                <a:spcPct val="50000"/>
              </a:spcBef>
            </a:pPr>
            <a:r>
              <a:rPr lang="en-US" sz="2800" b="0" dirty="0">
                <a:solidFill>
                  <a:srgbClr val="000000"/>
                </a:solidFill>
              </a:rPr>
              <a:t>HL</a:t>
            </a:r>
            <a:r>
              <a:rPr lang="en-US" sz="2400" b="0" dirty="0">
                <a:solidFill>
                  <a:srgbClr val="000000"/>
                </a:solidFill>
              </a:rPr>
              <a:t> </a:t>
            </a:r>
            <a:r>
              <a:rPr lang="en-US" sz="1800" dirty="0">
                <a:solidFill>
                  <a:srgbClr val="000000"/>
                </a:solidFill>
              </a:rPr>
              <a:t>Hierarchical Level</a:t>
            </a:r>
          </a:p>
          <a:p>
            <a:pPr>
              <a:spcBef>
                <a:spcPct val="50000"/>
              </a:spcBef>
            </a:pPr>
            <a:r>
              <a:rPr lang="en-US" sz="1600" dirty="0">
                <a:solidFill>
                  <a:srgbClr val="000000"/>
                </a:solidFill>
              </a:rPr>
              <a:t>To identify dependencies among, and the content of, hierarchically related groups of data segments.</a:t>
            </a:r>
          </a:p>
        </p:txBody>
      </p:sp>
      <p:sp>
        <p:nvSpPr>
          <p:cNvPr id="49158" name="Line 31"/>
          <p:cNvSpPr>
            <a:spLocks noChangeShapeType="1"/>
          </p:cNvSpPr>
          <p:nvPr/>
        </p:nvSpPr>
        <p:spPr bwMode="auto">
          <a:xfrm flipH="1">
            <a:off x="5921375" y="5486400"/>
            <a:ext cx="22225" cy="403225"/>
          </a:xfrm>
          <a:prstGeom prst="line">
            <a:avLst/>
          </a:prstGeom>
          <a:noFill/>
          <a:ln w="38100">
            <a:solidFill>
              <a:schemeClr val="tx1"/>
            </a:solidFill>
            <a:round/>
            <a:headEnd/>
            <a:tailEnd/>
          </a:ln>
        </p:spPr>
        <p:txBody>
          <a:bodyPr/>
          <a:lstStyle/>
          <a:p>
            <a:endParaRPr lang="en-US"/>
          </a:p>
        </p:txBody>
      </p:sp>
      <p:sp>
        <p:nvSpPr>
          <p:cNvPr id="49159" name="Line 32"/>
          <p:cNvSpPr>
            <a:spLocks noChangeShapeType="1"/>
          </p:cNvSpPr>
          <p:nvPr/>
        </p:nvSpPr>
        <p:spPr bwMode="auto">
          <a:xfrm>
            <a:off x="3505200" y="5486400"/>
            <a:ext cx="22225" cy="403225"/>
          </a:xfrm>
          <a:prstGeom prst="line">
            <a:avLst/>
          </a:prstGeom>
          <a:noFill/>
          <a:ln w="38100">
            <a:solidFill>
              <a:schemeClr val="tx1"/>
            </a:solidFill>
            <a:round/>
            <a:headEnd/>
            <a:tailEnd/>
          </a:ln>
        </p:spPr>
        <p:txBody>
          <a:bodyPr/>
          <a:lstStyle/>
          <a:p>
            <a:endParaRPr lang="en-US"/>
          </a:p>
        </p:txBody>
      </p:sp>
      <p:sp>
        <p:nvSpPr>
          <p:cNvPr id="49160" name="Rectangle 33"/>
          <p:cNvSpPr>
            <a:spLocks noChangeArrowheads="1"/>
          </p:cNvSpPr>
          <p:nvPr/>
        </p:nvSpPr>
        <p:spPr bwMode="auto">
          <a:xfrm>
            <a:off x="5443538" y="5692775"/>
            <a:ext cx="957262" cy="327025"/>
          </a:xfrm>
          <a:prstGeom prst="rect">
            <a:avLst/>
          </a:prstGeom>
          <a:solidFill>
            <a:schemeClr val="tx2">
              <a:lumMod val="40000"/>
              <a:lumOff val="60000"/>
            </a:schemeClr>
          </a:solidFill>
          <a:ln w="9525">
            <a:solidFill>
              <a:schemeClr val="tx1"/>
            </a:solidFill>
            <a:miter lim="800000"/>
            <a:headEnd/>
            <a:tailEnd/>
          </a:ln>
        </p:spPr>
        <p:txBody>
          <a:bodyPr wrap="none" anchor="ctr"/>
          <a:lstStyle/>
          <a:p>
            <a:pPr algn="ctr">
              <a:spcBef>
                <a:spcPct val="0"/>
              </a:spcBef>
            </a:pPr>
            <a:r>
              <a:rPr lang="en-US" sz="1800">
                <a:solidFill>
                  <a:srgbClr val="000000"/>
                </a:solidFill>
              </a:rPr>
              <a:t>Item 3</a:t>
            </a:r>
            <a:endParaRPr lang="en-US" sz="1800" b="0">
              <a:solidFill>
                <a:srgbClr val="000000"/>
              </a:solidFill>
            </a:endParaRPr>
          </a:p>
        </p:txBody>
      </p:sp>
      <p:sp>
        <p:nvSpPr>
          <p:cNvPr id="49161" name="Line 34"/>
          <p:cNvSpPr>
            <a:spLocks noChangeShapeType="1"/>
          </p:cNvSpPr>
          <p:nvPr/>
        </p:nvSpPr>
        <p:spPr bwMode="auto">
          <a:xfrm>
            <a:off x="4724400" y="5257800"/>
            <a:ext cx="0" cy="500063"/>
          </a:xfrm>
          <a:prstGeom prst="line">
            <a:avLst/>
          </a:prstGeom>
          <a:noFill/>
          <a:ln w="38100">
            <a:solidFill>
              <a:schemeClr val="tx1"/>
            </a:solidFill>
            <a:round/>
            <a:headEnd/>
            <a:tailEnd/>
          </a:ln>
        </p:spPr>
        <p:txBody>
          <a:bodyPr/>
          <a:lstStyle/>
          <a:p>
            <a:endParaRPr lang="en-US"/>
          </a:p>
        </p:txBody>
      </p:sp>
      <p:sp>
        <p:nvSpPr>
          <p:cNvPr id="49162" name="Rectangle 35"/>
          <p:cNvSpPr>
            <a:spLocks noChangeArrowheads="1"/>
          </p:cNvSpPr>
          <p:nvPr/>
        </p:nvSpPr>
        <p:spPr bwMode="auto">
          <a:xfrm>
            <a:off x="3962400" y="4495800"/>
            <a:ext cx="1600200" cy="838200"/>
          </a:xfrm>
          <a:prstGeom prst="rect">
            <a:avLst/>
          </a:prstGeom>
          <a:solidFill>
            <a:schemeClr val="tx2">
              <a:lumMod val="40000"/>
              <a:lumOff val="60000"/>
            </a:schemeClr>
          </a:solidFill>
          <a:ln w="9525">
            <a:solidFill>
              <a:schemeClr val="tx1"/>
            </a:solidFill>
            <a:miter lim="800000"/>
            <a:headEnd/>
            <a:tailEnd/>
          </a:ln>
        </p:spPr>
        <p:txBody>
          <a:bodyPr wrap="none" anchor="ctr"/>
          <a:lstStyle/>
          <a:p>
            <a:pPr algn="ctr">
              <a:spcBef>
                <a:spcPct val="0"/>
              </a:spcBef>
            </a:pPr>
            <a:r>
              <a:rPr lang="en-US" sz="2400" dirty="0">
                <a:solidFill>
                  <a:srgbClr val="000000"/>
                </a:solidFill>
              </a:rPr>
              <a:t>Shipment</a:t>
            </a:r>
            <a:endParaRPr lang="en-US" sz="2400" b="0" dirty="0">
              <a:solidFill>
                <a:srgbClr val="000000"/>
              </a:solidFill>
            </a:endParaRPr>
          </a:p>
        </p:txBody>
      </p:sp>
      <p:sp>
        <p:nvSpPr>
          <p:cNvPr id="49163" name="Rectangle 36"/>
          <p:cNvSpPr>
            <a:spLocks noChangeArrowheads="1"/>
          </p:cNvSpPr>
          <p:nvPr/>
        </p:nvSpPr>
        <p:spPr bwMode="auto">
          <a:xfrm>
            <a:off x="3048000" y="5692775"/>
            <a:ext cx="957263" cy="327025"/>
          </a:xfrm>
          <a:prstGeom prst="rect">
            <a:avLst/>
          </a:prstGeom>
          <a:solidFill>
            <a:schemeClr val="tx2">
              <a:lumMod val="40000"/>
              <a:lumOff val="60000"/>
            </a:schemeClr>
          </a:solidFill>
          <a:ln w="9525">
            <a:solidFill>
              <a:schemeClr val="tx1"/>
            </a:solidFill>
            <a:miter lim="800000"/>
            <a:headEnd/>
            <a:tailEnd/>
          </a:ln>
        </p:spPr>
        <p:txBody>
          <a:bodyPr wrap="none" anchor="ctr"/>
          <a:lstStyle/>
          <a:p>
            <a:pPr algn="ctr">
              <a:spcBef>
                <a:spcPct val="0"/>
              </a:spcBef>
            </a:pPr>
            <a:r>
              <a:rPr lang="en-US" sz="1800">
                <a:solidFill>
                  <a:srgbClr val="000000"/>
                </a:solidFill>
              </a:rPr>
              <a:t>Item 1</a:t>
            </a:r>
            <a:endParaRPr lang="en-US" sz="1800" b="0">
              <a:solidFill>
                <a:srgbClr val="000000"/>
              </a:solidFill>
            </a:endParaRPr>
          </a:p>
        </p:txBody>
      </p:sp>
      <p:sp>
        <p:nvSpPr>
          <p:cNvPr id="49164" name="Rectangle 37"/>
          <p:cNvSpPr>
            <a:spLocks noChangeArrowheads="1"/>
          </p:cNvSpPr>
          <p:nvPr/>
        </p:nvSpPr>
        <p:spPr bwMode="auto">
          <a:xfrm>
            <a:off x="4244975" y="5692775"/>
            <a:ext cx="958850" cy="327025"/>
          </a:xfrm>
          <a:prstGeom prst="rect">
            <a:avLst/>
          </a:prstGeom>
          <a:solidFill>
            <a:schemeClr val="tx2">
              <a:lumMod val="40000"/>
              <a:lumOff val="60000"/>
            </a:schemeClr>
          </a:solidFill>
          <a:ln w="9525">
            <a:solidFill>
              <a:schemeClr val="tx1"/>
            </a:solidFill>
            <a:miter lim="800000"/>
            <a:headEnd/>
            <a:tailEnd/>
          </a:ln>
        </p:spPr>
        <p:txBody>
          <a:bodyPr wrap="none" anchor="ctr"/>
          <a:lstStyle/>
          <a:p>
            <a:pPr algn="ctr">
              <a:spcBef>
                <a:spcPct val="0"/>
              </a:spcBef>
            </a:pPr>
            <a:r>
              <a:rPr lang="en-US" sz="1800" dirty="0">
                <a:solidFill>
                  <a:srgbClr val="000000"/>
                </a:solidFill>
              </a:rPr>
              <a:t>Item 2</a:t>
            </a:r>
            <a:endParaRPr lang="en-US" sz="1800" b="0" dirty="0">
              <a:solidFill>
                <a:srgbClr val="000000"/>
              </a:solidFill>
            </a:endParaRPr>
          </a:p>
        </p:txBody>
      </p:sp>
      <p:sp>
        <p:nvSpPr>
          <p:cNvPr id="49165" name="Line 38"/>
          <p:cNvSpPr>
            <a:spLocks noChangeShapeType="1"/>
          </p:cNvSpPr>
          <p:nvPr/>
        </p:nvSpPr>
        <p:spPr bwMode="auto">
          <a:xfrm>
            <a:off x="3527425" y="5486400"/>
            <a:ext cx="2416175" cy="0"/>
          </a:xfrm>
          <a:prstGeom prst="line">
            <a:avLst/>
          </a:prstGeom>
          <a:noFill/>
          <a:ln w="38100">
            <a:solidFill>
              <a:schemeClr val="tx1"/>
            </a:solidFill>
            <a:round/>
            <a:headEnd/>
            <a:tailEnd/>
          </a:ln>
        </p:spPr>
        <p:txBody>
          <a:bodyPr/>
          <a:lstStyle/>
          <a:p>
            <a:endParaRPr lang="en-US"/>
          </a:p>
        </p:txBody>
      </p:sp>
      <p:sp>
        <p:nvSpPr>
          <p:cNvPr id="49167" name="Rectangle 40"/>
          <p:cNvSpPr>
            <a:spLocks noChangeArrowheads="1"/>
          </p:cNvSpPr>
          <p:nvPr/>
        </p:nvSpPr>
        <p:spPr bwMode="auto">
          <a:xfrm>
            <a:off x="4648200" y="6248400"/>
            <a:ext cx="1219200" cy="228600"/>
          </a:xfrm>
          <a:prstGeom prst="rect">
            <a:avLst/>
          </a:prstGeom>
          <a:solidFill>
            <a:schemeClr val="tx2">
              <a:lumMod val="40000"/>
              <a:lumOff val="60000"/>
            </a:schemeClr>
          </a:solidFill>
          <a:ln w="9525">
            <a:solidFill>
              <a:schemeClr val="tx1"/>
            </a:solidFill>
            <a:miter lim="800000"/>
            <a:headEnd/>
            <a:tailEnd/>
          </a:ln>
        </p:spPr>
        <p:txBody>
          <a:bodyPr wrap="none" anchor="ctr"/>
          <a:lstStyle/>
          <a:p>
            <a:pPr algn="ctr">
              <a:spcBef>
                <a:spcPct val="0"/>
              </a:spcBef>
            </a:pPr>
            <a:r>
              <a:rPr lang="en-US" sz="1400">
                <a:solidFill>
                  <a:srgbClr val="000000"/>
                </a:solidFill>
              </a:rPr>
              <a:t>Component 1</a:t>
            </a:r>
          </a:p>
        </p:txBody>
      </p:sp>
      <p:sp>
        <p:nvSpPr>
          <p:cNvPr id="49168" name="Rectangle 41"/>
          <p:cNvSpPr>
            <a:spLocks noChangeArrowheads="1"/>
          </p:cNvSpPr>
          <p:nvPr/>
        </p:nvSpPr>
        <p:spPr bwMode="auto">
          <a:xfrm>
            <a:off x="6096000" y="6248400"/>
            <a:ext cx="1219200" cy="228600"/>
          </a:xfrm>
          <a:prstGeom prst="rect">
            <a:avLst/>
          </a:prstGeom>
          <a:solidFill>
            <a:schemeClr val="tx2">
              <a:lumMod val="40000"/>
              <a:lumOff val="60000"/>
            </a:schemeClr>
          </a:solidFill>
          <a:ln w="9525">
            <a:solidFill>
              <a:schemeClr val="tx1"/>
            </a:solidFill>
            <a:miter lim="800000"/>
            <a:headEnd/>
            <a:tailEnd/>
          </a:ln>
        </p:spPr>
        <p:txBody>
          <a:bodyPr wrap="none" anchor="ctr"/>
          <a:lstStyle/>
          <a:p>
            <a:pPr algn="ctr">
              <a:spcBef>
                <a:spcPct val="0"/>
              </a:spcBef>
            </a:pPr>
            <a:r>
              <a:rPr lang="en-US" sz="1400" dirty="0">
                <a:solidFill>
                  <a:srgbClr val="000000"/>
                </a:solidFill>
              </a:rPr>
              <a:t>Component 2</a:t>
            </a:r>
          </a:p>
        </p:txBody>
      </p:sp>
      <p:sp>
        <p:nvSpPr>
          <p:cNvPr id="49169" name="Line 42"/>
          <p:cNvSpPr>
            <a:spLocks noChangeShapeType="1"/>
          </p:cNvSpPr>
          <p:nvPr/>
        </p:nvSpPr>
        <p:spPr bwMode="auto">
          <a:xfrm>
            <a:off x="5257800" y="6096000"/>
            <a:ext cx="1447800" cy="0"/>
          </a:xfrm>
          <a:prstGeom prst="line">
            <a:avLst/>
          </a:prstGeom>
          <a:noFill/>
          <a:ln w="38100">
            <a:solidFill>
              <a:schemeClr val="tx1"/>
            </a:solidFill>
            <a:round/>
            <a:headEnd/>
            <a:tailEnd/>
          </a:ln>
        </p:spPr>
        <p:txBody>
          <a:bodyPr/>
          <a:lstStyle/>
          <a:p>
            <a:endParaRPr lang="en-US"/>
          </a:p>
        </p:txBody>
      </p:sp>
      <p:sp>
        <p:nvSpPr>
          <p:cNvPr id="49170" name="Line 43"/>
          <p:cNvSpPr>
            <a:spLocks noChangeShapeType="1"/>
          </p:cNvSpPr>
          <p:nvPr/>
        </p:nvSpPr>
        <p:spPr bwMode="auto">
          <a:xfrm flipH="1">
            <a:off x="5105400" y="6096000"/>
            <a:ext cx="152400" cy="152400"/>
          </a:xfrm>
          <a:prstGeom prst="line">
            <a:avLst/>
          </a:prstGeom>
          <a:noFill/>
          <a:ln w="38100">
            <a:solidFill>
              <a:schemeClr val="tx1"/>
            </a:solidFill>
            <a:round/>
            <a:headEnd/>
            <a:tailEnd/>
          </a:ln>
        </p:spPr>
        <p:txBody>
          <a:bodyPr/>
          <a:lstStyle/>
          <a:p>
            <a:endParaRPr lang="en-US"/>
          </a:p>
        </p:txBody>
      </p:sp>
      <p:sp>
        <p:nvSpPr>
          <p:cNvPr id="49171" name="Line 44"/>
          <p:cNvSpPr>
            <a:spLocks noChangeShapeType="1"/>
          </p:cNvSpPr>
          <p:nvPr/>
        </p:nvSpPr>
        <p:spPr bwMode="auto">
          <a:xfrm>
            <a:off x="6705600" y="6096000"/>
            <a:ext cx="152400" cy="152400"/>
          </a:xfrm>
          <a:prstGeom prst="line">
            <a:avLst/>
          </a:prstGeom>
          <a:noFill/>
          <a:ln w="38100">
            <a:solidFill>
              <a:schemeClr val="tx1"/>
            </a:solidFill>
            <a:round/>
            <a:headEnd/>
            <a:tailEnd/>
          </a:ln>
        </p:spPr>
        <p:txBody>
          <a:bodyPr/>
          <a:lstStyle/>
          <a:p>
            <a:endParaRPr lang="en-US"/>
          </a:p>
        </p:txBody>
      </p:sp>
      <p:sp>
        <p:nvSpPr>
          <p:cNvPr id="49172" name="Line 45"/>
          <p:cNvSpPr>
            <a:spLocks noChangeShapeType="1"/>
          </p:cNvSpPr>
          <p:nvPr/>
        </p:nvSpPr>
        <p:spPr bwMode="auto">
          <a:xfrm>
            <a:off x="5943600" y="6019800"/>
            <a:ext cx="0" cy="76200"/>
          </a:xfrm>
          <a:prstGeom prst="line">
            <a:avLst/>
          </a:prstGeom>
          <a:noFill/>
          <a:ln w="38100">
            <a:solidFill>
              <a:schemeClr val="tx1"/>
            </a:solidFill>
            <a:round/>
            <a:headEnd/>
            <a:tailEnd/>
          </a:ln>
        </p:spPr>
        <p:txBody>
          <a:bodyPr/>
          <a:lstStyle/>
          <a:p>
            <a:endParaRPr lang="en-US"/>
          </a:p>
        </p:txBody>
      </p:sp>
      <p:sp>
        <p:nvSpPr>
          <p:cNvPr id="925742" name="Text Box 46"/>
          <p:cNvSpPr txBox="1">
            <a:spLocks noChangeArrowheads="1"/>
          </p:cNvSpPr>
          <p:nvPr/>
        </p:nvSpPr>
        <p:spPr bwMode="auto">
          <a:xfrm>
            <a:off x="1052513" y="4724400"/>
            <a:ext cx="1171575" cy="461665"/>
          </a:xfrm>
          <a:prstGeom prst="rect">
            <a:avLst/>
          </a:prstGeom>
          <a:noFill/>
          <a:ln w="38100">
            <a:solidFill>
              <a:schemeClr val="tx1"/>
            </a:solidFill>
            <a:miter lim="800000"/>
            <a:headEnd/>
            <a:tailEnd/>
          </a:ln>
          <a:effectLst/>
        </p:spPr>
        <p:txBody>
          <a:bodyPr>
            <a:spAutoFit/>
          </a:bodyPr>
          <a:lstStyle/>
          <a:p>
            <a:pPr>
              <a:spcBef>
                <a:spcPct val="50000"/>
              </a:spcBef>
              <a:defRPr/>
            </a:pPr>
            <a:r>
              <a:rPr lang="en-US" sz="2400" dirty="0"/>
              <a:t>Parent</a:t>
            </a:r>
          </a:p>
        </p:txBody>
      </p:sp>
      <p:sp>
        <p:nvSpPr>
          <p:cNvPr id="925743" name="Rectangle 47"/>
          <p:cNvSpPr>
            <a:spLocks noChangeArrowheads="1"/>
          </p:cNvSpPr>
          <p:nvPr/>
        </p:nvSpPr>
        <p:spPr bwMode="auto">
          <a:xfrm>
            <a:off x="7543800" y="5257800"/>
            <a:ext cx="1295400" cy="461665"/>
          </a:xfrm>
          <a:prstGeom prst="rect">
            <a:avLst/>
          </a:prstGeom>
          <a:noFill/>
          <a:ln w="38100">
            <a:solidFill>
              <a:schemeClr val="tx1"/>
            </a:solidFill>
            <a:miter lim="800000"/>
            <a:headEnd/>
            <a:tailEnd/>
          </a:ln>
          <a:effectLst/>
        </p:spPr>
        <p:txBody>
          <a:bodyPr>
            <a:spAutoFit/>
          </a:bodyPr>
          <a:lstStyle/>
          <a:p>
            <a:pPr>
              <a:spcBef>
                <a:spcPct val="0"/>
              </a:spcBef>
              <a:defRPr/>
            </a:pPr>
            <a:r>
              <a:rPr lang="en-US" sz="2400" dirty="0"/>
              <a:t>Parent</a:t>
            </a:r>
          </a:p>
        </p:txBody>
      </p:sp>
      <p:sp>
        <p:nvSpPr>
          <p:cNvPr id="925744" name="Rectangle 48"/>
          <p:cNvSpPr>
            <a:spLocks noChangeArrowheads="1"/>
          </p:cNvSpPr>
          <p:nvPr/>
        </p:nvSpPr>
        <p:spPr bwMode="auto">
          <a:xfrm>
            <a:off x="1204913" y="5624513"/>
            <a:ext cx="1019175" cy="461665"/>
          </a:xfrm>
          <a:prstGeom prst="rect">
            <a:avLst/>
          </a:prstGeom>
          <a:noFill/>
          <a:ln w="38100">
            <a:solidFill>
              <a:schemeClr val="tx1"/>
            </a:solidFill>
            <a:miter lim="800000"/>
            <a:headEnd/>
            <a:tailEnd/>
          </a:ln>
          <a:effectLst/>
        </p:spPr>
        <p:txBody>
          <a:bodyPr>
            <a:spAutoFit/>
          </a:bodyPr>
          <a:lstStyle/>
          <a:p>
            <a:pPr>
              <a:spcBef>
                <a:spcPct val="0"/>
              </a:spcBef>
              <a:defRPr/>
            </a:pPr>
            <a:r>
              <a:rPr lang="en-US" sz="2400" dirty="0"/>
              <a:t>Child</a:t>
            </a:r>
          </a:p>
        </p:txBody>
      </p:sp>
      <p:sp>
        <p:nvSpPr>
          <p:cNvPr id="49176" name="Line 49"/>
          <p:cNvSpPr>
            <a:spLocks noChangeShapeType="1"/>
          </p:cNvSpPr>
          <p:nvPr/>
        </p:nvSpPr>
        <p:spPr bwMode="auto">
          <a:xfrm flipV="1">
            <a:off x="7391400" y="6324600"/>
            <a:ext cx="457200" cy="0"/>
          </a:xfrm>
          <a:prstGeom prst="line">
            <a:avLst/>
          </a:prstGeom>
          <a:noFill/>
          <a:ln w="38100">
            <a:solidFill>
              <a:schemeClr val="tx1"/>
            </a:solidFill>
            <a:round/>
            <a:headEnd type="triangle" w="med" len="med"/>
            <a:tailEnd/>
          </a:ln>
        </p:spPr>
        <p:txBody>
          <a:bodyPr/>
          <a:lstStyle/>
          <a:p>
            <a:endParaRPr lang="en-US"/>
          </a:p>
        </p:txBody>
      </p:sp>
      <p:sp>
        <p:nvSpPr>
          <p:cNvPr id="925746" name="Rectangle 50"/>
          <p:cNvSpPr>
            <a:spLocks noChangeArrowheads="1"/>
          </p:cNvSpPr>
          <p:nvPr/>
        </p:nvSpPr>
        <p:spPr bwMode="auto">
          <a:xfrm>
            <a:off x="7848600" y="6096000"/>
            <a:ext cx="990600" cy="461665"/>
          </a:xfrm>
          <a:prstGeom prst="rect">
            <a:avLst/>
          </a:prstGeom>
          <a:noFill/>
          <a:ln w="38100">
            <a:solidFill>
              <a:schemeClr val="tx1"/>
            </a:solidFill>
            <a:miter lim="800000"/>
            <a:headEnd/>
            <a:tailEnd/>
          </a:ln>
          <a:effectLst/>
        </p:spPr>
        <p:txBody>
          <a:bodyPr>
            <a:spAutoFit/>
          </a:bodyPr>
          <a:lstStyle/>
          <a:p>
            <a:pPr>
              <a:spcBef>
                <a:spcPct val="0"/>
              </a:spcBef>
              <a:defRPr/>
            </a:pPr>
            <a:r>
              <a:rPr lang="en-US" sz="2400" dirty="0"/>
              <a:t>Child</a:t>
            </a:r>
          </a:p>
        </p:txBody>
      </p:sp>
      <p:sp>
        <p:nvSpPr>
          <p:cNvPr id="49178" name="Line 51"/>
          <p:cNvSpPr>
            <a:spLocks noChangeShapeType="1"/>
          </p:cNvSpPr>
          <p:nvPr/>
        </p:nvSpPr>
        <p:spPr bwMode="auto">
          <a:xfrm flipH="1">
            <a:off x="6477000" y="5562600"/>
            <a:ext cx="1066800" cy="228600"/>
          </a:xfrm>
          <a:prstGeom prst="line">
            <a:avLst/>
          </a:prstGeom>
          <a:noFill/>
          <a:ln w="38100">
            <a:solidFill>
              <a:schemeClr val="tx1"/>
            </a:solidFill>
            <a:round/>
            <a:headEnd/>
            <a:tailEnd type="triangle" w="med" len="med"/>
          </a:ln>
        </p:spPr>
        <p:txBody>
          <a:bodyPr/>
          <a:lstStyle/>
          <a:p>
            <a:endParaRPr lang="en-US"/>
          </a:p>
        </p:txBody>
      </p:sp>
      <p:cxnSp>
        <p:nvCxnSpPr>
          <p:cNvPr id="49179" name="AutoShape 52"/>
          <p:cNvCxnSpPr>
            <a:cxnSpLocks noChangeShapeType="1"/>
            <a:stCxn id="925744" idx="0"/>
            <a:endCxn id="925742" idx="2"/>
          </p:cNvCxnSpPr>
          <p:nvPr/>
        </p:nvCxnSpPr>
        <p:spPr bwMode="auto">
          <a:xfrm rot="16200000" flipV="1">
            <a:off x="1457177" y="5367189"/>
            <a:ext cx="438448" cy="76200"/>
          </a:xfrm>
          <a:prstGeom prst="straightConnector1">
            <a:avLst/>
          </a:prstGeom>
          <a:noFill/>
          <a:ln w="38100">
            <a:solidFill>
              <a:schemeClr val="tx1"/>
            </a:solidFill>
            <a:round/>
            <a:headEnd/>
            <a:tailEnd/>
          </a:ln>
        </p:spPr>
      </p:cxnSp>
      <p:cxnSp>
        <p:nvCxnSpPr>
          <p:cNvPr id="49180" name="AutoShape 53"/>
          <p:cNvCxnSpPr>
            <a:cxnSpLocks noChangeShapeType="1"/>
            <a:stCxn id="925743" idx="2"/>
            <a:endCxn id="925746" idx="0"/>
          </p:cNvCxnSpPr>
          <p:nvPr/>
        </p:nvCxnSpPr>
        <p:spPr bwMode="auto">
          <a:xfrm rot="16200000" flipH="1">
            <a:off x="8079433" y="5831532"/>
            <a:ext cx="376535" cy="152400"/>
          </a:xfrm>
          <a:prstGeom prst="straightConnector1">
            <a:avLst/>
          </a:prstGeom>
          <a:noFill/>
          <a:ln w="38100">
            <a:solidFill>
              <a:schemeClr val="tx1"/>
            </a:solidFill>
            <a:round/>
            <a:headEnd/>
            <a:tailEnd/>
          </a:ln>
        </p:spPr>
      </p:cxnSp>
      <p:sp>
        <p:nvSpPr>
          <p:cNvPr id="49181" name="Line 54"/>
          <p:cNvSpPr>
            <a:spLocks noChangeShapeType="1"/>
          </p:cNvSpPr>
          <p:nvPr/>
        </p:nvSpPr>
        <p:spPr bwMode="auto">
          <a:xfrm>
            <a:off x="2209800" y="5867400"/>
            <a:ext cx="685800" cy="0"/>
          </a:xfrm>
          <a:prstGeom prst="line">
            <a:avLst/>
          </a:prstGeom>
          <a:noFill/>
          <a:ln w="38100">
            <a:solidFill>
              <a:schemeClr val="tx1"/>
            </a:solidFill>
            <a:round/>
            <a:headEnd/>
            <a:tailEnd type="triangle" w="med" len="med"/>
          </a:ln>
        </p:spPr>
        <p:txBody>
          <a:bodyPr/>
          <a:lstStyle/>
          <a:p>
            <a:endParaRPr lang="en-US"/>
          </a:p>
        </p:txBody>
      </p:sp>
      <p:grpSp>
        <p:nvGrpSpPr>
          <p:cNvPr id="54" name="Group 53"/>
          <p:cNvGrpSpPr/>
          <p:nvPr/>
        </p:nvGrpSpPr>
        <p:grpSpPr>
          <a:xfrm>
            <a:off x="5257800" y="6534097"/>
            <a:ext cx="3860800" cy="316400"/>
            <a:chOff x="6019800" y="6445190"/>
            <a:chExt cx="3098800" cy="425667"/>
          </a:xfrm>
        </p:grpSpPr>
        <p:sp>
          <p:nvSpPr>
            <p:cNvPr id="55" name="TextBox 54"/>
            <p:cNvSpPr txBox="1"/>
            <p:nvPr/>
          </p:nvSpPr>
          <p:spPr bwMode="auto">
            <a:xfrm>
              <a:off x="6019800" y="6445190"/>
              <a:ext cx="3098800" cy="425667"/>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Segment Loop                   Paragraph</a:t>
              </a:r>
              <a:endParaRPr lang="en-US" sz="2000" dirty="0">
                <a:solidFill>
                  <a:srgbClr val="FF0000"/>
                </a:solidFill>
                <a:latin typeface="Arial Narrow" pitchFamily="34" charset="0"/>
                <a:cs typeface="Arial" charset="0"/>
              </a:endParaRPr>
            </a:p>
          </p:txBody>
        </p:sp>
        <p:sp>
          <p:nvSpPr>
            <p:cNvPr id="56" name="Left-Right Arrow 55"/>
            <p:cNvSpPr/>
            <p:nvPr/>
          </p:nvSpPr>
          <p:spPr bwMode="auto">
            <a:xfrm>
              <a:off x="7490007"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3"/>
          <p:cNvSpPr>
            <a:spLocks noGrp="1" noChangeArrowheads="1"/>
          </p:cNvSpPr>
          <p:nvPr>
            <p:ph type="title"/>
          </p:nvPr>
        </p:nvSpPr>
        <p:spPr>
          <a:xfrm>
            <a:off x="457200" y="381000"/>
            <a:ext cx="8077200" cy="685800"/>
          </a:xfrm>
        </p:spPr>
        <p:txBody>
          <a:bodyPr/>
          <a:lstStyle/>
          <a:p>
            <a:r>
              <a:rPr lang="en-US" sz="4400" smtClean="0"/>
              <a:t>Hierarchical Level Loops</a:t>
            </a:r>
            <a:endParaRPr lang="en-US" smtClean="0"/>
          </a:p>
        </p:txBody>
      </p:sp>
      <p:cxnSp>
        <p:nvCxnSpPr>
          <p:cNvPr id="50189" name="AutoShape 15"/>
          <p:cNvCxnSpPr>
            <a:cxnSpLocks noChangeShapeType="1"/>
          </p:cNvCxnSpPr>
          <p:nvPr/>
        </p:nvCxnSpPr>
        <p:spPr bwMode="auto">
          <a:xfrm>
            <a:off x="457200" y="3890963"/>
            <a:ext cx="0" cy="0"/>
          </a:xfrm>
          <a:prstGeom prst="straightConnector1">
            <a:avLst/>
          </a:prstGeom>
          <a:noFill/>
          <a:ln w="9525">
            <a:solidFill>
              <a:schemeClr val="tx1"/>
            </a:solidFill>
            <a:round/>
            <a:headEnd/>
            <a:tailEnd/>
          </a:ln>
        </p:spPr>
      </p:cxnSp>
      <p:pic>
        <p:nvPicPr>
          <p:cNvPr id="136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8825" y="1301750"/>
            <a:ext cx="7626350" cy="487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7" name="Group 56"/>
          <p:cNvGrpSpPr/>
          <p:nvPr/>
        </p:nvGrpSpPr>
        <p:grpSpPr>
          <a:xfrm>
            <a:off x="5740794" y="6445190"/>
            <a:ext cx="3377806" cy="400110"/>
            <a:chOff x="6019800" y="6445190"/>
            <a:chExt cx="3098800" cy="400110"/>
          </a:xfrm>
        </p:grpSpPr>
        <p:sp>
          <p:nvSpPr>
            <p:cNvPr id="58" name="TextBox 57"/>
            <p:cNvSpPr txBox="1"/>
            <p:nvPr/>
          </p:nvSpPr>
          <p:spPr bwMode="auto">
            <a:xfrm>
              <a:off x="6019800" y="6445190"/>
              <a:ext cx="3098800" cy="400110"/>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2000" dirty="0" smtClean="0">
                  <a:solidFill>
                    <a:srgbClr val="FF0000"/>
                  </a:solidFill>
                  <a:latin typeface="Arial Narrow" pitchFamily="34" charset="0"/>
                  <a:cs typeface="Arial" charset="0"/>
                </a:rPr>
                <a:t>Segment Loop            Paragraph</a:t>
              </a:r>
              <a:endParaRPr lang="en-US" sz="2000" dirty="0">
                <a:solidFill>
                  <a:srgbClr val="FF0000"/>
                </a:solidFill>
                <a:latin typeface="Arial Narrow" pitchFamily="34" charset="0"/>
                <a:cs typeface="Arial" charset="0"/>
              </a:endParaRPr>
            </a:p>
          </p:txBody>
        </p:sp>
        <p:sp>
          <p:nvSpPr>
            <p:cNvPr id="59" name="Left-Right Arrow 58"/>
            <p:cNvSpPr/>
            <p:nvPr/>
          </p:nvSpPr>
          <p:spPr bwMode="auto">
            <a:xfrm>
              <a:off x="7490007"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685800" y="6248400"/>
            <a:ext cx="1905000" cy="457200"/>
          </a:xfrm>
          <a:prstGeom prst="rect">
            <a:avLst/>
          </a:prstGeom>
          <a:noFill/>
          <a:ln w="12700">
            <a:noFill/>
            <a:miter lim="800000"/>
            <a:headEnd/>
            <a:tailEnd/>
          </a:ln>
        </p:spPr>
        <p:txBody>
          <a:bodyPr wrap="none" anchor="ctr"/>
          <a:lstStyle/>
          <a:p>
            <a:endParaRPr lang="en-US"/>
          </a:p>
        </p:txBody>
      </p:sp>
      <p:sp>
        <p:nvSpPr>
          <p:cNvPr id="51203" name="Rectangle 3"/>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sp>
        <p:nvSpPr>
          <p:cNvPr id="51204" name="Rectangle 4"/>
          <p:cNvSpPr>
            <a:spLocks noGrp="1" noChangeArrowheads="1"/>
          </p:cNvSpPr>
          <p:nvPr>
            <p:ph type="title"/>
          </p:nvPr>
        </p:nvSpPr>
        <p:spPr>
          <a:xfrm>
            <a:off x="0" y="560388"/>
            <a:ext cx="9144000" cy="658812"/>
          </a:xfrm>
          <a:noFill/>
        </p:spPr>
        <p:txBody>
          <a:bodyPr lIns="90488" tIns="44450" rIns="90488" bIns="44450"/>
          <a:lstStyle/>
          <a:p>
            <a:r>
              <a:rPr lang="en-US" sz="4400" smtClean="0"/>
              <a:t>Standard File Structure</a:t>
            </a:r>
            <a:endParaRPr lang="en-US" smtClean="0"/>
          </a:p>
        </p:txBody>
      </p:sp>
      <p:sp>
        <p:nvSpPr>
          <p:cNvPr id="929797" name="Rectangle 5"/>
          <p:cNvSpPr>
            <a:spLocks noChangeArrowheads="1"/>
          </p:cNvSpPr>
          <p:nvPr/>
        </p:nvSpPr>
        <p:spPr bwMode="auto">
          <a:xfrm>
            <a:off x="5105400" y="2286000"/>
            <a:ext cx="2819400" cy="459100"/>
          </a:xfrm>
          <a:prstGeom prst="rect">
            <a:avLst/>
          </a:prstGeom>
          <a:noFill/>
          <a:ln w="12700">
            <a:noFill/>
            <a:miter lim="800000"/>
            <a:headEnd/>
            <a:tailEnd/>
          </a:ln>
          <a:effectLst/>
        </p:spPr>
        <p:txBody>
          <a:bodyPr lIns="90488" tIns="44450" rIns="90488" bIns="44450">
            <a:spAutoFit/>
          </a:bodyPr>
          <a:lstStyle/>
          <a:p>
            <a:pPr>
              <a:spcBef>
                <a:spcPct val="0"/>
              </a:spcBef>
              <a:defRPr/>
            </a:pPr>
            <a:r>
              <a:rPr lang="en-US" sz="2400" dirty="0">
                <a:solidFill>
                  <a:srgbClr val="2D2DB9"/>
                </a:solidFill>
              </a:rPr>
              <a:t>Written Document</a:t>
            </a:r>
            <a:endParaRPr lang="en-US" sz="2400" dirty="0">
              <a:solidFill>
                <a:srgbClr val="2D2DB9"/>
              </a:solidFill>
              <a:effectLst>
                <a:outerShdw blurRad="38100" dist="38100" dir="2700000" algn="tl">
                  <a:srgbClr val="000000"/>
                </a:outerShdw>
              </a:effectLst>
            </a:endParaRPr>
          </a:p>
        </p:txBody>
      </p:sp>
      <p:sp>
        <p:nvSpPr>
          <p:cNvPr id="929798" name="Rectangle 6"/>
          <p:cNvSpPr>
            <a:spLocks noChangeArrowheads="1"/>
          </p:cNvSpPr>
          <p:nvPr/>
        </p:nvSpPr>
        <p:spPr bwMode="auto">
          <a:xfrm>
            <a:off x="5983288" y="3498850"/>
            <a:ext cx="1196975" cy="363538"/>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800"/>
              <a:t>Sentence</a:t>
            </a:r>
            <a:endParaRPr lang="en-US" sz="1600">
              <a:effectLst>
                <a:outerShdw blurRad="38100" dist="38100" dir="2700000" algn="tl">
                  <a:srgbClr val="000000"/>
                </a:outerShdw>
              </a:effectLst>
            </a:endParaRPr>
          </a:p>
        </p:txBody>
      </p:sp>
      <p:sp>
        <p:nvSpPr>
          <p:cNvPr id="929799" name="Rectangle 7"/>
          <p:cNvSpPr>
            <a:spLocks noChangeArrowheads="1"/>
          </p:cNvSpPr>
          <p:nvPr/>
        </p:nvSpPr>
        <p:spPr bwMode="auto">
          <a:xfrm>
            <a:off x="6019800" y="4038600"/>
            <a:ext cx="841375" cy="363538"/>
          </a:xfrm>
          <a:prstGeom prst="rect">
            <a:avLst/>
          </a:prstGeom>
          <a:noFill/>
          <a:ln w="12700">
            <a:noFill/>
            <a:miter lim="800000"/>
            <a:headEnd/>
            <a:tailEnd/>
          </a:ln>
          <a:effectLst/>
        </p:spPr>
        <p:txBody>
          <a:bodyPr lIns="90488" tIns="44450" rIns="90488" bIns="44450">
            <a:spAutoFit/>
          </a:bodyPr>
          <a:lstStyle/>
          <a:p>
            <a:pPr>
              <a:spcBef>
                <a:spcPct val="0"/>
              </a:spcBef>
              <a:defRPr/>
            </a:pPr>
            <a:r>
              <a:rPr lang="en-US" sz="1800"/>
              <a:t>Word</a:t>
            </a:r>
            <a:endParaRPr lang="en-US" sz="1800">
              <a:effectLst>
                <a:outerShdw blurRad="38100" dist="38100" dir="2700000" algn="tl">
                  <a:srgbClr val="000000"/>
                </a:outerShdw>
              </a:effectLst>
            </a:endParaRPr>
          </a:p>
        </p:txBody>
      </p:sp>
      <p:sp>
        <p:nvSpPr>
          <p:cNvPr id="51208" name="Rectangle 8"/>
          <p:cNvSpPr>
            <a:spLocks noChangeArrowheads="1"/>
          </p:cNvSpPr>
          <p:nvPr/>
        </p:nvSpPr>
        <p:spPr bwMode="auto">
          <a:xfrm>
            <a:off x="6019800" y="3962400"/>
            <a:ext cx="838200" cy="533400"/>
          </a:xfrm>
          <a:prstGeom prst="rect">
            <a:avLst/>
          </a:prstGeom>
          <a:noFill/>
          <a:ln w="12700">
            <a:solidFill>
              <a:schemeClr val="tx1"/>
            </a:solidFill>
            <a:miter lim="800000"/>
            <a:headEnd/>
            <a:tailEnd/>
          </a:ln>
        </p:spPr>
        <p:txBody>
          <a:bodyPr wrap="none" anchor="ctr"/>
          <a:lstStyle/>
          <a:p>
            <a:endParaRPr lang="en-US"/>
          </a:p>
        </p:txBody>
      </p:sp>
      <p:sp>
        <p:nvSpPr>
          <p:cNvPr id="51209" name="Rectangle 9"/>
          <p:cNvSpPr>
            <a:spLocks noChangeArrowheads="1"/>
          </p:cNvSpPr>
          <p:nvPr/>
        </p:nvSpPr>
        <p:spPr bwMode="auto">
          <a:xfrm>
            <a:off x="5562600" y="3276600"/>
            <a:ext cx="1663700" cy="1435100"/>
          </a:xfrm>
          <a:prstGeom prst="rect">
            <a:avLst/>
          </a:prstGeom>
          <a:noFill/>
          <a:ln w="12700">
            <a:solidFill>
              <a:schemeClr val="tx1"/>
            </a:solidFill>
            <a:miter lim="800000"/>
            <a:headEnd/>
            <a:tailEnd/>
          </a:ln>
        </p:spPr>
        <p:txBody>
          <a:bodyPr wrap="none" anchor="ctr"/>
          <a:lstStyle/>
          <a:p>
            <a:endParaRPr lang="en-US"/>
          </a:p>
        </p:txBody>
      </p:sp>
      <p:sp>
        <p:nvSpPr>
          <p:cNvPr id="51210" name="Rectangle 10"/>
          <p:cNvSpPr>
            <a:spLocks noChangeArrowheads="1"/>
          </p:cNvSpPr>
          <p:nvPr/>
        </p:nvSpPr>
        <p:spPr bwMode="auto">
          <a:xfrm>
            <a:off x="4953000" y="1905000"/>
            <a:ext cx="3048000" cy="4114800"/>
          </a:xfrm>
          <a:prstGeom prst="rect">
            <a:avLst/>
          </a:prstGeom>
          <a:noFill/>
          <a:ln w="12700">
            <a:solidFill>
              <a:schemeClr val="tx1"/>
            </a:solidFill>
            <a:miter lim="800000"/>
            <a:headEnd/>
            <a:tailEnd/>
          </a:ln>
        </p:spPr>
        <p:txBody>
          <a:bodyPr wrap="none" anchor="ctr"/>
          <a:lstStyle/>
          <a:p>
            <a:endParaRPr lang="en-US"/>
          </a:p>
        </p:txBody>
      </p:sp>
      <p:sp>
        <p:nvSpPr>
          <p:cNvPr id="929803" name="Rectangle 11"/>
          <p:cNvSpPr>
            <a:spLocks noChangeArrowheads="1"/>
          </p:cNvSpPr>
          <p:nvPr/>
        </p:nvSpPr>
        <p:spPr bwMode="auto">
          <a:xfrm>
            <a:off x="6246813" y="1974850"/>
            <a:ext cx="879475" cy="363538"/>
          </a:xfrm>
          <a:prstGeom prst="rect">
            <a:avLst/>
          </a:prstGeom>
          <a:noFill/>
          <a:ln w="12700">
            <a:noFill/>
            <a:miter lim="800000"/>
            <a:headEnd/>
            <a:tailEnd/>
          </a:ln>
          <a:effectLst/>
        </p:spPr>
        <p:txBody>
          <a:bodyPr wrap="none" lIns="90488" tIns="44450" rIns="90488" bIns="44450">
            <a:spAutoFit/>
          </a:bodyPr>
          <a:lstStyle/>
          <a:p>
            <a:pPr algn="ctr">
              <a:spcBef>
                <a:spcPct val="0"/>
              </a:spcBef>
              <a:defRPr/>
            </a:pPr>
            <a:r>
              <a:rPr lang="en-US" sz="1800"/>
              <a:t>Folder</a:t>
            </a:r>
            <a:endParaRPr lang="en-US" sz="1600">
              <a:effectLst>
                <a:outerShdw blurRad="38100" dist="38100" dir="2700000" algn="tl">
                  <a:srgbClr val="000000"/>
                </a:outerShdw>
              </a:effectLst>
            </a:endParaRPr>
          </a:p>
        </p:txBody>
      </p:sp>
      <p:sp>
        <p:nvSpPr>
          <p:cNvPr id="929804" name="Rectangle 12"/>
          <p:cNvSpPr>
            <a:spLocks noChangeArrowheads="1"/>
          </p:cNvSpPr>
          <p:nvPr/>
        </p:nvSpPr>
        <p:spPr bwMode="auto">
          <a:xfrm>
            <a:off x="5767388" y="1524000"/>
            <a:ext cx="1870075" cy="363538"/>
          </a:xfrm>
          <a:prstGeom prst="rect">
            <a:avLst/>
          </a:prstGeom>
          <a:noFill/>
          <a:ln w="12700">
            <a:noFill/>
            <a:miter lim="800000"/>
            <a:headEnd/>
            <a:tailEnd/>
          </a:ln>
          <a:effectLst/>
        </p:spPr>
        <p:txBody>
          <a:bodyPr lIns="90488" tIns="44450" rIns="90488" bIns="44450">
            <a:spAutoFit/>
          </a:bodyPr>
          <a:lstStyle/>
          <a:p>
            <a:pPr algn="ctr">
              <a:spcBef>
                <a:spcPct val="0"/>
              </a:spcBef>
              <a:defRPr/>
            </a:pPr>
            <a:r>
              <a:rPr lang="en-US" sz="1800"/>
              <a:t>Outer Envelope</a:t>
            </a:r>
            <a:endParaRPr lang="en-US" sz="1600">
              <a:effectLst>
                <a:outerShdw blurRad="38100" dist="38100" dir="2700000" algn="tl">
                  <a:srgbClr val="000000"/>
                </a:outerShdw>
              </a:effectLst>
            </a:endParaRPr>
          </a:p>
        </p:txBody>
      </p:sp>
      <p:sp>
        <p:nvSpPr>
          <p:cNvPr id="51213" name="Rectangle 13"/>
          <p:cNvSpPr>
            <a:spLocks noChangeArrowheads="1"/>
          </p:cNvSpPr>
          <p:nvPr/>
        </p:nvSpPr>
        <p:spPr bwMode="auto">
          <a:xfrm>
            <a:off x="4648200" y="1524000"/>
            <a:ext cx="3657600" cy="4724400"/>
          </a:xfrm>
          <a:prstGeom prst="rect">
            <a:avLst/>
          </a:prstGeom>
          <a:noFill/>
          <a:ln w="12700">
            <a:solidFill>
              <a:schemeClr val="tx1"/>
            </a:solidFill>
            <a:miter lim="800000"/>
            <a:headEnd/>
            <a:tailEnd/>
          </a:ln>
        </p:spPr>
        <p:txBody>
          <a:bodyPr wrap="none" anchor="ctr"/>
          <a:lstStyle/>
          <a:p>
            <a:endParaRPr lang="en-US"/>
          </a:p>
        </p:txBody>
      </p:sp>
      <p:sp>
        <p:nvSpPr>
          <p:cNvPr id="929806" name="Rectangle 14"/>
          <p:cNvSpPr>
            <a:spLocks noChangeArrowheads="1"/>
          </p:cNvSpPr>
          <p:nvPr/>
        </p:nvSpPr>
        <p:spPr bwMode="auto">
          <a:xfrm>
            <a:off x="1371600" y="2286000"/>
            <a:ext cx="2543175" cy="459100"/>
          </a:xfrm>
          <a:prstGeom prst="rect">
            <a:avLst/>
          </a:prstGeom>
          <a:noFill/>
          <a:ln w="12700">
            <a:noFill/>
            <a:miter lim="800000"/>
            <a:headEnd/>
            <a:tailEnd/>
          </a:ln>
          <a:effectLst/>
        </p:spPr>
        <p:txBody>
          <a:bodyPr lIns="90488" tIns="44450" rIns="90488" bIns="44450">
            <a:spAutoFit/>
          </a:bodyPr>
          <a:lstStyle/>
          <a:p>
            <a:pPr>
              <a:spcBef>
                <a:spcPct val="0"/>
              </a:spcBef>
              <a:defRPr/>
            </a:pPr>
            <a:r>
              <a:rPr lang="en-US" sz="2400" dirty="0">
                <a:solidFill>
                  <a:srgbClr val="2D2DB9"/>
                </a:solidFill>
              </a:rPr>
              <a:t>Transaction Set</a:t>
            </a:r>
            <a:endParaRPr lang="en-US" sz="2400" dirty="0">
              <a:solidFill>
                <a:srgbClr val="2D2DB9"/>
              </a:solidFill>
              <a:effectLst>
                <a:outerShdw blurRad="38100" dist="38100" dir="2700000" algn="tl">
                  <a:srgbClr val="000000"/>
                </a:outerShdw>
              </a:effectLst>
            </a:endParaRPr>
          </a:p>
        </p:txBody>
      </p:sp>
      <p:sp>
        <p:nvSpPr>
          <p:cNvPr id="929807" name="Rectangle 15"/>
          <p:cNvSpPr>
            <a:spLocks noChangeArrowheads="1"/>
          </p:cNvSpPr>
          <p:nvPr/>
        </p:nvSpPr>
        <p:spPr bwMode="auto">
          <a:xfrm>
            <a:off x="1758950" y="3505200"/>
            <a:ext cx="1535113" cy="333375"/>
          </a:xfrm>
          <a:prstGeom prst="rect">
            <a:avLst/>
          </a:prstGeom>
          <a:noFill/>
          <a:ln w="12700">
            <a:noFill/>
            <a:miter lim="800000"/>
            <a:headEnd/>
            <a:tailEnd/>
          </a:ln>
          <a:effectLst/>
        </p:spPr>
        <p:txBody>
          <a:bodyPr wrap="none" lIns="90488" tIns="44450" rIns="90488" bIns="44450">
            <a:spAutoFit/>
          </a:bodyPr>
          <a:lstStyle/>
          <a:p>
            <a:pPr algn="ctr">
              <a:spcBef>
                <a:spcPct val="0"/>
              </a:spcBef>
              <a:defRPr/>
            </a:pPr>
            <a:r>
              <a:rPr lang="en-US" sz="1600"/>
              <a:t>Data Segment</a:t>
            </a:r>
            <a:endParaRPr lang="en-US" sz="1600">
              <a:effectLst>
                <a:outerShdw blurRad="38100" dist="38100" dir="2700000" algn="tl">
                  <a:srgbClr val="000000"/>
                </a:outerShdw>
              </a:effectLst>
            </a:endParaRPr>
          </a:p>
        </p:txBody>
      </p:sp>
      <p:sp>
        <p:nvSpPr>
          <p:cNvPr id="929808" name="Rectangle 16"/>
          <p:cNvSpPr>
            <a:spLocks noChangeArrowheads="1"/>
          </p:cNvSpPr>
          <p:nvPr/>
        </p:nvSpPr>
        <p:spPr bwMode="auto">
          <a:xfrm>
            <a:off x="2057400" y="3962400"/>
            <a:ext cx="1143000" cy="650875"/>
          </a:xfrm>
          <a:prstGeom prst="rect">
            <a:avLst/>
          </a:prstGeom>
          <a:noFill/>
          <a:ln w="12700">
            <a:solidFill>
              <a:schemeClr val="tx1"/>
            </a:solidFill>
            <a:miter lim="800000"/>
            <a:headEnd/>
            <a:tailEnd/>
          </a:ln>
          <a:effectLst/>
        </p:spPr>
        <p:txBody>
          <a:bodyPr lIns="90488" tIns="44450" rIns="90488" bIns="44450">
            <a:spAutoFit/>
          </a:bodyPr>
          <a:lstStyle/>
          <a:p>
            <a:pPr algn="ctr">
              <a:spcBef>
                <a:spcPct val="0"/>
              </a:spcBef>
              <a:defRPr/>
            </a:pPr>
            <a:r>
              <a:rPr lang="en-US" sz="1800"/>
              <a:t>Data</a:t>
            </a:r>
          </a:p>
          <a:p>
            <a:pPr algn="ctr">
              <a:spcBef>
                <a:spcPct val="0"/>
              </a:spcBef>
              <a:defRPr/>
            </a:pPr>
            <a:r>
              <a:rPr lang="en-US" sz="1800"/>
              <a:t>Element</a:t>
            </a:r>
            <a:endParaRPr lang="en-US" sz="1600">
              <a:effectLst>
                <a:outerShdw blurRad="38100" dist="38100" dir="2700000" algn="tl">
                  <a:srgbClr val="000000"/>
                </a:outerShdw>
              </a:effectLst>
            </a:endParaRPr>
          </a:p>
        </p:txBody>
      </p:sp>
      <p:sp>
        <p:nvSpPr>
          <p:cNvPr id="51217" name="Rectangle 17"/>
          <p:cNvSpPr>
            <a:spLocks noChangeArrowheads="1"/>
          </p:cNvSpPr>
          <p:nvPr/>
        </p:nvSpPr>
        <p:spPr bwMode="auto">
          <a:xfrm>
            <a:off x="2133600" y="4191000"/>
            <a:ext cx="1066800" cy="762000"/>
          </a:xfrm>
          <a:prstGeom prst="rect">
            <a:avLst/>
          </a:prstGeom>
          <a:noFill/>
          <a:ln w="12700">
            <a:noFill/>
            <a:miter lim="800000"/>
            <a:headEnd/>
            <a:tailEnd/>
          </a:ln>
        </p:spPr>
        <p:txBody>
          <a:bodyPr wrap="none" anchor="ctr"/>
          <a:lstStyle/>
          <a:p>
            <a:endParaRPr lang="en-US"/>
          </a:p>
        </p:txBody>
      </p:sp>
      <p:sp>
        <p:nvSpPr>
          <p:cNvPr id="51218" name="Rectangle 18"/>
          <p:cNvSpPr>
            <a:spLocks noChangeArrowheads="1"/>
          </p:cNvSpPr>
          <p:nvPr/>
        </p:nvSpPr>
        <p:spPr bwMode="auto">
          <a:xfrm>
            <a:off x="1752600" y="3276600"/>
            <a:ext cx="1663700" cy="1435100"/>
          </a:xfrm>
          <a:prstGeom prst="rect">
            <a:avLst/>
          </a:prstGeom>
          <a:noFill/>
          <a:ln w="12700">
            <a:solidFill>
              <a:schemeClr val="tx1"/>
            </a:solidFill>
            <a:miter lim="800000"/>
            <a:headEnd/>
            <a:tailEnd/>
          </a:ln>
        </p:spPr>
        <p:txBody>
          <a:bodyPr wrap="none" anchor="ctr"/>
          <a:lstStyle/>
          <a:p>
            <a:endParaRPr lang="en-US"/>
          </a:p>
        </p:txBody>
      </p:sp>
      <p:sp>
        <p:nvSpPr>
          <p:cNvPr id="51219" name="Rectangle 19"/>
          <p:cNvSpPr>
            <a:spLocks noChangeArrowheads="1"/>
          </p:cNvSpPr>
          <p:nvPr/>
        </p:nvSpPr>
        <p:spPr bwMode="auto">
          <a:xfrm>
            <a:off x="1371600" y="2286000"/>
            <a:ext cx="2514600" cy="3429000"/>
          </a:xfrm>
          <a:prstGeom prst="rect">
            <a:avLst/>
          </a:prstGeom>
          <a:noFill/>
          <a:ln w="12700">
            <a:solidFill>
              <a:schemeClr val="tx1"/>
            </a:solidFill>
            <a:miter lim="800000"/>
            <a:headEnd/>
            <a:tailEnd/>
          </a:ln>
        </p:spPr>
        <p:txBody>
          <a:bodyPr wrap="none" anchor="ctr"/>
          <a:lstStyle/>
          <a:p>
            <a:endParaRPr lang="en-US"/>
          </a:p>
        </p:txBody>
      </p:sp>
      <p:sp>
        <p:nvSpPr>
          <p:cNvPr id="51220" name="Rectangle 20"/>
          <p:cNvSpPr>
            <a:spLocks noChangeArrowheads="1"/>
          </p:cNvSpPr>
          <p:nvPr/>
        </p:nvSpPr>
        <p:spPr bwMode="auto">
          <a:xfrm>
            <a:off x="1143000" y="1905000"/>
            <a:ext cx="2971800" cy="4114800"/>
          </a:xfrm>
          <a:prstGeom prst="rect">
            <a:avLst/>
          </a:prstGeom>
          <a:noFill/>
          <a:ln w="12700">
            <a:solidFill>
              <a:schemeClr val="tx1"/>
            </a:solidFill>
            <a:miter lim="800000"/>
            <a:headEnd/>
            <a:tailEnd/>
          </a:ln>
        </p:spPr>
        <p:txBody>
          <a:bodyPr wrap="none" anchor="ctr"/>
          <a:lstStyle/>
          <a:p>
            <a:endParaRPr lang="en-US"/>
          </a:p>
        </p:txBody>
      </p:sp>
      <p:sp>
        <p:nvSpPr>
          <p:cNvPr id="929813" name="Rectangle 21"/>
          <p:cNvSpPr>
            <a:spLocks noChangeArrowheads="1"/>
          </p:cNvSpPr>
          <p:nvPr/>
        </p:nvSpPr>
        <p:spPr bwMode="auto">
          <a:xfrm>
            <a:off x="1604963" y="1524000"/>
            <a:ext cx="1476375" cy="363538"/>
          </a:xfrm>
          <a:prstGeom prst="rect">
            <a:avLst/>
          </a:prstGeom>
          <a:noFill/>
          <a:ln w="12700">
            <a:noFill/>
            <a:miter lim="800000"/>
            <a:headEnd/>
            <a:tailEnd/>
          </a:ln>
          <a:effectLst/>
        </p:spPr>
        <p:txBody>
          <a:bodyPr wrap="none" lIns="90488" tIns="44450" rIns="90488" bIns="44450">
            <a:spAutoFit/>
          </a:bodyPr>
          <a:lstStyle/>
          <a:p>
            <a:pPr algn="ctr">
              <a:spcBef>
                <a:spcPct val="0"/>
              </a:spcBef>
              <a:defRPr/>
            </a:pPr>
            <a:r>
              <a:rPr lang="en-US" sz="1800"/>
              <a:t>Interchange</a:t>
            </a:r>
            <a:endParaRPr lang="en-US" sz="1600">
              <a:effectLst>
                <a:outerShdw blurRad="38100" dist="38100" dir="2700000" algn="tl">
                  <a:srgbClr val="000000"/>
                </a:outerShdw>
              </a:effectLst>
            </a:endParaRPr>
          </a:p>
        </p:txBody>
      </p:sp>
      <p:sp>
        <p:nvSpPr>
          <p:cNvPr id="51222" name="Rectangle 22"/>
          <p:cNvSpPr>
            <a:spLocks noChangeArrowheads="1"/>
          </p:cNvSpPr>
          <p:nvPr/>
        </p:nvSpPr>
        <p:spPr bwMode="auto">
          <a:xfrm>
            <a:off x="914400" y="1524000"/>
            <a:ext cx="3352800" cy="4724400"/>
          </a:xfrm>
          <a:prstGeom prst="rect">
            <a:avLst/>
          </a:prstGeom>
          <a:noFill/>
          <a:ln w="12700">
            <a:solidFill>
              <a:schemeClr val="tx1"/>
            </a:solidFill>
            <a:miter lim="800000"/>
            <a:headEnd/>
            <a:tailEnd/>
          </a:ln>
        </p:spPr>
        <p:txBody>
          <a:bodyPr wrap="none" anchor="ctr"/>
          <a:lstStyle/>
          <a:p>
            <a:endParaRPr lang="en-US"/>
          </a:p>
        </p:txBody>
      </p:sp>
      <p:sp>
        <p:nvSpPr>
          <p:cNvPr id="929815" name="Rectangle 23"/>
          <p:cNvSpPr>
            <a:spLocks noChangeArrowheads="1"/>
          </p:cNvSpPr>
          <p:nvPr/>
        </p:nvSpPr>
        <p:spPr bwMode="auto">
          <a:xfrm>
            <a:off x="1419225" y="1974850"/>
            <a:ext cx="2085975" cy="363538"/>
          </a:xfrm>
          <a:prstGeom prst="rect">
            <a:avLst/>
          </a:prstGeom>
          <a:noFill/>
          <a:ln w="12700">
            <a:noFill/>
            <a:miter lim="800000"/>
            <a:headEnd/>
            <a:tailEnd/>
          </a:ln>
          <a:effectLst/>
        </p:spPr>
        <p:txBody>
          <a:bodyPr wrap="none" lIns="90488" tIns="44450" rIns="90488" bIns="44450">
            <a:spAutoFit/>
          </a:bodyPr>
          <a:lstStyle/>
          <a:p>
            <a:pPr algn="ctr">
              <a:spcBef>
                <a:spcPct val="0"/>
              </a:spcBef>
              <a:defRPr/>
            </a:pPr>
            <a:r>
              <a:rPr lang="en-US" sz="1800"/>
              <a:t>Functional Group</a:t>
            </a:r>
            <a:endParaRPr lang="en-US" sz="1600">
              <a:effectLst>
                <a:outerShdw blurRad="38100" dist="38100" dir="2700000" algn="tl">
                  <a:srgbClr val="000000"/>
                </a:outerShdw>
              </a:effectLst>
            </a:endParaRPr>
          </a:p>
        </p:txBody>
      </p:sp>
      <p:sp>
        <p:nvSpPr>
          <p:cNvPr id="51224" name="Rectangle 24"/>
          <p:cNvSpPr>
            <a:spLocks noChangeArrowheads="1"/>
          </p:cNvSpPr>
          <p:nvPr/>
        </p:nvSpPr>
        <p:spPr bwMode="auto">
          <a:xfrm>
            <a:off x="5105400" y="2286000"/>
            <a:ext cx="2743200" cy="3429000"/>
          </a:xfrm>
          <a:prstGeom prst="rect">
            <a:avLst/>
          </a:prstGeom>
          <a:noFill/>
          <a:ln w="12700">
            <a:solidFill>
              <a:schemeClr val="tx1"/>
            </a:solidFill>
            <a:miter lim="800000"/>
            <a:headEnd/>
            <a:tailEnd/>
          </a:ln>
        </p:spPr>
        <p:txBody>
          <a:bodyPr wrap="none" anchor="ctr"/>
          <a:lstStyle/>
          <a:p>
            <a:endParaRPr lang="en-US"/>
          </a:p>
        </p:txBody>
      </p:sp>
      <p:sp>
        <p:nvSpPr>
          <p:cNvPr id="51225" name="Line 25"/>
          <p:cNvSpPr>
            <a:spLocks noChangeShapeType="1"/>
          </p:cNvSpPr>
          <p:nvPr/>
        </p:nvSpPr>
        <p:spPr bwMode="auto">
          <a:xfrm>
            <a:off x="3276600" y="1752600"/>
            <a:ext cx="2425700" cy="0"/>
          </a:xfrm>
          <a:prstGeom prst="line">
            <a:avLst/>
          </a:prstGeom>
          <a:noFill/>
          <a:ln w="19050">
            <a:solidFill>
              <a:schemeClr val="tx1"/>
            </a:solidFill>
            <a:prstDash val="dash"/>
            <a:round/>
            <a:headEnd type="triangle" w="med" len="med"/>
            <a:tailEnd type="triangle" w="med" len="med"/>
          </a:ln>
        </p:spPr>
        <p:txBody>
          <a:bodyPr wrap="none" anchor="ctr"/>
          <a:lstStyle/>
          <a:p>
            <a:endParaRPr lang="en-US"/>
          </a:p>
        </p:txBody>
      </p:sp>
      <p:sp>
        <p:nvSpPr>
          <p:cNvPr id="51226" name="Line 26"/>
          <p:cNvSpPr>
            <a:spLocks noChangeShapeType="1"/>
          </p:cNvSpPr>
          <p:nvPr/>
        </p:nvSpPr>
        <p:spPr bwMode="auto">
          <a:xfrm>
            <a:off x="3581400" y="2133600"/>
            <a:ext cx="2667000" cy="0"/>
          </a:xfrm>
          <a:prstGeom prst="line">
            <a:avLst/>
          </a:prstGeom>
          <a:noFill/>
          <a:ln w="19050">
            <a:solidFill>
              <a:schemeClr val="tx1"/>
            </a:solidFill>
            <a:prstDash val="dash"/>
            <a:round/>
            <a:headEnd type="triangle" w="med" len="med"/>
            <a:tailEnd type="triangle" w="med" len="med"/>
          </a:ln>
        </p:spPr>
        <p:txBody>
          <a:bodyPr wrap="none" anchor="ctr"/>
          <a:lstStyle/>
          <a:p>
            <a:endParaRPr lang="en-US"/>
          </a:p>
        </p:txBody>
      </p:sp>
      <p:sp>
        <p:nvSpPr>
          <p:cNvPr id="51227" name="Line 27"/>
          <p:cNvSpPr>
            <a:spLocks noChangeShapeType="1"/>
          </p:cNvSpPr>
          <p:nvPr/>
        </p:nvSpPr>
        <p:spPr bwMode="auto">
          <a:xfrm>
            <a:off x="3962400" y="2514600"/>
            <a:ext cx="1143000" cy="0"/>
          </a:xfrm>
          <a:prstGeom prst="line">
            <a:avLst/>
          </a:prstGeom>
          <a:noFill/>
          <a:ln w="28575">
            <a:solidFill>
              <a:schemeClr val="tx2"/>
            </a:solidFill>
            <a:prstDash val="dash"/>
            <a:round/>
            <a:headEnd type="triangle" w="med" len="med"/>
            <a:tailEnd type="triangle" w="med" len="med"/>
          </a:ln>
        </p:spPr>
        <p:txBody>
          <a:bodyPr wrap="none" anchor="ctr"/>
          <a:lstStyle/>
          <a:p>
            <a:endParaRPr lang="en-US"/>
          </a:p>
        </p:txBody>
      </p:sp>
      <p:sp>
        <p:nvSpPr>
          <p:cNvPr id="51228" name="Line 28"/>
          <p:cNvSpPr>
            <a:spLocks noChangeShapeType="1"/>
          </p:cNvSpPr>
          <p:nvPr/>
        </p:nvSpPr>
        <p:spPr bwMode="auto">
          <a:xfrm>
            <a:off x="3276600" y="3657600"/>
            <a:ext cx="2654300" cy="0"/>
          </a:xfrm>
          <a:prstGeom prst="line">
            <a:avLst/>
          </a:prstGeom>
          <a:noFill/>
          <a:ln w="19050">
            <a:solidFill>
              <a:schemeClr val="tx1"/>
            </a:solidFill>
            <a:prstDash val="dash"/>
            <a:round/>
            <a:headEnd type="triangle" w="med" len="med"/>
            <a:tailEnd type="triangle" w="med" len="med"/>
          </a:ln>
        </p:spPr>
        <p:txBody>
          <a:bodyPr wrap="none" anchor="ctr"/>
          <a:lstStyle/>
          <a:p>
            <a:endParaRPr lang="en-US"/>
          </a:p>
        </p:txBody>
      </p:sp>
      <p:sp>
        <p:nvSpPr>
          <p:cNvPr id="51229" name="Line 29"/>
          <p:cNvSpPr>
            <a:spLocks noChangeShapeType="1"/>
          </p:cNvSpPr>
          <p:nvPr/>
        </p:nvSpPr>
        <p:spPr bwMode="auto">
          <a:xfrm>
            <a:off x="3276600" y="4267200"/>
            <a:ext cx="2730500" cy="0"/>
          </a:xfrm>
          <a:prstGeom prst="line">
            <a:avLst/>
          </a:prstGeom>
          <a:noFill/>
          <a:ln w="19050">
            <a:solidFill>
              <a:schemeClr val="tx1"/>
            </a:solidFill>
            <a:prstDash val="dash"/>
            <a:round/>
            <a:headEnd type="triangle" w="med" len="med"/>
            <a:tailEnd type="triangle" w="med" len="med"/>
          </a:ln>
        </p:spPr>
        <p:txBody>
          <a:bodyPr wrap="none" anchor="ctr"/>
          <a:lstStyle/>
          <a:p>
            <a:endParaRPr lang="en-US"/>
          </a:p>
        </p:txBody>
      </p:sp>
      <p:sp>
        <p:nvSpPr>
          <p:cNvPr id="51230" name="Rectangle 30"/>
          <p:cNvSpPr>
            <a:spLocks noChangeArrowheads="1"/>
          </p:cNvSpPr>
          <p:nvPr/>
        </p:nvSpPr>
        <p:spPr bwMode="auto">
          <a:xfrm>
            <a:off x="1524000" y="2743200"/>
            <a:ext cx="2133600" cy="2438400"/>
          </a:xfrm>
          <a:prstGeom prst="rect">
            <a:avLst/>
          </a:prstGeom>
          <a:noFill/>
          <a:ln w="12700">
            <a:solidFill>
              <a:schemeClr val="tx1"/>
            </a:solidFill>
            <a:miter lim="800000"/>
            <a:headEnd type="none" w="sm" len="sm"/>
            <a:tailEnd type="none" w="sm" len="sm"/>
          </a:ln>
        </p:spPr>
        <p:txBody>
          <a:bodyPr wrap="none" anchor="ctr"/>
          <a:lstStyle/>
          <a:p>
            <a:endParaRPr lang="en-US"/>
          </a:p>
        </p:txBody>
      </p:sp>
      <p:sp>
        <p:nvSpPr>
          <p:cNvPr id="51231" name="Rectangle 31"/>
          <p:cNvSpPr>
            <a:spLocks noChangeArrowheads="1"/>
          </p:cNvSpPr>
          <p:nvPr/>
        </p:nvSpPr>
        <p:spPr bwMode="auto">
          <a:xfrm>
            <a:off x="5334000" y="2743200"/>
            <a:ext cx="2209800" cy="2514600"/>
          </a:xfrm>
          <a:prstGeom prst="rect">
            <a:avLst/>
          </a:prstGeom>
          <a:noFill/>
          <a:ln w="12700">
            <a:solidFill>
              <a:schemeClr val="tx1"/>
            </a:solidFill>
            <a:miter lim="800000"/>
            <a:headEnd type="none" w="sm" len="sm"/>
            <a:tailEnd type="none" w="sm" len="sm"/>
          </a:ln>
        </p:spPr>
        <p:txBody>
          <a:bodyPr wrap="none" anchor="ctr"/>
          <a:lstStyle/>
          <a:p>
            <a:endParaRPr lang="en-US"/>
          </a:p>
        </p:txBody>
      </p:sp>
      <p:sp>
        <p:nvSpPr>
          <p:cNvPr id="929824" name="Text Box 32"/>
          <p:cNvSpPr txBox="1">
            <a:spLocks noChangeArrowheads="1"/>
          </p:cNvSpPr>
          <p:nvPr/>
        </p:nvSpPr>
        <p:spPr bwMode="auto">
          <a:xfrm>
            <a:off x="1504950" y="2794000"/>
            <a:ext cx="1771650" cy="366713"/>
          </a:xfrm>
          <a:prstGeom prst="rect">
            <a:avLst/>
          </a:prstGeom>
          <a:noFill/>
          <a:ln w="12700">
            <a:noFill/>
            <a:miter lim="800000"/>
            <a:headEnd type="none" w="sm" len="sm"/>
            <a:tailEnd type="none" w="sm" len="sm"/>
          </a:ln>
          <a:effectLst/>
        </p:spPr>
        <p:txBody>
          <a:bodyPr wrap="none">
            <a:spAutoFit/>
          </a:bodyPr>
          <a:lstStyle/>
          <a:p>
            <a:pPr algn="r">
              <a:spcBef>
                <a:spcPct val="0"/>
              </a:spcBef>
              <a:defRPr/>
            </a:pPr>
            <a:r>
              <a:rPr lang="en-US" sz="1800"/>
              <a:t>Segment Loop</a:t>
            </a:r>
            <a:endParaRPr lang="en-US" sz="1600">
              <a:effectLst>
                <a:outerShdw blurRad="38100" dist="38100" dir="2700000" algn="tl">
                  <a:srgbClr val="000000"/>
                </a:outerShdw>
              </a:effectLst>
            </a:endParaRPr>
          </a:p>
        </p:txBody>
      </p:sp>
      <p:sp>
        <p:nvSpPr>
          <p:cNvPr id="51233" name="Text Box 33"/>
          <p:cNvSpPr txBox="1">
            <a:spLocks noChangeArrowheads="1"/>
          </p:cNvSpPr>
          <p:nvPr/>
        </p:nvSpPr>
        <p:spPr bwMode="auto">
          <a:xfrm>
            <a:off x="6384925" y="2484438"/>
            <a:ext cx="184150" cy="823912"/>
          </a:xfrm>
          <a:prstGeom prst="rect">
            <a:avLst/>
          </a:prstGeom>
          <a:noFill/>
          <a:ln w="12700">
            <a:noFill/>
            <a:miter lim="800000"/>
            <a:headEnd type="none" w="sm" len="sm"/>
            <a:tailEnd type="none" w="sm" len="sm"/>
          </a:ln>
        </p:spPr>
        <p:txBody>
          <a:bodyPr wrap="none">
            <a:spAutoFit/>
          </a:bodyPr>
          <a:lstStyle/>
          <a:p>
            <a:pPr algn="r">
              <a:spcBef>
                <a:spcPct val="0"/>
              </a:spcBef>
            </a:pPr>
            <a:endParaRPr lang="en-US" sz="4800" b="0"/>
          </a:p>
        </p:txBody>
      </p:sp>
      <p:sp>
        <p:nvSpPr>
          <p:cNvPr id="929826" name="Text Box 34"/>
          <p:cNvSpPr txBox="1">
            <a:spLocks noChangeArrowheads="1"/>
          </p:cNvSpPr>
          <p:nvPr/>
        </p:nvSpPr>
        <p:spPr bwMode="auto">
          <a:xfrm>
            <a:off x="5772150" y="2794000"/>
            <a:ext cx="1314450" cy="366713"/>
          </a:xfrm>
          <a:prstGeom prst="rect">
            <a:avLst/>
          </a:prstGeom>
          <a:noFill/>
          <a:ln w="12700">
            <a:noFill/>
            <a:miter lim="800000"/>
            <a:headEnd type="none" w="sm" len="sm"/>
            <a:tailEnd type="none" w="sm" len="sm"/>
          </a:ln>
          <a:effectLst/>
        </p:spPr>
        <p:txBody>
          <a:bodyPr wrap="none">
            <a:spAutoFit/>
          </a:bodyPr>
          <a:lstStyle/>
          <a:p>
            <a:pPr algn="r">
              <a:spcBef>
                <a:spcPct val="0"/>
              </a:spcBef>
              <a:defRPr/>
            </a:pPr>
            <a:r>
              <a:rPr lang="en-US" sz="1800"/>
              <a:t>Paragraph</a:t>
            </a:r>
            <a:endParaRPr lang="en-US" sz="1600">
              <a:effectLst>
                <a:outerShdw blurRad="38100" dist="38100" dir="2700000" algn="tl">
                  <a:srgbClr val="000000"/>
                </a:outerShdw>
              </a:effectLst>
            </a:endParaRPr>
          </a:p>
        </p:txBody>
      </p:sp>
      <p:sp>
        <p:nvSpPr>
          <p:cNvPr id="51235" name="Line 35"/>
          <p:cNvSpPr>
            <a:spLocks noChangeShapeType="1"/>
          </p:cNvSpPr>
          <p:nvPr/>
        </p:nvSpPr>
        <p:spPr bwMode="auto">
          <a:xfrm>
            <a:off x="3276600" y="2971800"/>
            <a:ext cx="2438400" cy="0"/>
          </a:xfrm>
          <a:prstGeom prst="line">
            <a:avLst/>
          </a:prstGeom>
          <a:noFill/>
          <a:ln w="19050">
            <a:solidFill>
              <a:schemeClr val="tx1"/>
            </a:solidFill>
            <a:prstDash val="dash"/>
            <a:round/>
            <a:headEnd type="triangle" w="med" len="med"/>
            <a:tailEnd type="triangle" w="med" len="med"/>
          </a:ln>
        </p:spPr>
        <p:txBody>
          <a:bodyPr wrap="none" anchor="ctr"/>
          <a:lstStyle/>
          <a:p>
            <a:endParaRPr lang="en-US"/>
          </a:p>
        </p:txBody>
      </p:sp>
      <p:sp>
        <p:nvSpPr>
          <p:cNvPr id="51236" name="Line 36"/>
          <p:cNvSpPr>
            <a:spLocks noChangeShapeType="1"/>
          </p:cNvSpPr>
          <p:nvPr/>
        </p:nvSpPr>
        <p:spPr bwMode="auto">
          <a:xfrm>
            <a:off x="3352800" y="3276600"/>
            <a:ext cx="0" cy="0"/>
          </a:xfrm>
          <a:prstGeom prst="line">
            <a:avLst/>
          </a:prstGeom>
          <a:noFill/>
          <a:ln w="12700">
            <a:solidFill>
              <a:schemeClr val="tx1"/>
            </a:solidFill>
            <a:round/>
            <a:headEnd type="none" w="sm" len="sm"/>
            <a:tailEnd type="triangle" w="sm" len="sm"/>
          </a:ln>
        </p:spPr>
        <p:txBody>
          <a:bodyPr wrap="none" anchor="ctr"/>
          <a:lstStyle/>
          <a:p>
            <a:endParaRPr lang="en-US"/>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sp>
        <p:nvSpPr>
          <p:cNvPr id="52227" name="Rectangle 3"/>
          <p:cNvSpPr>
            <a:spLocks noGrp="1" noChangeArrowheads="1"/>
          </p:cNvSpPr>
          <p:nvPr>
            <p:ph type="title"/>
          </p:nvPr>
        </p:nvSpPr>
        <p:spPr>
          <a:xfrm>
            <a:off x="381000" y="457200"/>
            <a:ext cx="8359775" cy="809625"/>
          </a:xfrm>
          <a:noFill/>
        </p:spPr>
        <p:txBody>
          <a:bodyPr lIns="90488" tIns="44450" rIns="90488" bIns="44450"/>
          <a:lstStyle/>
          <a:p>
            <a:r>
              <a:rPr lang="en-US" sz="4400" smtClean="0"/>
              <a:t>Transaction Set</a:t>
            </a:r>
          </a:p>
        </p:txBody>
      </p:sp>
      <p:sp>
        <p:nvSpPr>
          <p:cNvPr id="52228" name="Rectangle 4"/>
          <p:cNvSpPr>
            <a:spLocks noGrp="1" noChangeArrowheads="1"/>
          </p:cNvSpPr>
          <p:nvPr>
            <p:ph idx="1"/>
          </p:nvPr>
        </p:nvSpPr>
        <p:spPr>
          <a:xfrm>
            <a:off x="762000" y="1600200"/>
            <a:ext cx="8001000" cy="4648200"/>
          </a:xfrm>
          <a:noFill/>
        </p:spPr>
        <p:txBody>
          <a:bodyPr lIns="90488" tIns="44450" rIns="90488" bIns="44450"/>
          <a:lstStyle/>
          <a:p>
            <a:pPr>
              <a:lnSpc>
                <a:spcPct val="90000"/>
              </a:lnSpc>
              <a:spcBef>
                <a:spcPct val="75000"/>
              </a:spcBef>
              <a:buClr>
                <a:schemeClr val="tx2"/>
              </a:buClr>
            </a:pPr>
            <a:r>
              <a:rPr lang="en-US" sz="2800" dirty="0" smtClean="0"/>
              <a:t>A group of data segments in a predefined sequence needed to provide all the data required to define a complete transaction</a:t>
            </a:r>
            <a:endParaRPr lang="en-US" sz="1200" dirty="0" smtClean="0"/>
          </a:p>
          <a:p>
            <a:pPr>
              <a:lnSpc>
                <a:spcPct val="90000"/>
              </a:lnSpc>
              <a:spcBef>
                <a:spcPct val="75000"/>
              </a:spcBef>
              <a:buClr>
                <a:schemeClr val="tx2"/>
              </a:buClr>
            </a:pPr>
            <a:r>
              <a:rPr lang="en-US" sz="2800" dirty="0" smtClean="0"/>
              <a:t>Uniquely identified by a three-digit number and a name</a:t>
            </a:r>
            <a:endParaRPr lang="en-US" sz="1200" dirty="0" smtClean="0"/>
          </a:p>
          <a:p>
            <a:pPr>
              <a:lnSpc>
                <a:spcPct val="90000"/>
              </a:lnSpc>
              <a:spcBef>
                <a:spcPct val="75000"/>
              </a:spcBef>
              <a:buClr>
                <a:schemeClr val="tx2"/>
              </a:buClr>
            </a:pPr>
            <a:r>
              <a:rPr lang="en-US" sz="2800" dirty="0" smtClean="0"/>
              <a:t>Begins with an ST segment and ends with an SE segment</a:t>
            </a:r>
            <a:endParaRPr lang="en-US" sz="1200" dirty="0" smtClean="0"/>
          </a:p>
          <a:p>
            <a:pPr>
              <a:lnSpc>
                <a:spcPct val="90000"/>
              </a:lnSpc>
              <a:spcBef>
                <a:spcPct val="75000"/>
              </a:spcBef>
              <a:buClr>
                <a:schemeClr val="tx2"/>
              </a:buClr>
            </a:pPr>
            <a:r>
              <a:rPr lang="en-US" sz="2800" dirty="0" smtClean="0"/>
              <a:t>Must contain a beginning segment</a:t>
            </a:r>
          </a:p>
        </p:txBody>
      </p:sp>
      <p:grpSp>
        <p:nvGrpSpPr>
          <p:cNvPr id="5" name="Group 4"/>
          <p:cNvGrpSpPr/>
          <p:nvPr/>
        </p:nvGrpSpPr>
        <p:grpSpPr>
          <a:xfrm>
            <a:off x="5029200" y="6445190"/>
            <a:ext cx="4140200" cy="369332"/>
            <a:chOff x="6019800" y="6445190"/>
            <a:chExt cx="3098800" cy="369332"/>
          </a:xfrm>
        </p:grpSpPr>
        <p:sp>
          <p:nvSpPr>
            <p:cNvPr id="6" name="TextBox 5"/>
            <p:cNvSpPr txBox="1"/>
            <p:nvPr/>
          </p:nvSpPr>
          <p:spPr bwMode="auto">
            <a:xfrm>
              <a:off x="6019800" y="6445190"/>
              <a:ext cx="3098800" cy="369332"/>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1800" dirty="0" smtClean="0">
                  <a:solidFill>
                    <a:srgbClr val="FF0000"/>
                  </a:solidFill>
                  <a:latin typeface="Arial Narrow" pitchFamily="34" charset="0"/>
                  <a:cs typeface="Arial" charset="0"/>
                </a:rPr>
                <a:t>Transaction Set                Written Document</a:t>
              </a:r>
              <a:endParaRPr lang="en-US" sz="1800" dirty="0">
                <a:solidFill>
                  <a:srgbClr val="FF0000"/>
                </a:solidFill>
                <a:latin typeface="Arial Narrow" pitchFamily="34" charset="0"/>
                <a:cs typeface="Arial" charset="0"/>
              </a:endParaRPr>
            </a:p>
          </p:txBody>
        </p:sp>
        <p:sp>
          <p:nvSpPr>
            <p:cNvPr id="7" name="Left-Right Arrow 6"/>
            <p:cNvSpPr/>
            <p:nvPr/>
          </p:nvSpPr>
          <p:spPr bwMode="auto">
            <a:xfrm>
              <a:off x="7217064"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685800" y="6248400"/>
            <a:ext cx="1905000" cy="457200"/>
          </a:xfrm>
          <a:prstGeom prst="rect">
            <a:avLst/>
          </a:prstGeom>
          <a:noFill/>
          <a:ln w="12700">
            <a:noFill/>
            <a:miter lim="800000"/>
            <a:headEnd/>
            <a:tailEnd/>
          </a:ln>
        </p:spPr>
        <p:txBody>
          <a:bodyPr wrap="none" anchor="ctr"/>
          <a:lstStyle/>
          <a:p>
            <a:endParaRPr lang="en-US"/>
          </a:p>
        </p:txBody>
      </p:sp>
      <p:sp>
        <p:nvSpPr>
          <p:cNvPr id="53251" name="Rectangle 3"/>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sp>
        <p:nvSpPr>
          <p:cNvPr id="53252" name="Rectangle 4"/>
          <p:cNvSpPr>
            <a:spLocks noGrp="1" noChangeArrowheads="1"/>
          </p:cNvSpPr>
          <p:nvPr>
            <p:ph type="title"/>
          </p:nvPr>
        </p:nvSpPr>
        <p:spPr>
          <a:xfrm>
            <a:off x="0" y="381000"/>
            <a:ext cx="9144000" cy="1295400"/>
          </a:xfrm>
          <a:noFill/>
        </p:spPr>
        <p:txBody>
          <a:bodyPr lIns="90488" tIns="44450" rIns="90488" bIns="44450"/>
          <a:lstStyle/>
          <a:p>
            <a:r>
              <a:rPr lang="en-US" sz="4400" smtClean="0"/>
              <a:t>Transaction Set </a:t>
            </a:r>
            <a:br>
              <a:rPr lang="en-US" sz="4400" smtClean="0"/>
            </a:br>
            <a:r>
              <a:rPr lang="en-US" sz="4000" smtClean="0"/>
              <a:t>- Header and Trailer -</a:t>
            </a:r>
          </a:p>
        </p:txBody>
      </p:sp>
      <p:sp>
        <p:nvSpPr>
          <p:cNvPr id="53254" name="Rectangle 6"/>
          <p:cNvSpPr>
            <a:spLocks noGrp="1" noChangeArrowheads="1"/>
          </p:cNvSpPr>
          <p:nvPr>
            <p:ph idx="1"/>
          </p:nvPr>
        </p:nvSpPr>
        <p:spPr>
          <a:xfrm>
            <a:off x="685800" y="1905000"/>
            <a:ext cx="7772400" cy="4419600"/>
          </a:xfrm>
          <a:noFill/>
        </p:spPr>
        <p:txBody>
          <a:bodyPr lIns="90488" tIns="44450" rIns="90488" bIns="44450"/>
          <a:lstStyle/>
          <a:p>
            <a:pPr>
              <a:lnSpc>
                <a:spcPct val="90000"/>
              </a:lnSpc>
              <a:spcAft>
                <a:spcPct val="0"/>
              </a:spcAft>
              <a:buClr>
                <a:schemeClr val="tx2"/>
              </a:buClr>
            </a:pPr>
            <a:r>
              <a:rPr lang="en-US" sz="2800" dirty="0" smtClean="0"/>
              <a:t>ST Segment, Transaction Set Header</a:t>
            </a:r>
          </a:p>
          <a:p>
            <a:pPr lvl="2">
              <a:lnSpc>
                <a:spcPct val="90000"/>
              </a:lnSpc>
              <a:spcBef>
                <a:spcPct val="35000"/>
              </a:spcBef>
              <a:spcAft>
                <a:spcPct val="0"/>
              </a:spcAft>
              <a:buClr>
                <a:schemeClr val="tx2"/>
              </a:buClr>
              <a:buFont typeface="Wingdings" pitchFamily="2" charset="2"/>
              <a:buChar char="ü"/>
            </a:pPr>
            <a:r>
              <a:rPr lang="en-US" b="0" dirty="0" smtClean="0"/>
              <a:t>Transaction Set ID (e.g., 511, 527, 810)</a:t>
            </a:r>
          </a:p>
          <a:p>
            <a:pPr lvl="2">
              <a:lnSpc>
                <a:spcPct val="90000"/>
              </a:lnSpc>
              <a:spcBef>
                <a:spcPct val="35000"/>
              </a:spcBef>
              <a:spcAft>
                <a:spcPct val="0"/>
              </a:spcAft>
              <a:buClr>
                <a:schemeClr val="tx2"/>
              </a:buClr>
              <a:buFont typeface="Wingdings" pitchFamily="2" charset="2"/>
              <a:buChar char="ü"/>
            </a:pPr>
            <a:r>
              <a:rPr lang="en-US" b="0" dirty="0" smtClean="0"/>
              <a:t>Control number (assigned by sender’s 	computer)</a:t>
            </a:r>
          </a:p>
          <a:p>
            <a:pPr lvl="2">
              <a:lnSpc>
                <a:spcPct val="90000"/>
              </a:lnSpc>
              <a:spcBef>
                <a:spcPct val="35000"/>
              </a:spcBef>
              <a:spcAft>
                <a:spcPct val="0"/>
              </a:spcAft>
              <a:buClr>
                <a:schemeClr val="tx2"/>
              </a:buClr>
              <a:buFont typeface="Wingdings" pitchFamily="2" charset="2"/>
              <a:buChar char="ü"/>
            </a:pPr>
            <a:r>
              <a:rPr lang="en-US" b="0" dirty="0" smtClean="0"/>
              <a:t>Example: ST*511*00000001</a:t>
            </a:r>
            <a:endParaRPr lang="en-US" sz="2000" b="0" dirty="0" smtClean="0"/>
          </a:p>
          <a:p>
            <a:pPr>
              <a:lnSpc>
                <a:spcPct val="90000"/>
              </a:lnSpc>
              <a:spcBef>
                <a:spcPct val="100000"/>
              </a:spcBef>
              <a:spcAft>
                <a:spcPct val="0"/>
              </a:spcAft>
              <a:buClr>
                <a:schemeClr val="tx2"/>
              </a:buClr>
            </a:pPr>
            <a:r>
              <a:rPr lang="en-US" sz="2800" dirty="0" smtClean="0"/>
              <a:t>SE Segment, Transaction Set Trailer</a:t>
            </a:r>
          </a:p>
          <a:p>
            <a:pPr lvl="2">
              <a:lnSpc>
                <a:spcPct val="90000"/>
              </a:lnSpc>
              <a:spcBef>
                <a:spcPct val="35000"/>
              </a:spcBef>
              <a:spcAft>
                <a:spcPct val="0"/>
              </a:spcAft>
              <a:buClr>
                <a:schemeClr val="tx2"/>
              </a:buClr>
              <a:buFont typeface="Wingdings" pitchFamily="2" charset="2"/>
              <a:buChar char="ü"/>
            </a:pPr>
            <a:r>
              <a:rPr lang="en-US" b="0" dirty="0" smtClean="0"/>
              <a:t>Segment counts</a:t>
            </a:r>
          </a:p>
          <a:p>
            <a:pPr lvl="2">
              <a:lnSpc>
                <a:spcPct val="90000"/>
              </a:lnSpc>
              <a:spcBef>
                <a:spcPct val="35000"/>
              </a:spcBef>
              <a:spcAft>
                <a:spcPct val="0"/>
              </a:spcAft>
              <a:buClr>
                <a:schemeClr val="tx2"/>
              </a:buClr>
              <a:buFont typeface="Wingdings" pitchFamily="2" charset="2"/>
              <a:buChar char="ü"/>
            </a:pPr>
            <a:r>
              <a:rPr lang="en-US" b="0" dirty="0" smtClean="0"/>
              <a:t>Same control number used in ST segment</a:t>
            </a:r>
          </a:p>
          <a:p>
            <a:pPr lvl="2">
              <a:lnSpc>
                <a:spcPct val="90000"/>
              </a:lnSpc>
              <a:spcBef>
                <a:spcPct val="35000"/>
              </a:spcBef>
              <a:spcAft>
                <a:spcPct val="0"/>
              </a:spcAft>
              <a:buClr>
                <a:schemeClr val="tx2"/>
              </a:buClr>
              <a:buFont typeface="Wingdings" pitchFamily="2" charset="2"/>
              <a:buChar char="ü"/>
            </a:pPr>
            <a:r>
              <a:rPr lang="en-US" b="0" dirty="0" smtClean="0"/>
              <a:t>Example: SE*19*00000001</a:t>
            </a:r>
            <a:endParaRPr lang="en-US" sz="2000" b="0" dirty="0" smtClean="0"/>
          </a:p>
        </p:txBody>
      </p:sp>
      <p:sp>
        <p:nvSpPr>
          <p:cNvPr id="53253" name="Rectangle 5"/>
          <p:cNvSpPr>
            <a:spLocks noChangeArrowheads="1"/>
          </p:cNvSpPr>
          <p:nvPr/>
        </p:nvSpPr>
        <p:spPr bwMode="auto">
          <a:xfrm>
            <a:off x="577850" y="1854200"/>
            <a:ext cx="203200" cy="366713"/>
          </a:xfrm>
          <a:prstGeom prst="rect">
            <a:avLst/>
          </a:prstGeom>
          <a:noFill/>
          <a:ln w="12700">
            <a:noFill/>
            <a:miter lim="800000"/>
            <a:headEnd/>
            <a:tailEnd/>
          </a:ln>
        </p:spPr>
        <p:txBody>
          <a:bodyPr wrap="none" anchor="ctr"/>
          <a:lstStyle/>
          <a:p>
            <a:endParaRPr lang="en-US"/>
          </a:p>
        </p:txBody>
      </p:sp>
      <p:sp>
        <p:nvSpPr>
          <p:cNvPr id="7" name="Rectangle 8"/>
          <p:cNvSpPr>
            <a:spLocks noChangeArrowheads="1"/>
          </p:cNvSpPr>
          <p:nvPr/>
        </p:nvSpPr>
        <p:spPr bwMode="auto">
          <a:xfrm flipV="1">
            <a:off x="5715000" y="3657600"/>
            <a:ext cx="311150" cy="366713"/>
          </a:xfrm>
          <a:prstGeom prst="rect">
            <a:avLst/>
          </a:prstGeom>
          <a:noFill/>
          <a:ln w="9525">
            <a:noFill/>
            <a:miter lim="800000"/>
            <a:headEnd/>
            <a:tailEnd/>
          </a:ln>
        </p:spPr>
        <p:txBody>
          <a:bodyPr>
            <a:spAutoFit/>
          </a:bodyPr>
          <a:lstStyle/>
          <a:p>
            <a:pPr>
              <a:spcBef>
                <a:spcPct val="50000"/>
              </a:spcBef>
            </a:pPr>
            <a:r>
              <a:rPr lang="en-US" sz="1800" dirty="0"/>
              <a:t>v</a:t>
            </a:r>
          </a:p>
        </p:txBody>
      </p:sp>
      <p:sp>
        <p:nvSpPr>
          <p:cNvPr id="8" name="Rectangle 8"/>
          <p:cNvSpPr>
            <a:spLocks noChangeArrowheads="1"/>
          </p:cNvSpPr>
          <p:nvPr/>
        </p:nvSpPr>
        <p:spPr bwMode="auto">
          <a:xfrm flipV="1">
            <a:off x="5562600" y="5867400"/>
            <a:ext cx="311150" cy="366713"/>
          </a:xfrm>
          <a:prstGeom prst="rect">
            <a:avLst/>
          </a:prstGeom>
          <a:noFill/>
          <a:ln w="9525">
            <a:noFill/>
            <a:miter lim="800000"/>
            <a:headEnd/>
            <a:tailEnd/>
          </a:ln>
        </p:spPr>
        <p:txBody>
          <a:bodyPr>
            <a:spAutoFit/>
          </a:bodyPr>
          <a:lstStyle/>
          <a:p>
            <a:pPr>
              <a:spcBef>
                <a:spcPct val="50000"/>
              </a:spcBef>
            </a:pPr>
            <a:r>
              <a:rPr lang="en-US" sz="1800" dirty="0"/>
              <a:t>v</a:t>
            </a:r>
          </a:p>
        </p:txBody>
      </p:sp>
      <p:grpSp>
        <p:nvGrpSpPr>
          <p:cNvPr id="12" name="Group 11"/>
          <p:cNvGrpSpPr/>
          <p:nvPr/>
        </p:nvGrpSpPr>
        <p:grpSpPr>
          <a:xfrm>
            <a:off x="5029200" y="6445190"/>
            <a:ext cx="4140200" cy="369332"/>
            <a:chOff x="6019800" y="6445190"/>
            <a:chExt cx="3098800" cy="369332"/>
          </a:xfrm>
        </p:grpSpPr>
        <p:sp>
          <p:nvSpPr>
            <p:cNvPr id="13" name="TextBox 12"/>
            <p:cNvSpPr txBox="1"/>
            <p:nvPr/>
          </p:nvSpPr>
          <p:spPr bwMode="auto">
            <a:xfrm>
              <a:off x="6019800" y="6445190"/>
              <a:ext cx="3098800" cy="369332"/>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1800" dirty="0" smtClean="0">
                  <a:solidFill>
                    <a:srgbClr val="FF0000"/>
                  </a:solidFill>
                  <a:latin typeface="Arial Narrow" pitchFamily="34" charset="0"/>
                  <a:cs typeface="Arial" charset="0"/>
                </a:rPr>
                <a:t>Transaction Set                Written Document</a:t>
              </a:r>
              <a:endParaRPr lang="en-US" sz="1800" dirty="0">
                <a:solidFill>
                  <a:srgbClr val="FF0000"/>
                </a:solidFill>
                <a:latin typeface="Arial Narrow" pitchFamily="34" charset="0"/>
                <a:cs typeface="Arial" charset="0"/>
              </a:endParaRPr>
            </a:p>
          </p:txBody>
        </p:sp>
        <p:sp>
          <p:nvSpPr>
            <p:cNvPr id="14" name="Left-Right Arrow 13"/>
            <p:cNvSpPr/>
            <p:nvPr/>
          </p:nvSpPr>
          <p:spPr bwMode="auto">
            <a:xfrm>
              <a:off x="7217064"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685800" y="6248400"/>
            <a:ext cx="1905000" cy="457200"/>
          </a:xfrm>
          <a:prstGeom prst="rect">
            <a:avLst/>
          </a:prstGeom>
          <a:noFill/>
          <a:ln w="12700">
            <a:noFill/>
            <a:miter lim="800000"/>
            <a:headEnd/>
            <a:tailEnd/>
          </a:ln>
        </p:spPr>
        <p:txBody>
          <a:bodyPr wrap="none" anchor="ctr"/>
          <a:lstStyle/>
          <a:p>
            <a:endParaRPr lang="en-US"/>
          </a:p>
        </p:txBody>
      </p:sp>
      <p:sp>
        <p:nvSpPr>
          <p:cNvPr id="54275" name="Rectangle 3"/>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sp>
        <p:nvSpPr>
          <p:cNvPr id="54276" name="Rectangle 4"/>
          <p:cNvSpPr>
            <a:spLocks noGrp="1" noChangeArrowheads="1"/>
          </p:cNvSpPr>
          <p:nvPr>
            <p:ph type="title"/>
          </p:nvPr>
        </p:nvSpPr>
        <p:spPr>
          <a:xfrm>
            <a:off x="228600" y="457200"/>
            <a:ext cx="8686800" cy="1143000"/>
          </a:xfrm>
          <a:noFill/>
        </p:spPr>
        <p:txBody>
          <a:bodyPr lIns="90488" tIns="44450" rIns="90488" bIns="44450"/>
          <a:lstStyle/>
          <a:p>
            <a:r>
              <a:rPr lang="en-US" sz="4400" smtClean="0"/>
              <a:t>The Beginning Segment</a:t>
            </a:r>
          </a:p>
        </p:txBody>
      </p:sp>
      <p:sp>
        <p:nvSpPr>
          <p:cNvPr id="54277" name="Rectangle 5"/>
          <p:cNvSpPr>
            <a:spLocks noGrp="1" noChangeArrowheads="1"/>
          </p:cNvSpPr>
          <p:nvPr>
            <p:ph idx="1"/>
          </p:nvPr>
        </p:nvSpPr>
        <p:spPr>
          <a:xfrm>
            <a:off x="685800" y="2133600"/>
            <a:ext cx="7620000" cy="3200400"/>
          </a:xfrm>
        </p:spPr>
        <p:txBody>
          <a:bodyPr/>
          <a:lstStyle/>
          <a:p>
            <a:pPr marL="465138" indent="-465138">
              <a:lnSpc>
                <a:spcPct val="90000"/>
              </a:lnSpc>
              <a:spcBef>
                <a:spcPct val="100000"/>
              </a:spcBef>
              <a:spcAft>
                <a:spcPct val="0"/>
              </a:spcAft>
              <a:buClr>
                <a:schemeClr val="tx2"/>
              </a:buClr>
            </a:pPr>
            <a:r>
              <a:rPr lang="en-US" sz="2800" dirty="0" smtClean="0">
                <a:solidFill>
                  <a:schemeClr val="tx1"/>
                </a:solidFill>
              </a:rPr>
              <a:t>A segment at the beginning of each transaction set which defines the purpose, type and action, date, and unique identification</a:t>
            </a:r>
          </a:p>
          <a:p>
            <a:pPr marL="465138" indent="-465138">
              <a:lnSpc>
                <a:spcPct val="90000"/>
              </a:lnSpc>
              <a:spcBef>
                <a:spcPct val="100000"/>
              </a:spcBef>
              <a:spcAft>
                <a:spcPct val="0"/>
              </a:spcAft>
              <a:buClr>
                <a:schemeClr val="tx2"/>
              </a:buClr>
            </a:pPr>
            <a:r>
              <a:rPr lang="en-US" sz="2800" dirty="0" smtClean="0">
                <a:solidFill>
                  <a:schemeClr val="tx1"/>
                </a:solidFill>
              </a:rPr>
              <a:t>Indicates additional processing that may be required</a:t>
            </a:r>
          </a:p>
        </p:txBody>
      </p:sp>
      <p:grpSp>
        <p:nvGrpSpPr>
          <p:cNvPr id="9" name="Group 8"/>
          <p:cNvGrpSpPr/>
          <p:nvPr/>
        </p:nvGrpSpPr>
        <p:grpSpPr>
          <a:xfrm>
            <a:off x="5029200" y="6445190"/>
            <a:ext cx="4140200" cy="369332"/>
            <a:chOff x="6019800" y="6445190"/>
            <a:chExt cx="3098800" cy="369332"/>
          </a:xfrm>
        </p:grpSpPr>
        <p:sp>
          <p:nvSpPr>
            <p:cNvPr id="10" name="TextBox 9"/>
            <p:cNvSpPr txBox="1"/>
            <p:nvPr/>
          </p:nvSpPr>
          <p:spPr bwMode="auto">
            <a:xfrm>
              <a:off x="6019800" y="6445190"/>
              <a:ext cx="3098800" cy="369332"/>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1800" dirty="0" smtClean="0">
                  <a:solidFill>
                    <a:srgbClr val="FF0000"/>
                  </a:solidFill>
                  <a:latin typeface="Arial Narrow" pitchFamily="34" charset="0"/>
                  <a:cs typeface="Arial" charset="0"/>
                </a:rPr>
                <a:t>Transaction Set                Written Document</a:t>
              </a:r>
              <a:endParaRPr lang="en-US" sz="1800" dirty="0">
                <a:solidFill>
                  <a:srgbClr val="FF0000"/>
                </a:solidFill>
                <a:latin typeface="Arial Narrow" pitchFamily="34" charset="0"/>
                <a:cs typeface="Arial" charset="0"/>
              </a:endParaRPr>
            </a:p>
          </p:txBody>
        </p:sp>
        <p:sp>
          <p:nvSpPr>
            <p:cNvPr id="11" name="Left-Right Arrow 10"/>
            <p:cNvSpPr/>
            <p:nvPr/>
          </p:nvSpPr>
          <p:spPr bwMode="auto">
            <a:xfrm>
              <a:off x="7217064"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Text Box 4"/>
          <p:cNvSpPr txBox="1">
            <a:spLocks noChangeArrowheads="1"/>
          </p:cNvSpPr>
          <p:nvPr/>
        </p:nvSpPr>
        <p:spPr bwMode="auto">
          <a:xfrm>
            <a:off x="2667000" y="304800"/>
            <a:ext cx="4191000" cy="590931"/>
          </a:xfrm>
          <a:prstGeom prst="rect">
            <a:avLst/>
          </a:prstGeom>
          <a:noFill/>
          <a:ln w="9525">
            <a:noFill/>
            <a:miter lim="800000"/>
            <a:headEnd/>
            <a:tailEnd/>
          </a:ln>
        </p:spPr>
        <p:txBody>
          <a:bodyPr wrap="square">
            <a:spAutoFit/>
          </a:bodyPr>
          <a:lstStyle/>
          <a:p>
            <a:pPr algn="ctr">
              <a:lnSpc>
                <a:spcPct val="90000"/>
              </a:lnSpc>
              <a:spcBef>
                <a:spcPct val="50000"/>
              </a:spcBef>
            </a:pPr>
            <a:r>
              <a:rPr lang="en-US" sz="3600" dirty="0">
                <a:solidFill>
                  <a:srgbClr val="2D2DB9"/>
                </a:solidFill>
              </a:rPr>
              <a:t>BR Segment</a:t>
            </a:r>
            <a:endParaRPr lang="en-US" sz="2800" dirty="0">
              <a:solidFill>
                <a:srgbClr val="2D2DB9"/>
              </a:solidFill>
            </a:endParaRPr>
          </a:p>
        </p:txBody>
      </p:sp>
      <p:pic>
        <p:nvPicPr>
          <p:cNvPr id="137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599" y="882650"/>
            <a:ext cx="8686925" cy="536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 name="Group 5"/>
          <p:cNvGrpSpPr/>
          <p:nvPr/>
        </p:nvGrpSpPr>
        <p:grpSpPr>
          <a:xfrm>
            <a:off x="5029200" y="6445190"/>
            <a:ext cx="4140200" cy="369332"/>
            <a:chOff x="6019800" y="6445190"/>
            <a:chExt cx="3098800" cy="369332"/>
          </a:xfrm>
        </p:grpSpPr>
        <p:sp>
          <p:nvSpPr>
            <p:cNvPr id="7" name="TextBox 6"/>
            <p:cNvSpPr txBox="1"/>
            <p:nvPr/>
          </p:nvSpPr>
          <p:spPr bwMode="auto">
            <a:xfrm>
              <a:off x="6019800" y="6445190"/>
              <a:ext cx="3098800" cy="369332"/>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1800" dirty="0" smtClean="0">
                  <a:solidFill>
                    <a:srgbClr val="FF0000"/>
                  </a:solidFill>
                  <a:latin typeface="Arial Narrow" pitchFamily="34" charset="0"/>
                  <a:cs typeface="Arial" charset="0"/>
                </a:rPr>
                <a:t>Transaction Set                Written Document</a:t>
              </a:r>
              <a:endParaRPr lang="en-US" sz="1800" dirty="0">
                <a:solidFill>
                  <a:srgbClr val="FF0000"/>
                </a:solidFill>
                <a:latin typeface="Arial Narrow" pitchFamily="34" charset="0"/>
                <a:cs typeface="Arial" charset="0"/>
              </a:endParaRPr>
            </a:p>
          </p:txBody>
        </p:sp>
        <p:sp>
          <p:nvSpPr>
            <p:cNvPr id="8" name="Left-Right Arrow 7"/>
            <p:cNvSpPr/>
            <p:nvPr/>
          </p:nvSpPr>
          <p:spPr bwMode="auto">
            <a:xfrm>
              <a:off x="7217064"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sp>
        <p:nvSpPr>
          <p:cNvPr id="56323" name="Rectangle 3"/>
          <p:cNvSpPr>
            <a:spLocks noGrp="1" noChangeArrowheads="1"/>
          </p:cNvSpPr>
          <p:nvPr>
            <p:ph type="title"/>
          </p:nvPr>
        </p:nvSpPr>
        <p:spPr>
          <a:xfrm>
            <a:off x="0" y="304800"/>
            <a:ext cx="9144000" cy="762000"/>
          </a:xfrm>
          <a:noFill/>
        </p:spPr>
        <p:txBody>
          <a:bodyPr lIns="90488" tIns="44450" rIns="90488" bIns="44450"/>
          <a:lstStyle/>
          <a:p>
            <a:r>
              <a:rPr lang="en-US" sz="4000" dirty="0" smtClean="0"/>
              <a:t>Transaction Set Table Diagram</a:t>
            </a:r>
          </a:p>
        </p:txBody>
      </p:sp>
      <p:sp>
        <p:nvSpPr>
          <p:cNvPr id="56324" name="Rectangle 4"/>
          <p:cNvSpPr>
            <a:spLocks noGrp="1" noChangeArrowheads="1"/>
          </p:cNvSpPr>
          <p:nvPr>
            <p:ph idx="1"/>
          </p:nvPr>
        </p:nvSpPr>
        <p:spPr>
          <a:xfrm>
            <a:off x="685800" y="1295400"/>
            <a:ext cx="7543800" cy="5105400"/>
          </a:xfrm>
          <a:noFill/>
        </p:spPr>
        <p:txBody>
          <a:bodyPr lIns="90488" tIns="44450" rIns="90488" bIns="44450"/>
          <a:lstStyle/>
          <a:p>
            <a:pPr marL="465138" indent="-465138">
              <a:lnSpc>
                <a:spcPct val="80000"/>
              </a:lnSpc>
              <a:spcBef>
                <a:spcPct val="75000"/>
              </a:spcBef>
              <a:spcAft>
                <a:spcPct val="0"/>
              </a:spcAft>
              <a:buClr>
                <a:schemeClr val="tx2"/>
              </a:buClr>
            </a:pPr>
            <a:r>
              <a:rPr lang="en-US" sz="2400" dirty="0" smtClean="0"/>
              <a:t>Identifies the purpose of the transaction set</a:t>
            </a:r>
          </a:p>
          <a:p>
            <a:pPr marL="465138" indent="-465138">
              <a:lnSpc>
                <a:spcPct val="80000"/>
              </a:lnSpc>
              <a:spcBef>
                <a:spcPct val="75000"/>
              </a:spcBef>
              <a:spcAft>
                <a:spcPct val="0"/>
              </a:spcAft>
              <a:buClr>
                <a:schemeClr val="tx2"/>
              </a:buClr>
            </a:pPr>
            <a:r>
              <a:rPr lang="en-US" sz="2400" dirty="0" smtClean="0"/>
              <a:t>Identifies all the segments which comprise the transaction set in sequence by position number</a:t>
            </a:r>
          </a:p>
          <a:p>
            <a:pPr marL="465138" indent="-465138">
              <a:lnSpc>
                <a:spcPct val="80000"/>
              </a:lnSpc>
              <a:spcBef>
                <a:spcPct val="75000"/>
              </a:spcBef>
              <a:spcAft>
                <a:spcPct val="0"/>
              </a:spcAft>
              <a:buClr>
                <a:schemeClr val="tx2"/>
              </a:buClr>
            </a:pPr>
            <a:r>
              <a:rPr lang="en-US" sz="2400" dirty="0" smtClean="0"/>
              <a:t>Identifies the structure of the transaction set as heading (table 1) or detail (table 2) or summary (table 3)</a:t>
            </a:r>
          </a:p>
          <a:p>
            <a:pPr marL="465138" indent="-465138">
              <a:lnSpc>
                <a:spcPct val="80000"/>
              </a:lnSpc>
              <a:spcBef>
                <a:spcPct val="75000"/>
              </a:spcBef>
              <a:spcAft>
                <a:spcPct val="0"/>
              </a:spcAft>
              <a:buClr>
                <a:schemeClr val="tx2"/>
              </a:buClr>
            </a:pPr>
            <a:r>
              <a:rPr lang="en-US" sz="2400" dirty="0" smtClean="0"/>
              <a:t>Identifies the loop and nested loop structure</a:t>
            </a:r>
          </a:p>
          <a:p>
            <a:pPr marL="465138" indent="-465138">
              <a:lnSpc>
                <a:spcPct val="80000"/>
              </a:lnSpc>
              <a:spcBef>
                <a:spcPct val="75000"/>
              </a:spcBef>
              <a:spcAft>
                <a:spcPct val="0"/>
              </a:spcAft>
              <a:buClr>
                <a:schemeClr val="tx2"/>
              </a:buClr>
            </a:pPr>
            <a:r>
              <a:rPr lang="en-US" sz="2400" dirty="0" smtClean="0"/>
              <a:t>Indicates which segments are Mandatory or Optional </a:t>
            </a:r>
          </a:p>
          <a:p>
            <a:pPr marL="465138" indent="-465138">
              <a:lnSpc>
                <a:spcPct val="80000"/>
              </a:lnSpc>
              <a:spcBef>
                <a:spcPct val="75000"/>
              </a:spcBef>
              <a:spcAft>
                <a:spcPct val="0"/>
              </a:spcAft>
              <a:buClr>
                <a:schemeClr val="tx2"/>
              </a:buClr>
            </a:pPr>
            <a:r>
              <a:rPr lang="en-US" sz="2400" dirty="0" smtClean="0"/>
              <a:t>Indicates the maximum use of repeating segments</a:t>
            </a:r>
          </a:p>
        </p:txBody>
      </p:sp>
      <p:grpSp>
        <p:nvGrpSpPr>
          <p:cNvPr id="5" name="Group 4"/>
          <p:cNvGrpSpPr/>
          <p:nvPr/>
        </p:nvGrpSpPr>
        <p:grpSpPr>
          <a:xfrm>
            <a:off x="5029200" y="6445190"/>
            <a:ext cx="4140200" cy="369332"/>
            <a:chOff x="6019800" y="6445190"/>
            <a:chExt cx="3098800" cy="369332"/>
          </a:xfrm>
        </p:grpSpPr>
        <p:sp>
          <p:nvSpPr>
            <p:cNvPr id="6" name="TextBox 5"/>
            <p:cNvSpPr txBox="1"/>
            <p:nvPr/>
          </p:nvSpPr>
          <p:spPr bwMode="auto">
            <a:xfrm>
              <a:off x="6019800" y="6445190"/>
              <a:ext cx="3098800" cy="369332"/>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1800" dirty="0" smtClean="0">
                  <a:solidFill>
                    <a:srgbClr val="FF0000"/>
                  </a:solidFill>
                  <a:latin typeface="Arial Narrow" pitchFamily="34" charset="0"/>
                  <a:cs typeface="Arial" charset="0"/>
                </a:rPr>
                <a:t>Transaction Set                Written Document</a:t>
              </a:r>
              <a:endParaRPr lang="en-US" sz="1800" dirty="0">
                <a:solidFill>
                  <a:srgbClr val="FF0000"/>
                </a:solidFill>
                <a:latin typeface="Arial Narrow" pitchFamily="34" charset="0"/>
                <a:cs typeface="Arial" charset="0"/>
              </a:endParaRPr>
            </a:p>
          </p:txBody>
        </p:sp>
        <p:sp>
          <p:nvSpPr>
            <p:cNvPr id="7" name="Left-Right Arrow 6"/>
            <p:cNvSpPr/>
            <p:nvPr/>
          </p:nvSpPr>
          <p:spPr bwMode="auto">
            <a:xfrm>
              <a:off x="7217064"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4"/>
          <p:cNvSpPr>
            <a:spLocks noGrp="1" noChangeArrowheads="1"/>
          </p:cNvSpPr>
          <p:nvPr>
            <p:ph type="title"/>
          </p:nvPr>
        </p:nvSpPr>
        <p:spPr>
          <a:xfrm>
            <a:off x="990600" y="304800"/>
            <a:ext cx="7213600" cy="914400"/>
          </a:xfrm>
          <a:noFill/>
        </p:spPr>
        <p:txBody>
          <a:bodyPr lIns="90488" tIns="44450" rIns="90488" bIns="44450"/>
          <a:lstStyle/>
          <a:p>
            <a:r>
              <a:rPr lang="en-US" sz="4400" dirty="0" smtClean="0"/>
              <a:t>Transaction Set Tables</a:t>
            </a:r>
          </a:p>
        </p:txBody>
      </p:sp>
      <p:pic>
        <p:nvPicPr>
          <p:cNvPr id="138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435100"/>
            <a:ext cx="8077200" cy="473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1" name="Group 50"/>
          <p:cNvGrpSpPr/>
          <p:nvPr/>
        </p:nvGrpSpPr>
        <p:grpSpPr>
          <a:xfrm>
            <a:off x="5029200" y="6445190"/>
            <a:ext cx="4140200" cy="369332"/>
            <a:chOff x="6019800" y="6445190"/>
            <a:chExt cx="3098800" cy="369332"/>
          </a:xfrm>
        </p:grpSpPr>
        <p:sp>
          <p:nvSpPr>
            <p:cNvPr id="52" name="TextBox 51"/>
            <p:cNvSpPr txBox="1"/>
            <p:nvPr/>
          </p:nvSpPr>
          <p:spPr bwMode="auto">
            <a:xfrm>
              <a:off x="6019800" y="6445190"/>
              <a:ext cx="3098800" cy="369332"/>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1800" dirty="0" smtClean="0">
                  <a:solidFill>
                    <a:srgbClr val="FF0000"/>
                  </a:solidFill>
                  <a:latin typeface="Arial Narrow" pitchFamily="34" charset="0"/>
                  <a:cs typeface="Arial" charset="0"/>
                </a:rPr>
                <a:t>Transaction Set                Written Document</a:t>
              </a:r>
              <a:endParaRPr lang="en-US" sz="1800" dirty="0">
                <a:solidFill>
                  <a:srgbClr val="FF0000"/>
                </a:solidFill>
                <a:latin typeface="Arial Narrow" pitchFamily="34" charset="0"/>
                <a:cs typeface="Arial" charset="0"/>
              </a:endParaRPr>
            </a:p>
          </p:txBody>
        </p:sp>
        <p:sp>
          <p:nvSpPr>
            <p:cNvPr id="53" name="Left-Right Arrow 52"/>
            <p:cNvSpPr/>
            <p:nvPr/>
          </p:nvSpPr>
          <p:spPr bwMode="auto">
            <a:xfrm>
              <a:off x="7217064"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ChangeArrowheads="1"/>
          </p:cNvSpPr>
          <p:nvPr/>
        </p:nvSpPr>
        <p:spPr bwMode="auto">
          <a:xfrm>
            <a:off x="685800" y="6248400"/>
            <a:ext cx="1905000" cy="457200"/>
          </a:xfrm>
          <a:prstGeom prst="rect">
            <a:avLst/>
          </a:prstGeom>
          <a:noFill/>
          <a:ln w="12700">
            <a:noFill/>
            <a:miter lim="800000"/>
            <a:headEnd/>
            <a:tailEnd/>
          </a:ln>
        </p:spPr>
        <p:txBody>
          <a:bodyPr wrap="none" anchor="ctr"/>
          <a:lstStyle/>
          <a:p>
            <a:endParaRPr lang="en-US"/>
          </a:p>
        </p:txBody>
      </p:sp>
      <p:sp>
        <p:nvSpPr>
          <p:cNvPr id="58371" name="Rectangle 3"/>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sp>
        <p:nvSpPr>
          <p:cNvPr id="58372" name="Rectangle 4"/>
          <p:cNvSpPr>
            <a:spLocks noGrp="1" noChangeArrowheads="1"/>
          </p:cNvSpPr>
          <p:nvPr>
            <p:ph type="title"/>
          </p:nvPr>
        </p:nvSpPr>
        <p:spPr>
          <a:xfrm>
            <a:off x="0" y="304800"/>
            <a:ext cx="9144000" cy="609600"/>
          </a:xfrm>
          <a:noFill/>
        </p:spPr>
        <p:txBody>
          <a:bodyPr lIns="90488" tIns="44450" rIns="90488" bIns="44450"/>
          <a:lstStyle/>
          <a:p>
            <a:r>
              <a:rPr lang="en-US" sz="4400" smtClean="0"/>
              <a:t>Transaction Table Diagram</a:t>
            </a:r>
            <a:endParaRPr lang="en-US" smtClean="0"/>
          </a:p>
        </p:txBody>
      </p:sp>
      <p:sp>
        <p:nvSpPr>
          <p:cNvPr id="58375" name="Rectangle 7"/>
          <p:cNvSpPr>
            <a:spLocks noChangeArrowheads="1"/>
          </p:cNvSpPr>
          <p:nvPr/>
        </p:nvSpPr>
        <p:spPr bwMode="auto">
          <a:xfrm>
            <a:off x="914400" y="990600"/>
            <a:ext cx="7848600" cy="1505540"/>
          </a:xfrm>
          <a:prstGeom prst="rect">
            <a:avLst/>
          </a:prstGeom>
          <a:noFill/>
          <a:ln w="12700">
            <a:noFill/>
            <a:miter lim="800000"/>
            <a:headEnd/>
            <a:tailEnd/>
          </a:ln>
        </p:spPr>
        <p:txBody>
          <a:bodyPr lIns="90488" tIns="44450" rIns="90488" bIns="44450">
            <a:spAutoFit/>
          </a:bodyPr>
          <a:lstStyle/>
          <a:p>
            <a:pPr>
              <a:spcBef>
                <a:spcPct val="0"/>
              </a:spcBef>
            </a:pPr>
            <a:r>
              <a:rPr lang="en-US" sz="1400" dirty="0"/>
              <a:t>511 Requisition		                                          Functional Group:  RN</a:t>
            </a:r>
          </a:p>
          <a:p>
            <a:pPr>
              <a:spcBef>
                <a:spcPct val="0"/>
              </a:spcBef>
            </a:pPr>
            <a:r>
              <a:rPr lang="en-US" sz="1400" dirty="0"/>
              <a:t>This Draft Standard for Trial Use contains the format and establishes the data contents of the Requisition Transaction Set (511) for use within the context of an Electronic Data interchange (EDI) environment</a:t>
            </a:r>
            <a:r>
              <a:rPr lang="en-US" sz="1600" dirty="0"/>
              <a:t>.</a:t>
            </a:r>
          </a:p>
          <a:p>
            <a:pPr>
              <a:spcBef>
                <a:spcPct val="0"/>
              </a:spcBef>
            </a:pPr>
            <a:endParaRPr lang="en-US" sz="1600" dirty="0"/>
          </a:p>
          <a:p>
            <a:pPr>
              <a:spcBef>
                <a:spcPct val="0"/>
              </a:spcBef>
            </a:pPr>
            <a:r>
              <a:rPr lang="en-US" sz="1800" dirty="0"/>
              <a:t>Heading:</a:t>
            </a:r>
          </a:p>
        </p:txBody>
      </p:sp>
      <p:grpSp>
        <p:nvGrpSpPr>
          <p:cNvPr id="58376" name="Group 8"/>
          <p:cNvGrpSpPr>
            <a:grpSpLocks/>
          </p:cNvGrpSpPr>
          <p:nvPr/>
        </p:nvGrpSpPr>
        <p:grpSpPr bwMode="auto">
          <a:xfrm>
            <a:off x="914400" y="2362200"/>
            <a:ext cx="7572375" cy="3962400"/>
            <a:chOff x="576" y="1584"/>
            <a:chExt cx="4770" cy="2496"/>
          </a:xfrm>
        </p:grpSpPr>
        <p:sp>
          <p:nvSpPr>
            <p:cNvPr id="58377" name="Line 9"/>
            <p:cNvSpPr>
              <a:spLocks noChangeShapeType="1"/>
            </p:cNvSpPr>
            <p:nvPr/>
          </p:nvSpPr>
          <p:spPr bwMode="auto">
            <a:xfrm>
              <a:off x="576" y="3984"/>
              <a:ext cx="4368" cy="0"/>
            </a:xfrm>
            <a:prstGeom prst="line">
              <a:avLst/>
            </a:prstGeom>
            <a:noFill/>
            <a:ln w="12700">
              <a:solidFill>
                <a:schemeClr val="tx1"/>
              </a:solidFill>
              <a:round/>
              <a:headEnd/>
              <a:tailEnd/>
            </a:ln>
          </p:spPr>
          <p:txBody>
            <a:bodyPr wrap="none" anchor="ctr"/>
            <a:lstStyle/>
            <a:p>
              <a:endParaRPr lang="en-US"/>
            </a:p>
          </p:txBody>
        </p:sp>
        <p:sp>
          <p:nvSpPr>
            <p:cNvPr id="944138" name="Rectangle 10"/>
            <p:cNvSpPr>
              <a:spLocks noChangeArrowheads="1"/>
            </p:cNvSpPr>
            <p:nvPr/>
          </p:nvSpPr>
          <p:spPr bwMode="auto">
            <a:xfrm>
              <a:off x="4566" y="3120"/>
              <a:ext cx="114" cy="190"/>
            </a:xfrm>
            <a:prstGeom prst="rect">
              <a:avLst/>
            </a:prstGeom>
            <a:noFill/>
            <a:ln w="12700">
              <a:noFill/>
              <a:miter lim="800000"/>
              <a:headEnd/>
              <a:tailEnd/>
            </a:ln>
            <a:effectLst/>
          </p:spPr>
          <p:txBody>
            <a:bodyPr wrap="none" lIns="90488" tIns="44450" rIns="90488" bIns="44450">
              <a:spAutoFit/>
            </a:bodyPr>
            <a:lstStyle/>
            <a:p>
              <a:pPr>
                <a:spcBef>
                  <a:spcPct val="0"/>
                </a:spcBef>
                <a:defRPr/>
              </a:pPr>
              <a:endParaRPr lang="en-US" sz="1400">
                <a:effectLst>
                  <a:outerShdw blurRad="38100" dist="38100" dir="2700000" algn="tl">
                    <a:srgbClr val="000000"/>
                  </a:outerShdw>
                </a:effectLst>
              </a:endParaRPr>
            </a:p>
          </p:txBody>
        </p:sp>
        <p:sp>
          <p:nvSpPr>
            <p:cNvPr id="58379" name="Line 11"/>
            <p:cNvSpPr>
              <a:spLocks noChangeShapeType="1"/>
            </p:cNvSpPr>
            <p:nvPr/>
          </p:nvSpPr>
          <p:spPr bwMode="auto">
            <a:xfrm>
              <a:off x="576" y="2496"/>
              <a:ext cx="4504" cy="0"/>
            </a:xfrm>
            <a:prstGeom prst="line">
              <a:avLst/>
            </a:prstGeom>
            <a:noFill/>
            <a:ln w="12700">
              <a:solidFill>
                <a:schemeClr val="tx1"/>
              </a:solidFill>
              <a:round/>
              <a:headEnd/>
              <a:tailEnd/>
            </a:ln>
          </p:spPr>
          <p:txBody>
            <a:bodyPr wrap="none" anchor="ctr"/>
            <a:lstStyle/>
            <a:p>
              <a:endParaRPr lang="en-US"/>
            </a:p>
          </p:txBody>
        </p:sp>
        <p:sp>
          <p:nvSpPr>
            <p:cNvPr id="58380" name="Line 12"/>
            <p:cNvSpPr>
              <a:spLocks noChangeShapeType="1"/>
            </p:cNvSpPr>
            <p:nvPr/>
          </p:nvSpPr>
          <p:spPr bwMode="auto">
            <a:xfrm>
              <a:off x="576" y="4080"/>
              <a:ext cx="4504" cy="0"/>
            </a:xfrm>
            <a:prstGeom prst="line">
              <a:avLst/>
            </a:prstGeom>
            <a:noFill/>
            <a:ln w="12700">
              <a:solidFill>
                <a:schemeClr val="tx1"/>
              </a:solidFill>
              <a:round/>
              <a:headEnd/>
              <a:tailEnd/>
            </a:ln>
          </p:spPr>
          <p:txBody>
            <a:bodyPr wrap="none" anchor="ctr"/>
            <a:lstStyle/>
            <a:p>
              <a:endParaRPr lang="en-US"/>
            </a:p>
          </p:txBody>
        </p:sp>
        <p:grpSp>
          <p:nvGrpSpPr>
            <p:cNvPr id="58381" name="Group 13"/>
            <p:cNvGrpSpPr>
              <a:grpSpLocks/>
            </p:cNvGrpSpPr>
            <p:nvPr/>
          </p:nvGrpSpPr>
          <p:grpSpPr bwMode="auto">
            <a:xfrm>
              <a:off x="576" y="1584"/>
              <a:ext cx="4770" cy="2471"/>
              <a:chOff x="599" y="1617"/>
              <a:chExt cx="4770" cy="2374"/>
            </a:xfrm>
          </p:grpSpPr>
          <p:sp>
            <p:nvSpPr>
              <p:cNvPr id="944142" name="Rectangle 14"/>
              <p:cNvSpPr>
                <a:spLocks noChangeArrowheads="1"/>
              </p:cNvSpPr>
              <p:nvPr/>
            </p:nvSpPr>
            <p:spPr bwMode="auto">
              <a:xfrm>
                <a:off x="599" y="1617"/>
                <a:ext cx="4401" cy="183"/>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u="sng"/>
                  <a:t>Pos No</a:t>
                </a:r>
                <a:r>
                  <a:rPr lang="en-US" sz="1400"/>
                  <a:t>       </a:t>
                </a:r>
                <a:r>
                  <a:rPr lang="en-US" sz="1400" u="sng"/>
                  <a:t>Seg ID</a:t>
                </a:r>
                <a:r>
                  <a:rPr lang="en-US" sz="1400"/>
                  <a:t>     </a:t>
                </a:r>
                <a:r>
                  <a:rPr lang="en-US" sz="1400" u="sng"/>
                  <a:t>Name </a:t>
                </a:r>
                <a:r>
                  <a:rPr lang="en-US" sz="1400"/>
                  <a:t>                                </a:t>
                </a:r>
                <a:r>
                  <a:rPr lang="en-US" sz="1400" u="sng"/>
                  <a:t>Req Des</a:t>
                </a:r>
                <a:r>
                  <a:rPr lang="en-US" sz="1400"/>
                  <a:t>    </a:t>
                </a:r>
                <a:r>
                  <a:rPr lang="en-US" sz="1400" u="sng"/>
                  <a:t>Max Use</a:t>
                </a:r>
                <a:r>
                  <a:rPr lang="en-US" sz="1400"/>
                  <a:t>     </a:t>
                </a:r>
                <a:r>
                  <a:rPr lang="en-US" sz="1400" u="sng"/>
                  <a:t>Loop Repeat</a:t>
                </a:r>
                <a:endParaRPr lang="en-US" sz="1400" u="sng">
                  <a:effectLst>
                    <a:outerShdw blurRad="38100" dist="38100" dir="2700000" algn="tl">
                      <a:srgbClr val="000000"/>
                    </a:outerShdw>
                  </a:effectLst>
                </a:endParaRPr>
              </a:p>
            </p:txBody>
          </p:sp>
          <p:sp>
            <p:nvSpPr>
              <p:cNvPr id="58389" name="Rectangle 15"/>
              <p:cNvSpPr>
                <a:spLocks noChangeArrowheads="1"/>
              </p:cNvSpPr>
              <p:nvPr/>
            </p:nvSpPr>
            <p:spPr bwMode="auto">
              <a:xfrm>
                <a:off x="618" y="1794"/>
                <a:ext cx="4751" cy="2197"/>
              </a:xfrm>
              <a:prstGeom prst="rect">
                <a:avLst/>
              </a:prstGeom>
              <a:noFill/>
              <a:ln w="12700">
                <a:noFill/>
                <a:miter lim="800000"/>
                <a:headEnd/>
                <a:tailEnd/>
              </a:ln>
            </p:spPr>
            <p:txBody>
              <a:bodyPr lIns="90488" tIns="44450" rIns="90488" bIns="44450">
                <a:spAutoFit/>
              </a:bodyPr>
              <a:lstStyle/>
              <a:p>
                <a:pPr marL="457200" indent="-457200">
                  <a:spcBef>
                    <a:spcPct val="0"/>
                  </a:spcBef>
                  <a:tabLst>
                    <a:tab pos="228600" algn="l"/>
                    <a:tab pos="1085850" algn="l"/>
                    <a:tab pos="1717675" algn="l"/>
                    <a:tab pos="4225925" algn="l"/>
                    <a:tab pos="4457700" algn="l"/>
                    <a:tab pos="4918075" algn="l"/>
                    <a:tab pos="5600700" algn="l"/>
                    <a:tab pos="6234113" algn="l"/>
                  </a:tabLst>
                </a:pPr>
                <a:r>
                  <a:rPr lang="en-US" sz="1400" dirty="0"/>
                  <a:t>	</a:t>
                </a:r>
                <a:r>
                  <a:rPr lang="en-US" sz="1400" dirty="0" smtClean="0"/>
                  <a:t>10	</a:t>
                </a:r>
                <a:r>
                  <a:rPr lang="en-US" sz="1400" dirty="0"/>
                  <a:t>	</a:t>
                </a:r>
                <a:r>
                  <a:rPr lang="en-US" sz="1400" dirty="0" smtClean="0"/>
                  <a:t>ST        	Transaction </a:t>
                </a:r>
                <a:r>
                  <a:rPr lang="en-US" sz="1400" dirty="0"/>
                  <a:t>Set Header     	M	      	1</a:t>
                </a:r>
              </a:p>
              <a:p>
                <a:pPr marL="457200" indent="-457200">
                  <a:spcBef>
                    <a:spcPct val="0"/>
                  </a:spcBef>
                  <a:tabLst>
                    <a:tab pos="228600" algn="l"/>
                    <a:tab pos="1085850" algn="l"/>
                    <a:tab pos="1717675" algn="l"/>
                    <a:tab pos="4225925" algn="l"/>
                    <a:tab pos="4457700" algn="l"/>
                    <a:tab pos="4918075" algn="l"/>
                    <a:tab pos="5600700" algn="l"/>
                    <a:tab pos="6234113" algn="l"/>
                  </a:tabLst>
                </a:pPr>
                <a:r>
                  <a:rPr lang="en-US" sz="1400" dirty="0"/>
                  <a:t>	</a:t>
                </a:r>
                <a:r>
                  <a:rPr lang="en-US" sz="1400" dirty="0" smtClean="0"/>
                  <a:t>20</a:t>
                </a:r>
                <a:r>
                  <a:rPr lang="en-US" sz="1400" dirty="0"/>
                  <a:t>	</a:t>
                </a:r>
                <a:r>
                  <a:rPr lang="en-US" sz="1400" dirty="0" smtClean="0"/>
                  <a:t>	BR       	Beginning </a:t>
                </a:r>
                <a:r>
                  <a:rPr lang="en-US" sz="1400" dirty="0"/>
                  <a:t>Segment             	M	       	1</a:t>
                </a:r>
              </a:p>
              <a:p>
                <a:pPr marL="457200" indent="-457200">
                  <a:spcBef>
                    <a:spcPct val="0"/>
                  </a:spcBef>
                  <a:tabLst>
                    <a:tab pos="228600" algn="l"/>
                    <a:tab pos="1085850" algn="l"/>
                    <a:tab pos="1885950" algn="l"/>
                    <a:tab pos="4225925" algn="l"/>
                    <a:tab pos="4457700" algn="l"/>
                    <a:tab pos="4918075" algn="l"/>
                    <a:tab pos="5600700" algn="l"/>
                    <a:tab pos="6234113" algn="l"/>
                  </a:tabLst>
                </a:pPr>
                <a:r>
                  <a:rPr lang="en-US" sz="1400" dirty="0"/>
                  <a:t>	  .		 .	      .	.		 .</a:t>
                </a:r>
              </a:p>
              <a:p>
                <a:pPr marL="457200" indent="-457200">
                  <a:spcBef>
                    <a:spcPct val="0"/>
                  </a:spcBef>
                  <a:tabLst>
                    <a:tab pos="228600" algn="l"/>
                    <a:tab pos="1085850" algn="l"/>
                    <a:tab pos="1885950" algn="l"/>
                    <a:tab pos="4225925" algn="l"/>
                    <a:tab pos="4457700" algn="l"/>
                    <a:tab pos="4918075" algn="l"/>
                    <a:tab pos="5600700" algn="l"/>
                    <a:tab pos="6234113" algn="l"/>
                  </a:tabLst>
                </a:pPr>
                <a:endParaRPr lang="en-US" sz="1600" dirty="0"/>
              </a:p>
              <a:p>
                <a:pPr marL="457200" indent="-457200">
                  <a:spcBef>
                    <a:spcPct val="0"/>
                  </a:spcBef>
                  <a:tabLst>
                    <a:tab pos="228600" algn="l"/>
                    <a:tab pos="1085850" algn="l"/>
                    <a:tab pos="1885950" algn="l"/>
                    <a:tab pos="4225925" algn="l"/>
                    <a:tab pos="4457700" algn="l"/>
                    <a:tab pos="4918075" algn="l"/>
                    <a:tab pos="5600700" algn="l"/>
                    <a:tab pos="6234113" algn="l"/>
                  </a:tabLst>
                </a:pPr>
                <a:r>
                  <a:rPr lang="en-US" sz="1800" dirty="0"/>
                  <a:t>Detail:</a:t>
                </a:r>
              </a:p>
              <a:p>
                <a:pPr marL="457200" indent="-457200">
                  <a:spcBef>
                    <a:spcPct val="0"/>
                  </a:spcBef>
                  <a:tabLst>
                    <a:tab pos="228600" algn="l"/>
                    <a:tab pos="1085850" algn="l"/>
                    <a:tab pos="1885950" algn="l"/>
                    <a:tab pos="4225925" algn="l"/>
                    <a:tab pos="4457700" algn="l"/>
                    <a:tab pos="4918075" algn="l"/>
                    <a:tab pos="5600700" algn="l"/>
                    <a:tab pos="6234113" algn="l"/>
                  </a:tabLst>
                </a:pPr>
                <a:endParaRPr lang="en-US" sz="1400" dirty="0"/>
              </a:p>
              <a:p>
                <a:pPr marL="457200" indent="-457200">
                  <a:spcBef>
                    <a:spcPct val="0"/>
                  </a:spcBef>
                  <a:tabLst>
                    <a:tab pos="228600" algn="l"/>
                    <a:tab pos="1085850" algn="l"/>
                    <a:tab pos="1885950" algn="l"/>
                    <a:tab pos="4225925" algn="l"/>
                    <a:tab pos="4457700" algn="l"/>
                    <a:tab pos="4918075" algn="l"/>
                    <a:tab pos="5600700" algn="l"/>
                    <a:tab pos="6234113" algn="l"/>
                  </a:tabLst>
                </a:pPr>
                <a:r>
                  <a:rPr lang="en-US" sz="1400" dirty="0"/>
                  <a:t> 		</a:t>
                </a:r>
                <a:r>
                  <a:rPr lang="en-US" sz="1400" u="sng" dirty="0">
                    <a:solidFill>
                      <a:srgbClr val="FF0000"/>
                    </a:solidFill>
                  </a:rPr>
                  <a:t>Loop ID-LX</a:t>
                </a:r>
                <a:r>
                  <a:rPr lang="en-US" sz="1400" dirty="0"/>
                  <a:t>							&gt;1</a:t>
                </a:r>
              </a:p>
              <a:p>
                <a:pPr marL="457200" indent="-457200">
                  <a:spcBef>
                    <a:spcPct val="0"/>
                  </a:spcBef>
                  <a:tabLst>
                    <a:tab pos="228600" algn="l"/>
                    <a:tab pos="1085850" algn="l"/>
                    <a:tab pos="1885950" algn="l"/>
                    <a:tab pos="4225925" algn="l"/>
                    <a:tab pos="4457700" algn="l"/>
                    <a:tab pos="4918075" algn="l"/>
                    <a:tab pos="5600700" algn="l"/>
                    <a:tab pos="6234113" algn="l"/>
                  </a:tabLst>
                </a:pPr>
                <a:r>
                  <a:rPr lang="en-US" sz="1400" dirty="0"/>
                  <a:t>	10          	LX         Assigned Number	O</a:t>
                </a:r>
              </a:p>
              <a:p>
                <a:pPr marL="457200" indent="-457200">
                  <a:spcBef>
                    <a:spcPct val="0"/>
                  </a:spcBef>
                  <a:tabLst>
                    <a:tab pos="228600" algn="l"/>
                    <a:tab pos="1085850" algn="l"/>
                    <a:tab pos="1885950" algn="l"/>
                    <a:tab pos="4225925" algn="l"/>
                    <a:tab pos="4457700" algn="l"/>
                    <a:tab pos="4918075" algn="l"/>
                    <a:tab pos="5600700" algn="l"/>
                    <a:tab pos="6234113" algn="l"/>
                  </a:tabLst>
                </a:pPr>
                <a:r>
                  <a:rPr lang="en-US" sz="1400" dirty="0"/>
                  <a:t>	20          	N9         Reference Identification	M       	&gt;1</a:t>
                </a:r>
              </a:p>
              <a:p>
                <a:pPr marL="457200" indent="-457200">
                  <a:spcBef>
                    <a:spcPct val="0"/>
                  </a:spcBef>
                  <a:tabLst>
                    <a:tab pos="228600" algn="l"/>
                    <a:tab pos="1085850" algn="l"/>
                    <a:tab pos="1885950" algn="l"/>
                    <a:tab pos="4225925" algn="l"/>
                    <a:tab pos="4457700" algn="l"/>
                    <a:tab pos="4918075" algn="l"/>
                    <a:tab pos="5600700" algn="l"/>
                    <a:tab pos="6234113" algn="l"/>
                  </a:tabLst>
                </a:pPr>
                <a:r>
                  <a:rPr lang="en-US" sz="1400" dirty="0"/>
                  <a:t>	 .	 	.	      .	.		.</a:t>
                </a:r>
              </a:p>
              <a:p>
                <a:pPr marL="457200" indent="-457200">
                  <a:spcBef>
                    <a:spcPct val="0"/>
                  </a:spcBef>
                  <a:tabLst>
                    <a:tab pos="228600" algn="l"/>
                    <a:tab pos="1085850" algn="l"/>
                    <a:tab pos="1885950" algn="l"/>
                    <a:tab pos="4225925" algn="l"/>
                    <a:tab pos="4457700" algn="l"/>
                    <a:tab pos="4918075" algn="l"/>
                    <a:tab pos="5600700" algn="l"/>
                    <a:tab pos="6234113" algn="l"/>
                  </a:tabLst>
                </a:pPr>
                <a:r>
                  <a:rPr lang="en-US" sz="1400" dirty="0"/>
                  <a:t>	 . 	 	.	      .	.	 	.</a:t>
                </a:r>
              </a:p>
              <a:p>
                <a:pPr marL="457200" indent="-457200">
                  <a:spcBef>
                    <a:spcPct val="0"/>
                  </a:spcBef>
                  <a:tabLst>
                    <a:tab pos="228600" algn="l"/>
                    <a:tab pos="1085850" algn="l"/>
                    <a:tab pos="1885950" algn="l"/>
                    <a:tab pos="4225925" algn="l"/>
                    <a:tab pos="4457700" algn="l"/>
                    <a:tab pos="4918075" algn="l"/>
                    <a:tab pos="5600700" algn="l"/>
                    <a:tab pos="6234113" algn="l"/>
                  </a:tabLst>
                </a:pPr>
                <a:endParaRPr lang="en-US" sz="1400" dirty="0"/>
              </a:p>
              <a:p>
                <a:pPr marL="457200" indent="-457200">
                  <a:spcBef>
                    <a:spcPct val="0"/>
                  </a:spcBef>
                  <a:tabLst>
                    <a:tab pos="228600" algn="l"/>
                    <a:tab pos="1085850" algn="l"/>
                    <a:tab pos="1885950" algn="l"/>
                    <a:tab pos="4225925" algn="l"/>
                    <a:tab pos="4457700" algn="l"/>
                    <a:tab pos="4918075" algn="l"/>
                    <a:tab pos="5600700" algn="l"/>
                    <a:tab pos="6234113" algn="l"/>
                  </a:tabLst>
                </a:pPr>
                <a:r>
                  <a:rPr lang="en-US" sz="1400" dirty="0"/>
                  <a:t>		</a:t>
                </a:r>
                <a:r>
                  <a:rPr lang="en-US" sz="1400" u="sng" dirty="0">
                    <a:solidFill>
                      <a:srgbClr val="00B050"/>
                    </a:solidFill>
                  </a:rPr>
                  <a:t>Loop ID-LM</a:t>
                </a:r>
                <a:r>
                  <a:rPr lang="en-US" sz="1400" dirty="0"/>
                  <a:t>							 50</a:t>
                </a:r>
              </a:p>
              <a:p>
                <a:pPr marL="457200" indent="-457200">
                  <a:spcBef>
                    <a:spcPct val="0"/>
                  </a:spcBef>
                  <a:tabLst>
                    <a:tab pos="228600" algn="l"/>
                    <a:tab pos="1085850" algn="l"/>
                    <a:tab pos="1885950" algn="l"/>
                    <a:tab pos="4225925" algn="l"/>
                    <a:tab pos="4457700" algn="l"/>
                    <a:tab pos="4918075" algn="l"/>
                    <a:tab pos="5600700" algn="l"/>
                    <a:tab pos="6234113" algn="l"/>
                  </a:tabLst>
                </a:pPr>
                <a:r>
                  <a:rPr lang="en-US" sz="1400" dirty="0"/>
                  <a:t> 	270	LM         Code Source Information   	0       	 1</a:t>
                </a:r>
              </a:p>
              <a:p>
                <a:pPr marL="457200" indent="-457200">
                  <a:spcBef>
                    <a:spcPct val="0"/>
                  </a:spcBef>
                  <a:tabLst>
                    <a:tab pos="228600" algn="l"/>
                    <a:tab pos="1085850" algn="l"/>
                    <a:tab pos="1885950" algn="l"/>
                    <a:tab pos="4225925" algn="l"/>
                    <a:tab pos="4457700" algn="l"/>
                    <a:tab pos="4918075" algn="l"/>
                    <a:tab pos="5600700" algn="l"/>
                    <a:tab pos="6234113" algn="l"/>
                  </a:tabLst>
                </a:pPr>
                <a:r>
                  <a:rPr lang="en-US" sz="1400" dirty="0"/>
                  <a:t>	280     	LQ         Industry Code	M            100     </a:t>
                </a:r>
              </a:p>
              <a:p>
                <a:pPr marL="457200" indent="-457200">
                  <a:spcBef>
                    <a:spcPct val="0"/>
                  </a:spcBef>
                  <a:tabLst>
                    <a:tab pos="228600" algn="l"/>
                    <a:tab pos="1085850" algn="l"/>
                    <a:tab pos="1885950" algn="l"/>
                    <a:tab pos="4225925" algn="l"/>
                    <a:tab pos="4457700" algn="l"/>
                    <a:tab pos="4918075" algn="l"/>
                    <a:tab pos="5600700" algn="l"/>
                    <a:tab pos="6234113" algn="l"/>
                  </a:tabLst>
                </a:pPr>
                <a:endParaRPr lang="en-US" sz="1400" dirty="0"/>
              </a:p>
            </p:txBody>
          </p:sp>
        </p:grpSp>
        <p:sp>
          <p:nvSpPr>
            <p:cNvPr id="944144" name="Text Box 16"/>
            <p:cNvSpPr txBox="1">
              <a:spLocks noChangeArrowheads="1"/>
            </p:cNvSpPr>
            <p:nvPr/>
          </p:nvSpPr>
          <p:spPr bwMode="auto">
            <a:xfrm>
              <a:off x="584" y="2016"/>
              <a:ext cx="116" cy="231"/>
            </a:xfrm>
            <a:prstGeom prst="rect">
              <a:avLst/>
            </a:prstGeom>
            <a:noFill/>
            <a:ln w="12700">
              <a:noFill/>
              <a:miter lim="800000"/>
              <a:headEnd type="none" w="sm" len="sm"/>
              <a:tailEnd type="none" w="sm" len="sm"/>
            </a:ln>
            <a:effectLst/>
          </p:spPr>
          <p:txBody>
            <a:bodyPr wrap="none">
              <a:spAutoFit/>
            </a:bodyPr>
            <a:lstStyle/>
            <a:p>
              <a:pPr algn="r">
                <a:spcBef>
                  <a:spcPct val="0"/>
                </a:spcBef>
                <a:defRPr/>
              </a:pPr>
              <a:endParaRPr lang="en-US" sz="1800">
                <a:solidFill>
                  <a:schemeClr val="tx2"/>
                </a:solidFill>
                <a:effectLst>
                  <a:outerShdw blurRad="38100" dist="38100" dir="2700000" algn="tl">
                    <a:srgbClr val="000000"/>
                  </a:outerShdw>
                </a:effectLst>
                <a:latin typeface="Arial Rounded MT Bold" pitchFamily="34" charset="0"/>
              </a:endParaRPr>
            </a:p>
          </p:txBody>
        </p:sp>
        <p:sp>
          <p:nvSpPr>
            <p:cNvPr id="58383" name="Line 17"/>
            <p:cNvSpPr>
              <a:spLocks noChangeShapeType="1"/>
            </p:cNvSpPr>
            <p:nvPr/>
          </p:nvSpPr>
          <p:spPr bwMode="auto">
            <a:xfrm>
              <a:off x="576" y="2496"/>
              <a:ext cx="4504" cy="0"/>
            </a:xfrm>
            <a:prstGeom prst="line">
              <a:avLst/>
            </a:prstGeom>
            <a:noFill/>
            <a:ln w="12700">
              <a:solidFill>
                <a:schemeClr val="tx1"/>
              </a:solidFill>
              <a:round/>
              <a:headEnd/>
              <a:tailEnd/>
            </a:ln>
          </p:spPr>
          <p:txBody>
            <a:bodyPr wrap="none" anchor="ctr"/>
            <a:lstStyle/>
            <a:p>
              <a:endParaRPr lang="en-US"/>
            </a:p>
          </p:txBody>
        </p:sp>
        <p:sp>
          <p:nvSpPr>
            <p:cNvPr id="58384" name="Line 18"/>
            <p:cNvSpPr>
              <a:spLocks noChangeShapeType="1"/>
            </p:cNvSpPr>
            <p:nvPr/>
          </p:nvSpPr>
          <p:spPr bwMode="auto">
            <a:xfrm>
              <a:off x="576" y="4080"/>
              <a:ext cx="4504" cy="0"/>
            </a:xfrm>
            <a:prstGeom prst="line">
              <a:avLst/>
            </a:prstGeom>
            <a:noFill/>
            <a:ln w="12700">
              <a:solidFill>
                <a:schemeClr val="tx1"/>
              </a:solidFill>
              <a:round/>
              <a:headEnd/>
              <a:tailEnd/>
            </a:ln>
          </p:spPr>
          <p:txBody>
            <a:bodyPr wrap="none" anchor="ctr"/>
            <a:lstStyle/>
            <a:p>
              <a:endParaRPr lang="en-US"/>
            </a:p>
          </p:txBody>
        </p:sp>
        <p:sp>
          <p:nvSpPr>
            <p:cNvPr id="58385" name="Line 19"/>
            <p:cNvSpPr>
              <a:spLocks noChangeShapeType="1"/>
            </p:cNvSpPr>
            <p:nvPr/>
          </p:nvSpPr>
          <p:spPr bwMode="auto">
            <a:xfrm>
              <a:off x="576" y="3408"/>
              <a:ext cx="4368" cy="0"/>
            </a:xfrm>
            <a:prstGeom prst="line">
              <a:avLst/>
            </a:prstGeom>
            <a:noFill/>
            <a:ln w="12700">
              <a:solidFill>
                <a:schemeClr val="tx1"/>
              </a:solidFill>
              <a:round/>
              <a:headEnd/>
              <a:tailEnd/>
            </a:ln>
          </p:spPr>
          <p:txBody>
            <a:bodyPr wrap="none" anchor="ctr"/>
            <a:lstStyle/>
            <a:p>
              <a:endParaRPr lang="en-US"/>
            </a:p>
          </p:txBody>
        </p:sp>
        <p:sp>
          <p:nvSpPr>
            <p:cNvPr id="58386" name="Line 20"/>
            <p:cNvSpPr>
              <a:spLocks noChangeShapeType="1"/>
            </p:cNvSpPr>
            <p:nvPr/>
          </p:nvSpPr>
          <p:spPr bwMode="auto">
            <a:xfrm>
              <a:off x="4944" y="3408"/>
              <a:ext cx="0" cy="576"/>
            </a:xfrm>
            <a:prstGeom prst="line">
              <a:avLst/>
            </a:prstGeom>
            <a:noFill/>
            <a:ln w="9525">
              <a:solidFill>
                <a:schemeClr val="tx1"/>
              </a:solidFill>
              <a:round/>
              <a:headEnd/>
              <a:tailEnd/>
            </a:ln>
          </p:spPr>
          <p:txBody>
            <a:bodyPr/>
            <a:lstStyle/>
            <a:p>
              <a:endParaRPr lang="en-US"/>
            </a:p>
          </p:txBody>
        </p:sp>
        <p:cxnSp>
          <p:nvCxnSpPr>
            <p:cNvPr id="58387" name="AutoShape 21"/>
            <p:cNvCxnSpPr>
              <a:cxnSpLocks noChangeShapeType="1"/>
              <a:stCxn id="58383" idx="1"/>
              <a:endCxn id="58384" idx="1"/>
            </p:cNvCxnSpPr>
            <p:nvPr/>
          </p:nvCxnSpPr>
          <p:spPr bwMode="auto">
            <a:xfrm>
              <a:off x="5080" y="2496"/>
              <a:ext cx="0" cy="1584"/>
            </a:xfrm>
            <a:prstGeom prst="straightConnector1">
              <a:avLst/>
            </a:prstGeom>
            <a:noFill/>
            <a:ln w="12700">
              <a:solidFill>
                <a:schemeClr val="tx1"/>
              </a:solidFill>
              <a:round/>
              <a:headEnd/>
              <a:tailEnd/>
            </a:ln>
          </p:spPr>
        </p:cxnSp>
      </p:grpSp>
      <p:grpSp>
        <p:nvGrpSpPr>
          <p:cNvPr id="21" name="Group 20"/>
          <p:cNvGrpSpPr/>
          <p:nvPr/>
        </p:nvGrpSpPr>
        <p:grpSpPr>
          <a:xfrm>
            <a:off x="5029200" y="6445190"/>
            <a:ext cx="4140200" cy="369332"/>
            <a:chOff x="6019800" y="6445190"/>
            <a:chExt cx="3098800" cy="369332"/>
          </a:xfrm>
        </p:grpSpPr>
        <p:sp>
          <p:nvSpPr>
            <p:cNvPr id="22" name="TextBox 21"/>
            <p:cNvSpPr txBox="1"/>
            <p:nvPr/>
          </p:nvSpPr>
          <p:spPr bwMode="auto">
            <a:xfrm>
              <a:off x="6019800" y="6445190"/>
              <a:ext cx="3098800" cy="369332"/>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1800" dirty="0" smtClean="0">
                  <a:solidFill>
                    <a:srgbClr val="FF0000"/>
                  </a:solidFill>
                  <a:latin typeface="Arial Narrow" pitchFamily="34" charset="0"/>
                  <a:cs typeface="Arial" charset="0"/>
                </a:rPr>
                <a:t>Transaction Set                Written Document</a:t>
              </a:r>
              <a:endParaRPr lang="en-US" sz="1800" dirty="0">
                <a:solidFill>
                  <a:srgbClr val="FF0000"/>
                </a:solidFill>
                <a:latin typeface="Arial Narrow" pitchFamily="34" charset="0"/>
                <a:cs typeface="Arial" charset="0"/>
              </a:endParaRPr>
            </a:p>
          </p:txBody>
        </p:sp>
        <p:sp>
          <p:nvSpPr>
            <p:cNvPr id="23" name="Left-Right Arrow 22"/>
            <p:cNvSpPr/>
            <p:nvPr/>
          </p:nvSpPr>
          <p:spPr bwMode="auto">
            <a:xfrm>
              <a:off x="7217064"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title"/>
          </p:nvPr>
        </p:nvSpPr>
        <p:spPr>
          <a:xfrm>
            <a:off x="906463" y="381000"/>
            <a:ext cx="7038975" cy="701675"/>
          </a:xfrm>
          <a:noFill/>
        </p:spPr>
        <p:txBody>
          <a:bodyPr lIns="46038" tIns="46038" rIns="46038" bIns="46038">
            <a:spAutoFit/>
          </a:bodyPr>
          <a:lstStyle/>
          <a:p>
            <a:r>
              <a:rPr lang="en-US" sz="4000" smtClean="0"/>
              <a:t>Definition of EDI</a:t>
            </a:r>
            <a:endParaRPr lang="en-US" sz="5100" smtClean="0"/>
          </a:p>
        </p:txBody>
      </p:sp>
      <p:sp>
        <p:nvSpPr>
          <p:cNvPr id="7170" name="Rectangle 2"/>
          <p:cNvSpPr>
            <a:spLocks noGrp="1" noChangeArrowheads="1"/>
          </p:cNvSpPr>
          <p:nvPr>
            <p:ph idx="1"/>
          </p:nvPr>
        </p:nvSpPr>
        <p:spPr>
          <a:xfrm>
            <a:off x="304800" y="1371600"/>
            <a:ext cx="8458200" cy="4724400"/>
          </a:xfrm>
        </p:spPr>
        <p:txBody>
          <a:bodyPr/>
          <a:lstStyle/>
          <a:p>
            <a:pPr defTabSz="460375">
              <a:lnSpc>
                <a:spcPct val="80000"/>
              </a:lnSpc>
              <a:buClr>
                <a:schemeClr val="tx2"/>
              </a:buClr>
              <a:buSzPct val="70000"/>
              <a:buFont typeface="Wingdings" pitchFamily="2" charset="2"/>
              <a:buChar char="l"/>
            </a:pPr>
            <a:r>
              <a:rPr lang="en-US" sz="2800" dirty="0" smtClean="0"/>
              <a:t>Electronic Data Interchange EDI is:</a:t>
            </a:r>
          </a:p>
          <a:p>
            <a:pPr defTabSz="460375">
              <a:lnSpc>
                <a:spcPct val="80000"/>
              </a:lnSpc>
            </a:pPr>
            <a:endParaRPr lang="en-US" sz="1800" dirty="0" smtClean="0"/>
          </a:p>
          <a:p>
            <a:pPr lvl="1" defTabSz="460375">
              <a:lnSpc>
                <a:spcPct val="80000"/>
              </a:lnSpc>
              <a:buClr>
                <a:schemeClr val="tx2"/>
              </a:buClr>
              <a:buSzTx/>
              <a:buFont typeface="Arial" panose="020B0604020202020204" pitchFamily="34" charset="0"/>
              <a:buChar char="•"/>
            </a:pPr>
            <a:r>
              <a:rPr lang="en-US" sz="2400" b="0" dirty="0" smtClean="0"/>
              <a:t>The computer-to-computer interchange of strictly formatted messages that represent business documents </a:t>
            </a:r>
          </a:p>
          <a:p>
            <a:pPr marL="914400" indent="-457200" defTabSz="460375">
              <a:lnSpc>
                <a:spcPct val="80000"/>
              </a:lnSpc>
              <a:buFont typeface="Arial" panose="020B0604020202020204" pitchFamily="34" charset="0"/>
              <a:buChar char="•"/>
            </a:pPr>
            <a:endParaRPr lang="en-US" sz="2400" b="0" dirty="0" smtClean="0"/>
          </a:p>
          <a:p>
            <a:pPr lvl="1" defTabSz="460375">
              <a:lnSpc>
                <a:spcPct val="80000"/>
              </a:lnSpc>
              <a:buClr>
                <a:schemeClr val="tx2"/>
              </a:buClr>
              <a:buSzTx/>
              <a:buFont typeface="Arial" panose="020B0604020202020204" pitchFamily="34" charset="0"/>
              <a:buChar char="•"/>
            </a:pPr>
            <a:r>
              <a:rPr lang="en-US" sz="2400" b="0" dirty="0" smtClean="0"/>
              <a:t>A sequence of messages between two parties, either of whom may serve as originator or recipient </a:t>
            </a:r>
          </a:p>
          <a:p>
            <a:pPr marL="914400" indent="-457200" defTabSz="460375">
              <a:lnSpc>
                <a:spcPct val="80000"/>
              </a:lnSpc>
              <a:buFont typeface="Arial" panose="020B0604020202020204" pitchFamily="34" charset="0"/>
              <a:buChar char="•"/>
            </a:pPr>
            <a:endParaRPr lang="en-US" sz="2400" b="0" dirty="0" smtClean="0"/>
          </a:p>
          <a:p>
            <a:pPr lvl="1" defTabSz="460375">
              <a:lnSpc>
                <a:spcPct val="80000"/>
              </a:lnSpc>
              <a:buClr>
                <a:schemeClr val="tx2"/>
              </a:buClr>
              <a:buSzTx/>
              <a:buFont typeface="Arial" panose="020B0604020202020204" pitchFamily="34" charset="0"/>
              <a:buChar char="•"/>
            </a:pPr>
            <a:r>
              <a:rPr lang="en-US" sz="2400" b="0" dirty="0" smtClean="0"/>
              <a:t>The formatted data representing the documents transmitted from originator to recipient via telecommunications</a:t>
            </a:r>
            <a:r>
              <a:rPr lang="en-US" sz="2400" dirty="0" smtClean="0"/>
              <a:t> </a:t>
            </a: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1026"/>
          <p:cNvSpPr>
            <a:spLocks noChangeArrowheads="1"/>
          </p:cNvSpPr>
          <p:nvPr/>
        </p:nvSpPr>
        <p:spPr bwMode="auto">
          <a:xfrm>
            <a:off x="533400" y="304800"/>
            <a:ext cx="8077200" cy="914400"/>
          </a:xfrm>
          <a:prstGeom prst="rect">
            <a:avLst/>
          </a:prstGeom>
          <a:noFill/>
          <a:ln w="9525">
            <a:noFill/>
            <a:miter lim="800000"/>
            <a:headEnd/>
            <a:tailEnd/>
          </a:ln>
          <a:effectLst/>
        </p:spPr>
        <p:txBody>
          <a:bodyPr anchor="ctr"/>
          <a:lstStyle/>
          <a:p>
            <a:pPr algn="ctr" eaLnBrk="0" hangingPunct="0">
              <a:defRPr/>
            </a:pPr>
            <a:r>
              <a:rPr lang="en-US" sz="2800" dirty="0" smtClean="0">
                <a:solidFill>
                  <a:srgbClr val="2D2DB9"/>
                </a:solidFill>
              </a:rPr>
              <a:t>DLMS 810L, Logistics Bill</a:t>
            </a:r>
            <a:endParaRPr lang="en-US" sz="2800" dirty="0">
              <a:solidFill>
                <a:srgbClr val="2D2DB9"/>
              </a:solidFill>
              <a:effectLst>
                <a:outerShdw blurRad="38100" dist="38100" dir="2700000" algn="tl">
                  <a:srgbClr val="000000"/>
                </a:outerShdw>
              </a:effectLst>
            </a:endParaRPr>
          </a:p>
        </p:txBody>
      </p:sp>
      <p:sp>
        <p:nvSpPr>
          <p:cNvPr id="34819" name="Text Box 1028"/>
          <p:cNvSpPr txBox="1">
            <a:spLocks noChangeArrowheads="1"/>
          </p:cNvSpPr>
          <p:nvPr/>
        </p:nvSpPr>
        <p:spPr bwMode="auto">
          <a:xfrm>
            <a:off x="4038600" y="1881188"/>
            <a:ext cx="4724400" cy="4570995"/>
          </a:xfrm>
          <a:prstGeom prst="rect">
            <a:avLst/>
          </a:prstGeom>
          <a:noFill/>
          <a:ln w="12700">
            <a:solidFill>
              <a:schemeClr val="tx2"/>
            </a:solidFill>
            <a:miter lim="800000"/>
            <a:headEnd/>
            <a:tailEnd/>
          </a:ln>
        </p:spPr>
        <p:txBody>
          <a:bodyPr lIns="90488" tIns="44450" rIns="90488" bIns="44450">
            <a:spAutoFit/>
          </a:bodyPr>
          <a:lstStyle/>
          <a:p>
            <a:pPr defTabSz="514350" eaLnBrk="0" hangingPunct="0">
              <a:lnSpc>
                <a:spcPct val="90000"/>
              </a:lnSpc>
              <a:spcBef>
                <a:spcPct val="50000"/>
              </a:spcBef>
              <a:tabLst>
                <a:tab pos="514350" algn="l"/>
              </a:tabLst>
            </a:pPr>
            <a:r>
              <a:rPr lang="en-US" sz="1600" dirty="0">
                <a:solidFill>
                  <a:prstClr val="black"/>
                </a:solidFill>
              </a:rPr>
              <a:t>PURPOSE:  </a:t>
            </a:r>
            <a:r>
              <a:rPr lang="en-US" sz="1600" b="0" dirty="0">
                <a:solidFill>
                  <a:prstClr val="black"/>
                </a:solidFill>
              </a:rPr>
              <a:t>Used to </a:t>
            </a:r>
            <a:r>
              <a:rPr lang="en-US" sz="1600" b="0" dirty="0" smtClean="0">
                <a:solidFill>
                  <a:prstClr val="black"/>
                </a:solidFill>
              </a:rPr>
              <a:t>invoice material and equipment from a supply distribution system for immediate consumption or stockage against projected requirements.</a:t>
            </a:r>
            <a:endParaRPr lang="en-US" sz="1600" dirty="0">
              <a:solidFill>
                <a:prstClr val="black"/>
              </a:solidFill>
            </a:endParaRPr>
          </a:p>
          <a:p>
            <a:pPr defTabSz="514350" eaLnBrk="0" hangingPunct="0">
              <a:lnSpc>
                <a:spcPct val="90000"/>
              </a:lnSpc>
              <a:spcBef>
                <a:spcPct val="50000"/>
              </a:spcBef>
              <a:tabLst>
                <a:tab pos="514350" algn="l"/>
              </a:tabLst>
            </a:pPr>
            <a:r>
              <a:rPr lang="en-US" sz="1600" dirty="0">
                <a:solidFill>
                  <a:prstClr val="black"/>
                </a:solidFill>
              </a:rPr>
              <a:t>TABLE 1,  Header Section.  </a:t>
            </a:r>
            <a:r>
              <a:rPr lang="en-US" sz="1600" b="0" dirty="0">
                <a:solidFill>
                  <a:prstClr val="black"/>
                </a:solidFill>
              </a:rPr>
              <a:t>Contains information common to all </a:t>
            </a:r>
            <a:r>
              <a:rPr lang="en-US" sz="1600" b="0" dirty="0" smtClean="0">
                <a:solidFill>
                  <a:prstClr val="black"/>
                </a:solidFill>
              </a:rPr>
              <a:t>bills such as; transaction type, transaction set control number, code identifying type of bill, date and time, etc</a:t>
            </a:r>
            <a:r>
              <a:rPr lang="en-US" sz="1600" dirty="0" smtClean="0">
                <a:solidFill>
                  <a:prstClr val="black"/>
                </a:solidFill>
              </a:rPr>
              <a:t>.</a:t>
            </a:r>
            <a:endParaRPr lang="en-US" sz="1600" dirty="0">
              <a:solidFill>
                <a:prstClr val="black"/>
              </a:solidFill>
            </a:endParaRPr>
          </a:p>
          <a:p>
            <a:pPr defTabSz="514350" eaLnBrk="0" hangingPunct="0">
              <a:lnSpc>
                <a:spcPct val="90000"/>
              </a:lnSpc>
              <a:spcBef>
                <a:spcPct val="50000"/>
              </a:spcBef>
              <a:tabLst>
                <a:tab pos="514350" algn="l"/>
              </a:tabLst>
            </a:pPr>
            <a:r>
              <a:rPr lang="en-US" sz="1600" dirty="0">
                <a:solidFill>
                  <a:prstClr val="black"/>
                </a:solidFill>
              </a:rPr>
              <a:t>TABLE 2, Detail Section.  </a:t>
            </a:r>
            <a:r>
              <a:rPr lang="en-US" sz="1600" b="0" dirty="0" smtClean="0">
                <a:solidFill>
                  <a:prstClr val="black"/>
                </a:solidFill>
              </a:rPr>
              <a:t>Contains detailed data specific to the specific billing transaction. Examples of data in the detail section are; identity of invoicing (billing) office, purchase unit, quantity, currency, who will pay, date, product description, billing address, etc. </a:t>
            </a:r>
            <a:endParaRPr lang="en-US" sz="1600" b="0" dirty="0">
              <a:solidFill>
                <a:prstClr val="black"/>
              </a:solidFill>
            </a:endParaRPr>
          </a:p>
          <a:p>
            <a:pPr defTabSz="514350" eaLnBrk="0" hangingPunct="0">
              <a:lnSpc>
                <a:spcPct val="90000"/>
              </a:lnSpc>
              <a:spcBef>
                <a:spcPct val="50000"/>
              </a:spcBef>
              <a:tabLst>
                <a:tab pos="514350" algn="l"/>
              </a:tabLst>
            </a:pPr>
            <a:r>
              <a:rPr lang="en-US" sz="1600" dirty="0">
                <a:solidFill>
                  <a:prstClr val="black"/>
                </a:solidFill>
              </a:rPr>
              <a:t>TABLE 3, Summary Section.  </a:t>
            </a:r>
            <a:r>
              <a:rPr lang="en-US" sz="1600" b="0" dirty="0" smtClean="0">
                <a:solidFill>
                  <a:prstClr val="black"/>
                </a:solidFill>
              </a:rPr>
              <a:t>Contains </a:t>
            </a:r>
            <a:r>
              <a:rPr lang="en-US" sz="1600" b="0" dirty="0">
                <a:solidFill>
                  <a:prstClr val="black"/>
                </a:solidFill>
              </a:rPr>
              <a:t>summaries of the </a:t>
            </a:r>
            <a:r>
              <a:rPr lang="en-US" sz="1600" b="0" dirty="0" smtClean="0">
                <a:solidFill>
                  <a:prstClr val="black"/>
                </a:solidFill>
              </a:rPr>
              <a:t>details contained </a:t>
            </a:r>
            <a:r>
              <a:rPr lang="en-US" sz="1600" b="0" dirty="0">
                <a:solidFill>
                  <a:prstClr val="black"/>
                </a:solidFill>
              </a:rPr>
              <a:t>in table </a:t>
            </a:r>
            <a:r>
              <a:rPr lang="en-US" sz="1600" b="0" dirty="0" smtClean="0">
                <a:solidFill>
                  <a:prstClr val="black"/>
                </a:solidFill>
              </a:rPr>
              <a:t>2.  Most frequently used in financial transactions. </a:t>
            </a:r>
          </a:p>
          <a:p>
            <a:pPr defTabSz="514350" eaLnBrk="0" hangingPunct="0">
              <a:lnSpc>
                <a:spcPct val="90000"/>
              </a:lnSpc>
              <a:spcBef>
                <a:spcPct val="50000"/>
              </a:spcBef>
              <a:tabLst>
                <a:tab pos="514350" algn="l"/>
              </a:tabLst>
            </a:pPr>
            <a:endParaRPr lang="en-US" sz="1600" b="0" dirty="0">
              <a:solidFill>
                <a:prstClr val="black"/>
              </a:solidFill>
            </a:endParaRPr>
          </a:p>
        </p:txBody>
      </p:sp>
      <p:sp>
        <p:nvSpPr>
          <p:cNvPr id="34820" name="Text Box 1029"/>
          <p:cNvSpPr txBox="1">
            <a:spLocks noChangeArrowheads="1"/>
          </p:cNvSpPr>
          <p:nvPr/>
        </p:nvSpPr>
        <p:spPr bwMode="auto">
          <a:xfrm>
            <a:off x="4191000" y="1482833"/>
            <a:ext cx="4572000" cy="366767"/>
          </a:xfrm>
          <a:prstGeom prst="rect">
            <a:avLst/>
          </a:prstGeom>
          <a:noFill/>
          <a:ln w="12700">
            <a:noFill/>
            <a:miter lim="800000"/>
            <a:headEnd/>
            <a:tailEnd/>
          </a:ln>
        </p:spPr>
        <p:txBody>
          <a:bodyPr wrap="square" lIns="90488" tIns="44450" rIns="90488" bIns="44450">
            <a:spAutoFit/>
          </a:bodyPr>
          <a:lstStyle/>
          <a:p>
            <a:pPr algn="ctr" eaLnBrk="0" hangingPunct="0">
              <a:lnSpc>
                <a:spcPct val="90000"/>
              </a:lnSpc>
              <a:spcBef>
                <a:spcPct val="50000"/>
              </a:spcBef>
            </a:pPr>
            <a:r>
              <a:rPr lang="en-US" sz="2000" dirty="0">
                <a:solidFill>
                  <a:srgbClr val="7030A0"/>
                </a:solidFill>
                <a:latin typeface="+mn-lt"/>
              </a:rPr>
              <a:t>TRANSACTION SET </a:t>
            </a:r>
            <a:r>
              <a:rPr lang="en-US" sz="2000" dirty="0" smtClean="0">
                <a:solidFill>
                  <a:srgbClr val="7030A0"/>
                </a:solidFill>
                <a:latin typeface="+mn-lt"/>
              </a:rPr>
              <a:t>SECTIONS</a:t>
            </a:r>
            <a:endParaRPr lang="en-US" sz="2000" dirty="0">
              <a:solidFill>
                <a:srgbClr val="7030A0"/>
              </a:solidFill>
              <a:latin typeface="+mn-lt"/>
            </a:endParaRPr>
          </a:p>
        </p:txBody>
      </p:sp>
      <p:sp>
        <p:nvSpPr>
          <p:cNvPr id="224262" name="AutoShape 1030"/>
          <p:cNvSpPr>
            <a:spLocks noChangeArrowheads="1"/>
          </p:cNvSpPr>
          <p:nvPr/>
        </p:nvSpPr>
        <p:spPr bwMode="auto">
          <a:xfrm>
            <a:off x="2486025" y="1066800"/>
            <a:ext cx="2286000" cy="762000"/>
          </a:xfrm>
          <a:prstGeom prst="curvedDownArrow">
            <a:avLst>
              <a:gd name="adj1" fmla="val 60000"/>
              <a:gd name="adj2" fmla="val 120000"/>
              <a:gd name="adj3" fmla="val 40343"/>
            </a:avLst>
          </a:prstGeom>
          <a:solidFill>
            <a:srgbClr val="FFFFCC"/>
          </a:solidFill>
          <a:ln w="12700">
            <a:solidFill>
              <a:schemeClr val="tx2"/>
            </a:solidFill>
            <a:miter lim="800000"/>
            <a:headEnd/>
            <a:tailEnd/>
          </a:ln>
          <a:effectLst/>
        </p:spPr>
        <p:txBody>
          <a:bodyPr lIns="90488" tIns="44450" rIns="90488" bIns="44450" anchor="ctr">
            <a:spAutoFit/>
          </a:bodyPr>
          <a:lstStyle/>
          <a:p>
            <a:pPr algn="ctr" eaLnBrk="0" hangingPunct="0">
              <a:lnSpc>
                <a:spcPct val="90000"/>
              </a:lnSpc>
              <a:defRPr/>
            </a:pPr>
            <a:endParaRPr lang="en-US" dirty="0">
              <a:solidFill>
                <a:prstClr val="black"/>
              </a:solidFill>
              <a:effectLst>
                <a:outerShdw blurRad="38100" dist="38100" dir="2700000" algn="tl">
                  <a:srgbClr val="000000">
                    <a:alpha val="43137"/>
                  </a:srgbClr>
                </a:outerShdw>
              </a:effectLst>
            </a:endParaRPr>
          </a:p>
        </p:txBody>
      </p:sp>
      <p:pic>
        <p:nvPicPr>
          <p:cNvPr id="136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59" y="1881188"/>
            <a:ext cx="3958541" cy="45709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 name="Group 6"/>
          <p:cNvGrpSpPr/>
          <p:nvPr/>
        </p:nvGrpSpPr>
        <p:grpSpPr>
          <a:xfrm>
            <a:off x="5029200" y="6445190"/>
            <a:ext cx="4140200" cy="369332"/>
            <a:chOff x="6019800" y="6445190"/>
            <a:chExt cx="3098800" cy="369332"/>
          </a:xfrm>
        </p:grpSpPr>
        <p:sp>
          <p:nvSpPr>
            <p:cNvPr id="8" name="TextBox 7"/>
            <p:cNvSpPr txBox="1"/>
            <p:nvPr/>
          </p:nvSpPr>
          <p:spPr bwMode="auto">
            <a:xfrm>
              <a:off x="6019800" y="6445190"/>
              <a:ext cx="3098800" cy="369332"/>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1800" dirty="0" smtClean="0">
                  <a:solidFill>
                    <a:srgbClr val="FF0000"/>
                  </a:solidFill>
                  <a:latin typeface="Arial Narrow" pitchFamily="34" charset="0"/>
                  <a:cs typeface="Arial" charset="0"/>
                </a:rPr>
                <a:t>Transaction Set                Written Document</a:t>
              </a:r>
              <a:endParaRPr lang="en-US" sz="1800" dirty="0">
                <a:solidFill>
                  <a:srgbClr val="FF0000"/>
                </a:solidFill>
                <a:latin typeface="Arial Narrow" pitchFamily="34" charset="0"/>
                <a:cs typeface="Arial" charset="0"/>
              </a:endParaRPr>
            </a:p>
          </p:txBody>
        </p:sp>
        <p:sp>
          <p:nvSpPr>
            <p:cNvPr id="9" name="Left-Right Arrow 8"/>
            <p:cNvSpPr/>
            <p:nvPr/>
          </p:nvSpPr>
          <p:spPr bwMode="auto">
            <a:xfrm>
              <a:off x="7217064"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extLst>
      <p:ext uri="{BB962C8B-B14F-4D97-AF65-F5344CB8AC3E}">
        <p14:creationId xmlns:p14="http://schemas.microsoft.com/office/powerpoint/2010/main" val="762566172"/>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Text Box 3"/>
          <p:cNvSpPr txBox="1">
            <a:spLocks noChangeArrowheads="1"/>
          </p:cNvSpPr>
          <p:nvPr/>
        </p:nvSpPr>
        <p:spPr bwMode="auto">
          <a:xfrm>
            <a:off x="6626225" y="508000"/>
            <a:ext cx="433388" cy="328613"/>
          </a:xfrm>
          <a:prstGeom prst="rect">
            <a:avLst/>
          </a:prstGeom>
          <a:noFill/>
          <a:ln w="9525" algn="ctr">
            <a:noFill/>
            <a:miter lim="800000"/>
            <a:headEnd/>
            <a:tailEnd/>
          </a:ln>
        </p:spPr>
        <p:txBody>
          <a:bodyPr lIns="0" tIns="0" rIns="0" bIns="0">
            <a:spAutoFit/>
          </a:bodyPr>
          <a:lstStyle/>
          <a:p>
            <a:pPr algn="ctr" eaLnBrk="0" hangingPunct="0">
              <a:lnSpc>
                <a:spcPct val="90000"/>
              </a:lnSpc>
              <a:spcBef>
                <a:spcPct val="50000"/>
              </a:spcBef>
            </a:pPr>
            <a:endParaRPr lang="en-US" sz="2400">
              <a:solidFill>
                <a:srgbClr val="04148C"/>
              </a:solidFill>
            </a:endParaRPr>
          </a:p>
        </p:txBody>
      </p:sp>
      <p:pic>
        <p:nvPicPr>
          <p:cNvPr id="11" name="Picture 10"/>
          <p:cNvPicPr/>
          <p:nvPr/>
        </p:nvPicPr>
        <p:blipFill rotWithShape="1">
          <a:blip r:embed="rId3"/>
          <a:srcRect l="1814" t="4843" r="2927" b="3133"/>
          <a:stretch/>
        </p:blipFill>
        <p:spPr>
          <a:xfrm>
            <a:off x="838199" y="533400"/>
            <a:ext cx="8001001" cy="5791200"/>
          </a:xfrm>
          <a:prstGeom prst="rect">
            <a:avLst/>
          </a:prstGeom>
          <a:ln>
            <a:noFill/>
          </a:ln>
        </p:spPr>
      </p:pic>
      <p:grpSp>
        <p:nvGrpSpPr>
          <p:cNvPr id="12" name="Group 11"/>
          <p:cNvGrpSpPr/>
          <p:nvPr/>
        </p:nvGrpSpPr>
        <p:grpSpPr>
          <a:xfrm>
            <a:off x="5029200" y="6445190"/>
            <a:ext cx="4140200" cy="369332"/>
            <a:chOff x="6019800" y="6445190"/>
            <a:chExt cx="3098800" cy="369332"/>
          </a:xfrm>
        </p:grpSpPr>
        <p:sp>
          <p:nvSpPr>
            <p:cNvPr id="13" name="TextBox 12"/>
            <p:cNvSpPr txBox="1"/>
            <p:nvPr/>
          </p:nvSpPr>
          <p:spPr bwMode="auto">
            <a:xfrm>
              <a:off x="6019800" y="6445190"/>
              <a:ext cx="3098800" cy="369332"/>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1800" dirty="0" smtClean="0">
                  <a:solidFill>
                    <a:srgbClr val="FF0000"/>
                  </a:solidFill>
                  <a:latin typeface="Arial Narrow" pitchFamily="34" charset="0"/>
                  <a:cs typeface="Arial" charset="0"/>
                </a:rPr>
                <a:t>Transaction Set                Written Document</a:t>
              </a:r>
              <a:endParaRPr lang="en-US" sz="1800" dirty="0">
                <a:solidFill>
                  <a:srgbClr val="FF0000"/>
                </a:solidFill>
                <a:latin typeface="Arial Narrow" pitchFamily="34" charset="0"/>
                <a:cs typeface="Arial" charset="0"/>
              </a:endParaRPr>
            </a:p>
          </p:txBody>
        </p:sp>
        <p:sp>
          <p:nvSpPr>
            <p:cNvPr id="15" name="Left-Right Arrow 14"/>
            <p:cNvSpPr/>
            <p:nvPr/>
          </p:nvSpPr>
          <p:spPr bwMode="auto">
            <a:xfrm>
              <a:off x="7217064"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457200" y="254433"/>
            <a:ext cx="8086725" cy="439701"/>
          </a:xfrm>
          <a:prstGeom prst="rect">
            <a:avLst/>
          </a:prstGeom>
          <a:noFill/>
          <a:ln w="12700">
            <a:noFill/>
            <a:miter lim="800000"/>
            <a:headEnd/>
            <a:tailEnd/>
          </a:ln>
        </p:spPr>
        <p:txBody>
          <a:bodyPr lIns="90488" tIns="44450" rIns="90488" bIns="44450">
            <a:spAutoFit/>
          </a:bodyPr>
          <a:lstStyle/>
          <a:p>
            <a:pPr marL="0" marR="0" lvl="0" indent="0" algn="ctr" defTabSz="914400" rtl="0" eaLnBrk="0" fontAlgn="base" latinLnBrk="0" hangingPunct="0">
              <a:lnSpc>
                <a:spcPct val="100000"/>
              </a:lnSpc>
              <a:spcBef>
                <a:spcPct val="30000"/>
              </a:spcBef>
              <a:spcAft>
                <a:spcPct val="0"/>
              </a:spcAft>
              <a:buClrTx/>
              <a:buSzTx/>
              <a:buFontTx/>
              <a:buNone/>
              <a:tabLst/>
              <a:defRPr/>
            </a:pPr>
            <a:r>
              <a:rPr kumimoji="0" lang="en-US" sz="3600" b="1" i="0" u="none" strike="noStrike" kern="1200" cap="none" spc="0" normalizeH="0" baseline="0" noProof="0" dirty="0" smtClean="0">
                <a:ln>
                  <a:noFill/>
                </a:ln>
                <a:solidFill>
                  <a:srgbClr val="2D2DB9"/>
                </a:solidFill>
                <a:effectLst/>
                <a:uLnTx/>
                <a:uFillTx/>
                <a:latin typeface="Arial" pitchFamily="34" charset="0"/>
                <a:ea typeface="+mn-ea"/>
                <a:cs typeface="+mn-cs"/>
              </a:rPr>
              <a:t>MILS vs. DLMS EDI</a:t>
            </a:r>
            <a:endParaRPr kumimoji="0" lang="en-US" sz="3600" b="1" i="0" u="none" strike="noStrike" kern="1200" cap="none" spc="0" normalizeH="0" baseline="0" noProof="0" dirty="0">
              <a:ln>
                <a:noFill/>
              </a:ln>
              <a:solidFill>
                <a:srgbClr val="2D2DB9"/>
              </a:solidFill>
              <a:effectLst/>
              <a:uLnTx/>
              <a:uFillTx/>
              <a:latin typeface="Helvetica" pitchFamily="34" charset="0"/>
              <a:ea typeface="+mn-ea"/>
              <a:cs typeface="+mn-cs"/>
            </a:endParaRPr>
          </a:p>
        </p:txBody>
      </p:sp>
      <p:graphicFrame>
        <p:nvGraphicFramePr>
          <p:cNvPr id="17" name="Table 16"/>
          <p:cNvGraphicFramePr>
            <a:graphicFrameLocks noGrp="1"/>
          </p:cNvGraphicFramePr>
          <p:nvPr>
            <p:extLst>
              <p:ext uri="{D42A27DB-BD31-4B8C-83A1-F6EECF244321}">
                <p14:modId xmlns:p14="http://schemas.microsoft.com/office/powerpoint/2010/main" val="1801993032"/>
              </p:ext>
            </p:extLst>
          </p:nvPr>
        </p:nvGraphicFramePr>
        <p:xfrm>
          <a:off x="427839" y="1199143"/>
          <a:ext cx="4685582" cy="5310240"/>
        </p:xfrm>
        <a:graphic>
          <a:graphicData uri="http://schemas.openxmlformats.org/drawingml/2006/table">
            <a:tbl>
              <a:tblPr/>
              <a:tblGrid>
                <a:gridCol w="826108">
                  <a:extLst>
                    <a:ext uri="{9D8B030D-6E8A-4147-A177-3AD203B41FA5}">
                      <a16:colId xmlns:a16="http://schemas.microsoft.com/office/drawing/2014/main" val="4006042825"/>
                    </a:ext>
                  </a:extLst>
                </a:gridCol>
                <a:gridCol w="2168534">
                  <a:extLst>
                    <a:ext uri="{9D8B030D-6E8A-4147-A177-3AD203B41FA5}">
                      <a16:colId xmlns:a16="http://schemas.microsoft.com/office/drawing/2014/main" val="3595828252"/>
                    </a:ext>
                  </a:extLst>
                </a:gridCol>
                <a:gridCol w="1690940">
                  <a:extLst>
                    <a:ext uri="{9D8B030D-6E8A-4147-A177-3AD203B41FA5}">
                      <a16:colId xmlns:a16="http://schemas.microsoft.com/office/drawing/2014/main" val="1661453477"/>
                    </a:ext>
                  </a:extLst>
                </a:gridCol>
              </a:tblGrid>
              <a:tr h="21922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lnSpc>
                          <a:spcPct val="100000"/>
                        </a:lnSpc>
                      </a:pPr>
                      <a:r>
                        <a:rPr lang="en-US" sz="1400" b="1" u="none" strike="noStrike" dirty="0">
                          <a:solidFill>
                            <a:srgbClr val="002060"/>
                          </a:solidFill>
                          <a:effectLst/>
                          <a:latin typeface="Arial" panose="020B0604020202020204" pitchFamily="34" charset="0"/>
                          <a:cs typeface="Arial" panose="020B0604020202020204" pitchFamily="34" charset="0"/>
                        </a:rPr>
                        <a:t>RPs</a:t>
                      </a:r>
                      <a:endParaRPr lang="en-US" sz="1400" b="1"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lnSpc>
                          <a:spcPct val="100000"/>
                        </a:lnSpc>
                      </a:pPr>
                      <a:r>
                        <a:rPr lang="en-US" sz="1400" b="1" u="none" strike="noStrike" dirty="0">
                          <a:solidFill>
                            <a:srgbClr val="002060"/>
                          </a:solidFill>
                          <a:effectLst/>
                          <a:latin typeface="Arial" panose="020B0604020202020204" pitchFamily="34" charset="0"/>
                          <a:cs typeface="Arial" panose="020B0604020202020204" pitchFamily="34" charset="0"/>
                        </a:rPr>
                        <a:t>Field Length</a:t>
                      </a:r>
                      <a:endParaRPr lang="en-US" sz="1400" b="1"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lnSpc>
                          <a:spcPct val="100000"/>
                        </a:lnSpc>
                      </a:pPr>
                      <a:r>
                        <a:rPr lang="en-US" sz="1400" b="1" u="none" strike="noStrike" dirty="0">
                          <a:solidFill>
                            <a:srgbClr val="002060"/>
                          </a:solidFill>
                          <a:effectLst/>
                          <a:latin typeface="Arial" panose="020B0604020202020204" pitchFamily="34" charset="0"/>
                          <a:cs typeface="Arial" panose="020B0604020202020204" pitchFamily="34" charset="0"/>
                        </a:rPr>
                        <a:t>Sample Data</a:t>
                      </a:r>
                      <a:endParaRPr lang="en-US" sz="1400" b="1"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extLst>
                  <a:ext uri="{0D108BD9-81ED-4DB2-BD59-A6C34878D82A}">
                    <a16:rowId xmlns:a16="http://schemas.microsoft.com/office/drawing/2014/main" val="3516293984"/>
                  </a:ext>
                </a:extLst>
              </a:tr>
              <a:tr h="2700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01-03</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Document Identifier</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b="1" u="none" strike="noStrike" dirty="0">
                          <a:solidFill>
                            <a:srgbClr val="FF0000"/>
                          </a:solidFill>
                          <a:effectLst/>
                          <a:latin typeface="Arial" panose="020B0604020202020204" pitchFamily="34" charset="0"/>
                          <a:cs typeface="Arial" panose="020B0604020202020204" pitchFamily="34" charset="0"/>
                        </a:rPr>
                        <a:t>A01</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4078916326"/>
                  </a:ext>
                </a:extLst>
              </a:tr>
              <a:tr h="2700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04-06</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Routing Identifier</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b="1" u="none" strike="noStrike" dirty="0">
                          <a:solidFill>
                            <a:srgbClr val="FF0000"/>
                          </a:solidFill>
                          <a:effectLst/>
                          <a:latin typeface="Arial" panose="020B0604020202020204" pitchFamily="34" charset="0"/>
                          <a:cs typeface="Arial" panose="020B0604020202020204" pitchFamily="34" charset="0"/>
                        </a:rPr>
                        <a:t>SMS</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3836223424"/>
                  </a:ext>
                </a:extLst>
              </a:tr>
              <a:tr h="2700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07</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Media and Status</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b="1" u="none" strike="noStrike" dirty="0">
                          <a:solidFill>
                            <a:srgbClr val="FF0000"/>
                          </a:solidFill>
                          <a:effectLst/>
                          <a:latin typeface="Arial" panose="020B0604020202020204" pitchFamily="34" charset="0"/>
                          <a:cs typeface="Arial" panose="020B0604020202020204" pitchFamily="34" charset="0"/>
                        </a:rPr>
                        <a:t>B</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78068280"/>
                  </a:ext>
                </a:extLst>
              </a:tr>
              <a:tr h="2700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08-22</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Stock Number</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b="1" u="none" strike="noStrike" dirty="0">
                          <a:solidFill>
                            <a:srgbClr val="FF0000"/>
                          </a:solidFill>
                          <a:effectLst/>
                          <a:latin typeface="Arial" panose="020B0604020202020204" pitchFamily="34" charset="0"/>
                          <a:cs typeface="Arial" panose="020B0604020202020204" pitchFamily="34" charset="0"/>
                        </a:rPr>
                        <a:t>5910001234567</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3821104922"/>
                  </a:ext>
                </a:extLst>
              </a:tr>
              <a:tr h="2700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23-24</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Unit of Issue</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b="1" u="none" strike="noStrike" dirty="0">
                          <a:solidFill>
                            <a:srgbClr val="FF0000"/>
                          </a:solidFill>
                          <a:effectLst/>
                          <a:latin typeface="Arial" panose="020B0604020202020204" pitchFamily="34" charset="0"/>
                          <a:cs typeface="Arial" panose="020B0604020202020204" pitchFamily="34" charset="0"/>
                        </a:rPr>
                        <a:t>EA</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579846926"/>
                  </a:ext>
                </a:extLst>
              </a:tr>
              <a:tr h="2700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25-29</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381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Quantity</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381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b="1" u="none" strike="noStrike" dirty="0">
                          <a:solidFill>
                            <a:srgbClr val="FF0000"/>
                          </a:solidFill>
                          <a:effectLst/>
                          <a:latin typeface="Arial" panose="020B0604020202020204" pitchFamily="34" charset="0"/>
                          <a:cs typeface="Arial" panose="020B0604020202020204" pitchFamily="34" charset="0"/>
                        </a:rPr>
                        <a:t>1</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381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2683911623"/>
                  </a:ext>
                </a:extLst>
              </a:tr>
              <a:tr h="2700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30-43</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FFFF66">
                        <a:alpha val="61961"/>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Document No</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FFFF66">
                        <a:alpha val="61961"/>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b="1" u="none" strike="noStrike" dirty="0">
                          <a:solidFill>
                            <a:srgbClr val="FF0000"/>
                          </a:solidFill>
                          <a:effectLst/>
                          <a:latin typeface="Arial" panose="020B0604020202020204" pitchFamily="34" charset="0"/>
                          <a:cs typeface="Arial" panose="020B0604020202020204" pitchFamily="34" charset="0"/>
                        </a:rPr>
                        <a:t>FB230093070001</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R="9525" marT="9525" marB="0" anchor="ctr">
                    <a:lnL w="38100" cap="flat" cmpd="sng" algn="ctr">
                      <a:solidFill>
                        <a:srgbClr val="FF0000"/>
                      </a:solidFill>
                      <a:prstDash val="solid"/>
                      <a:round/>
                      <a:headEnd type="none" w="med" len="med"/>
                      <a:tailEnd type="none" w="med" len="med"/>
                    </a:lnL>
                    <a:lnR w="12700" cmpd="sng">
                      <a:solidFill>
                        <a:sysClr val="windowText" lastClr="000000"/>
                      </a:solidFill>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FFFF66">
                        <a:alpha val="61961"/>
                      </a:srgbClr>
                    </a:solidFill>
                  </a:tcPr>
                </a:tc>
                <a:extLst>
                  <a:ext uri="{0D108BD9-81ED-4DB2-BD59-A6C34878D82A}">
                    <a16:rowId xmlns:a16="http://schemas.microsoft.com/office/drawing/2014/main" val="3894720304"/>
                  </a:ext>
                </a:extLst>
              </a:tr>
              <a:tr h="2700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44</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38100" cap="flat" cmpd="sng" algn="ctr">
                      <a:solidFill>
                        <a:srgbClr val="FF0000"/>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a:effectLst/>
                          <a:latin typeface="Arial" panose="020B0604020202020204" pitchFamily="34" charset="0"/>
                          <a:cs typeface="Arial" panose="020B0604020202020204" pitchFamily="34" charset="0"/>
                        </a:rPr>
                        <a:t>Demand</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38100" cap="flat" cmpd="sng" algn="ctr">
                      <a:solidFill>
                        <a:srgbClr val="FF0000"/>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b="1" u="none" strike="noStrike" dirty="0">
                          <a:solidFill>
                            <a:srgbClr val="FF0000"/>
                          </a:solidFill>
                          <a:effectLst/>
                          <a:latin typeface="Arial" panose="020B0604020202020204" pitchFamily="34" charset="0"/>
                          <a:cs typeface="Arial" panose="020B0604020202020204" pitchFamily="34" charset="0"/>
                        </a:rPr>
                        <a:t>R</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38100" cap="flat" cmpd="sng" algn="ctr">
                      <a:solidFill>
                        <a:srgbClr val="FF0000"/>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198153471"/>
                  </a:ext>
                </a:extLst>
              </a:tr>
              <a:tr h="2700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45-50</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a:effectLst/>
                          <a:latin typeface="Arial" panose="020B0604020202020204" pitchFamily="34" charset="0"/>
                          <a:cs typeface="Arial" panose="020B0604020202020204" pitchFamily="34" charset="0"/>
                        </a:rPr>
                        <a:t>Supplementary Address</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b="1" u="none" strike="noStrike" dirty="0">
                          <a:solidFill>
                            <a:srgbClr val="FF0000"/>
                          </a:solidFill>
                          <a:effectLst/>
                          <a:latin typeface="Arial" panose="020B0604020202020204" pitchFamily="34" charset="0"/>
                          <a:cs typeface="Arial" panose="020B0604020202020204" pitchFamily="34" charset="0"/>
                        </a:rPr>
                        <a:t> </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1580191664"/>
                  </a:ext>
                </a:extLst>
              </a:tr>
              <a:tr h="2700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51</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a:effectLst/>
                          <a:latin typeface="Arial" panose="020B0604020202020204" pitchFamily="34" charset="0"/>
                          <a:cs typeface="Arial" panose="020B0604020202020204" pitchFamily="34" charset="0"/>
                        </a:rPr>
                        <a:t>Signal</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b="1" u="none" strike="noStrike" dirty="0">
                          <a:solidFill>
                            <a:srgbClr val="FF0000"/>
                          </a:solidFill>
                          <a:effectLst/>
                          <a:latin typeface="Arial" panose="020B0604020202020204" pitchFamily="34" charset="0"/>
                          <a:cs typeface="Arial" panose="020B0604020202020204" pitchFamily="34" charset="0"/>
                        </a:rPr>
                        <a:t>A  </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1898685542"/>
                  </a:ext>
                </a:extLst>
              </a:tr>
              <a:tr h="2700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52-53</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Fund</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b="1" u="none" strike="noStrike" dirty="0">
                          <a:solidFill>
                            <a:srgbClr val="FF0000"/>
                          </a:solidFill>
                          <a:effectLst/>
                          <a:latin typeface="Arial" panose="020B0604020202020204" pitchFamily="34" charset="0"/>
                          <a:cs typeface="Arial" panose="020B0604020202020204" pitchFamily="34" charset="0"/>
                        </a:rPr>
                        <a:t>KZ</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721826999"/>
                  </a:ext>
                </a:extLst>
              </a:tr>
              <a:tr h="2700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54-56</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a:effectLst/>
                          <a:latin typeface="Arial" panose="020B0604020202020204" pitchFamily="34" charset="0"/>
                          <a:cs typeface="Arial" panose="020B0604020202020204" pitchFamily="34" charset="0"/>
                        </a:rPr>
                        <a:t>Distribution</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b="1" u="none" strike="noStrike" dirty="0">
                          <a:solidFill>
                            <a:srgbClr val="FF0000"/>
                          </a:solidFill>
                          <a:effectLst/>
                          <a:latin typeface="Arial" panose="020B0604020202020204" pitchFamily="34" charset="0"/>
                          <a:cs typeface="Arial" panose="020B0604020202020204" pitchFamily="34" charset="0"/>
                        </a:rPr>
                        <a:t> </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2059562017"/>
                  </a:ext>
                </a:extLst>
              </a:tr>
              <a:tr h="2700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57-59</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a:effectLst/>
                          <a:latin typeface="Arial" panose="020B0604020202020204" pitchFamily="34" charset="0"/>
                          <a:cs typeface="Arial" panose="020B0604020202020204" pitchFamily="34" charset="0"/>
                        </a:rPr>
                        <a:t>Project</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b="1" u="none" strike="noStrike" dirty="0">
                          <a:solidFill>
                            <a:srgbClr val="FF0000"/>
                          </a:solidFill>
                          <a:effectLst/>
                          <a:latin typeface="Arial" panose="020B0604020202020204" pitchFamily="34" charset="0"/>
                          <a:cs typeface="Arial" panose="020B0604020202020204" pitchFamily="34" charset="0"/>
                        </a:rPr>
                        <a:t>9GF</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3233992105"/>
                  </a:ext>
                </a:extLst>
              </a:tr>
              <a:tr h="2700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60-61</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a:effectLst/>
                          <a:latin typeface="Arial" panose="020B0604020202020204" pitchFamily="34" charset="0"/>
                          <a:cs typeface="Arial" panose="020B0604020202020204" pitchFamily="34" charset="0"/>
                        </a:rPr>
                        <a:t>Priority</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b="1" u="none" strike="noStrike" dirty="0">
                          <a:solidFill>
                            <a:srgbClr val="FF0000"/>
                          </a:solidFill>
                          <a:effectLst/>
                          <a:latin typeface="Arial" panose="020B0604020202020204" pitchFamily="34" charset="0"/>
                          <a:cs typeface="Arial" panose="020B0604020202020204" pitchFamily="34" charset="0"/>
                        </a:rPr>
                        <a:t>08</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1446511924"/>
                  </a:ext>
                </a:extLst>
              </a:tr>
              <a:tr h="2700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62-64</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a:effectLst/>
                          <a:latin typeface="Arial" panose="020B0604020202020204" pitchFamily="34" charset="0"/>
                          <a:cs typeface="Arial" panose="020B0604020202020204" pitchFamily="34" charset="0"/>
                        </a:rPr>
                        <a:t>Reqd. Delivery Date</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b="1" u="none" strike="noStrike" dirty="0">
                          <a:solidFill>
                            <a:srgbClr val="FF0000"/>
                          </a:solidFill>
                          <a:effectLst/>
                          <a:latin typeface="Arial" panose="020B0604020202020204" pitchFamily="34" charset="0"/>
                          <a:cs typeface="Arial" panose="020B0604020202020204" pitchFamily="34" charset="0"/>
                        </a:rPr>
                        <a:t>777</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2483870788"/>
                  </a:ext>
                </a:extLst>
              </a:tr>
              <a:tr h="2700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65-66</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a:effectLst/>
                          <a:latin typeface="Arial" panose="020B0604020202020204" pitchFamily="34" charset="0"/>
                          <a:cs typeface="Arial" panose="020B0604020202020204" pitchFamily="34" charset="0"/>
                        </a:rPr>
                        <a:t>Advice</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b="1" u="none" strike="noStrike" dirty="0">
                          <a:solidFill>
                            <a:srgbClr val="FF0000"/>
                          </a:solidFill>
                          <a:effectLst/>
                          <a:latin typeface="Arial" panose="020B0604020202020204" pitchFamily="34" charset="0"/>
                          <a:cs typeface="Arial" panose="020B0604020202020204" pitchFamily="34" charset="0"/>
                        </a:rPr>
                        <a:t>2A</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1170594732"/>
                  </a:ext>
                </a:extLst>
              </a:tr>
              <a:tr h="47705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t">
                        <a:lnSpc>
                          <a:spcPct val="100000"/>
                        </a:lnSpc>
                      </a:pPr>
                      <a:r>
                        <a:rPr lang="en-US" sz="1400" u="none" strike="noStrike" dirty="0">
                          <a:effectLst/>
                          <a:latin typeface="Arial" panose="020B0604020202020204" pitchFamily="34" charset="0"/>
                          <a:cs typeface="Arial" panose="020B0604020202020204" pitchFamily="34" charset="0"/>
                        </a:rPr>
                        <a:t>67-69</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t">
                        <a:lnSpc>
                          <a:spcPct val="100000"/>
                        </a:lnSpc>
                      </a:pPr>
                      <a:r>
                        <a:rPr lang="en-US" sz="1400" u="none" strike="noStrike" dirty="0">
                          <a:effectLst/>
                          <a:latin typeface="Arial" panose="020B0604020202020204" pitchFamily="34" charset="0"/>
                          <a:cs typeface="Arial" panose="020B0604020202020204" pitchFamily="34" charset="0"/>
                        </a:rPr>
                        <a:t>Blank (Date of </a:t>
                      </a:r>
                      <a:r>
                        <a:rPr lang="en-US" sz="1400" u="none" strike="noStrike" dirty="0" err="1">
                          <a:effectLst/>
                          <a:latin typeface="Arial" panose="020B0604020202020204" pitchFamily="34" charset="0"/>
                          <a:cs typeface="Arial" panose="020B0604020202020204" pitchFamily="34" charset="0"/>
                        </a:rPr>
                        <a:t>Rcpt</a:t>
                      </a:r>
                      <a:r>
                        <a:rPr lang="en-US" sz="1400" u="none" strike="noStrike" dirty="0">
                          <a:effectLst/>
                          <a:latin typeface="Arial" panose="020B0604020202020204" pitchFamily="34" charset="0"/>
                          <a:cs typeface="Arial" panose="020B0604020202020204" pitchFamily="34" charset="0"/>
                        </a:rPr>
                        <a:t> on Referral/Passing Order)</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t">
                        <a:lnSpc>
                          <a:spcPct val="100000"/>
                        </a:lnSpc>
                      </a:pPr>
                      <a:r>
                        <a:rPr lang="en-US" sz="1400" u="none" strike="noStrike" dirty="0">
                          <a:effectLst/>
                          <a:latin typeface="Arial" panose="020B0604020202020204" pitchFamily="34" charset="0"/>
                          <a:cs typeface="Arial" panose="020B0604020202020204" pitchFamily="34" charset="0"/>
                        </a:rPr>
                        <a:t> </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3606790504"/>
                  </a:ext>
                </a:extLst>
              </a:tr>
              <a:tr h="289056">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t">
                        <a:lnSpc>
                          <a:spcPct val="100000"/>
                        </a:lnSpc>
                      </a:pPr>
                      <a:r>
                        <a:rPr lang="en-US" sz="1400" u="none" strike="noStrike" dirty="0">
                          <a:effectLst/>
                          <a:latin typeface="Arial" panose="020B0604020202020204" pitchFamily="34" charset="0"/>
                          <a:cs typeface="Arial" panose="020B0604020202020204" pitchFamily="34" charset="0"/>
                        </a:rPr>
                        <a:t>70-80</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t">
                        <a:lnSpc>
                          <a:spcPct val="100000"/>
                        </a:lnSpc>
                      </a:pPr>
                      <a:r>
                        <a:rPr lang="en-US" sz="1400" u="none" strike="noStrike" dirty="0">
                          <a:effectLst/>
                          <a:latin typeface="Arial" panose="020B0604020202020204" pitchFamily="34" charset="0"/>
                          <a:cs typeface="Arial" panose="020B0604020202020204" pitchFamily="34" charset="0"/>
                        </a:rPr>
                        <a:t>Blank (Intra-Service use)</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t">
                        <a:lnSpc>
                          <a:spcPct val="100000"/>
                        </a:lnSpc>
                      </a:pPr>
                      <a:r>
                        <a:rPr lang="en-US" sz="1400" u="none" strike="noStrike" dirty="0">
                          <a:effectLst/>
                          <a:latin typeface="Arial" panose="020B0604020202020204" pitchFamily="34" charset="0"/>
                          <a:cs typeface="Arial" panose="020B0604020202020204" pitchFamily="34" charset="0"/>
                        </a:rPr>
                        <a:t> </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3738894603"/>
                  </a:ext>
                </a:extLst>
              </a:tr>
            </a:tbl>
          </a:graphicData>
        </a:graphic>
      </p:graphicFrame>
      <p:sp>
        <p:nvSpPr>
          <p:cNvPr id="18" name="Text Box 5"/>
          <p:cNvSpPr txBox="1">
            <a:spLocks noChangeArrowheads="1"/>
          </p:cNvSpPr>
          <p:nvPr/>
        </p:nvSpPr>
        <p:spPr bwMode="auto">
          <a:xfrm>
            <a:off x="5709385" y="1199143"/>
            <a:ext cx="3169920" cy="4875694"/>
          </a:xfrm>
          <a:prstGeom prst="rect">
            <a:avLst/>
          </a:prstGeom>
          <a:solidFill>
            <a:srgbClr val="FFC000">
              <a:lumMod val="20000"/>
              <a:lumOff val="80000"/>
            </a:srgbClr>
          </a:solidFill>
          <a:ln w="12700">
            <a:solidFill>
              <a:srgbClr val="44546A"/>
            </a:solidFill>
            <a:miter lim="800000"/>
            <a:headEnd/>
            <a:tailEnd/>
          </a:ln>
        </p:spPr>
        <p:txBody>
          <a:bodyPr lIns="90488" tIns="44450" rIns="90488" bIns="44450">
            <a:spAutoFit/>
          </a:bodyPr>
          <a:lstStyle/>
          <a:p>
            <a:pPr marL="0" marR="0" lvl="0" indent="0" algn="l" defTabSz="514350" rtl="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ST*511*00000001^</a:t>
            </a:r>
          </a:p>
          <a:p>
            <a:pPr marL="0" marR="0" lvl="0" indent="0" algn="l" defTabSz="514350" rtl="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BR*00*A0*20000729******131708^</a:t>
            </a:r>
          </a:p>
          <a:p>
            <a:pPr marL="0" marR="0" lvl="0" indent="0" algn="l" defTabSz="514350" rtl="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N1*OB**10*FB2300**FR^</a:t>
            </a:r>
          </a:p>
          <a:p>
            <a:pPr marL="0" marR="0" lvl="0" indent="0" algn="l" defTabSz="514350" rtl="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LX*1^</a:t>
            </a:r>
          </a:p>
          <a:p>
            <a:pPr marL="0" marR="0" lvl="0" indent="0" algn="l" defTabSz="514350" rtl="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N9*TN*</a:t>
            </a:r>
            <a:r>
              <a:rPr kumimoji="0" lang="en-US" sz="1400" b="1" i="0" u="none" strike="noStrike" kern="0" cap="none" spc="0" normalizeH="0" baseline="0" noProof="0" dirty="0" smtClean="0">
                <a:ln>
                  <a:noFill/>
                </a:ln>
                <a:solidFill>
                  <a:srgbClr val="FF0000"/>
                </a:solidFill>
                <a:effectLst/>
                <a:uLnTx/>
                <a:uFillTx/>
                <a:latin typeface="Arial" pitchFamily="34" charset="0"/>
                <a:ea typeface="+mn-ea"/>
                <a:cs typeface="Arial" panose="020B0604020202020204" pitchFamily="34" charset="0"/>
              </a:rPr>
              <a:t>FB230093070001</a:t>
            </a: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a:t>
            </a:r>
          </a:p>
          <a:p>
            <a:pPr marL="0" marR="0" lvl="0" indent="0" algn="l" defTabSz="514350" rtl="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PO1**</a:t>
            </a:r>
            <a:r>
              <a:rPr kumimoji="0" lang="en-US" sz="1400" b="1" i="0" u="none" strike="noStrike" kern="0" cap="none" spc="0" normalizeH="0" baseline="0" noProof="0" dirty="0" smtClean="0">
                <a:ln>
                  <a:noFill/>
                </a:ln>
                <a:solidFill>
                  <a:srgbClr val="FF0000"/>
                </a:solidFill>
                <a:effectLst/>
                <a:uLnTx/>
                <a:uFillTx/>
                <a:latin typeface="Arial" pitchFamily="34" charset="0"/>
                <a:ea typeface="+mn-ea"/>
                <a:cs typeface="Arial" panose="020B0604020202020204" pitchFamily="34" charset="0"/>
              </a:rPr>
              <a:t>1</a:t>
            </a: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a:t>
            </a:r>
            <a:r>
              <a:rPr kumimoji="0" lang="en-US" sz="1400" b="1" i="0" u="none" strike="noStrike" kern="0" cap="none" spc="0" normalizeH="0" baseline="0" noProof="0" dirty="0" smtClean="0">
                <a:ln>
                  <a:noFill/>
                </a:ln>
                <a:solidFill>
                  <a:srgbClr val="FF0000"/>
                </a:solidFill>
                <a:effectLst/>
                <a:uLnTx/>
                <a:uFillTx/>
                <a:latin typeface="Arial" pitchFamily="34" charset="0"/>
                <a:ea typeface="+mn-ea"/>
                <a:cs typeface="Arial" panose="020B0604020202020204" pitchFamily="34" charset="0"/>
              </a:rPr>
              <a:t>EA</a:t>
            </a: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***FS*</a:t>
            </a:r>
            <a:r>
              <a:rPr kumimoji="0" lang="en-US" sz="1400" b="1" i="0" u="none" strike="noStrike" kern="0" cap="none" spc="0" normalizeH="0" baseline="0" noProof="0" dirty="0" smtClean="0">
                <a:ln>
                  <a:noFill/>
                </a:ln>
                <a:solidFill>
                  <a:srgbClr val="FF0000"/>
                </a:solidFill>
                <a:effectLst/>
                <a:uLnTx/>
                <a:uFillTx/>
                <a:latin typeface="Arial" pitchFamily="34" charset="0"/>
                <a:ea typeface="+mn-ea"/>
                <a:cs typeface="Arial" panose="020B0604020202020204" pitchFamily="34" charset="0"/>
              </a:rPr>
              <a:t>5910001234567</a:t>
            </a: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  </a:t>
            </a:r>
          </a:p>
          <a:p>
            <a:pPr marL="0" marR="0" lvl="0" indent="0" algn="l" defTabSz="514350" rtl="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DD*</a:t>
            </a:r>
            <a:r>
              <a:rPr kumimoji="0" lang="en-US" sz="1400" b="1" i="0" u="none" strike="noStrike" kern="0" cap="none" spc="0" normalizeH="0" baseline="0" noProof="0" dirty="0" smtClean="0">
                <a:ln>
                  <a:noFill/>
                </a:ln>
                <a:solidFill>
                  <a:srgbClr val="FF0000"/>
                </a:solidFill>
                <a:effectLst/>
                <a:uLnTx/>
                <a:uFillTx/>
                <a:latin typeface="Arial" pitchFamily="34" charset="0"/>
                <a:ea typeface="+mn-ea"/>
                <a:cs typeface="Arial" panose="020B0604020202020204" pitchFamily="34" charset="0"/>
              </a:rPr>
              <a:t>R</a:t>
            </a: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*74^</a:t>
            </a:r>
          </a:p>
          <a:p>
            <a:pPr marL="0" marR="0" lvl="0" indent="0" algn="l" defTabSz="514350" rtl="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LM*DF^</a:t>
            </a:r>
          </a:p>
          <a:p>
            <a:pPr marL="0" marR="0" lvl="0" indent="0" algn="l" defTabSz="514350" rtl="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LQ*0*</a:t>
            </a:r>
            <a:r>
              <a:rPr kumimoji="0" lang="en-US" sz="1400" b="1" i="0" u="none" strike="noStrike" kern="0" cap="none" spc="0" normalizeH="0" baseline="0" noProof="0" dirty="0" smtClean="0">
                <a:ln>
                  <a:noFill/>
                </a:ln>
                <a:solidFill>
                  <a:srgbClr val="FF0000"/>
                </a:solidFill>
                <a:effectLst/>
                <a:uLnTx/>
                <a:uFillTx/>
                <a:latin typeface="Arial" pitchFamily="34" charset="0"/>
                <a:ea typeface="+mn-ea"/>
                <a:cs typeface="Arial" panose="020B0604020202020204" pitchFamily="34" charset="0"/>
              </a:rPr>
              <a:t>A01</a:t>
            </a: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a:t>
            </a:r>
          </a:p>
          <a:p>
            <a:pPr marL="0" marR="0" lvl="0" indent="0" algn="l" defTabSz="514350" rtl="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LQ*78*</a:t>
            </a:r>
            <a:r>
              <a:rPr kumimoji="0" lang="en-US" sz="1400" b="1" i="0" u="none" strike="noStrike" kern="0" cap="none" spc="0" normalizeH="0" baseline="0" noProof="0" dirty="0" smtClean="0">
                <a:ln>
                  <a:noFill/>
                </a:ln>
                <a:solidFill>
                  <a:srgbClr val="FF0000"/>
                </a:solidFill>
                <a:effectLst/>
                <a:uLnTx/>
                <a:uFillTx/>
                <a:latin typeface="Arial" pitchFamily="34" charset="0"/>
                <a:ea typeface="+mn-ea"/>
                <a:cs typeface="Arial" panose="020B0604020202020204" pitchFamily="34" charset="0"/>
              </a:rPr>
              <a:t>9GF</a:t>
            </a: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a:t>
            </a:r>
          </a:p>
          <a:p>
            <a:pPr marL="0" marR="0" lvl="0" indent="0" algn="l" defTabSz="514350" rtl="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LQ*79*</a:t>
            </a:r>
            <a:r>
              <a:rPr kumimoji="0" lang="en-US" sz="1400" b="1" i="0" u="none" strike="noStrike" kern="0" cap="none" spc="0" normalizeH="0" baseline="0" noProof="0" dirty="0" smtClean="0">
                <a:ln>
                  <a:noFill/>
                </a:ln>
                <a:solidFill>
                  <a:srgbClr val="FF0000"/>
                </a:solidFill>
                <a:effectLst/>
                <a:uLnTx/>
                <a:uFillTx/>
                <a:latin typeface="Arial" pitchFamily="34" charset="0"/>
                <a:ea typeface="+mn-ea"/>
                <a:cs typeface="Arial" panose="020B0604020202020204" pitchFamily="34" charset="0"/>
              </a:rPr>
              <a:t>08</a:t>
            </a: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a:t>
            </a:r>
          </a:p>
          <a:p>
            <a:pPr marL="0" marR="0" lvl="0" indent="0" algn="l" defTabSz="514350" rtl="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LQ*80*</a:t>
            </a:r>
            <a:r>
              <a:rPr kumimoji="0" lang="en-US" sz="1400" b="1" i="0" u="none" strike="noStrike" kern="0" cap="none" spc="0" normalizeH="0" baseline="0" noProof="0" dirty="0" smtClean="0">
                <a:ln>
                  <a:noFill/>
                </a:ln>
                <a:solidFill>
                  <a:srgbClr val="FF0000"/>
                </a:solidFill>
                <a:effectLst/>
                <a:uLnTx/>
                <a:uFillTx/>
                <a:latin typeface="Arial" pitchFamily="34" charset="0"/>
                <a:ea typeface="+mn-ea"/>
                <a:cs typeface="Arial" panose="020B0604020202020204" pitchFamily="34" charset="0"/>
              </a:rPr>
              <a:t>2A</a:t>
            </a: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a:t>
            </a:r>
          </a:p>
          <a:p>
            <a:pPr marL="0" marR="0" lvl="0" indent="0" algn="l" defTabSz="514350" rtl="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LQ*DE*</a:t>
            </a:r>
            <a:r>
              <a:rPr kumimoji="0" lang="en-US" sz="1400" b="1" i="0" u="none" strike="noStrike" kern="0" cap="none" spc="0" normalizeH="0" baseline="0" noProof="0" dirty="0" smtClean="0">
                <a:ln>
                  <a:noFill/>
                </a:ln>
                <a:solidFill>
                  <a:srgbClr val="FF0000"/>
                </a:solidFill>
                <a:effectLst/>
                <a:uLnTx/>
                <a:uFillTx/>
                <a:latin typeface="Arial" pitchFamily="34" charset="0"/>
                <a:ea typeface="+mn-ea"/>
                <a:cs typeface="Arial" panose="020B0604020202020204" pitchFamily="34" charset="0"/>
              </a:rPr>
              <a:t>A</a:t>
            </a: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a:t>
            </a:r>
          </a:p>
          <a:p>
            <a:pPr marL="0" marR="0" lvl="0" indent="0" algn="l" defTabSz="514350" rtl="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LQ*DF*</a:t>
            </a:r>
            <a:r>
              <a:rPr kumimoji="0" lang="en-US" sz="1400" b="1" i="0" u="none" strike="noStrike" kern="0" cap="none" spc="0" normalizeH="0" baseline="0" noProof="0" dirty="0" smtClean="0">
                <a:ln>
                  <a:noFill/>
                </a:ln>
                <a:solidFill>
                  <a:srgbClr val="FF0000"/>
                </a:solidFill>
                <a:effectLst/>
                <a:uLnTx/>
                <a:uFillTx/>
                <a:latin typeface="Arial" pitchFamily="34" charset="0"/>
                <a:ea typeface="+mn-ea"/>
                <a:cs typeface="Arial" panose="020B0604020202020204" pitchFamily="34" charset="0"/>
              </a:rPr>
              <a:t>B</a:t>
            </a: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a:t>
            </a:r>
          </a:p>
          <a:p>
            <a:pPr marL="0" marR="0" lvl="0" indent="0" algn="l" defTabSz="514350" rtl="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LQ*AL*</a:t>
            </a:r>
            <a:r>
              <a:rPr kumimoji="0" lang="en-US" sz="1400" b="1" i="0" u="none" strike="noStrike" kern="0" cap="none" spc="0" normalizeH="0" baseline="0" noProof="0" dirty="0" smtClean="0">
                <a:ln>
                  <a:noFill/>
                </a:ln>
                <a:solidFill>
                  <a:srgbClr val="FF0000"/>
                </a:solidFill>
                <a:effectLst/>
                <a:uLnTx/>
                <a:uFillTx/>
                <a:latin typeface="Arial" pitchFamily="34" charset="0"/>
                <a:ea typeface="+mn-ea"/>
                <a:cs typeface="Arial" panose="020B0604020202020204" pitchFamily="34" charset="0"/>
              </a:rPr>
              <a:t>777</a:t>
            </a: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a:t>
            </a:r>
          </a:p>
          <a:p>
            <a:pPr marL="0" marR="0" lvl="0" indent="0" algn="l" defTabSz="514350" rtl="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N1*Z4**M4*</a:t>
            </a:r>
            <a:r>
              <a:rPr kumimoji="0" lang="en-US" sz="1400" b="1" i="0" u="none" strike="noStrike" kern="0" cap="none" spc="0" normalizeH="0" baseline="0" noProof="0" dirty="0" smtClean="0">
                <a:ln>
                  <a:noFill/>
                </a:ln>
                <a:solidFill>
                  <a:srgbClr val="FF0000"/>
                </a:solidFill>
                <a:effectLst/>
                <a:uLnTx/>
                <a:uFillTx/>
                <a:latin typeface="Arial" pitchFamily="34" charset="0"/>
                <a:ea typeface="+mn-ea"/>
                <a:cs typeface="Arial" panose="020B0604020202020204" pitchFamily="34" charset="0"/>
              </a:rPr>
              <a:t>SMS</a:t>
            </a: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**TO^</a:t>
            </a:r>
          </a:p>
          <a:p>
            <a:pPr marL="0" marR="0" lvl="0" indent="0" algn="l" defTabSz="514350" rtl="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FA1*DY*D340^</a:t>
            </a:r>
          </a:p>
          <a:p>
            <a:pPr marL="0" marR="0" lvl="0" indent="0" algn="l" defTabSz="514350" rtl="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FA2*B5*</a:t>
            </a:r>
            <a:r>
              <a:rPr kumimoji="0" lang="en-US" sz="1400" b="1" i="0" u="none" strike="noStrike" kern="0" cap="none" spc="0" normalizeH="0" baseline="0" noProof="0" dirty="0" smtClean="0">
                <a:ln>
                  <a:noFill/>
                </a:ln>
                <a:solidFill>
                  <a:srgbClr val="FF0000"/>
                </a:solidFill>
                <a:effectLst/>
                <a:uLnTx/>
                <a:uFillTx/>
                <a:latin typeface="Arial" pitchFamily="34" charset="0"/>
                <a:ea typeface="+mn-ea"/>
                <a:cs typeface="Arial" panose="020B0604020202020204" pitchFamily="34" charset="0"/>
              </a:rPr>
              <a:t>KZ</a:t>
            </a: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a:t>
            </a:r>
          </a:p>
          <a:p>
            <a:pPr marL="0" marR="0" lvl="0" indent="0" algn="l" defTabSz="514350" rtl="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latin typeface="Arial" pitchFamily="34" charset="0"/>
                <a:ea typeface="+mn-ea"/>
                <a:cs typeface="Arial" panose="020B0604020202020204" pitchFamily="34" charset="0"/>
              </a:rPr>
              <a:t>SE*19*00000001^</a:t>
            </a:r>
          </a:p>
        </p:txBody>
      </p:sp>
      <p:sp>
        <p:nvSpPr>
          <p:cNvPr id="19" name="TextBox 18"/>
          <p:cNvSpPr txBox="1"/>
          <p:nvPr/>
        </p:nvSpPr>
        <p:spPr>
          <a:xfrm>
            <a:off x="2073227" y="837431"/>
            <a:ext cx="2053639"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2060"/>
                </a:solidFill>
                <a:effectLst/>
                <a:uLnTx/>
                <a:uFillTx/>
                <a:latin typeface="Calibri" panose="020F0502020204030204"/>
                <a:ea typeface="+mn-ea"/>
                <a:cs typeface="+mn-cs"/>
              </a:rPr>
              <a:t>MILS </a:t>
            </a:r>
            <a:r>
              <a:rPr kumimoji="0" lang="en-US" sz="1800" b="1" i="0" u="none" strike="noStrike" kern="1200" cap="none" spc="0" normalizeH="0" baseline="0" noProof="0" dirty="0" smtClean="0">
                <a:ln>
                  <a:noFill/>
                </a:ln>
                <a:solidFill>
                  <a:srgbClr val="002060"/>
                </a:solidFill>
                <a:effectLst/>
                <a:uLnTx/>
                <a:uFillTx/>
                <a:latin typeface="Calibri" panose="020F0502020204030204"/>
                <a:ea typeface="+mn-ea"/>
                <a:cs typeface="+mn-cs"/>
              </a:rPr>
              <a:t>Format (DLSS)</a:t>
            </a:r>
            <a:endParaRPr kumimoji="0" lang="en-US" sz="18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20" name="TextBox 19"/>
          <p:cNvSpPr txBox="1"/>
          <p:nvPr/>
        </p:nvSpPr>
        <p:spPr>
          <a:xfrm>
            <a:off x="5994902" y="837431"/>
            <a:ext cx="2598885"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2060"/>
                </a:solidFill>
                <a:effectLst/>
                <a:uLnTx/>
                <a:uFillTx/>
                <a:latin typeface="Calibri" panose="020F0502020204030204"/>
                <a:ea typeface="+mn-ea"/>
                <a:cs typeface="+mn-cs"/>
              </a:rPr>
              <a:t>DLMS EDI Format</a:t>
            </a:r>
            <a:endParaRPr kumimoji="0" lang="en-US" sz="18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2" name="Rectangle 1"/>
          <p:cNvSpPr/>
          <p:nvPr/>
        </p:nvSpPr>
        <p:spPr bwMode="auto">
          <a:xfrm>
            <a:off x="6324600" y="2188095"/>
            <a:ext cx="1524000" cy="277091"/>
          </a:xfrm>
          <a:prstGeom prst="rect">
            <a:avLst/>
          </a:prstGeom>
          <a:solidFill>
            <a:srgbClr val="FFFF66">
              <a:alpha val="27843"/>
            </a:srgbClr>
          </a:solid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chemeClr val="tx1"/>
              </a:solidFill>
              <a:effectLst/>
              <a:latin typeface="Times New Roman" pitchFamily="18" charset="0"/>
            </a:endParaRPr>
          </a:p>
        </p:txBody>
      </p:sp>
      <p:cxnSp>
        <p:nvCxnSpPr>
          <p:cNvPr id="4" name="Straight Arrow Connector 3"/>
          <p:cNvCxnSpPr/>
          <p:nvPr/>
        </p:nvCxnSpPr>
        <p:spPr bwMode="auto">
          <a:xfrm flipV="1">
            <a:off x="5113421" y="2465186"/>
            <a:ext cx="1211179" cy="735214"/>
          </a:xfrm>
          <a:prstGeom prst="straightConnector1">
            <a:avLst/>
          </a:prstGeom>
          <a:noFill/>
          <a:ln w="38100" cap="flat" cmpd="sng" algn="ctr">
            <a:solidFill>
              <a:srgbClr val="FF0000"/>
            </a:solidFill>
            <a:prstDash val="solid"/>
            <a:round/>
            <a:headEnd type="none" w="med" len="med"/>
            <a:tailEnd type="triangle"/>
          </a:ln>
          <a:effectLst/>
        </p:spPr>
      </p:cxnSp>
    </p:spTree>
    <p:extLst>
      <p:ext uri="{BB962C8B-B14F-4D97-AF65-F5344CB8AC3E}">
        <p14:creationId xmlns:p14="http://schemas.microsoft.com/office/powerpoint/2010/main" val="3082901889"/>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ChangeArrowheads="1"/>
          </p:cNvSpPr>
          <p:nvPr/>
        </p:nvSpPr>
        <p:spPr bwMode="auto">
          <a:xfrm>
            <a:off x="3124200" y="6477000"/>
            <a:ext cx="2895600" cy="457200"/>
          </a:xfrm>
          <a:prstGeom prst="rect">
            <a:avLst/>
          </a:prstGeom>
          <a:noFill/>
          <a:ln w="12700">
            <a:noFill/>
            <a:miter lim="800000"/>
            <a:headEnd/>
            <a:tailEnd/>
          </a:ln>
        </p:spPr>
        <p:txBody>
          <a:bodyPr wrap="none" anchor="ctr"/>
          <a:lstStyle/>
          <a:p>
            <a:endParaRPr lang="en-US"/>
          </a:p>
        </p:txBody>
      </p:sp>
      <p:sp>
        <p:nvSpPr>
          <p:cNvPr id="59395" name="Rectangle 3"/>
          <p:cNvSpPr>
            <a:spLocks noGrp="1" noChangeArrowheads="1"/>
          </p:cNvSpPr>
          <p:nvPr>
            <p:ph type="title"/>
          </p:nvPr>
        </p:nvSpPr>
        <p:spPr>
          <a:xfrm>
            <a:off x="381000" y="243235"/>
            <a:ext cx="9144000" cy="762000"/>
          </a:xfrm>
          <a:noFill/>
        </p:spPr>
        <p:txBody>
          <a:bodyPr lIns="90488" tIns="44450" rIns="90488" bIns="44450"/>
          <a:lstStyle/>
          <a:p>
            <a:r>
              <a:rPr lang="en-US" sz="4400" dirty="0" smtClean="0"/>
              <a:t>Transaction Set Composition</a:t>
            </a:r>
            <a:endParaRPr lang="en-US" dirty="0" smtClean="0"/>
          </a:p>
        </p:txBody>
      </p:sp>
      <p:grpSp>
        <p:nvGrpSpPr>
          <p:cNvPr id="59396" name="Group 4"/>
          <p:cNvGrpSpPr>
            <a:grpSpLocks/>
          </p:cNvGrpSpPr>
          <p:nvPr/>
        </p:nvGrpSpPr>
        <p:grpSpPr bwMode="auto">
          <a:xfrm>
            <a:off x="1676400" y="762000"/>
            <a:ext cx="5795963" cy="5851525"/>
            <a:chOff x="1056" y="576"/>
            <a:chExt cx="3651" cy="3686"/>
          </a:xfrm>
        </p:grpSpPr>
        <p:sp>
          <p:nvSpPr>
            <p:cNvPr id="948229" name="Rectangle 5"/>
            <p:cNvSpPr>
              <a:spLocks noChangeArrowheads="1"/>
            </p:cNvSpPr>
            <p:nvPr/>
          </p:nvSpPr>
          <p:spPr bwMode="auto">
            <a:xfrm>
              <a:off x="1056" y="576"/>
              <a:ext cx="3651" cy="432"/>
            </a:xfrm>
            <a:prstGeom prst="rect">
              <a:avLst/>
            </a:prstGeom>
            <a:noFill/>
            <a:ln w="12700">
              <a:noFill/>
              <a:miter lim="800000"/>
              <a:headEnd/>
              <a:tailEnd/>
            </a:ln>
            <a:effectLst/>
          </p:spPr>
          <p:txBody>
            <a:bodyPr lIns="69850" tIns="34925" rIns="69850" bIns="34925" anchor="ctr"/>
            <a:lstStyle/>
            <a:p>
              <a:pPr algn="ctr" defTabSz="514350">
                <a:spcBef>
                  <a:spcPct val="0"/>
                </a:spcBef>
                <a:defRPr/>
              </a:pPr>
              <a:r>
                <a:rPr lang="en-US" sz="2800" dirty="0">
                  <a:solidFill>
                    <a:srgbClr val="FF0000"/>
                  </a:solidFill>
                </a:rPr>
                <a:t>-  </a:t>
              </a:r>
              <a:r>
                <a:rPr lang="en-US" sz="2800" dirty="0" smtClean="0">
                  <a:solidFill>
                    <a:srgbClr val="FF0000"/>
                  </a:solidFill>
                </a:rPr>
                <a:t>511  Requisition -</a:t>
              </a:r>
              <a:endParaRPr lang="en-US" sz="2800" dirty="0">
                <a:solidFill>
                  <a:srgbClr val="FF0000"/>
                </a:solidFill>
                <a:effectLst>
                  <a:outerShdw blurRad="38100" dist="38100" dir="2700000" algn="tl">
                    <a:srgbClr val="000000"/>
                  </a:outerShdw>
                </a:effectLst>
              </a:endParaRPr>
            </a:p>
          </p:txBody>
        </p:sp>
        <p:sp>
          <p:nvSpPr>
            <p:cNvPr id="948230" name="Rectangle 6"/>
            <p:cNvSpPr>
              <a:spLocks noChangeArrowheads="1"/>
            </p:cNvSpPr>
            <p:nvPr/>
          </p:nvSpPr>
          <p:spPr bwMode="auto">
            <a:xfrm>
              <a:off x="2087" y="960"/>
              <a:ext cx="1933" cy="3302"/>
            </a:xfrm>
            <a:prstGeom prst="rect">
              <a:avLst/>
            </a:prstGeom>
            <a:noFill/>
            <a:ln w="12700">
              <a:noFill/>
              <a:miter lim="800000"/>
              <a:headEnd/>
              <a:tailEnd/>
            </a:ln>
            <a:effectLst/>
          </p:spPr>
          <p:txBody>
            <a:bodyPr wrap="none" lIns="69850" tIns="34925" rIns="69850" bIns="34925">
              <a:spAutoFit/>
            </a:bodyPr>
            <a:lstStyle/>
            <a:p>
              <a:pPr defTabSz="514350">
                <a:spcBef>
                  <a:spcPct val="0"/>
                </a:spcBef>
                <a:defRPr/>
              </a:pPr>
              <a:r>
                <a:rPr lang="en-US" sz="1400" dirty="0"/>
                <a:t>ST*511*00000001^</a:t>
              </a:r>
            </a:p>
            <a:p>
              <a:pPr defTabSz="514350">
                <a:spcBef>
                  <a:spcPct val="0"/>
                </a:spcBef>
                <a:defRPr/>
              </a:pPr>
              <a:r>
                <a:rPr lang="en-US" sz="1400" dirty="0"/>
                <a:t>BR*00*A0*20000110******131708^</a:t>
              </a:r>
            </a:p>
            <a:p>
              <a:pPr defTabSz="514350">
                <a:spcBef>
                  <a:spcPct val="0"/>
                </a:spcBef>
                <a:defRPr/>
              </a:pPr>
              <a:r>
                <a:rPr lang="en-US" sz="1400" dirty="0"/>
                <a:t>N1*OB**10*FB6012**FR^</a:t>
              </a:r>
              <a:endParaRPr lang="en-US" sz="1400" dirty="0">
                <a:solidFill>
                  <a:schemeClr val="tx2"/>
                </a:solidFill>
              </a:endParaRPr>
            </a:p>
            <a:p>
              <a:pPr defTabSz="514350">
                <a:spcBef>
                  <a:spcPct val="0"/>
                </a:spcBef>
                <a:defRPr/>
              </a:pPr>
              <a:r>
                <a:rPr lang="en-US" sz="1400" dirty="0"/>
                <a:t>LX*1^</a:t>
              </a:r>
            </a:p>
            <a:p>
              <a:pPr defTabSz="514350">
                <a:spcBef>
                  <a:spcPct val="0"/>
                </a:spcBef>
                <a:defRPr/>
              </a:pPr>
              <a:r>
                <a:rPr lang="en-US" sz="1400" dirty="0"/>
                <a:t>N9*TN*N0036793070001^</a:t>
              </a:r>
            </a:p>
            <a:p>
              <a:pPr defTabSz="514350">
                <a:spcBef>
                  <a:spcPct val="0"/>
                </a:spcBef>
                <a:defRPr/>
              </a:pPr>
              <a:r>
                <a:rPr lang="en-US" sz="1400" dirty="0">
                  <a:solidFill>
                    <a:srgbClr val="2D2DB9"/>
                  </a:solidFill>
                </a:rPr>
                <a:t>PO1**1*EA***FS*5910001234567^  </a:t>
              </a:r>
            </a:p>
            <a:p>
              <a:pPr defTabSz="514350">
                <a:spcBef>
                  <a:spcPct val="0"/>
                </a:spcBef>
                <a:defRPr/>
              </a:pPr>
              <a:r>
                <a:rPr lang="en-US" sz="1400" dirty="0"/>
                <a:t>DD*R*74^</a:t>
              </a:r>
            </a:p>
            <a:p>
              <a:pPr defTabSz="514350">
                <a:spcBef>
                  <a:spcPct val="0"/>
                </a:spcBef>
                <a:defRPr/>
              </a:pPr>
              <a:r>
                <a:rPr lang="en-US" sz="1400" dirty="0"/>
                <a:t>LM*DF^</a:t>
              </a:r>
            </a:p>
            <a:p>
              <a:pPr defTabSz="514350">
                <a:spcBef>
                  <a:spcPct val="0"/>
                </a:spcBef>
                <a:defRPr/>
              </a:pPr>
              <a:r>
                <a:rPr lang="en-US" sz="1400" dirty="0"/>
                <a:t>LQ*80*2A^</a:t>
              </a:r>
            </a:p>
            <a:p>
              <a:pPr defTabSz="514350">
                <a:spcBef>
                  <a:spcPct val="0"/>
                </a:spcBef>
                <a:defRPr/>
              </a:pPr>
              <a:r>
                <a:rPr lang="en-US" sz="1400" dirty="0"/>
                <a:t>LQ*0*A0A^</a:t>
              </a:r>
            </a:p>
            <a:p>
              <a:pPr defTabSz="514350">
                <a:spcBef>
                  <a:spcPct val="0"/>
                </a:spcBef>
                <a:defRPr/>
              </a:pPr>
              <a:r>
                <a:rPr lang="en-US" sz="1400" dirty="0"/>
                <a:t>LQ*AL*777^</a:t>
              </a:r>
            </a:p>
            <a:p>
              <a:pPr defTabSz="514350">
                <a:spcBef>
                  <a:spcPct val="0"/>
                </a:spcBef>
                <a:defRPr/>
              </a:pPr>
              <a:r>
                <a:rPr lang="en-US" sz="1400" dirty="0"/>
                <a:t>LQ*DF*S^</a:t>
              </a:r>
            </a:p>
            <a:p>
              <a:pPr defTabSz="514350">
                <a:spcBef>
                  <a:spcPct val="0"/>
                </a:spcBef>
                <a:defRPr/>
              </a:pPr>
              <a:r>
                <a:rPr lang="en-US" sz="1400" dirty="0"/>
                <a:t>LQ*DE*A^</a:t>
              </a:r>
            </a:p>
            <a:p>
              <a:pPr defTabSz="514350">
                <a:spcBef>
                  <a:spcPct val="0"/>
                </a:spcBef>
                <a:defRPr/>
              </a:pPr>
              <a:r>
                <a:rPr lang="en-US" sz="1400" dirty="0"/>
                <a:t>LQ*78*XZZ^</a:t>
              </a:r>
            </a:p>
            <a:p>
              <a:pPr defTabSz="514350">
                <a:spcBef>
                  <a:spcPct val="0"/>
                </a:spcBef>
                <a:defRPr/>
              </a:pPr>
              <a:r>
                <a:rPr lang="en-US" sz="1400" dirty="0"/>
                <a:t>LQ*79*02^</a:t>
              </a:r>
            </a:p>
            <a:p>
              <a:pPr defTabSz="514350">
                <a:spcBef>
                  <a:spcPct val="0"/>
                </a:spcBef>
                <a:defRPr/>
              </a:pPr>
              <a:r>
                <a:rPr lang="en-US" sz="1400" dirty="0"/>
                <a:t>LQ*A9*YBLDG1^</a:t>
              </a:r>
            </a:p>
            <a:p>
              <a:pPr defTabSz="514350">
                <a:spcBef>
                  <a:spcPct val="0"/>
                </a:spcBef>
                <a:defRPr/>
              </a:pPr>
              <a:r>
                <a:rPr lang="en-US" sz="1400" dirty="0"/>
                <a:t>LQ*AK*F^</a:t>
              </a:r>
            </a:p>
            <a:p>
              <a:pPr defTabSz="514350">
                <a:spcBef>
                  <a:spcPct val="0"/>
                </a:spcBef>
                <a:defRPr/>
              </a:pPr>
              <a:r>
                <a:rPr lang="en-US" sz="1400" dirty="0"/>
                <a:t>N1*Z4**M4*DMK**TO^</a:t>
              </a:r>
            </a:p>
            <a:p>
              <a:pPr defTabSz="514350">
                <a:spcBef>
                  <a:spcPct val="0"/>
                </a:spcBef>
                <a:defRPr/>
              </a:pPr>
              <a:r>
                <a:rPr lang="en-US" sz="1400" dirty="0"/>
                <a:t>N1*Z1**10*</a:t>
              </a:r>
              <a:r>
                <a:rPr lang="en-US" sz="1400" dirty="0">
                  <a:solidFill>
                    <a:srgbClr val="2D2DB9"/>
                  </a:solidFill>
                </a:rPr>
                <a:t>FB6012</a:t>
              </a:r>
              <a:r>
                <a:rPr lang="en-US" sz="1400" dirty="0">
                  <a:solidFill>
                    <a:schemeClr val="tx2"/>
                  </a:solidFill>
                </a:rPr>
                <a:t>^</a:t>
              </a:r>
              <a:endParaRPr lang="en-US" sz="1400" dirty="0"/>
            </a:p>
            <a:p>
              <a:pPr defTabSz="514350">
                <a:spcBef>
                  <a:spcPct val="0"/>
                </a:spcBef>
                <a:defRPr/>
              </a:pPr>
              <a:r>
                <a:rPr lang="en-US" sz="1400" dirty="0"/>
                <a:t>N1*Z1**10*FB6012^</a:t>
              </a:r>
            </a:p>
            <a:p>
              <a:pPr defTabSz="514350">
                <a:spcBef>
                  <a:spcPct val="0"/>
                </a:spcBef>
                <a:defRPr/>
              </a:pPr>
              <a:r>
                <a:rPr lang="en-US" sz="1400" dirty="0"/>
                <a:t>N1*BT**10*FB6012^</a:t>
              </a:r>
            </a:p>
            <a:p>
              <a:pPr defTabSz="514350">
                <a:spcBef>
                  <a:spcPct val="0"/>
                </a:spcBef>
                <a:defRPr/>
              </a:pPr>
              <a:r>
                <a:rPr lang="en-US" sz="1400" dirty="0"/>
                <a:t>FA1*DY*D340^</a:t>
              </a:r>
            </a:p>
            <a:p>
              <a:pPr defTabSz="514350">
                <a:spcBef>
                  <a:spcPct val="0"/>
                </a:spcBef>
                <a:defRPr/>
              </a:pPr>
              <a:r>
                <a:rPr lang="en-US" sz="1400" dirty="0"/>
                <a:t>FA2*B5*KZ^</a:t>
              </a:r>
            </a:p>
            <a:p>
              <a:pPr defTabSz="514350">
                <a:spcBef>
                  <a:spcPct val="0"/>
                </a:spcBef>
                <a:defRPr/>
              </a:pPr>
              <a:r>
                <a:rPr lang="en-US" sz="1400" dirty="0"/>
                <a:t>SE*24*00000001^</a:t>
              </a:r>
              <a:endParaRPr lang="en-US" sz="1600" dirty="0">
                <a:effectLst>
                  <a:outerShdw blurRad="38100" dist="38100" dir="2700000" algn="tl">
                    <a:srgbClr val="000000"/>
                  </a:outerShdw>
                </a:effectLst>
              </a:endParaRPr>
            </a:p>
          </p:txBody>
        </p:sp>
      </p:grpSp>
      <p:sp>
        <p:nvSpPr>
          <p:cNvPr id="59405" name="Rectangle 8"/>
          <p:cNvSpPr>
            <a:spLocks noChangeArrowheads="1"/>
          </p:cNvSpPr>
          <p:nvPr/>
        </p:nvSpPr>
        <p:spPr bwMode="auto">
          <a:xfrm>
            <a:off x="525464" y="3597245"/>
            <a:ext cx="1766888" cy="698500"/>
          </a:xfrm>
          <a:prstGeom prst="rect">
            <a:avLst/>
          </a:prstGeom>
          <a:solidFill>
            <a:schemeClr val="tx2">
              <a:lumMod val="40000"/>
              <a:lumOff val="60000"/>
            </a:schemeClr>
          </a:solidFill>
          <a:ln w="12700">
            <a:noFill/>
            <a:miter lim="800000"/>
            <a:headEnd/>
            <a:tailEnd/>
          </a:ln>
        </p:spPr>
        <p:txBody>
          <a:bodyPr lIns="90488" tIns="44450" rIns="90488" bIns="44450">
            <a:spAutoFit/>
          </a:bodyPr>
          <a:lstStyle/>
          <a:p>
            <a:pPr algn="ctr">
              <a:spcBef>
                <a:spcPct val="50000"/>
              </a:spcBef>
            </a:pPr>
            <a:r>
              <a:rPr lang="en-US" sz="2000" dirty="0">
                <a:solidFill>
                  <a:srgbClr val="000000"/>
                </a:solidFill>
              </a:rPr>
              <a:t>Transaction  Set</a:t>
            </a:r>
          </a:p>
        </p:txBody>
      </p:sp>
      <p:sp>
        <p:nvSpPr>
          <p:cNvPr id="948236" name="Rectangle 12"/>
          <p:cNvSpPr>
            <a:spLocks noChangeArrowheads="1"/>
          </p:cNvSpPr>
          <p:nvPr/>
        </p:nvSpPr>
        <p:spPr bwMode="auto">
          <a:xfrm>
            <a:off x="6570664" y="2224435"/>
            <a:ext cx="1485900" cy="698500"/>
          </a:xfrm>
          <a:prstGeom prst="rect">
            <a:avLst/>
          </a:prstGeom>
          <a:solidFill>
            <a:schemeClr val="tx2">
              <a:lumMod val="40000"/>
              <a:lumOff val="60000"/>
            </a:schemeClr>
          </a:solidFill>
          <a:ln w="12700">
            <a:noFill/>
            <a:miter lim="800000"/>
            <a:headEnd/>
            <a:tailEnd/>
          </a:ln>
          <a:effectLst/>
        </p:spPr>
        <p:txBody>
          <a:bodyPr lIns="90488" tIns="44450" rIns="90488" bIns="44450">
            <a:spAutoFit/>
          </a:bodyPr>
          <a:lstStyle/>
          <a:p>
            <a:pPr algn="ctr">
              <a:spcBef>
                <a:spcPct val="50000"/>
              </a:spcBef>
              <a:defRPr/>
            </a:pPr>
            <a:r>
              <a:rPr lang="en-US" sz="2000" dirty="0">
                <a:solidFill>
                  <a:srgbClr val="000000"/>
                </a:solidFill>
              </a:rPr>
              <a:t>Data Segment</a:t>
            </a:r>
            <a:endParaRPr lang="en-US" sz="2000" dirty="0">
              <a:solidFill>
                <a:schemeClr val="bg2"/>
              </a:solidFill>
              <a:effectLst>
                <a:outerShdw blurRad="38100" dist="38100" dir="2700000" algn="tl">
                  <a:srgbClr val="C0C0C0"/>
                </a:outerShdw>
              </a:effectLst>
            </a:endParaRPr>
          </a:p>
        </p:txBody>
      </p:sp>
      <p:grpSp>
        <p:nvGrpSpPr>
          <p:cNvPr id="59399" name="Group 13"/>
          <p:cNvGrpSpPr>
            <a:grpSpLocks/>
          </p:cNvGrpSpPr>
          <p:nvPr/>
        </p:nvGrpSpPr>
        <p:grpSpPr bwMode="auto">
          <a:xfrm>
            <a:off x="5029200" y="5029200"/>
            <a:ext cx="2933700" cy="698500"/>
            <a:chOff x="3168" y="3168"/>
            <a:chExt cx="1848" cy="440"/>
          </a:xfrm>
        </p:grpSpPr>
        <p:sp>
          <p:nvSpPr>
            <p:cNvPr id="948238" name="Rectangle 14"/>
            <p:cNvSpPr>
              <a:spLocks noChangeArrowheads="1"/>
            </p:cNvSpPr>
            <p:nvPr/>
          </p:nvSpPr>
          <p:spPr bwMode="auto">
            <a:xfrm>
              <a:off x="4080" y="3168"/>
              <a:ext cx="936" cy="440"/>
            </a:xfrm>
            <a:prstGeom prst="rect">
              <a:avLst/>
            </a:prstGeom>
            <a:solidFill>
              <a:schemeClr val="tx2">
                <a:lumMod val="40000"/>
                <a:lumOff val="60000"/>
              </a:schemeClr>
            </a:solidFill>
            <a:ln w="12700">
              <a:noFill/>
              <a:miter lim="800000"/>
              <a:headEnd/>
              <a:tailEnd/>
            </a:ln>
            <a:effectLst/>
          </p:spPr>
          <p:txBody>
            <a:bodyPr lIns="90488" tIns="44450" rIns="90488" bIns="44450">
              <a:spAutoFit/>
            </a:bodyPr>
            <a:lstStyle/>
            <a:p>
              <a:pPr algn="ctr">
                <a:spcBef>
                  <a:spcPct val="50000"/>
                </a:spcBef>
                <a:defRPr/>
              </a:pPr>
              <a:r>
                <a:rPr lang="en-US" sz="2000" dirty="0">
                  <a:solidFill>
                    <a:srgbClr val="000000"/>
                  </a:solidFill>
                </a:rPr>
                <a:t>Data </a:t>
              </a:r>
              <a:r>
                <a:rPr lang="en-US" sz="2000" dirty="0" smtClean="0">
                  <a:solidFill>
                    <a:srgbClr val="000000"/>
                  </a:solidFill>
                </a:rPr>
                <a:t>Element</a:t>
              </a:r>
              <a:endParaRPr lang="en-US" sz="2000" dirty="0">
                <a:solidFill>
                  <a:schemeClr val="bg2"/>
                </a:solidFill>
                <a:effectLst>
                  <a:outerShdw blurRad="38100" dist="38100" dir="2700000" algn="tl">
                    <a:srgbClr val="C0C0C0"/>
                  </a:outerShdw>
                </a:effectLst>
              </a:endParaRPr>
            </a:p>
          </p:txBody>
        </p:sp>
        <p:sp>
          <p:nvSpPr>
            <p:cNvPr id="59402" name="Line 15"/>
            <p:cNvSpPr>
              <a:spLocks noChangeShapeType="1"/>
            </p:cNvSpPr>
            <p:nvPr/>
          </p:nvSpPr>
          <p:spPr bwMode="auto">
            <a:xfrm flipH="1">
              <a:off x="3168" y="3360"/>
              <a:ext cx="912" cy="0"/>
            </a:xfrm>
            <a:prstGeom prst="line">
              <a:avLst/>
            </a:prstGeom>
            <a:noFill/>
            <a:ln w="25400">
              <a:solidFill>
                <a:schemeClr val="tx1"/>
              </a:solidFill>
              <a:round/>
              <a:headEnd/>
              <a:tailEnd type="triangle" w="med" len="med"/>
            </a:ln>
          </p:spPr>
          <p:txBody>
            <a:bodyPr wrap="none" anchor="ctr"/>
            <a:lstStyle/>
            <a:p>
              <a:endParaRPr lang="en-US"/>
            </a:p>
          </p:txBody>
        </p:sp>
      </p:grpSp>
      <p:grpSp>
        <p:nvGrpSpPr>
          <p:cNvPr id="16" name="Group 15"/>
          <p:cNvGrpSpPr/>
          <p:nvPr/>
        </p:nvGrpSpPr>
        <p:grpSpPr>
          <a:xfrm>
            <a:off x="5029200" y="6445190"/>
            <a:ext cx="4140200" cy="369332"/>
            <a:chOff x="6019800" y="6445190"/>
            <a:chExt cx="3098800" cy="369332"/>
          </a:xfrm>
        </p:grpSpPr>
        <p:sp>
          <p:nvSpPr>
            <p:cNvPr id="17" name="TextBox 16"/>
            <p:cNvSpPr txBox="1"/>
            <p:nvPr/>
          </p:nvSpPr>
          <p:spPr bwMode="auto">
            <a:xfrm>
              <a:off x="6019800" y="6445190"/>
              <a:ext cx="3098800" cy="369332"/>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1800" dirty="0" smtClean="0">
                  <a:solidFill>
                    <a:srgbClr val="FF0000"/>
                  </a:solidFill>
                  <a:latin typeface="Arial Narrow" pitchFamily="34" charset="0"/>
                  <a:cs typeface="Arial" charset="0"/>
                </a:rPr>
                <a:t>Transaction Set                Written Document</a:t>
              </a:r>
              <a:endParaRPr lang="en-US" sz="1800" dirty="0">
                <a:solidFill>
                  <a:srgbClr val="FF0000"/>
                </a:solidFill>
                <a:latin typeface="Arial Narrow" pitchFamily="34" charset="0"/>
                <a:cs typeface="Arial" charset="0"/>
              </a:endParaRPr>
            </a:p>
          </p:txBody>
        </p:sp>
        <p:sp>
          <p:nvSpPr>
            <p:cNvPr id="18" name="Left-Right Arrow 17"/>
            <p:cNvSpPr/>
            <p:nvPr/>
          </p:nvSpPr>
          <p:spPr bwMode="auto">
            <a:xfrm>
              <a:off x="7217064"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
        <p:nvSpPr>
          <p:cNvPr id="19" name="Line 15"/>
          <p:cNvSpPr>
            <a:spLocks noChangeShapeType="1"/>
          </p:cNvSpPr>
          <p:nvPr/>
        </p:nvSpPr>
        <p:spPr bwMode="auto">
          <a:xfrm flipH="1">
            <a:off x="6248400" y="2573684"/>
            <a:ext cx="322264" cy="17115"/>
          </a:xfrm>
          <a:prstGeom prst="line">
            <a:avLst/>
          </a:prstGeom>
          <a:noFill/>
          <a:ln w="25400">
            <a:solidFill>
              <a:schemeClr val="tx1"/>
            </a:solidFill>
            <a:round/>
            <a:headEnd/>
            <a:tailEnd type="triangle" w="med" len="med"/>
          </a:ln>
        </p:spPr>
        <p:txBody>
          <a:bodyPr wrap="none" anchor="ctr"/>
          <a:lstStyle/>
          <a:p>
            <a:endParaRPr lang="en-US"/>
          </a:p>
        </p:txBody>
      </p:sp>
      <p:sp>
        <p:nvSpPr>
          <p:cNvPr id="2" name="Left Brace 1"/>
          <p:cNvSpPr/>
          <p:nvPr/>
        </p:nvSpPr>
        <p:spPr bwMode="auto">
          <a:xfrm>
            <a:off x="2362200" y="1447800"/>
            <a:ext cx="950913" cy="4997390"/>
          </a:xfrm>
          <a:prstGeom prst="leftBrac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chemeClr val="tx1"/>
              </a:solidFill>
              <a:effectLst/>
              <a:latin typeface="Times New Roman" pitchFamily="18" charset="0"/>
            </a:endParaRPr>
          </a:p>
        </p:txBody>
      </p:sp>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685800" y="6248400"/>
            <a:ext cx="1905000" cy="457200"/>
          </a:xfrm>
          <a:prstGeom prst="rect">
            <a:avLst/>
          </a:prstGeom>
          <a:noFill/>
          <a:ln w="12700">
            <a:noFill/>
            <a:miter lim="800000"/>
            <a:headEnd/>
            <a:tailEnd/>
          </a:ln>
        </p:spPr>
        <p:txBody>
          <a:bodyPr wrap="none" anchor="ctr"/>
          <a:lstStyle/>
          <a:p>
            <a:endParaRPr lang="en-US"/>
          </a:p>
        </p:txBody>
      </p:sp>
      <p:sp>
        <p:nvSpPr>
          <p:cNvPr id="60419" name="Rectangle 3"/>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sp>
        <p:nvSpPr>
          <p:cNvPr id="60420" name="Rectangle 4"/>
          <p:cNvSpPr>
            <a:spLocks noGrp="1" noChangeArrowheads="1"/>
          </p:cNvSpPr>
          <p:nvPr>
            <p:ph type="title"/>
          </p:nvPr>
        </p:nvSpPr>
        <p:spPr>
          <a:xfrm>
            <a:off x="0" y="457200"/>
            <a:ext cx="9144000" cy="735013"/>
          </a:xfrm>
          <a:noFill/>
        </p:spPr>
        <p:txBody>
          <a:bodyPr lIns="90488" tIns="44450" rIns="90488" bIns="44450"/>
          <a:lstStyle/>
          <a:p>
            <a:r>
              <a:rPr lang="en-US" sz="4400" smtClean="0"/>
              <a:t>Standard File Structure</a:t>
            </a:r>
            <a:endParaRPr lang="en-US" smtClean="0"/>
          </a:p>
        </p:txBody>
      </p:sp>
      <p:sp>
        <p:nvSpPr>
          <p:cNvPr id="60421" name="Rectangle 5"/>
          <p:cNvSpPr>
            <a:spLocks noChangeArrowheads="1"/>
          </p:cNvSpPr>
          <p:nvPr/>
        </p:nvSpPr>
        <p:spPr bwMode="auto">
          <a:xfrm>
            <a:off x="5715000" y="2355850"/>
            <a:ext cx="2351088" cy="363538"/>
          </a:xfrm>
          <a:prstGeom prst="rect">
            <a:avLst/>
          </a:prstGeom>
          <a:noFill/>
          <a:ln w="12700">
            <a:noFill/>
            <a:miter lim="800000"/>
            <a:headEnd/>
            <a:tailEnd/>
          </a:ln>
        </p:spPr>
        <p:txBody>
          <a:bodyPr lIns="90488" tIns="44450" rIns="90488" bIns="44450">
            <a:spAutoFit/>
          </a:bodyPr>
          <a:lstStyle/>
          <a:p>
            <a:pPr>
              <a:spcBef>
                <a:spcPct val="0"/>
              </a:spcBef>
            </a:pPr>
            <a:r>
              <a:rPr lang="en-US" sz="1800"/>
              <a:t>Written Document</a:t>
            </a:r>
            <a:endParaRPr lang="en-US" sz="1600"/>
          </a:p>
        </p:txBody>
      </p:sp>
      <p:sp>
        <p:nvSpPr>
          <p:cNvPr id="60422" name="Rectangle 6"/>
          <p:cNvSpPr>
            <a:spLocks noChangeArrowheads="1"/>
          </p:cNvSpPr>
          <p:nvPr/>
        </p:nvSpPr>
        <p:spPr bwMode="auto">
          <a:xfrm>
            <a:off x="5867400" y="3498850"/>
            <a:ext cx="1198563" cy="363538"/>
          </a:xfrm>
          <a:prstGeom prst="rect">
            <a:avLst/>
          </a:prstGeom>
          <a:noFill/>
          <a:ln w="12700">
            <a:noFill/>
            <a:miter lim="800000"/>
            <a:headEnd/>
            <a:tailEnd/>
          </a:ln>
        </p:spPr>
        <p:txBody>
          <a:bodyPr lIns="90488" tIns="44450" rIns="90488" bIns="44450">
            <a:spAutoFit/>
          </a:bodyPr>
          <a:lstStyle/>
          <a:p>
            <a:pPr>
              <a:spcBef>
                <a:spcPct val="0"/>
              </a:spcBef>
            </a:pPr>
            <a:r>
              <a:rPr lang="en-US" sz="1800"/>
              <a:t>Sentence</a:t>
            </a:r>
          </a:p>
        </p:txBody>
      </p:sp>
      <p:sp>
        <p:nvSpPr>
          <p:cNvPr id="60423" name="Rectangle 7"/>
          <p:cNvSpPr>
            <a:spLocks noChangeArrowheads="1"/>
          </p:cNvSpPr>
          <p:nvPr/>
        </p:nvSpPr>
        <p:spPr bwMode="auto">
          <a:xfrm>
            <a:off x="6096000" y="4038600"/>
            <a:ext cx="765175" cy="363538"/>
          </a:xfrm>
          <a:prstGeom prst="rect">
            <a:avLst/>
          </a:prstGeom>
          <a:noFill/>
          <a:ln w="12700">
            <a:noFill/>
            <a:miter lim="800000"/>
            <a:headEnd/>
            <a:tailEnd/>
          </a:ln>
        </p:spPr>
        <p:txBody>
          <a:bodyPr wrap="none" lIns="90488" tIns="44450" rIns="90488" bIns="44450">
            <a:spAutoFit/>
          </a:bodyPr>
          <a:lstStyle/>
          <a:p>
            <a:pPr>
              <a:spcBef>
                <a:spcPct val="0"/>
              </a:spcBef>
            </a:pPr>
            <a:r>
              <a:rPr lang="en-US" sz="1800"/>
              <a:t>Word</a:t>
            </a:r>
          </a:p>
        </p:txBody>
      </p:sp>
      <p:sp>
        <p:nvSpPr>
          <p:cNvPr id="60424" name="Rectangle 8"/>
          <p:cNvSpPr>
            <a:spLocks noChangeArrowheads="1"/>
          </p:cNvSpPr>
          <p:nvPr/>
        </p:nvSpPr>
        <p:spPr bwMode="auto">
          <a:xfrm>
            <a:off x="6019800" y="3962400"/>
            <a:ext cx="838200" cy="533400"/>
          </a:xfrm>
          <a:prstGeom prst="rect">
            <a:avLst/>
          </a:prstGeom>
          <a:noFill/>
          <a:ln w="12700">
            <a:solidFill>
              <a:schemeClr val="tx1"/>
            </a:solidFill>
            <a:miter lim="800000"/>
            <a:headEnd/>
            <a:tailEnd/>
          </a:ln>
        </p:spPr>
        <p:txBody>
          <a:bodyPr wrap="none" anchor="ctr"/>
          <a:lstStyle/>
          <a:p>
            <a:endParaRPr lang="en-US"/>
          </a:p>
        </p:txBody>
      </p:sp>
      <p:sp>
        <p:nvSpPr>
          <p:cNvPr id="60425" name="Rectangle 9"/>
          <p:cNvSpPr>
            <a:spLocks noChangeArrowheads="1"/>
          </p:cNvSpPr>
          <p:nvPr/>
        </p:nvSpPr>
        <p:spPr bwMode="auto">
          <a:xfrm>
            <a:off x="5562600" y="3276600"/>
            <a:ext cx="1663700" cy="1435100"/>
          </a:xfrm>
          <a:prstGeom prst="rect">
            <a:avLst/>
          </a:prstGeom>
          <a:noFill/>
          <a:ln w="12700">
            <a:solidFill>
              <a:schemeClr val="tx1"/>
            </a:solidFill>
            <a:miter lim="800000"/>
            <a:headEnd/>
            <a:tailEnd/>
          </a:ln>
        </p:spPr>
        <p:txBody>
          <a:bodyPr wrap="none" anchor="ctr"/>
          <a:lstStyle/>
          <a:p>
            <a:endParaRPr lang="en-US"/>
          </a:p>
        </p:txBody>
      </p:sp>
      <p:sp>
        <p:nvSpPr>
          <p:cNvPr id="60426" name="Rectangle 10"/>
          <p:cNvSpPr>
            <a:spLocks noChangeArrowheads="1"/>
          </p:cNvSpPr>
          <p:nvPr/>
        </p:nvSpPr>
        <p:spPr bwMode="auto">
          <a:xfrm>
            <a:off x="4953000" y="1905000"/>
            <a:ext cx="3048000" cy="4114800"/>
          </a:xfrm>
          <a:prstGeom prst="rect">
            <a:avLst/>
          </a:prstGeom>
          <a:noFill/>
          <a:ln w="12700">
            <a:solidFill>
              <a:schemeClr val="tx1"/>
            </a:solidFill>
            <a:miter lim="800000"/>
            <a:headEnd/>
            <a:tailEnd/>
          </a:ln>
        </p:spPr>
        <p:txBody>
          <a:bodyPr wrap="none" anchor="ctr"/>
          <a:lstStyle/>
          <a:p>
            <a:endParaRPr lang="en-US"/>
          </a:p>
        </p:txBody>
      </p:sp>
      <p:sp>
        <p:nvSpPr>
          <p:cNvPr id="60427" name="Rectangle 11"/>
          <p:cNvSpPr>
            <a:spLocks noChangeArrowheads="1"/>
          </p:cNvSpPr>
          <p:nvPr/>
        </p:nvSpPr>
        <p:spPr bwMode="auto">
          <a:xfrm>
            <a:off x="5836574" y="1911350"/>
            <a:ext cx="1122103" cy="459100"/>
          </a:xfrm>
          <a:prstGeom prst="rect">
            <a:avLst/>
          </a:prstGeom>
          <a:noFill/>
          <a:ln w="12700">
            <a:noFill/>
            <a:miter lim="800000"/>
            <a:headEnd/>
            <a:tailEnd/>
          </a:ln>
        </p:spPr>
        <p:txBody>
          <a:bodyPr wrap="none" lIns="90488" tIns="44450" rIns="90488" bIns="44450">
            <a:spAutoFit/>
          </a:bodyPr>
          <a:lstStyle/>
          <a:p>
            <a:pPr algn="ctr">
              <a:spcBef>
                <a:spcPct val="0"/>
              </a:spcBef>
            </a:pPr>
            <a:r>
              <a:rPr lang="en-US" sz="2400">
                <a:solidFill>
                  <a:srgbClr val="2D2DB9"/>
                </a:solidFill>
              </a:rPr>
              <a:t>Folder</a:t>
            </a:r>
          </a:p>
        </p:txBody>
      </p:sp>
      <p:sp>
        <p:nvSpPr>
          <p:cNvPr id="60428" name="Rectangle 12"/>
          <p:cNvSpPr>
            <a:spLocks noChangeArrowheads="1"/>
          </p:cNvSpPr>
          <p:nvPr/>
        </p:nvSpPr>
        <p:spPr bwMode="auto">
          <a:xfrm>
            <a:off x="5749925" y="1524000"/>
            <a:ext cx="1870075" cy="363538"/>
          </a:xfrm>
          <a:prstGeom prst="rect">
            <a:avLst/>
          </a:prstGeom>
          <a:noFill/>
          <a:ln w="12700">
            <a:noFill/>
            <a:miter lim="800000"/>
            <a:headEnd/>
            <a:tailEnd/>
          </a:ln>
        </p:spPr>
        <p:txBody>
          <a:bodyPr wrap="none" lIns="90488" tIns="44450" rIns="90488" bIns="44450">
            <a:spAutoFit/>
          </a:bodyPr>
          <a:lstStyle/>
          <a:p>
            <a:pPr algn="ctr">
              <a:spcBef>
                <a:spcPct val="0"/>
              </a:spcBef>
            </a:pPr>
            <a:r>
              <a:rPr lang="en-US" sz="1800"/>
              <a:t>Outer Envelope</a:t>
            </a:r>
            <a:endParaRPr lang="en-US" sz="1600"/>
          </a:p>
        </p:txBody>
      </p:sp>
      <p:sp>
        <p:nvSpPr>
          <p:cNvPr id="60429" name="Rectangle 13"/>
          <p:cNvSpPr>
            <a:spLocks noChangeArrowheads="1"/>
          </p:cNvSpPr>
          <p:nvPr/>
        </p:nvSpPr>
        <p:spPr bwMode="auto">
          <a:xfrm>
            <a:off x="4648200" y="1524000"/>
            <a:ext cx="3657600" cy="4724400"/>
          </a:xfrm>
          <a:prstGeom prst="rect">
            <a:avLst/>
          </a:prstGeom>
          <a:noFill/>
          <a:ln w="12700">
            <a:solidFill>
              <a:schemeClr val="tx1"/>
            </a:solidFill>
            <a:miter lim="800000"/>
            <a:headEnd/>
            <a:tailEnd/>
          </a:ln>
        </p:spPr>
        <p:txBody>
          <a:bodyPr wrap="none" anchor="ctr"/>
          <a:lstStyle/>
          <a:p>
            <a:endParaRPr lang="en-US"/>
          </a:p>
        </p:txBody>
      </p:sp>
      <p:sp>
        <p:nvSpPr>
          <p:cNvPr id="60430" name="Rectangle 14"/>
          <p:cNvSpPr>
            <a:spLocks noChangeArrowheads="1"/>
          </p:cNvSpPr>
          <p:nvPr/>
        </p:nvSpPr>
        <p:spPr bwMode="auto">
          <a:xfrm>
            <a:off x="1600200" y="2355850"/>
            <a:ext cx="1895475" cy="363538"/>
          </a:xfrm>
          <a:prstGeom prst="rect">
            <a:avLst/>
          </a:prstGeom>
          <a:noFill/>
          <a:ln w="12700">
            <a:noFill/>
            <a:miter lim="800000"/>
            <a:headEnd/>
            <a:tailEnd/>
          </a:ln>
        </p:spPr>
        <p:txBody>
          <a:bodyPr wrap="none" lIns="90488" tIns="44450" rIns="90488" bIns="44450">
            <a:spAutoFit/>
          </a:bodyPr>
          <a:lstStyle/>
          <a:p>
            <a:pPr>
              <a:spcBef>
                <a:spcPct val="0"/>
              </a:spcBef>
            </a:pPr>
            <a:r>
              <a:rPr lang="en-US" sz="1800"/>
              <a:t>Transaction Set</a:t>
            </a:r>
            <a:endParaRPr lang="en-US" sz="1600"/>
          </a:p>
        </p:txBody>
      </p:sp>
      <p:sp>
        <p:nvSpPr>
          <p:cNvPr id="60431" name="Rectangle 15"/>
          <p:cNvSpPr>
            <a:spLocks noChangeArrowheads="1"/>
          </p:cNvSpPr>
          <p:nvPr/>
        </p:nvSpPr>
        <p:spPr bwMode="auto">
          <a:xfrm>
            <a:off x="1758950" y="3505200"/>
            <a:ext cx="1535113" cy="333375"/>
          </a:xfrm>
          <a:prstGeom prst="rect">
            <a:avLst/>
          </a:prstGeom>
          <a:noFill/>
          <a:ln w="12700">
            <a:noFill/>
            <a:miter lim="800000"/>
            <a:headEnd/>
            <a:tailEnd/>
          </a:ln>
        </p:spPr>
        <p:txBody>
          <a:bodyPr wrap="none" lIns="90488" tIns="44450" rIns="90488" bIns="44450">
            <a:spAutoFit/>
          </a:bodyPr>
          <a:lstStyle/>
          <a:p>
            <a:pPr algn="ctr">
              <a:spcBef>
                <a:spcPct val="0"/>
              </a:spcBef>
            </a:pPr>
            <a:r>
              <a:rPr lang="en-US" sz="1600"/>
              <a:t>Data Segment</a:t>
            </a:r>
          </a:p>
        </p:txBody>
      </p:sp>
      <p:sp>
        <p:nvSpPr>
          <p:cNvPr id="60432" name="Rectangle 16"/>
          <p:cNvSpPr>
            <a:spLocks noChangeArrowheads="1"/>
          </p:cNvSpPr>
          <p:nvPr/>
        </p:nvSpPr>
        <p:spPr bwMode="auto">
          <a:xfrm>
            <a:off x="2057400" y="3962400"/>
            <a:ext cx="1219200" cy="650875"/>
          </a:xfrm>
          <a:prstGeom prst="rect">
            <a:avLst/>
          </a:prstGeom>
          <a:noFill/>
          <a:ln w="12700">
            <a:solidFill>
              <a:schemeClr val="tx1"/>
            </a:solidFill>
            <a:miter lim="800000"/>
            <a:headEnd/>
            <a:tailEnd/>
          </a:ln>
        </p:spPr>
        <p:txBody>
          <a:bodyPr lIns="90488" tIns="44450" rIns="90488" bIns="44450">
            <a:spAutoFit/>
          </a:bodyPr>
          <a:lstStyle/>
          <a:p>
            <a:pPr algn="ctr">
              <a:spcBef>
                <a:spcPct val="0"/>
              </a:spcBef>
            </a:pPr>
            <a:r>
              <a:rPr lang="en-US" sz="1800"/>
              <a:t>Data</a:t>
            </a:r>
          </a:p>
          <a:p>
            <a:pPr algn="ctr">
              <a:spcBef>
                <a:spcPct val="0"/>
              </a:spcBef>
            </a:pPr>
            <a:r>
              <a:rPr lang="en-US" sz="1800"/>
              <a:t>Element</a:t>
            </a:r>
            <a:endParaRPr lang="en-US" sz="1600"/>
          </a:p>
        </p:txBody>
      </p:sp>
      <p:sp>
        <p:nvSpPr>
          <p:cNvPr id="60433" name="Rectangle 17"/>
          <p:cNvSpPr>
            <a:spLocks noChangeArrowheads="1"/>
          </p:cNvSpPr>
          <p:nvPr/>
        </p:nvSpPr>
        <p:spPr bwMode="auto">
          <a:xfrm>
            <a:off x="2133600" y="4191000"/>
            <a:ext cx="1066800" cy="762000"/>
          </a:xfrm>
          <a:prstGeom prst="rect">
            <a:avLst/>
          </a:prstGeom>
          <a:noFill/>
          <a:ln w="12700">
            <a:noFill/>
            <a:miter lim="800000"/>
            <a:headEnd/>
            <a:tailEnd/>
          </a:ln>
        </p:spPr>
        <p:txBody>
          <a:bodyPr wrap="none" anchor="ctr"/>
          <a:lstStyle/>
          <a:p>
            <a:endParaRPr lang="en-US"/>
          </a:p>
        </p:txBody>
      </p:sp>
      <p:sp>
        <p:nvSpPr>
          <p:cNvPr id="60434" name="Rectangle 18"/>
          <p:cNvSpPr>
            <a:spLocks noChangeArrowheads="1"/>
          </p:cNvSpPr>
          <p:nvPr/>
        </p:nvSpPr>
        <p:spPr bwMode="auto">
          <a:xfrm>
            <a:off x="1752600" y="3276600"/>
            <a:ext cx="1663700" cy="1435100"/>
          </a:xfrm>
          <a:prstGeom prst="rect">
            <a:avLst/>
          </a:prstGeom>
          <a:noFill/>
          <a:ln w="12700">
            <a:solidFill>
              <a:schemeClr val="tx1"/>
            </a:solidFill>
            <a:miter lim="800000"/>
            <a:headEnd/>
            <a:tailEnd/>
          </a:ln>
        </p:spPr>
        <p:txBody>
          <a:bodyPr wrap="none" anchor="ctr"/>
          <a:lstStyle/>
          <a:p>
            <a:endParaRPr lang="en-US"/>
          </a:p>
        </p:txBody>
      </p:sp>
      <p:sp>
        <p:nvSpPr>
          <p:cNvPr id="60435" name="Rectangle 19"/>
          <p:cNvSpPr>
            <a:spLocks noChangeArrowheads="1"/>
          </p:cNvSpPr>
          <p:nvPr/>
        </p:nvSpPr>
        <p:spPr bwMode="auto">
          <a:xfrm>
            <a:off x="1371600" y="2362200"/>
            <a:ext cx="2514600" cy="3352800"/>
          </a:xfrm>
          <a:prstGeom prst="rect">
            <a:avLst/>
          </a:prstGeom>
          <a:noFill/>
          <a:ln w="12700">
            <a:solidFill>
              <a:schemeClr val="tx1"/>
            </a:solidFill>
            <a:miter lim="800000"/>
            <a:headEnd/>
            <a:tailEnd/>
          </a:ln>
        </p:spPr>
        <p:txBody>
          <a:bodyPr wrap="none" anchor="ctr"/>
          <a:lstStyle/>
          <a:p>
            <a:endParaRPr lang="en-US"/>
          </a:p>
        </p:txBody>
      </p:sp>
      <p:sp>
        <p:nvSpPr>
          <p:cNvPr id="60436" name="Rectangle 20"/>
          <p:cNvSpPr>
            <a:spLocks noChangeArrowheads="1"/>
          </p:cNvSpPr>
          <p:nvPr/>
        </p:nvSpPr>
        <p:spPr bwMode="auto">
          <a:xfrm>
            <a:off x="1143000" y="1905000"/>
            <a:ext cx="2971800" cy="4114800"/>
          </a:xfrm>
          <a:prstGeom prst="rect">
            <a:avLst/>
          </a:prstGeom>
          <a:noFill/>
          <a:ln w="12700">
            <a:solidFill>
              <a:schemeClr val="tx1"/>
            </a:solidFill>
            <a:miter lim="800000"/>
            <a:headEnd/>
            <a:tailEnd/>
          </a:ln>
        </p:spPr>
        <p:txBody>
          <a:bodyPr wrap="none" anchor="ctr"/>
          <a:lstStyle/>
          <a:p>
            <a:endParaRPr lang="en-US"/>
          </a:p>
        </p:txBody>
      </p:sp>
      <p:sp>
        <p:nvSpPr>
          <p:cNvPr id="60437" name="Rectangle 21"/>
          <p:cNvSpPr>
            <a:spLocks noChangeArrowheads="1"/>
          </p:cNvSpPr>
          <p:nvPr/>
        </p:nvSpPr>
        <p:spPr bwMode="auto">
          <a:xfrm>
            <a:off x="1757363" y="1524000"/>
            <a:ext cx="1476375" cy="363538"/>
          </a:xfrm>
          <a:prstGeom prst="rect">
            <a:avLst/>
          </a:prstGeom>
          <a:noFill/>
          <a:ln w="12700">
            <a:noFill/>
            <a:miter lim="800000"/>
            <a:headEnd/>
            <a:tailEnd/>
          </a:ln>
        </p:spPr>
        <p:txBody>
          <a:bodyPr wrap="none" lIns="90488" tIns="44450" rIns="90488" bIns="44450">
            <a:spAutoFit/>
          </a:bodyPr>
          <a:lstStyle/>
          <a:p>
            <a:pPr algn="ctr">
              <a:spcBef>
                <a:spcPct val="0"/>
              </a:spcBef>
            </a:pPr>
            <a:r>
              <a:rPr lang="en-US" sz="1800"/>
              <a:t>Interchange</a:t>
            </a:r>
            <a:endParaRPr lang="en-US" sz="1600"/>
          </a:p>
        </p:txBody>
      </p:sp>
      <p:sp>
        <p:nvSpPr>
          <p:cNvPr id="60438" name="Rectangle 22"/>
          <p:cNvSpPr>
            <a:spLocks noChangeArrowheads="1"/>
          </p:cNvSpPr>
          <p:nvPr/>
        </p:nvSpPr>
        <p:spPr bwMode="auto">
          <a:xfrm>
            <a:off x="914400" y="1524000"/>
            <a:ext cx="3352800" cy="4724400"/>
          </a:xfrm>
          <a:prstGeom prst="rect">
            <a:avLst/>
          </a:prstGeom>
          <a:noFill/>
          <a:ln w="12700">
            <a:solidFill>
              <a:schemeClr val="tx1"/>
            </a:solidFill>
            <a:miter lim="800000"/>
            <a:headEnd/>
            <a:tailEnd/>
          </a:ln>
        </p:spPr>
        <p:txBody>
          <a:bodyPr wrap="none" anchor="ctr"/>
          <a:lstStyle/>
          <a:p>
            <a:endParaRPr lang="en-US"/>
          </a:p>
        </p:txBody>
      </p:sp>
      <p:sp>
        <p:nvSpPr>
          <p:cNvPr id="60439" name="Rectangle 23"/>
          <p:cNvSpPr>
            <a:spLocks noChangeArrowheads="1"/>
          </p:cNvSpPr>
          <p:nvPr/>
        </p:nvSpPr>
        <p:spPr bwMode="auto">
          <a:xfrm>
            <a:off x="1263087" y="1905000"/>
            <a:ext cx="2742740" cy="459100"/>
          </a:xfrm>
          <a:prstGeom prst="rect">
            <a:avLst/>
          </a:prstGeom>
          <a:noFill/>
          <a:ln w="12700">
            <a:noFill/>
            <a:miter lim="800000"/>
            <a:headEnd/>
            <a:tailEnd/>
          </a:ln>
        </p:spPr>
        <p:txBody>
          <a:bodyPr wrap="none" lIns="90488" tIns="44450" rIns="90488" bIns="44450">
            <a:spAutoFit/>
          </a:bodyPr>
          <a:lstStyle/>
          <a:p>
            <a:pPr algn="ctr">
              <a:spcBef>
                <a:spcPct val="0"/>
              </a:spcBef>
            </a:pPr>
            <a:r>
              <a:rPr lang="en-US" sz="2400" dirty="0">
                <a:solidFill>
                  <a:srgbClr val="2D2DB9"/>
                </a:solidFill>
              </a:rPr>
              <a:t>Functional Group</a:t>
            </a:r>
          </a:p>
        </p:txBody>
      </p:sp>
      <p:sp>
        <p:nvSpPr>
          <p:cNvPr id="60440" name="Rectangle 24"/>
          <p:cNvSpPr>
            <a:spLocks noChangeArrowheads="1"/>
          </p:cNvSpPr>
          <p:nvPr/>
        </p:nvSpPr>
        <p:spPr bwMode="auto">
          <a:xfrm>
            <a:off x="5181600" y="2362200"/>
            <a:ext cx="2667000" cy="3352800"/>
          </a:xfrm>
          <a:prstGeom prst="rect">
            <a:avLst/>
          </a:prstGeom>
          <a:noFill/>
          <a:ln w="12700">
            <a:solidFill>
              <a:schemeClr val="tx1"/>
            </a:solidFill>
            <a:miter lim="800000"/>
            <a:headEnd/>
            <a:tailEnd/>
          </a:ln>
        </p:spPr>
        <p:txBody>
          <a:bodyPr wrap="none" anchor="ctr"/>
          <a:lstStyle/>
          <a:p>
            <a:endParaRPr lang="en-US"/>
          </a:p>
        </p:txBody>
      </p:sp>
      <p:sp>
        <p:nvSpPr>
          <p:cNvPr id="60441" name="Line 25"/>
          <p:cNvSpPr>
            <a:spLocks noChangeShapeType="1"/>
          </p:cNvSpPr>
          <p:nvPr/>
        </p:nvSpPr>
        <p:spPr bwMode="auto">
          <a:xfrm>
            <a:off x="3276600" y="1676400"/>
            <a:ext cx="2425700" cy="0"/>
          </a:xfrm>
          <a:prstGeom prst="line">
            <a:avLst/>
          </a:prstGeom>
          <a:noFill/>
          <a:ln w="19050">
            <a:solidFill>
              <a:schemeClr val="tx1"/>
            </a:solidFill>
            <a:prstDash val="dash"/>
            <a:round/>
            <a:headEnd type="triangle" w="med" len="med"/>
            <a:tailEnd type="triangle" w="med" len="med"/>
          </a:ln>
        </p:spPr>
        <p:txBody>
          <a:bodyPr wrap="none" anchor="ctr"/>
          <a:lstStyle/>
          <a:p>
            <a:endParaRPr lang="en-US"/>
          </a:p>
        </p:txBody>
      </p:sp>
      <p:sp>
        <p:nvSpPr>
          <p:cNvPr id="60442" name="Line 26"/>
          <p:cNvSpPr>
            <a:spLocks noChangeShapeType="1"/>
          </p:cNvSpPr>
          <p:nvPr/>
        </p:nvSpPr>
        <p:spPr bwMode="auto">
          <a:xfrm flipV="1">
            <a:off x="3962400" y="2133600"/>
            <a:ext cx="1905000" cy="0"/>
          </a:xfrm>
          <a:prstGeom prst="line">
            <a:avLst/>
          </a:prstGeom>
          <a:noFill/>
          <a:ln w="28575">
            <a:solidFill>
              <a:schemeClr val="tx2"/>
            </a:solidFill>
            <a:prstDash val="dash"/>
            <a:round/>
            <a:headEnd type="triangle" w="med" len="med"/>
            <a:tailEnd type="triangle" w="med" len="med"/>
          </a:ln>
        </p:spPr>
        <p:txBody>
          <a:bodyPr wrap="none" anchor="ctr"/>
          <a:lstStyle/>
          <a:p>
            <a:endParaRPr lang="en-US">
              <a:solidFill>
                <a:srgbClr val="2D2DB9"/>
              </a:solidFill>
            </a:endParaRPr>
          </a:p>
        </p:txBody>
      </p:sp>
      <p:sp>
        <p:nvSpPr>
          <p:cNvPr id="60443" name="Line 27"/>
          <p:cNvSpPr>
            <a:spLocks noChangeShapeType="1"/>
          </p:cNvSpPr>
          <p:nvPr/>
        </p:nvSpPr>
        <p:spPr bwMode="auto">
          <a:xfrm>
            <a:off x="3581400" y="2514600"/>
            <a:ext cx="2133600" cy="0"/>
          </a:xfrm>
          <a:prstGeom prst="line">
            <a:avLst/>
          </a:prstGeom>
          <a:noFill/>
          <a:ln w="19050">
            <a:solidFill>
              <a:schemeClr val="tx1"/>
            </a:solidFill>
            <a:prstDash val="dash"/>
            <a:round/>
            <a:headEnd type="triangle" w="med" len="med"/>
            <a:tailEnd type="triangle" w="med" len="med"/>
          </a:ln>
        </p:spPr>
        <p:txBody>
          <a:bodyPr wrap="none" anchor="ctr"/>
          <a:lstStyle/>
          <a:p>
            <a:endParaRPr lang="en-US"/>
          </a:p>
        </p:txBody>
      </p:sp>
      <p:sp>
        <p:nvSpPr>
          <p:cNvPr id="60444" name="Line 28"/>
          <p:cNvSpPr>
            <a:spLocks noChangeShapeType="1"/>
          </p:cNvSpPr>
          <p:nvPr/>
        </p:nvSpPr>
        <p:spPr bwMode="auto">
          <a:xfrm>
            <a:off x="3276600" y="3657600"/>
            <a:ext cx="2654300" cy="0"/>
          </a:xfrm>
          <a:prstGeom prst="line">
            <a:avLst/>
          </a:prstGeom>
          <a:noFill/>
          <a:ln w="19050">
            <a:solidFill>
              <a:schemeClr val="tx1"/>
            </a:solidFill>
            <a:prstDash val="dash"/>
            <a:round/>
            <a:headEnd type="triangle" w="med" len="med"/>
            <a:tailEnd type="triangle" w="med" len="med"/>
          </a:ln>
        </p:spPr>
        <p:txBody>
          <a:bodyPr wrap="none" anchor="ctr"/>
          <a:lstStyle/>
          <a:p>
            <a:endParaRPr lang="en-US"/>
          </a:p>
        </p:txBody>
      </p:sp>
      <p:sp>
        <p:nvSpPr>
          <p:cNvPr id="60445" name="Line 29"/>
          <p:cNvSpPr>
            <a:spLocks noChangeShapeType="1"/>
          </p:cNvSpPr>
          <p:nvPr/>
        </p:nvSpPr>
        <p:spPr bwMode="auto">
          <a:xfrm>
            <a:off x="3276600" y="4267200"/>
            <a:ext cx="2730500" cy="0"/>
          </a:xfrm>
          <a:prstGeom prst="line">
            <a:avLst/>
          </a:prstGeom>
          <a:noFill/>
          <a:ln w="19050">
            <a:solidFill>
              <a:schemeClr val="tx1"/>
            </a:solidFill>
            <a:prstDash val="dash"/>
            <a:round/>
            <a:headEnd type="triangle" w="med" len="med"/>
            <a:tailEnd type="triangle" w="med" len="med"/>
          </a:ln>
        </p:spPr>
        <p:txBody>
          <a:bodyPr wrap="none" anchor="ctr"/>
          <a:lstStyle/>
          <a:p>
            <a:endParaRPr lang="en-US"/>
          </a:p>
        </p:txBody>
      </p:sp>
      <p:sp>
        <p:nvSpPr>
          <p:cNvPr id="60446" name="Rectangle 30"/>
          <p:cNvSpPr>
            <a:spLocks noChangeArrowheads="1"/>
          </p:cNvSpPr>
          <p:nvPr/>
        </p:nvSpPr>
        <p:spPr bwMode="auto">
          <a:xfrm>
            <a:off x="1524000" y="2743200"/>
            <a:ext cx="2133600" cy="2438400"/>
          </a:xfrm>
          <a:prstGeom prst="rect">
            <a:avLst/>
          </a:prstGeom>
          <a:noFill/>
          <a:ln w="12700">
            <a:solidFill>
              <a:schemeClr val="tx1"/>
            </a:solidFill>
            <a:miter lim="800000"/>
            <a:headEnd type="none" w="sm" len="sm"/>
            <a:tailEnd type="none" w="sm" len="sm"/>
          </a:ln>
        </p:spPr>
        <p:txBody>
          <a:bodyPr wrap="none" anchor="ctr"/>
          <a:lstStyle/>
          <a:p>
            <a:endParaRPr lang="en-US"/>
          </a:p>
        </p:txBody>
      </p:sp>
      <p:sp>
        <p:nvSpPr>
          <p:cNvPr id="60447" name="Rectangle 31"/>
          <p:cNvSpPr>
            <a:spLocks noChangeArrowheads="1"/>
          </p:cNvSpPr>
          <p:nvPr/>
        </p:nvSpPr>
        <p:spPr bwMode="auto">
          <a:xfrm>
            <a:off x="5334000" y="2743200"/>
            <a:ext cx="2209800" cy="2514600"/>
          </a:xfrm>
          <a:prstGeom prst="rect">
            <a:avLst/>
          </a:prstGeom>
          <a:noFill/>
          <a:ln w="12700">
            <a:solidFill>
              <a:schemeClr val="tx1"/>
            </a:solidFill>
            <a:miter lim="800000"/>
            <a:headEnd type="none" w="sm" len="sm"/>
            <a:tailEnd type="none" w="sm" len="sm"/>
          </a:ln>
        </p:spPr>
        <p:txBody>
          <a:bodyPr wrap="none" anchor="ctr"/>
          <a:lstStyle/>
          <a:p>
            <a:endParaRPr lang="en-US"/>
          </a:p>
        </p:txBody>
      </p:sp>
      <p:sp>
        <p:nvSpPr>
          <p:cNvPr id="60448" name="Text Box 32"/>
          <p:cNvSpPr txBox="1">
            <a:spLocks noChangeArrowheads="1"/>
          </p:cNvSpPr>
          <p:nvPr/>
        </p:nvSpPr>
        <p:spPr bwMode="auto">
          <a:xfrm>
            <a:off x="1581150" y="2794000"/>
            <a:ext cx="1771650" cy="366713"/>
          </a:xfrm>
          <a:prstGeom prst="rect">
            <a:avLst/>
          </a:prstGeom>
          <a:noFill/>
          <a:ln w="12700">
            <a:noFill/>
            <a:miter lim="800000"/>
            <a:headEnd type="none" w="sm" len="sm"/>
            <a:tailEnd type="none" w="sm" len="sm"/>
          </a:ln>
        </p:spPr>
        <p:txBody>
          <a:bodyPr wrap="none">
            <a:spAutoFit/>
          </a:bodyPr>
          <a:lstStyle/>
          <a:p>
            <a:pPr algn="r">
              <a:spcBef>
                <a:spcPct val="0"/>
              </a:spcBef>
            </a:pPr>
            <a:r>
              <a:rPr lang="en-US" sz="1800"/>
              <a:t>Segment Loop</a:t>
            </a:r>
            <a:endParaRPr lang="en-US" sz="1600"/>
          </a:p>
        </p:txBody>
      </p:sp>
      <p:sp>
        <p:nvSpPr>
          <p:cNvPr id="60449" name="Text Box 33"/>
          <p:cNvSpPr txBox="1">
            <a:spLocks noChangeArrowheads="1"/>
          </p:cNvSpPr>
          <p:nvPr/>
        </p:nvSpPr>
        <p:spPr bwMode="auto">
          <a:xfrm>
            <a:off x="6384925" y="2484438"/>
            <a:ext cx="184150" cy="823912"/>
          </a:xfrm>
          <a:prstGeom prst="rect">
            <a:avLst/>
          </a:prstGeom>
          <a:noFill/>
          <a:ln w="12700">
            <a:noFill/>
            <a:miter lim="800000"/>
            <a:headEnd type="none" w="sm" len="sm"/>
            <a:tailEnd type="none" w="sm" len="sm"/>
          </a:ln>
        </p:spPr>
        <p:txBody>
          <a:bodyPr wrap="none">
            <a:spAutoFit/>
          </a:bodyPr>
          <a:lstStyle/>
          <a:p>
            <a:pPr algn="r">
              <a:spcBef>
                <a:spcPct val="0"/>
              </a:spcBef>
            </a:pPr>
            <a:endParaRPr lang="en-US" sz="4800" b="0"/>
          </a:p>
        </p:txBody>
      </p:sp>
      <p:sp>
        <p:nvSpPr>
          <p:cNvPr id="60450" name="Text Box 34"/>
          <p:cNvSpPr txBox="1">
            <a:spLocks noChangeArrowheads="1"/>
          </p:cNvSpPr>
          <p:nvPr/>
        </p:nvSpPr>
        <p:spPr bwMode="auto">
          <a:xfrm>
            <a:off x="5715000" y="2794000"/>
            <a:ext cx="1371600" cy="366713"/>
          </a:xfrm>
          <a:prstGeom prst="rect">
            <a:avLst/>
          </a:prstGeom>
          <a:noFill/>
          <a:ln w="12700">
            <a:noFill/>
            <a:miter lim="800000"/>
            <a:headEnd type="none" w="sm" len="sm"/>
            <a:tailEnd type="none" w="sm" len="sm"/>
          </a:ln>
        </p:spPr>
        <p:txBody>
          <a:bodyPr>
            <a:spAutoFit/>
          </a:bodyPr>
          <a:lstStyle/>
          <a:p>
            <a:pPr algn="r">
              <a:spcBef>
                <a:spcPct val="0"/>
              </a:spcBef>
            </a:pPr>
            <a:r>
              <a:rPr lang="en-US" sz="1800"/>
              <a:t>Paragraph</a:t>
            </a:r>
            <a:endParaRPr lang="en-US" sz="1600"/>
          </a:p>
        </p:txBody>
      </p:sp>
      <p:sp>
        <p:nvSpPr>
          <p:cNvPr id="60451" name="Line 35"/>
          <p:cNvSpPr>
            <a:spLocks noChangeShapeType="1"/>
          </p:cNvSpPr>
          <p:nvPr/>
        </p:nvSpPr>
        <p:spPr bwMode="auto">
          <a:xfrm>
            <a:off x="3276600" y="2971800"/>
            <a:ext cx="2438400" cy="0"/>
          </a:xfrm>
          <a:prstGeom prst="line">
            <a:avLst/>
          </a:prstGeom>
          <a:noFill/>
          <a:ln w="19050">
            <a:solidFill>
              <a:schemeClr val="tx1"/>
            </a:solidFill>
            <a:prstDash val="dash"/>
            <a:round/>
            <a:headEnd type="triangle" w="med" len="med"/>
            <a:tailEnd type="triangle" w="med" len="med"/>
          </a:ln>
        </p:spPr>
        <p:txBody>
          <a:bodyPr wrap="none" anchor="ctr"/>
          <a:lstStyle/>
          <a:p>
            <a:endParaRPr lang="en-US"/>
          </a:p>
        </p:txBody>
      </p:sp>
      <p:sp>
        <p:nvSpPr>
          <p:cNvPr id="60452" name="Line 36"/>
          <p:cNvSpPr>
            <a:spLocks noChangeShapeType="1"/>
          </p:cNvSpPr>
          <p:nvPr/>
        </p:nvSpPr>
        <p:spPr bwMode="auto">
          <a:xfrm>
            <a:off x="3352800" y="3276600"/>
            <a:ext cx="0" cy="0"/>
          </a:xfrm>
          <a:prstGeom prst="line">
            <a:avLst/>
          </a:prstGeom>
          <a:noFill/>
          <a:ln w="12700">
            <a:solidFill>
              <a:schemeClr val="tx1"/>
            </a:solidFill>
            <a:round/>
            <a:headEnd type="none" w="sm" len="sm"/>
            <a:tailEnd type="triangle" w="sm" len="sm"/>
          </a:ln>
        </p:spPr>
        <p:txBody>
          <a:bodyPr wrap="none" anchor="ctr"/>
          <a:lstStyle/>
          <a:p>
            <a:endParaRPr lang="en-US"/>
          </a:p>
        </p:txBody>
      </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ChangeArrowheads="1"/>
          </p:cNvSpPr>
          <p:nvPr/>
        </p:nvSpPr>
        <p:spPr bwMode="auto">
          <a:xfrm>
            <a:off x="1066800" y="2555875"/>
            <a:ext cx="7086600" cy="3768725"/>
          </a:xfrm>
          <a:prstGeom prst="rect">
            <a:avLst/>
          </a:prstGeom>
          <a:solidFill>
            <a:schemeClr val="accent1"/>
          </a:solidFill>
          <a:ln w="12700">
            <a:solidFill>
              <a:srgbClr val="000000"/>
            </a:solidFill>
            <a:miter lim="800000"/>
            <a:headEnd/>
            <a:tailEnd/>
          </a:ln>
        </p:spPr>
        <p:txBody>
          <a:bodyPr wrap="none" anchor="ctr"/>
          <a:lstStyle/>
          <a:p>
            <a:endParaRPr lang="en-US"/>
          </a:p>
        </p:txBody>
      </p:sp>
      <p:sp>
        <p:nvSpPr>
          <p:cNvPr id="61443" name="AutoShape 3"/>
          <p:cNvSpPr>
            <a:spLocks noChangeArrowheads="1"/>
          </p:cNvSpPr>
          <p:nvPr/>
        </p:nvSpPr>
        <p:spPr bwMode="auto">
          <a:xfrm>
            <a:off x="914400" y="381000"/>
            <a:ext cx="7391400" cy="1905000"/>
          </a:xfrm>
          <a:prstGeom prst="triangle">
            <a:avLst>
              <a:gd name="adj" fmla="val 49995"/>
            </a:avLst>
          </a:prstGeom>
          <a:solidFill>
            <a:schemeClr val="tx2">
              <a:lumMod val="40000"/>
              <a:lumOff val="60000"/>
            </a:schemeClr>
          </a:solidFill>
          <a:ln w="12700">
            <a:solidFill>
              <a:srgbClr val="000000"/>
            </a:solidFill>
            <a:miter lim="800000"/>
            <a:headEnd/>
            <a:tailEnd/>
          </a:ln>
        </p:spPr>
        <p:txBody>
          <a:bodyPr wrap="none" anchor="ctr"/>
          <a:lstStyle/>
          <a:p>
            <a:endParaRPr lang="en-US"/>
          </a:p>
        </p:txBody>
      </p:sp>
      <p:sp>
        <p:nvSpPr>
          <p:cNvPr id="61444" name="Rectangle 4"/>
          <p:cNvSpPr>
            <a:spLocks noChangeArrowheads="1"/>
          </p:cNvSpPr>
          <p:nvPr/>
        </p:nvSpPr>
        <p:spPr bwMode="auto">
          <a:xfrm>
            <a:off x="685800" y="6248400"/>
            <a:ext cx="1905000" cy="457200"/>
          </a:xfrm>
          <a:prstGeom prst="rect">
            <a:avLst/>
          </a:prstGeom>
          <a:noFill/>
          <a:ln w="12700">
            <a:noFill/>
            <a:miter lim="800000"/>
            <a:headEnd/>
            <a:tailEnd/>
          </a:ln>
        </p:spPr>
        <p:txBody>
          <a:bodyPr wrap="none" anchor="ctr"/>
          <a:lstStyle/>
          <a:p>
            <a:endParaRPr lang="en-US"/>
          </a:p>
        </p:txBody>
      </p:sp>
      <p:sp>
        <p:nvSpPr>
          <p:cNvPr id="61445" name="Rectangle 5"/>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sp>
        <p:nvSpPr>
          <p:cNvPr id="952326" name="Rectangle 6"/>
          <p:cNvSpPr>
            <a:spLocks noGrp="1" noChangeArrowheads="1"/>
          </p:cNvSpPr>
          <p:nvPr>
            <p:ph type="title"/>
          </p:nvPr>
        </p:nvSpPr>
        <p:spPr>
          <a:xfrm>
            <a:off x="0" y="1066800"/>
            <a:ext cx="9144000" cy="1344613"/>
          </a:xfrm>
          <a:effectLst>
            <a:outerShdw dist="35921" dir="2700000" algn="ctr" rotWithShape="0">
              <a:schemeClr val="bg2"/>
            </a:outerShdw>
          </a:effectLst>
        </p:spPr>
        <p:txBody>
          <a:bodyPr lIns="90488" tIns="44450" rIns="90488" bIns="44450"/>
          <a:lstStyle/>
          <a:p>
            <a:pPr>
              <a:defRPr/>
            </a:pPr>
            <a:r>
              <a:rPr lang="en-US" dirty="0" smtClean="0"/>
              <a:t>Envelopes</a:t>
            </a:r>
          </a:p>
        </p:txBody>
      </p:sp>
      <p:sp>
        <p:nvSpPr>
          <p:cNvPr id="61448" name="Rectangle 8"/>
          <p:cNvSpPr>
            <a:spLocks noGrp="1" noChangeArrowheads="1"/>
          </p:cNvSpPr>
          <p:nvPr>
            <p:ph idx="1"/>
          </p:nvPr>
        </p:nvSpPr>
        <p:spPr>
          <a:xfrm>
            <a:off x="990600" y="2286000"/>
            <a:ext cx="7239000" cy="4267200"/>
          </a:xfrm>
          <a:solidFill>
            <a:schemeClr val="tx2">
              <a:lumMod val="40000"/>
              <a:lumOff val="60000"/>
            </a:schemeClr>
          </a:solidFill>
        </p:spPr>
        <p:txBody>
          <a:bodyPr lIns="90488" tIns="44450" rIns="90488" bIns="44450"/>
          <a:lstStyle/>
          <a:p>
            <a:pPr>
              <a:lnSpc>
                <a:spcPct val="80000"/>
              </a:lnSpc>
              <a:buClr>
                <a:schemeClr val="tx2"/>
              </a:buClr>
            </a:pPr>
            <a:r>
              <a:rPr lang="en-US" sz="2800" dirty="0" smtClean="0">
                <a:solidFill>
                  <a:schemeClr val="tx1"/>
                </a:solidFill>
              </a:rPr>
              <a:t>Envelopes are specialized segments that enclose groups of documents or transaction sets</a:t>
            </a:r>
            <a:endParaRPr lang="en-US" dirty="0" smtClean="0">
              <a:solidFill>
                <a:schemeClr val="tx1"/>
              </a:solidFill>
            </a:endParaRPr>
          </a:p>
          <a:p>
            <a:pPr>
              <a:lnSpc>
                <a:spcPct val="80000"/>
              </a:lnSpc>
              <a:spcBef>
                <a:spcPct val="50000"/>
              </a:spcBef>
              <a:spcAft>
                <a:spcPct val="0"/>
              </a:spcAft>
              <a:buClr>
                <a:schemeClr val="tx2"/>
              </a:buClr>
            </a:pPr>
            <a:r>
              <a:rPr lang="en-US" sz="2800" dirty="0" smtClean="0">
                <a:solidFill>
                  <a:schemeClr val="tx1"/>
                </a:solidFill>
              </a:rPr>
              <a:t>Envelopes provide:</a:t>
            </a:r>
            <a:endParaRPr lang="en-US" dirty="0" smtClean="0">
              <a:solidFill>
                <a:schemeClr val="tx1"/>
              </a:solidFill>
            </a:endParaRPr>
          </a:p>
          <a:p>
            <a:pPr lvl="1">
              <a:lnSpc>
                <a:spcPct val="80000"/>
              </a:lnSpc>
              <a:spcBef>
                <a:spcPct val="35000"/>
              </a:spcBef>
              <a:spcAft>
                <a:spcPct val="0"/>
              </a:spcAft>
            </a:pPr>
            <a:r>
              <a:rPr lang="en-US" sz="2400" dirty="0" smtClean="0">
                <a:solidFill>
                  <a:schemeClr val="tx1"/>
                </a:solidFill>
              </a:rPr>
              <a:t>Verification of proper transmission</a:t>
            </a:r>
          </a:p>
          <a:p>
            <a:pPr lvl="1">
              <a:lnSpc>
                <a:spcPct val="80000"/>
              </a:lnSpc>
              <a:spcBef>
                <a:spcPct val="35000"/>
              </a:spcBef>
              <a:spcAft>
                <a:spcPct val="0"/>
              </a:spcAft>
            </a:pPr>
            <a:r>
              <a:rPr lang="en-US" sz="2400" dirty="0" smtClean="0">
                <a:solidFill>
                  <a:schemeClr val="tx1"/>
                </a:solidFill>
              </a:rPr>
              <a:t>Time and date stamping of transmission</a:t>
            </a:r>
          </a:p>
          <a:p>
            <a:pPr lvl="1">
              <a:lnSpc>
                <a:spcPct val="80000"/>
              </a:lnSpc>
              <a:spcBef>
                <a:spcPct val="35000"/>
              </a:spcBef>
              <a:spcAft>
                <a:spcPct val="0"/>
              </a:spcAft>
            </a:pPr>
            <a:r>
              <a:rPr lang="en-US" sz="2400" dirty="0" smtClean="0">
                <a:solidFill>
                  <a:schemeClr val="tx1"/>
                </a:solidFill>
              </a:rPr>
              <a:t>Routing information</a:t>
            </a:r>
          </a:p>
          <a:p>
            <a:pPr lvl="1">
              <a:lnSpc>
                <a:spcPct val="80000"/>
              </a:lnSpc>
              <a:spcBef>
                <a:spcPct val="35000"/>
              </a:spcBef>
              <a:spcAft>
                <a:spcPct val="0"/>
              </a:spcAft>
            </a:pPr>
            <a:r>
              <a:rPr lang="en-US" sz="2400" dirty="0" smtClean="0">
                <a:solidFill>
                  <a:schemeClr val="tx1"/>
                </a:solidFill>
              </a:rPr>
              <a:t>Version control information</a:t>
            </a:r>
            <a:endParaRPr lang="en-US" dirty="0" smtClean="0">
              <a:solidFill>
                <a:schemeClr val="tx1"/>
              </a:solidFill>
            </a:endParaRPr>
          </a:p>
          <a:p>
            <a:pPr>
              <a:lnSpc>
                <a:spcPct val="80000"/>
              </a:lnSpc>
              <a:spcBef>
                <a:spcPct val="75000"/>
              </a:spcBef>
              <a:spcAft>
                <a:spcPct val="0"/>
              </a:spcAft>
              <a:buFont typeface="Wingdings" pitchFamily="2" charset="2"/>
              <a:buNone/>
            </a:pPr>
            <a:r>
              <a:rPr lang="en-US" sz="2800" dirty="0" smtClean="0">
                <a:solidFill>
                  <a:schemeClr val="tx1"/>
                </a:solidFill>
              </a:rPr>
              <a:t>    There are two levels of envelopes….</a:t>
            </a:r>
            <a:r>
              <a:rPr lang="en-US" dirty="0" smtClean="0">
                <a:solidFill>
                  <a:schemeClr val="tx1"/>
                </a:solidFill>
              </a:rPr>
              <a:t> </a:t>
            </a:r>
          </a:p>
        </p:txBody>
      </p:sp>
      <p:sp>
        <p:nvSpPr>
          <p:cNvPr id="61447" name="Rectangle 7"/>
          <p:cNvSpPr>
            <a:spLocks noChangeArrowheads="1"/>
          </p:cNvSpPr>
          <p:nvPr/>
        </p:nvSpPr>
        <p:spPr bwMode="auto">
          <a:xfrm>
            <a:off x="577850" y="1854200"/>
            <a:ext cx="203200" cy="366713"/>
          </a:xfrm>
          <a:prstGeom prst="rect">
            <a:avLst/>
          </a:prstGeom>
          <a:noFill/>
          <a:ln w="12700">
            <a:noFill/>
            <a:miter lim="800000"/>
            <a:headEnd/>
            <a:tailEnd/>
          </a:ln>
        </p:spPr>
        <p:txBody>
          <a:bodyPr wrap="none" anchor="ctr"/>
          <a:lstStyle/>
          <a:p>
            <a:endParaRPr lang="en-US"/>
          </a:p>
        </p:txBody>
      </p:sp>
      <p:grpSp>
        <p:nvGrpSpPr>
          <p:cNvPr id="9" name="Group 8"/>
          <p:cNvGrpSpPr/>
          <p:nvPr/>
        </p:nvGrpSpPr>
        <p:grpSpPr>
          <a:xfrm>
            <a:off x="6134100" y="6470590"/>
            <a:ext cx="2997200" cy="369332"/>
            <a:chOff x="6019800" y="6445190"/>
            <a:chExt cx="3098800" cy="369332"/>
          </a:xfrm>
        </p:grpSpPr>
        <p:sp>
          <p:nvSpPr>
            <p:cNvPr id="10" name="TextBox 9"/>
            <p:cNvSpPr txBox="1"/>
            <p:nvPr/>
          </p:nvSpPr>
          <p:spPr bwMode="auto">
            <a:xfrm>
              <a:off x="6019800" y="6445190"/>
              <a:ext cx="3098800" cy="369332"/>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1800" dirty="0" smtClean="0">
                  <a:solidFill>
                    <a:srgbClr val="FF0000"/>
                  </a:solidFill>
                  <a:latin typeface="Arial Narrow" pitchFamily="34" charset="0"/>
                  <a:cs typeface="Arial" charset="0"/>
                </a:rPr>
                <a:t>Functional Group            Folder</a:t>
              </a:r>
              <a:endParaRPr lang="en-US" sz="1800" dirty="0">
                <a:solidFill>
                  <a:srgbClr val="FF0000"/>
                </a:solidFill>
                <a:latin typeface="Arial Narrow" pitchFamily="34" charset="0"/>
                <a:cs typeface="Arial" charset="0"/>
              </a:endParaRPr>
            </a:p>
          </p:txBody>
        </p:sp>
        <p:sp>
          <p:nvSpPr>
            <p:cNvPr id="11" name="Left-Right Arrow 10"/>
            <p:cNvSpPr/>
            <p:nvPr/>
          </p:nvSpPr>
          <p:spPr bwMode="auto">
            <a:xfrm>
              <a:off x="7771109"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ChangeArrowheads="1"/>
          </p:cNvSpPr>
          <p:nvPr/>
        </p:nvSpPr>
        <p:spPr bwMode="auto">
          <a:xfrm>
            <a:off x="685800" y="6248400"/>
            <a:ext cx="1905000" cy="457200"/>
          </a:xfrm>
          <a:prstGeom prst="rect">
            <a:avLst/>
          </a:prstGeom>
          <a:noFill/>
          <a:ln w="12700">
            <a:noFill/>
            <a:miter lim="800000"/>
            <a:headEnd/>
            <a:tailEnd/>
          </a:ln>
        </p:spPr>
        <p:txBody>
          <a:bodyPr wrap="none" anchor="ctr"/>
          <a:lstStyle/>
          <a:p>
            <a:endParaRPr lang="en-US"/>
          </a:p>
        </p:txBody>
      </p:sp>
      <p:sp>
        <p:nvSpPr>
          <p:cNvPr id="62467" name="Rectangle 3"/>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sp>
        <p:nvSpPr>
          <p:cNvPr id="62468" name="Rectangle 4"/>
          <p:cNvSpPr>
            <a:spLocks noGrp="1" noChangeArrowheads="1"/>
          </p:cNvSpPr>
          <p:nvPr>
            <p:ph type="title"/>
          </p:nvPr>
        </p:nvSpPr>
        <p:spPr>
          <a:xfrm>
            <a:off x="0" y="457200"/>
            <a:ext cx="9144000" cy="735013"/>
          </a:xfrm>
          <a:noFill/>
        </p:spPr>
        <p:txBody>
          <a:bodyPr lIns="90488" tIns="44450" rIns="90488" bIns="44450"/>
          <a:lstStyle/>
          <a:p>
            <a:r>
              <a:rPr lang="en-US" sz="4400" smtClean="0"/>
              <a:t>Functional Group Envelope</a:t>
            </a:r>
          </a:p>
        </p:txBody>
      </p:sp>
      <p:sp>
        <p:nvSpPr>
          <p:cNvPr id="62470" name="Rectangle 6"/>
          <p:cNvSpPr>
            <a:spLocks noGrp="1" noChangeArrowheads="1"/>
          </p:cNvSpPr>
          <p:nvPr>
            <p:ph idx="1"/>
          </p:nvPr>
        </p:nvSpPr>
        <p:spPr>
          <a:xfrm>
            <a:off x="457200" y="1600200"/>
            <a:ext cx="8382000" cy="4343400"/>
          </a:xfrm>
          <a:noFill/>
        </p:spPr>
        <p:txBody>
          <a:bodyPr lIns="90488" tIns="44450" rIns="90488" bIns="44450"/>
          <a:lstStyle/>
          <a:p>
            <a:pPr>
              <a:lnSpc>
                <a:spcPct val="90000"/>
              </a:lnSpc>
              <a:spcBef>
                <a:spcPct val="50000"/>
              </a:spcBef>
              <a:spcAft>
                <a:spcPct val="0"/>
              </a:spcAft>
              <a:buClr>
                <a:schemeClr val="tx2"/>
              </a:buClr>
            </a:pPr>
            <a:r>
              <a:rPr lang="en-US" sz="2400" dirty="0" smtClean="0">
                <a:solidFill>
                  <a:schemeClr val="tx1"/>
                </a:solidFill>
              </a:rPr>
              <a:t>The inner envelope is used to group like documents 	or transaction sets within a transmission</a:t>
            </a:r>
          </a:p>
          <a:p>
            <a:pPr>
              <a:lnSpc>
                <a:spcPct val="90000"/>
              </a:lnSpc>
              <a:spcBef>
                <a:spcPct val="75000"/>
              </a:spcBef>
              <a:spcAft>
                <a:spcPct val="0"/>
              </a:spcAft>
              <a:buClr>
                <a:schemeClr val="tx2"/>
              </a:buClr>
            </a:pPr>
            <a:r>
              <a:rPr lang="en-US" sz="2400" dirty="0" smtClean="0">
                <a:solidFill>
                  <a:schemeClr val="tx1"/>
                </a:solidFill>
              </a:rPr>
              <a:t>This envelope is defined by the Functional Group Header (GS) and Functional Group Trailer (GE) segments</a:t>
            </a:r>
          </a:p>
          <a:p>
            <a:pPr lvl="1">
              <a:lnSpc>
                <a:spcPct val="90000"/>
              </a:lnSpc>
              <a:spcBef>
                <a:spcPct val="40000"/>
              </a:spcBef>
              <a:spcAft>
                <a:spcPct val="0"/>
              </a:spcAft>
            </a:pPr>
            <a:r>
              <a:rPr lang="en-US" sz="2000" b="0" dirty="0" smtClean="0">
                <a:solidFill>
                  <a:schemeClr val="tx1"/>
                </a:solidFill>
              </a:rPr>
              <a:t>Contains a functional group ID (e.g., RN (511), MD (527))</a:t>
            </a:r>
            <a:endParaRPr lang="en-US" sz="800" b="0" dirty="0" smtClean="0">
              <a:solidFill>
                <a:schemeClr val="tx1"/>
              </a:solidFill>
            </a:endParaRPr>
          </a:p>
          <a:p>
            <a:pPr lvl="1">
              <a:lnSpc>
                <a:spcPct val="90000"/>
              </a:lnSpc>
              <a:spcBef>
                <a:spcPct val="40000"/>
              </a:spcBef>
              <a:spcAft>
                <a:spcPct val="0"/>
              </a:spcAft>
            </a:pPr>
            <a:r>
              <a:rPr lang="en-US" sz="2000" b="0" dirty="0" smtClean="0">
                <a:solidFill>
                  <a:schemeClr val="tx1"/>
                </a:solidFill>
              </a:rPr>
              <a:t>Contains transaction set counts and functional group control 	numbers</a:t>
            </a:r>
            <a:endParaRPr lang="en-US" sz="800" b="0" dirty="0" smtClean="0">
              <a:solidFill>
                <a:schemeClr val="tx1"/>
              </a:solidFill>
            </a:endParaRPr>
          </a:p>
          <a:p>
            <a:pPr lvl="1">
              <a:lnSpc>
                <a:spcPct val="90000"/>
              </a:lnSpc>
              <a:spcBef>
                <a:spcPct val="40000"/>
              </a:spcBef>
              <a:spcAft>
                <a:spcPct val="0"/>
              </a:spcAft>
            </a:pPr>
            <a:r>
              <a:rPr lang="en-US" sz="2000" b="0" dirty="0" smtClean="0">
                <a:solidFill>
                  <a:schemeClr val="tx1"/>
                </a:solidFill>
              </a:rPr>
              <a:t>Contains a time/date stamp of when the group was generated</a:t>
            </a:r>
            <a:endParaRPr lang="en-US" sz="800" b="0" dirty="0" smtClean="0">
              <a:solidFill>
                <a:schemeClr val="tx1"/>
              </a:solidFill>
            </a:endParaRPr>
          </a:p>
          <a:p>
            <a:pPr lvl="1">
              <a:lnSpc>
                <a:spcPct val="90000"/>
              </a:lnSpc>
              <a:spcBef>
                <a:spcPct val="40000"/>
              </a:spcBef>
              <a:spcAft>
                <a:spcPct val="0"/>
              </a:spcAft>
            </a:pPr>
            <a:r>
              <a:rPr lang="en-US" sz="2000" b="0" dirty="0" smtClean="0">
                <a:solidFill>
                  <a:schemeClr val="tx1"/>
                </a:solidFill>
              </a:rPr>
              <a:t>Provides format, version, and release specifications of the 	transactions within the group</a:t>
            </a:r>
            <a:endParaRPr lang="en-US" sz="2400" b="0" dirty="0" smtClean="0">
              <a:solidFill>
                <a:schemeClr val="tx1"/>
              </a:solidFill>
            </a:endParaRPr>
          </a:p>
        </p:txBody>
      </p:sp>
      <p:sp>
        <p:nvSpPr>
          <p:cNvPr id="62469" name="Rectangle 5"/>
          <p:cNvSpPr>
            <a:spLocks noChangeArrowheads="1"/>
          </p:cNvSpPr>
          <p:nvPr/>
        </p:nvSpPr>
        <p:spPr bwMode="auto">
          <a:xfrm>
            <a:off x="577850" y="1854200"/>
            <a:ext cx="203200" cy="366713"/>
          </a:xfrm>
          <a:prstGeom prst="rect">
            <a:avLst/>
          </a:prstGeom>
          <a:noFill/>
          <a:ln w="12700">
            <a:noFill/>
            <a:miter lim="800000"/>
            <a:headEnd/>
            <a:tailEnd/>
          </a:ln>
        </p:spPr>
        <p:txBody>
          <a:bodyPr wrap="none" anchor="ctr"/>
          <a:lstStyle/>
          <a:p>
            <a:endParaRPr lang="en-US"/>
          </a:p>
        </p:txBody>
      </p:sp>
      <p:grpSp>
        <p:nvGrpSpPr>
          <p:cNvPr id="8" name="Group 7"/>
          <p:cNvGrpSpPr/>
          <p:nvPr/>
        </p:nvGrpSpPr>
        <p:grpSpPr>
          <a:xfrm>
            <a:off x="6134100" y="6470590"/>
            <a:ext cx="2997200" cy="369332"/>
            <a:chOff x="6019800" y="6445190"/>
            <a:chExt cx="3098800" cy="369332"/>
          </a:xfrm>
        </p:grpSpPr>
        <p:sp>
          <p:nvSpPr>
            <p:cNvPr id="9" name="TextBox 8"/>
            <p:cNvSpPr txBox="1"/>
            <p:nvPr/>
          </p:nvSpPr>
          <p:spPr bwMode="auto">
            <a:xfrm>
              <a:off x="6019800" y="6445190"/>
              <a:ext cx="3098800" cy="369332"/>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1800" dirty="0" smtClean="0">
                  <a:solidFill>
                    <a:srgbClr val="FF0000"/>
                  </a:solidFill>
                  <a:latin typeface="Arial Narrow" pitchFamily="34" charset="0"/>
                  <a:cs typeface="Arial" charset="0"/>
                </a:rPr>
                <a:t>Functional Group            Folder</a:t>
              </a:r>
              <a:endParaRPr lang="en-US" sz="1800" dirty="0">
                <a:solidFill>
                  <a:srgbClr val="FF0000"/>
                </a:solidFill>
                <a:latin typeface="Arial Narrow" pitchFamily="34" charset="0"/>
                <a:cs typeface="Arial" charset="0"/>
              </a:endParaRPr>
            </a:p>
          </p:txBody>
        </p:sp>
        <p:sp>
          <p:nvSpPr>
            <p:cNvPr id="10" name="Left-Right Arrow 9"/>
            <p:cNvSpPr/>
            <p:nvPr/>
          </p:nvSpPr>
          <p:spPr bwMode="auto">
            <a:xfrm>
              <a:off x="7771109"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490" name="Group 2"/>
          <p:cNvGrpSpPr>
            <a:grpSpLocks/>
          </p:cNvGrpSpPr>
          <p:nvPr/>
        </p:nvGrpSpPr>
        <p:grpSpPr bwMode="auto">
          <a:xfrm>
            <a:off x="781050" y="2057400"/>
            <a:ext cx="3549650" cy="1219200"/>
            <a:chOff x="488" y="1325"/>
            <a:chExt cx="2236" cy="520"/>
          </a:xfrm>
        </p:grpSpPr>
        <p:sp>
          <p:nvSpPr>
            <p:cNvPr id="63499" name="Freeform 3"/>
            <p:cNvSpPr>
              <a:spLocks/>
            </p:cNvSpPr>
            <p:nvPr/>
          </p:nvSpPr>
          <p:spPr bwMode="auto">
            <a:xfrm>
              <a:off x="576" y="1365"/>
              <a:ext cx="2148" cy="480"/>
            </a:xfrm>
            <a:custGeom>
              <a:avLst/>
              <a:gdLst>
                <a:gd name="T0" fmla="*/ 2006 w 2148"/>
                <a:gd name="T1" fmla="*/ 0 h 480"/>
                <a:gd name="T2" fmla="*/ 2023 w 2148"/>
                <a:gd name="T3" fmla="*/ 0 h 480"/>
                <a:gd name="T4" fmla="*/ 2046 w 2148"/>
                <a:gd name="T5" fmla="*/ 3 h 480"/>
                <a:gd name="T6" fmla="*/ 2070 w 2148"/>
                <a:gd name="T7" fmla="*/ 6 h 480"/>
                <a:gd name="T8" fmla="*/ 2091 w 2148"/>
                <a:gd name="T9" fmla="*/ 11 h 480"/>
                <a:gd name="T10" fmla="*/ 2110 w 2148"/>
                <a:gd name="T11" fmla="*/ 18 h 480"/>
                <a:gd name="T12" fmla="*/ 2126 w 2148"/>
                <a:gd name="T13" fmla="*/ 25 h 480"/>
                <a:gd name="T14" fmla="*/ 2136 w 2148"/>
                <a:gd name="T15" fmla="*/ 34 h 480"/>
                <a:gd name="T16" fmla="*/ 2144 w 2148"/>
                <a:gd name="T17" fmla="*/ 44 h 480"/>
                <a:gd name="T18" fmla="*/ 2147 w 2148"/>
                <a:gd name="T19" fmla="*/ 53 h 480"/>
                <a:gd name="T20" fmla="*/ 2147 w 2148"/>
                <a:gd name="T21" fmla="*/ 224 h 480"/>
                <a:gd name="T22" fmla="*/ 2146 w 2148"/>
                <a:gd name="T23" fmla="*/ 230 h 480"/>
                <a:gd name="T24" fmla="*/ 2139 w 2148"/>
                <a:gd name="T25" fmla="*/ 240 h 480"/>
                <a:gd name="T26" fmla="*/ 2129 w 2148"/>
                <a:gd name="T27" fmla="*/ 248 h 480"/>
                <a:gd name="T28" fmla="*/ 2115 w 2148"/>
                <a:gd name="T29" fmla="*/ 257 h 480"/>
                <a:gd name="T30" fmla="*/ 2098 w 2148"/>
                <a:gd name="T31" fmla="*/ 264 h 480"/>
                <a:gd name="T32" fmla="*/ 2078 w 2148"/>
                <a:gd name="T33" fmla="*/ 269 h 480"/>
                <a:gd name="T34" fmla="*/ 2053 w 2148"/>
                <a:gd name="T35" fmla="*/ 273 h 480"/>
                <a:gd name="T36" fmla="*/ 2029 w 2148"/>
                <a:gd name="T37" fmla="*/ 275 h 480"/>
                <a:gd name="T38" fmla="*/ 2006 w 2148"/>
                <a:gd name="T39" fmla="*/ 277 h 480"/>
                <a:gd name="T40" fmla="*/ 1372 w 2148"/>
                <a:gd name="T41" fmla="*/ 277 h 480"/>
                <a:gd name="T42" fmla="*/ 1372 w 2148"/>
                <a:gd name="T43" fmla="*/ 347 h 480"/>
                <a:gd name="T44" fmla="*/ 1656 w 2148"/>
                <a:gd name="T45" fmla="*/ 347 h 480"/>
                <a:gd name="T46" fmla="*/ 1076 w 2148"/>
                <a:gd name="T47" fmla="*/ 479 h 480"/>
                <a:gd name="T48" fmla="*/ 495 w 2148"/>
                <a:gd name="T49" fmla="*/ 347 h 480"/>
                <a:gd name="T50" fmla="*/ 791 w 2148"/>
                <a:gd name="T51" fmla="*/ 347 h 480"/>
                <a:gd name="T52" fmla="*/ 791 w 2148"/>
                <a:gd name="T53" fmla="*/ 277 h 480"/>
                <a:gd name="T54" fmla="*/ 143 w 2148"/>
                <a:gd name="T55" fmla="*/ 277 h 480"/>
                <a:gd name="T56" fmla="*/ 124 w 2148"/>
                <a:gd name="T57" fmla="*/ 276 h 480"/>
                <a:gd name="T58" fmla="*/ 101 w 2148"/>
                <a:gd name="T59" fmla="*/ 274 h 480"/>
                <a:gd name="T60" fmla="*/ 78 w 2148"/>
                <a:gd name="T61" fmla="*/ 270 h 480"/>
                <a:gd name="T62" fmla="*/ 57 w 2148"/>
                <a:gd name="T63" fmla="*/ 265 h 480"/>
                <a:gd name="T64" fmla="*/ 38 w 2148"/>
                <a:gd name="T65" fmla="*/ 259 h 480"/>
                <a:gd name="T66" fmla="*/ 23 w 2148"/>
                <a:gd name="T67" fmla="*/ 251 h 480"/>
                <a:gd name="T68" fmla="*/ 12 w 2148"/>
                <a:gd name="T69" fmla="*/ 242 h 480"/>
                <a:gd name="T70" fmla="*/ 3 w 2148"/>
                <a:gd name="T71" fmla="*/ 234 h 480"/>
                <a:gd name="T72" fmla="*/ 0 w 2148"/>
                <a:gd name="T73" fmla="*/ 224 h 480"/>
                <a:gd name="T74" fmla="*/ 0 w 2148"/>
                <a:gd name="T75" fmla="*/ 53 h 480"/>
                <a:gd name="T76" fmla="*/ 3 w 2148"/>
                <a:gd name="T77" fmla="*/ 46 h 480"/>
                <a:gd name="T78" fmla="*/ 8 w 2148"/>
                <a:gd name="T79" fmla="*/ 37 h 480"/>
                <a:gd name="T80" fmla="*/ 18 w 2148"/>
                <a:gd name="T81" fmla="*/ 28 h 480"/>
                <a:gd name="T82" fmla="*/ 33 w 2148"/>
                <a:gd name="T83" fmla="*/ 20 h 480"/>
                <a:gd name="T84" fmla="*/ 51 w 2148"/>
                <a:gd name="T85" fmla="*/ 14 h 480"/>
                <a:gd name="T86" fmla="*/ 72 w 2148"/>
                <a:gd name="T87" fmla="*/ 8 h 480"/>
                <a:gd name="T88" fmla="*/ 93 w 2148"/>
                <a:gd name="T89" fmla="*/ 4 h 480"/>
                <a:gd name="T90" fmla="*/ 118 w 2148"/>
                <a:gd name="T91" fmla="*/ 1 h 480"/>
                <a:gd name="T92" fmla="*/ 143 w 2148"/>
                <a:gd name="T93" fmla="*/ 0 h 480"/>
                <a:gd name="T94" fmla="*/ 2006 w 2148"/>
                <a:gd name="T95" fmla="*/ 0 h 48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148"/>
                <a:gd name="T145" fmla="*/ 0 h 480"/>
                <a:gd name="T146" fmla="*/ 2148 w 2148"/>
                <a:gd name="T147" fmla="*/ 480 h 48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148" h="480">
                  <a:moveTo>
                    <a:pt x="2006" y="0"/>
                  </a:moveTo>
                  <a:lnTo>
                    <a:pt x="2023" y="0"/>
                  </a:lnTo>
                  <a:lnTo>
                    <a:pt x="2046" y="3"/>
                  </a:lnTo>
                  <a:lnTo>
                    <a:pt x="2070" y="6"/>
                  </a:lnTo>
                  <a:lnTo>
                    <a:pt x="2091" y="11"/>
                  </a:lnTo>
                  <a:lnTo>
                    <a:pt x="2110" y="18"/>
                  </a:lnTo>
                  <a:lnTo>
                    <a:pt x="2126" y="25"/>
                  </a:lnTo>
                  <a:lnTo>
                    <a:pt x="2136" y="34"/>
                  </a:lnTo>
                  <a:lnTo>
                    <a:pt x="2144" y="44"/>
                  </a:lnTo>
                  <a:lnTo>
                    <a:pt x="2147" y="53"/>
                  </a:lnTo>
                  <a:lnTo>
                    <a:pt x="2147" y="224"/>
                  </a:lnTo>
                  <a:lnTo>
                    <a:pt x="2146" y="230"/>
                  </a:lnTo>
                  <a:lnTo>
                    <a:pt x="2139" y="240"/>
                  </a:lnTo>
                  <a:lnTo>
                    <a:pt x="2129" y="248"/>
                  </a:lnTo>
                  <a:lnTo>
                    <a:pt x="2115" y="257"/>
                  </a:lnTo>
                  <a:lnTo>
                    <a:pt x="2098" y="264"/>
                  </a:lnTo>
                  <a:lnTo>
                    <a:pt x="2078" y="269"/>
                  </a:lnTo>
                  <a:lnTo>
                    <a:pt x="2053" y="273"/>
                  </a:lnTo>
                  <a:lnTo>
                    <a:pt x="2029" y="275"/>
                  </a:lnTo>
                  <a:lnTo>
                    <a:pt x="2006" y="277"/>
                  </a:lnTo>
                  <a:lnTo>
                    <a:pt x="1372" y="277"/>
                  </a:lnTo>
                  <a:lnTo>
                    <a:pt x="1372" y="347"/>
                  </a:lnTo>
                  <a:lnTo>
                    <a:pt x="1656" y="347"/>
                  </a:lnTo>
                  <a:lnTo>
                    <a:pt x="1076" y="479"/>
                  </a:lnTo>
                  <a:lnTo>
                    <a:pt x="495" y="347"/>
                  </a:lnTo>
                  <a:lnTo>
                    <a:pt x="791" y="347"/>
                  </a:lnTo>
                  <a:lnTo>
                    <a:pt x="791" y="277"/>
                  </a:lnTo>
                  <a:lnTo>
                    <a:pt x="143" y="277"/>
                  </a:lnTo>
                  <a:lnTo>
                    <a:pt x="124" y="276"/>
                  </a:lnTo>
                  <a:lnTo>
                    <a:pt x="101" y="274"/>
                  </a:lnTo>
                  <a:lnTo>
                    <a:pt x="78" y="270"/>
                  </a:lnTo>
                  <a:lnTo>
                    <a:pt x="57" y="265"/>
                  </a:lnTo>
                  <a:lnTo>
                    <a:pt x="38" y="259"/>
                  </a:lnTo>
                  <a:lnTo>
                    <a:pt x="23" y="251"/>
                  </a:lnTo>
                  <a:lnTo>
                    <a:pt x="12" y="242"/>
                  </a:lnTo>
                  <a:lnTo>
                    <a:pt x="3" y="234"/>
                  </a:lnTo>
                  <a:lnTo>
                    <a:pt x="0" y="224"/>
                  </a:lnTo>
                  <a:lnTo>
                    <a:pt x="0" y="53"/>
                  </a:lnTo>
                  <a:lnTo>
                    <a:pt x="3" y="46"/>
                  </a:lnTo>
                  <a:lnTo>
                    <a:pt x="8" y="37"/>
                  </a:lnTo>
                  <a:lnTo>
                    <a:pt x="18" y="28"/>
                  </a:lnTo>
                  <a:lnTo>
                    <a:pt x="33" y="20"/>
                  </a:lnTo>
                  <a:lnTo>
                    <a:pt x="51" y="14"/>
                  </a:lnTo>
                  <a:lnTo>
                    <a:pt x="72" y="8"/>
                  </a:lnTo>
                  <a:lnTo>
                    <a:pt x="93" y="4"/>
                  </a:lnTo>
                  <a:lnTo>
                    <a:pt x="118" y="1"/>
                  </a:lnTo>
                  <a:lnTo>
                    <a:pt x="143" y="0"/>
                  </a:lnTo>
                  <a:lnTo>
                    <a:pt x="2006" y="0"/>
                  </a:lnTo>
                </a:path>
              </a:pathLst>
            </a:custGeom>
            <a:solidFill>
              <a:srgbClr val="000000"/>
            </a:solidFill>
            <a:ln w="12700" cap="rnd" cmpd="sng">
              <a:solidFill>
                <a:srgbClr val="000000"/>
              </a:solidFill>
              <a:prstDash val="solid"/>
              <a:round/>
              <a:headEnd type="none" w="med" len="med"/>
              <a:tailEnd type="none" w="med" len="med"/>
            </a:ln>
          </p:spPr>
          <p:txBody>
            <a:bodyPr/>
            <a:lstStyle/>
            <a:p>
              <a:endParaRPr lang="en-US"/>
            </a:p>
          </p:txBody>
        </p:sp>
        <p:sp>
          <p:nvSpPr>
            <p:cNvPr id="63500" name="Freeform 4"/>
            <p:cNvSpPr>
              <a:spLocks/>
            </p:cNvSpPr>
            <p:nvPr/>
          </p:nvSpPr>
          <p:spPr bwMode="auto">
            <a:xfrm>
              <a:off x="488" y="1325"/>
              <a:ext cx="2148" cy="479"/>
            </a:xfrm>
            <a:custGeom>
              <a:avLst/>
              <a:gdLst>
                <a:gd name="T0" fmla="*/ 2005 w 2148"/>
                <a:gd name="T1" fmla="*/ 0 h 479"/>
                <a:gd name="T2" fmla="*/ 2023 w 2148"/>
                <a:gd name="T3" fmla="*/ 0 h 479"/>
                <a:gd name="T4" fmla="*/ 2046 w 2148"/>
                <a:gd name="T5" fmla="*/ 2 h 479"/>
                <a:gd name="T6" fmla="*/ 2069 w 2148"/>
                <a:gd name="T7" fmla="*/ 5 h 479"/>
                <a:gd name="T8" fmla="*/ 2091 w 2148"/>
                <a:gd name="T9" fmla="*/ 10 h 479"/>
                <a:gd name="T10" fmla="*/ 2109 w 2148"/>
                <a:gd name="T11" fmla="*/ 17 h 479"/>
                <a:gd name="T12" fmla="*/ 2126 w 2148"/>
                <a:gd name="T13" fmla="*/ 24 h 479"/>
                <a:gd name="T14" fmla="*/ 2135 w 2148"/>
                <a:gd name="T15" fmla="*/ 34 h 479"/>
                <a:gd name="T16" fmla="*/ 2144 w 2148"/>
                <a:gd name="T17" fmla="*/ 43 h 479"/>
                <a:gd name="T18" fmla="*/ 2147 w 2148"/>
                <a:gd name="T19" fmla="*/ 52 h 479"/>
                <a:gd name="T20" fmla="*/ 2147 w 2148"/>
                <a:gd name="T21" fmla="*/ 223 h 479"/>
                <a:gd name="T22" fmla="*/ 2146 w 2148"/>
                <a:gd name="T23" fmla="*/ 229 h 479"/>
                <a:gd name="T24" fmla="*/ 2140 w 2148"/>
                <a:gd name="T25" fmla="*/ 239 h 479"/>
                <a:gd name="T26" fmla="*/ 2129 w 2148"/>
                <a:gd name="T27" fmla="*/ 248 h 479"/>
                <a:gd name="T28" fmla="*/ 2114 w 2148"/>
                <a:gd name="T29" fmla="*/ 256 h 479"/>
                <a:gd name="T30" fmla="*/ 2098 w 2148"/>
                <a:gd name="T31" fmla="*/ 263 h 479"/>
                <a:gd name="T32" fmla="*/ 2076 w 2148"/>
                <a:gd name="T33" fmla="*/ 268 h 479"/>
                <a:gd name="T34" fmla="*/ 2053 w 2148"/>
                <a:gd name="T35" fmla="*/ 272 h 479"/>
                <a:gd name="T36" fmla="*/ 2029 w 2148"/>
                <a:gd name="T37" fmla="*/ 275 h 479"/>
                <a:gd name="T38" fmla="*/ 2005 w 2148"/>
                <a:gd name="T39" fmla="*/ 276 h 479"/>
                <a:gd name="T40" fmla="*/ 1370 w 2148"/>
                <a:gd name="T41" fmla="*/ 276 h 479"/>
                <a:gd name="T42" fmla="*/ 1370 w 2148"/>
                <a:gd name="T43" fmla="*/ 347 h 479"/>
                <a:gd name="T44" fmla="*/ 1656 w 2148"/>
                <a:gd name="T45" fmla="*/ 347 h 479"/>
                <a:gd name="T46" fmla="*/ 1075 w 2148"/>
                <a:gd name="T47" fmla="*/ 478 h 479"/>
                <a:gd name="T48" fmla="*/ 495 w 2148"/>
                <a:gd name="T49" fmla="*/ 347 h 479"/>
                <a:gd name="T50" fmla="*/ 791 w 2148"/>
                <a:gd name="T51" fmla="*/ 347 h 479"/>
                <a:gd name="T52" fmla="*/ 790 w 2148"/>
                <a:gd name="T53" fmla="*/ 276 h 479"/>
                <a:gd name="T54" fmla="*/ 143 w 2148"/>
                <a:gd name="T55" fmla="*/ 276 h 479"/>
                <a:gd name="T56" fmla="*/ 124 w 2148"/>
                <a:gd name="T57" fmla="*/ 275 h 479"/>
                <a:gd name="T58" fmla="*/ 100 w 2148"/>
                <a:gd name="T59" fmla="*/ 274 h 479"/>
                <a:gd name="T60" fmla="*/ 77 w 2148"/>
                <a:gd name="T61" fmla="*/ 269 h 479"/>
                <a:gd name="T62" fmla="*/ 57 w 2148"/>
                <a:gd name="T63" fmla="*/ 264 h 479"/>
                <a:gd name="T64" fmla="*/ 38 w 2148"/>
                <a:gd name="T65" fmla="*/ 258 h 479"/>
                <a:gd name="T66" fmla="*/ 23 w 2148"/>
                <a:gd name="T67" fmla="*/ 250 h 479"/>
                <a:gd name="T68" fmla="*/ 11 w 2148"/>
                <a:gd name="T69" fmla="*/ 242 h 479"/>
                <a:gd name="T70" fmla="*/ 3 w 2148"/>
                <a:gd name="T71" fmla="*/ 233 h 479"/>
                <a:gd name="T72" fmla="*/ 0 w 2148"/>
                <a:gd name="T73" fmla="*/ 223 h 479"/>
                <a:gd name="T74" fmla="*/ 0 w 2148"/>
                <a:gd name="T75" fmla="*/ 52 h 479"/>
                <a:gd name="T76" fmla="*/ 2 w 2148"/>
                <a:gd name="T77" fmla="*/ 45 h 479"/>
                <a:gd name="T78" fmla="*/ 8 w 2148"/>
                <a:gd name="T79" fmla="*/ 36 h 479"/>
                <a:gd name="T80" fmla="*/ 18 w 2148"/>
                <a:gd name="T81" fmla="*/ 27 h 479"/>
                <a:gd name="T82" fmla="*/ 33 w 2148"/>
                <a:gd name="T83" fmla="*/ 19 h 479"/>
                <a:gd name="T84" fmla="*/ 51 w 2148"/>
                <a:gd name="T85" fmla="*/ 13 h 479"/>
                <a:gd name="T86" fmla="*/ 71 w 2148"/>
                <a:gd name="T87" fmla="*/ 7 h 479"/>
                <a:gd name="T88" fmla="*/ 93 w 2148"/>
                <a:gd name="T89" fmla="*/ 3 h 479"/>
                <a:gd name="T90" fmla="*/ 118 w 2148"/>
                <a:gd name="T91" fmla="*/ 0 h 479"/>
                <a:gd name="T92" fmla="*/ 143 w 2148"/>
                <a:gd name="T93" fmla="*/ 0 h 479"/>
                <a:gd name="T94" fmla="*/ 2005 w 2148"/>
                <a:gd name="T95" fmla="*/ 0 h 47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148"/>
                <a:gd name="T145" fmla="*/ 0 h 479"/>
                <a:gd name="T146" fmla="*/ 2148 w 2148"/>
                <a:gd name="T147" fmla="*/ 479 h 47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148" h="479">
                  <a:moveTo>
                    <a:pt x="2005" y="0"/>
                  </a:moveTo>
                  <a:lnTo>
                    <a:pt x="2023" y="0"/>
                  </a:lnTo>
                  <a:lnTo>
                    <a:pt x="2046" y="2"/>
                  </a:lnTo>
                  <a:lnTo>
                    <a:pt x="2069" y="5"/>
                  </a:lnTo>
                  <a:lnTo>
                    <a:pt x="2091" y="10"/>
                  </a:lnTo>
                  <a:lnTo>
                    <a:pt x="2109" y="17"/>
                  </a:lnTo>
                  <a:lnTo>
                    <a:pt x="2126" y="24"/>
                  </a:lnTo>
                  <a:lnTo>
                    <a:pt x="2135" y="34"/>
                  </a:lnTo>
                  <a:lnTo>
                    <a:pt x="2144" y="43"/>
                  </a:lnTo>
                  <a:lnTo>
                    <a:pt x="2147" y="52"/>
                  </a:lnTo>
                  <a:lnTo>
                    <a:pt x="2147" y="223"/>
                  </a:lnTo>
                  <a:lnTo>
                    <a:pt x="2146" y="229"/>
                  </a:lnTo>
                  <a:lnTo>
                    <a:pt x="2140" y="239"/>
                  </a:lnTo>
                  <a:lnTo>
                    <a:pt x="2129" y="248"/>
                  </a:lnTo>
                  <a:lnTo>
                    <a:pt x="2114" y="256"/>
                  </a:lnTo>
                  <a:lnTo>
                    <a:pt x="2098" y="263"/>
                  </a:lnTo>
                  <a:lnTo>
                    <a:pt x="2076" y="268"/>
                  </a:lnTo>
                  <a:lnTo>
                    <a:pt x="2053" y="272"/>
                  </a:lnTo>
                  <a:lnTo>
                    <a:pt x="2029" y="275"/>
                  </a:lnTo>
                  <a:lnTo>
                    <a:pt x="2005" y="276"/>
                  </a:lnTo>
                  <a:lnTo>
                    <a:pt x="1370" y="276"/>
                  </a:lnTo>
                  <a:lnTo>
                    <a:pt x="1370" y="347"/>
                  </a:lnTo>
                  <a:lnTo>
                    <a:pt x="1656" y="347"/>
                  </a:lnTo>
                  <a:lnTo>
                    <a:pt x="1075" y="478"/>
                  </a:lnTo>
                  <a:lnTo>
                    <a:pt x="495" y="347"/>
                  </a:lnTo>
                  <a:lnTo>
                    <a:pt x="791" y="347"/>
                  </a:lnTo>
                  <a:lnTo>
                    <a:pt x="790" y="276"/>
                  </a:lnTo>
                  <a:lnTo>
                    <a:pt x="143" y="276"/>
                  </a:lnTo>
                  <a:lnTo>
                    <a:pt x="124" y="275"/>
                  </a:lnTo>
                  <a:lnTo>
                    <a:pt x="100" y="274"/>
                  </a:lnTo>
                  <a:lnTo>
                    <a:pt x="77" y="269"/>
                  </a:lnTo>
                  <a:lnTo>
                    <a:pt x="57" y="264"/>
                  </a:lnTo>
                  <a:lnTo>
                    <a:pt x="38" y="258"/>
                  </a:lnTo>
                  <a:lnTo>
                    <a:pt x="23" y="250"/>
                  </a:lnTo>
                  <a:lnTo>
                    <a:pt x="11" y="242"/>
                  </a:lnTo>
                  <a:lnTo>
                    <a:pt x="3" y="233"/>
                  </a:lnTo>
                  <a:lnTo>
                    <a:pt x="0" y="223"/>
                  </a:lnTo>
                  <a:lnTo>
                    <a:pt x="0" y="52"/>
                  </a:lnTo>
                  <a:lnTo>
                    <a:pt x="2" y="45"/>
                  </a:lnTo>
                  <a:lnTo>
                    <a:pt x="8" y="36"/>
                  </a:lnTo>
                  <a:lnTo>
                    <a:pt x="18" y="27"/>
                  </a:lnTo>
                  <a:lnTo>
                    <a:pt x="33" y="19"/>
                  </a:lnTo>
                  <a:lnTo>
                    <a:pt x="51" y="13"/>
                  </a:lnTo>
                  <a:lnTo>
                    <a:pt x="71" y="7"/>
                  </a:lnTo>
                  <a:lnTo>
                    <a:pt x="93" y="3"/>
                  </a:lnTo>
                  <a:lnTo>
                    <a:pt x="118" y="0"/>
                  </a:lnTo>
                  <a:lnTo>
                    <a:pt x="143" y="0"/>
                  </a:lnTo>
                  <a:lnTo>
                    <a:pt x="2005" y="0"/>
                  </a:lnTo>
                </a:path>
              </a:pathLst>
            </a:custGeom>
            <a:solidFill>
              <a:srgbClr val="C1CEFF"/>
            </a:solidFill>
            <a:ln w="12700" cap="rnd" cmpd="sng">
              <a:solidFill>
                <a:srgbClr val="000000"/>
              </a:solidFill>
              <a:prstDash val="solid"/>
              <a:round/>
              <a:headEnd type="none" w="med" len="med"/>
              <a:tailEnd type="none" w="med" len="med"/>
            </a:ln>
          </p:spPr>
          <p:txBody>
            <a:bodyPr/>
            <a:lstStyle/>
            <a:p>
              <a:endParaRPr lang="en-US"/>
            </a:p>
          </p:txBody>
        </p:sp>
      </p:grpSp>
      <p:sp>
        <p:nvSpPr>
          <p:cNvPr id="63491" name="Rectangle 5"/>
          <p:cNvSpPr>
            <a:spLocks noChangeArrowheads="1"/>
          </p:cNvSpPr>
          <p:nvPr/>
        </p:nvSpPr>
        <p:spPr bwMode="auto">
          <a:xfrm>
            <a:off x="841375" y="2133600"/>
            <a:ext cx="3360738" cy="393700"/>
          </a:xfrm>
          <a:prstGeom prst="rect">
            <a:avLst/>
          </a:prstGeom>
          <a:noFill/>
          <a:ln w="12700">
            <a:noFill/>
            <a:miter lim="800000"/>
            <a:headEnd/>
            <a:tailEnd/>
          </a:ln>
        </p:spPr>
        <p:txBody>
          <a:bodyPr lIns="90488" tIns="44450" rIns="90488" bIns="44450">
            <a:spAutoFit/>
          </a:bodyPr>
          <a:lstStyle/>
          <a:p>
            <a:pPr algn="ctr">
              <a:spcBef>
                <a:spcPct val="0"/>
              </a:spcBef>
            </a:pPr>
            <a:r>
              <a:rPr lang="en-US" sz="2000">
                <a:solidFill>
                  <a:srgbClr val="000000"/>
                </a:solidFill>
              </a:rPr>
              <a:t>Folder = Functional Group</a:t>
            </a:r>
            <a:endParaRPr lang="en-US" sz="2000">
              <a:solidFill>
                <a:schemeClr val="bg2"/>
              </a:solidFill>
            </a:endParaRPr>
          </a:p>
        </p:txBody>
      </p:sp>
      <p:pic>
        <p:nvPicPr>
          <p:cNvPr id="63492" name="Picture 6"/>
          <p:cNvPicPr>
            <a:picLocks noChangeArrowheads="1"/>
          </p:cNvPicPr>
          <p:nvPr/>
        </p:nvPicPr>
        <p:blipFill>
          <a:blip r:embed="rId3" cstate="print"/>
          <a:srcRect/>
          <a:stretch>
            <a:fillRect/>
          </a:stretch>
        </p:blipFill>
        <p:spPr bwMode="gray">
          <a:xfrm>
            <a:off x="842963" y="3351213"/>
            <a:ext cx="3284537" cy="2393950"/>
          </a:xfrm>
          <a:prstGeom prst="rect">
            <a:avLst/>
          </a:prstGeom>
          <a:noFill/>
          <a:ln w="12700">
            <a:noFill/>
            <a:miter lim="800000"/>
            <a:headEnd/>
            <a:tailEnd/>
          </a:ln>
        </p:spPr>
      </p:pic>
      <p:grpSp>
        <p:nvGrpSpPr>
          <p:cNvPr id="63494" name="Group 8"/>
          <p:cNvGrpSpPr>
            <a:grpSpLocks/>
          </p:cNvGrpSpPr>
          <p:nvPr/>
        </p:nvGrpSpPr>
        <p:grpSpPr bwMode="gray">
          <a:xfrm>
            <a:off x="5105400" y="3352800"/>
            <a:ext cx="3282950" cy="2455863"/>
            <a:chOff x="3168" y="1968"/>
            <a:chExt cx="2068" cy="1547"/>
          </a:xfrm>
        </p:grpSpPr>
        <p:sp>
          <p:nvSpPr>
            <p:cNvPr id="63497" name="Rectangle 9"/>
            <p:cNvSpPr>
              <a:spLocks noChangeArrowheads="1"/>
            </p:cNvSpPr>
            <p:nvPr/>
          </p:nvSpPr>
          <p:spPr bwMode="gray">
            <a:xfrm>
              <a:off x="3168" y="1968"/>
              <a:ext cx="2056" cy="1547"/>
            </a:xfrm>
            <a:prstGeom prst="rect">
              <a:avLst/>
            </a:prstGeom>
            <a:solidFill>
              <a:schemeClr val="tx2">
                <a:lumMod val="40000"/>
                <a:lumOff val="60000"/>
              </a:schemeClr>
            </a:solidFill>
            <a:ln w="12700">
              <a:solidFill>
                <a:schemeClr val="tx1"/>
              </a:solidFill>
              <a:miter lim="800000"/>
              <a:headEnd/>
              <a:tailEnd/>
            </a:ln>
          </p:spPr>
          <p:txBody>
            <a:bodyPr wrap="none" anchor="ctr"/>
            <a:lstStyle/>
            <a:p>
              <a:endParaRPr lang="en-US"/>
            </a:p>
          </p:txBody>
        </p:sp>
        <p:sp>
          <p:nvSpPr>
            <p:cNvPr id="63498" name="Rectangle 10"/>
            <p:cNvSpPr>
              <a:spLocks noChangeArrowheads="1"/>
            </p:cNvSpPr>
            <p:nvPr/>
          </p:nvSpPr>
          <p:spPr bwMode="gray">
            <a:xfrm>
              <a:off x="3212" y="2019"/>
              <a:ext cx="2024" cy="1440"/>
            </a:xfrm>
            <a:prstGeom prst="rect">
              <a:avLst/>
            </a:prstGeom>
            <a:noFill/>
            <a:ln w="12700">
              <a:noFill/>
              <a:miter lim="800000"/>
              <a:headEnd/>
              <a:tailEnd/>
            </a:ln>
          </p:spPr>
          <p:txBody>
            <a:bodyPr wrap="square" lIns="69850" tIns="34925" rIns="69850" bIns="34925">
              <a:spAutoFit/>
            </a:bodyPr>
            <a:lstStyle/>
            <a:p>
              <a:pPr defTabSz="514350">
                <a:spcBef>
                  <a:spcPct val="0"/>
                </a:spcBef>
                <a:buClr>
                  <a:srgbClr val="FF3300"/>
                </a:buClr>
              </a:pPr>
              <a:r>
                <a:rPr lang="en-US" sz="1600" dirty="0">
                  <a:solidFill>
                    <a:srgbClr val="000000"/>
                  </a:solidFill>
                  <a:latin typeface="Arial "/>
                </a:rPr>
                <a:t>GS</a:t>
              </a:r>
              <a:r>
                <a:rPr lang="en-US" sz="1600" b="0" dirty="0">
                  <a:solidFill>
                    <a:srgbClr val="000000"/>
                  </a:solidFill>
                  <a:latin typeface="Arial "/>
                </a:rPr>
                <a:t>*RN*APPSENDERCODE*APPRCVRCODE*20010110*1653*000000044*X*004010D511R0</a:t>
              </a:r>
              <a:endParaRPr lang="en-US" sz="1600" b="0" dirty="0">
                <a:solidFill>
                  <a:srgbClr val="000000"/>
                </a:solidFill>
              </a:endParaRPr>
            </a:p>
            <a:p>
              <a:pPr defTabSz="514350">
                <a:spcBef>
                  <a:spcPct val="0"/>
                </a:spcBef>
              </a:pPr>
              <a:r>
                <a:rPr lang="en-US" sz="1600" b="0" dirty="0">
                  <a:solidFill>
                    <a:srgbClr val="000000"/>
                  </a:solidFill>
                </a:rPr>
                <a:t>	ST*511*1001</a:t>
              </a:r>
            </a:p>
            <a:p>
              <a:pPr defTabSz="514350">
                <a:spcBef>
                  <a:spcPct val="0"/>
                </a:spcBef>
              </a:pPr>
              <a:r>
                <a:rPr lang="en-US" sz="1600" b="0" dirty="0">
                  <a:solidFill>
                    <a:srgbClr val="000000"/>
                  </a:solidFill>
                </a:rPr>
                <a:t>		</a:t>
              </a:r>
              <a:r>
                <a:rPr lang="en-US" sz="1600" dirty="0">
                  <a:solidFill>
                    <a:srgbClr val="000000"/>
                  </a:solidFill>
                </a:rPr>
                <a:t>.</a:t>
              </a:r>
            </a:p>
            <a:p>
              <a:pPr defTabSz="514350">
                <a:spcBef>
                  <a:spcPct val="0"/>
                </a:spcBef>
              </a:pPr>
              <a:r>
                <a:rPr lang="en-US" sz="1600" dirty="0">
                  <a:solidFill>
                    <a:srgbClr val="000000"/>
                  </a:solidFill>
                </a:rPr>
                <a:t>		.</a:t>
              </a:r>
            </a:p>
            <a:p>
              <a:pPr defTabSz="514350">
                <a:spcBef>
                  <a:spcPct val="0"/>
                </a:spcBef>
              </a:pPr>
              <a:r>
                <a:rPr lang="en-US" sz="1600" dirty="0">
                  <a:solidFill>
                    <a:srgbClr val="000000"/>
                  </a:solidFill>
                </a:rPr>
                <a:t>		.</a:t>
              </a:r>
              <a:endParaRPr lang="en-US" sz="1600" b="0" dirty="0">
                <a:solidFill>
                  <a:srgbClr val="000000"/>
                </a:solidFill>
              </a:endParaRPr>
            </a:p>
            <a:p>
              <a:pPr defTabSz="514350">
                <a:spcBef>
                  <a:spcPct val="0"/>
                </a:spcBef>
              </a:pPr>
              <a:r>
                <a:rPr lang="en-US" sz="1600" b="0" dirty="0">
                  <a:solidFill>
                    <a:srgbClr val="000000"/>
                  </a:solidFill>
                </a:rPr>
                <a:t>	SE*17*1001</a:t>
              </a:r>
            </a:p>
            <a:p>
              <a:pPr defTabSz="514350">
                <a:spcBef>
                  <a:spcPct val="0"/>
                </a:spcBef>
              </a:pPr>
              <a:r>
                <a:rPr lang="en-US" sz="1600" dirty="0">
                  <a:solidFill>
                    <a:srgbClr val="000000"/>
                  </a:solidFill>
                  <a:latin typeface="Arial "/>
                </a:rPr>
                <a:t>GE</a:t>
              </a:r>
              <a:r>
                <a:rPr lang="en-US" sz="1600" b="0" dirty="0">
                  <a:solidFill>
                    <a:srgbClr val="000000"/>
                  </a:solidFill>
                  <a:latin typeface="Arial "/>
                </a:rPr>
                <a:t>*3*000000044</a:t>
              </a:r>
              <a:endParaRPr lang="en-US" sz="2400" b="0" dirty="0">
                <a:latin typeface="Arial "/>
              </a:endParaRPr>
            </a:p>
          </p:txBody>
        </p:sp>
      </p:grpSp>
      <p:sp>
        <p:nvSpPr>
          <p:cNvPr id="63496" name="Rectangle 12"/>
          <p:cNvSpPr>
            <a:spLocks noGrp="1" noChangeArrowheads="1"/>
          </p:cNvSpPr>
          <p:nvPr>
            <p:ph type="title"/>
          </p:nvPr>
        </p:nvSpPr>
        <p:spPr>
          <a:xfrm>
            <a:off x="228600" y="457200"/>
            <a:ext cx="8686800" cy="1219200"/>
          </a:xfrm>
          <a:noFill/>
        </p:spPr>
        <p:txBody>
          <a:bodyPr/>
          <a:lstStyle/>
          <a:p>
            <a:r>
              <a:rPr lang="en-US" sz="4400" smtClean="0"/>
              <a:t>Functional Group Envelope</a:t>
            </a:r>
          </a:p>
        </p:txBody>
      </p:sp>
      <p:sp>
        <p:nvSpPr>
          <p:cNvPr id="17" name="TextBox 16"/>
          <p:cNvSpPr txBox="1"/>
          <p:nvPr/>
        </p:nvSpPr>
        <p:spPr bwMode="auto">
          <a:xfrm>
            <a:off x="4249705" y="3962400"/>
            <a:ext cx="627095" cy="1200329"/>
          </a:xfrm>
          <a:prstGeom prst="rect">
            <a:avLst/>
          </a:prstGeom>
          <a:noFill/>
          <a:ln w="9525" algn="ctr">
            <a:noFill/>
            <a:miter lim="800000"/>
            <a:headEnd/>
            <a:tailEnd/>
          </a:ln>
        </p:spPr>
        <p:txBody>
          <a:bodyPr wrap="none" rtlCol="0">
            <a:spAutoFit/>
          </a:bodyPr>
          <a:lstStyle/>
          <a:p>
            <a:pPr algn="ctr">
              <a:spcBef>
                <a:spcPts val="0"/>
              </a:spcBef>
            </a:pPr>
            <a:r>
              <a:rPr lang="en-US" sz="7200" dirty="0" smtClean="0">
                <a:solidFill>
                  <a:srgbClr val="FF0000"/>
                </a:solidFill>
                <a:latin typeface="Arial Narrow" pitchFamily="34" charset="0"/>
                <a:cs typeface="Arial" charset="0"/>
              </a:rPr>
              <a:t>=</a:t>
            </a:r>
            <a:endParaRPr lang="en-US" sz="7200" dirty="0">
              <a:solidFill>
                <a:srgbClr val="FF0000"/>
              </a:solidFill>
              <a:latin typeface="Arial Narrow" pitchFamily="34" charset="0"/>
              <a:cs typeface="Arial" charset="0"/>
            </a:endParaRPr>
          </a:p>
        </p:txBody>
      </p:sp>
      <p:grpSp>
        <p:nvGrpSpPr>
          <p:cNvPr id="12" name="Group 11"/>
          <p:cNvGrpSpPr/>
          <p:nvPr/>
        </p:nvGrpSpPr>
        <p:grpSpPr>
          <a:xfrm>
            <a:off x="6134100" y="6470590"/>
            <a:ext cx="2997200" cy="369332"/>
            <a:chOff x="6019800" y="6445190"/>
            <a:chExt cx="3098800" cy="369332"/>
          </a:xfrm>
        </p:grpSpPr>
        <p:sp>
          <p:nvSpPr>
            <p:cNvPr id="13" name="TextBox 12"/>
            <p:cNvSpPr txBox="1"/>
            <p:nvPr/>
          </p:nvSpPr>
          <p:spPr bwMode="auto">
            <a:xfrm>
              <a:off x="6019800" y="6445190"/>
              <a:ext cx="3098800" cy="369332"/>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1800" dirty="0" smtClean="0">
                  <a:solidFill>
                    <a:srgbClr val="FF0000"/>
                  </a:solidFill>
                  <a:latin typeface="Arial Narrow" pitchFamily="34" charset="0"/>
                  <a:cs typeface="Arial" charset="0"/>
                </a:rPr>
                <a:t>Functional Group            Folder</a:t>
              </a:r>
              <a:endParaRPr lang="en-US" sz="1800" dirty="0">
                <a:solidFill>
                  <a:srgbClr val="FF0000"/>
                </a:solidFill>
                <a:latin typeface="Arial Narrow" pitchFamily="34" charset="0"/>
                <a:cs typeface="Arial" charset="0"/>
              </a:endParaRPr>
            </a:p>
          </p:txBody>
        </p:sp>
        <p:sp>
          <p:nvSpPr>
            <p:cNvPr id="14" name="Left-Right Arrow 13"/>
            <p:cNvSpPr/>
            <p:nvPr/>
          </p:nvSpPr>
          <p:spPr bwMode="auto">
            <a:xfrm>
              <a:off x="7771109"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ChangeArrowheads="1"/>
          </p:cNvSpPr>
          <p:nvPr/>
        </p:nvSpPr>
        <p:spPr bwMode="auto">
          <a:xfrm>
            <a:off x="685800" y="6248400"/>
            <a:ext cx="1905000" cy="457200"/>
          </a:xfrm>
          <a:prstGeom prst="rect">
            <a:avLst/>
          </a:prstGeom>
          <a:noFill/>
          <a:ln w="12700">
            <a:noFill/>
            <a:miter lim="800000"/>
            <a:headEnd/>
            <a:tailEnd/>
          </a:ln>
        </p:spPr>
        <p:txBody>
          <a:bodyPr wrap="none" anchor="ctr"/>
          <a:lstStyle/>
          <a:p>
            <a:endParaRPr lang="en-US"/>
          </a:p>
        </p:txBody>
      </p:sp>
      <p:sp>
        <p:nvSpPr>
          <p:cNvPr id="64515" name="Rectangle 3"/>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sp>
        <p:nvSpPr>
          <p:cNvPr id="64516" name="Rectangle 4"/>
          <p:cNvSpPr>
            <a:spLocks noGrp="1" noChangeArrowheads="1"/>
          </p:cNvSpPr>
          <p:nvPr>
            <p:ph type="title"/>
          </p:nvPr>
        </p:nvSpPr>
        <p:spPr>
          <a:xfrm>
            <a:off x="0" y="533400"/>
            <a:ext cx="9144000" cy="685800"/>
          </a:xfrm>
          <a:noFill/>
        </p:spPr>
        <p:txBody>
          <a:bodyPr lIns="90488" tIns="44450" rIns="90488" bIns="44450"/>
          <a:lstStyle/>
          <a:p>
            <a:r>
              <a:rPr lang="en-US" sz="4400" smtClean="0"/>
              <a:t>Standard File Structure</a:t>
            </a:r>
            <a:endParaRPr lang="en-US" smtClean="0"/>
          </a:p>
        </p:txBody>
      </p:sp>
      <p:sp>
        <p:nvSpPr>
          <p:cNvPr id="64517" name="Rectangle 5"/>
          <p:cNvSpPr>
            <a:spLocks noChangeArrowheads="1"/>
          </p:cNvSpPr>
          <p:nvPr/>
        </p:nvSpPr>
        <p:spPr bwMode="auto">
          <a:xfrm>
            <a:off x="5638800" y="2355850"/>
            <a:ext cx="2262188" cy="363538"/>
          </a:xfrm>
          <a:prstGeom prst="rect">
            <a:avLst/>
          </a:prstGeom>
          <a:noFill/>
          <a:ln w="12700">
            <a:noFill/>
            <a:miter lim="800000"/>
            <a:headEnd/>
            <a:tailEnd/>
          </a:ln>
        </p:spPr>
        <p:txBody>
          <a:bodyPr lIns="90488" tIns="44450" rIns="90488" bIns="44450">
            <a:spAutoFit/>
          </a:bodyPr>
          <a:lstStyle/>
          <a:p>
            <a:pPr>
              <a:spcBef>
                <a:spcPct val="0"/>
              </a:spcBef>
            </a:pPr>
            <a:r>
              <a:rPr lang="en-US" sz="1800"/>
              <a:t>Written Document</a:t>
            </a:r>
            <a:endParaRPr lang="en-US" sz="1600"/>
          </a:p>
        </p:txBody>
      </p:sp>
      <p:sp>
        <p:nvSpPr>
          <p:cNvPr id="64518" name="Rectangle 6"/>
          <p:cNvSpPr>
            <a:spLocks noChangeArrowheads="1"/>
          </p:cNvSpPr>
          <p:nvPr/>
        </p:nvSpPr>
        <p:spPr bwMode="auto">
          <a:xfrm>
            <a:off x="5983288" y="3498850"/>
            <a:ext cx="1082675" cy="333375"/>
          </a:xfrm>
          <a:prstGeom prst="rect">
            <a:avLst/>
          </a:prstGeom>
          <a:noFill/>
          <a:ln w="12700">
            <a:noFill/>
            <a:miter lim="800000"/>
            <a:headEnd/>
            <a:tailEnd/>
          </a:ln>
        </p:spPr>
        <p:txBody>
          <a:bodyPr wrap="none" lIns="90488" tIns="44450" rIns="90488" bIns="44450">
            <a:spAutoFit/>
          </a:bodyPr>
          <a:lstStyle/>
          <a:p>
            <a:pPr>
              <a:spcBef>
                <a:spcPct val="0"/>
              </a:spcBef>
            </a:pPr>
            <a:r>
              <a:rPr lang="en-US" sz="1600"/>
              <a:t>Sentence</a:t>
            </a:r>
          </a:p>
        </p:txBody>
      </p:sp>
      <p:sp>
        <p:nvSpPr>
          <p:cNvPr id="64519" name="Rectangle 7"/>
          <p:cNvSpPr>
            <a:spLocks noChangeArrowheads="1"/>
          </p:cNvSpPr>
          <p:nvPr/>
        </p:nvSpPr>
        <p:spPr bwMode="auto">
          <a:xfrm>
            <a:off x="6096000" y="4038600"/>
            <a:ext cx="765175" cy="363538"/>
          </a:xfrm>
          <a:prstGeom prst="rect">
            <a:avLst/>
          </a:prstGeom>
          <a:noFill/>
          <a:ln w="12700">
            <a:noFill/>
            <a:miter lim="800000"/>
            <a:headEnd/>
            <a:tailEnd/>
          </a:ln>
        </p:spPr>
        <p:txBody>
          <a:bodyPr wrap="none" lIns="90488" tIns="44450" rIns="90488" bIns="44450">
            <a:spAutoFit/>
          </a:bodyPr>
          <a:lstStyle/>
          <a:p>
            <a:pPr>
              <a:spcBef>
                <a:spcPct val="0"/>
              </a:spcBef>
            </a:pPr>
            <a:r>
              <a:rPr lang="en-US" sz="1800"/>
              <a:t>Word</a:t>
            </a:r>
            <a:endParaRPr lang="en-US" sz="1600"/>
          </a:p>
        </p:txBody>
      </p:sp>
      <p:sp>
        <p:nvSpPr>
          <p:cNvPr id="64520" name="Rectangle 8"/>
          <p:cNvSpPr>
            <a:spLocks noChangeArrowheads="1"/>
          </p:cNvSpPr>
          <p:nvPr/>
        </p:nvSpPr>
        <p:spPr bwMode="auto">
          <a:xfrm>
            <a:off x="6019800" y="3962400"/>
            <a:ext cx="838200" cy="533400"/>
          </a:xfrm>
          <a:prstGeom prst="rect">
            <a:avLst/>
          </a:prstGeom>
          <a:noFill/>
          <a:ln w="12700">
            <a:solidFill>
              <a:schemeClr val="tx1"/>
            </a:solidFill>
            <a:miter lim="800000"/>
            <a:headEnd/>
            <a:tailEnd/>
          </a:ln>
        </p:spPr>
        <p:txBody>
          <a:bodyPr wrap="none" anchor="ctr"/>
          <a:lstStyle/>
          <a:p>
            <a:endParaRPr lang="en-US"/>
          </a:p>
        </p:txBody>
      </p:sp>
      <p:sp>
        <p:nvSpPr>
          <p:cNvPr id="64521" name="Rectangle 9"/>
          <p:cNvSpPr>
            <a:spLocks noChangeArrowheads="1"/>
          </p:cNvSpPr>
          <p:nvPr/>
        </p:nvSpPr>
        <p:spPr bwMode="auto">
          <a:xfrm>
            <a:off x="5562600" y="3276600"/>
            <a:ext cx="1663700" cy="1435100"/>
          </a:xfrm>
          <a:prstGeom prst="rect">
            <a:avLst/>
          </a:prstGeom>
          <a:noFill/>
          <a:ln w="12700">
            <a:solidFill>
              <a:schemeClr val="tx1"/>
            </a:solidFill>
            <a:miter lim="800000"/>
            <a:headEnd/>
            <a:tailEnd/>
          </a:ln>
        </p:spPr>
        <p:txBody>
          <a:bodyPr wrap="none" anchor="ctr"/>
          <a:lstStyle/>
          <a:p>
            <a:endParaRPr lang="en-US"/>
          </a:p>
        </p:txBody>
      </p:sp>
      <p:sp>
        <p:nvSpPr>
          <p:cNvPr id="64522" name="Rectangle 10"/>
          <p:cNvSpPr>
            <a:spLocks noChangeArrowheads="1"/>
          </p:cNvSpPr>
          <p:nvPr/>
        </p:nvSpPr>
        <p:spPr bwMode="auto">
          <a:xfrm>
            <a:off x="4953000" y="1981200"/>
            <a:ext cx="3048000" cy="4038600"/>
          </a:xfrm>
          <a:prstGeom prst="rect">
            <a:avLst/>
          </a:prstGeom>
          <a:noFill/>
          <a:ln w="12700">
            <a:solidFill>
              <a:schemeClr val="tx1"/>
            </a:solidFill>
            <a:miter lim="800000"/>
            <a:headEnd/>
            <a:tailEnd/>
          </a:ln>
        </p:spPr>
        <p:txBody>
          <a:bodyPr wrap="none" anchor="ctr"/>
          <a:lstStyle/>
          <a:p>
            <a:endParaRPr lang="en-US"/>
          </a:p>
        </p:txBody>
      </p:sp>
      <p:sp>
        <p:nvSpPr>
          <p:cNvPr id="64523" name="Rectangle 11"/>
          <p:cNvSpPr>
            <a:spLocks noChangeArrowheads="1"/>
          </p:cNvSpPr>
          <p:nvPr/>
        </p:nvSpPr>
        <p:spPr bwMode="auto">
          <a:xfrm>
            <a:off x="6054725" y="1974850"/>
            <a:ext cx="879475" cy="363538"/>
          </a:xfrm>
          <a:prstGeom prst="rect">
            <a:avLst/>
          </a:prstGeom>
          <a:noFill/>
          <a:ln w="12700">
            <a:noFill/>
            <a:miter lim="800000"/>
            <a:headEnd/>
            <a:tailEnd/>
          </a:ln>
        </p:spPr>
        <p:txBody>
          <a:bodyPr wrap="none" lIns="90488" tIns="44450" rIns="90488" bIns="44450">
            <a:spAutoFit/>
          </a:bodyPr>
          <a:lstStyle/>
          <a:p>
            <a:pPr algn="ctr">
              <a:spcBef>
                <a:spcPct val="0"/>
              </a:spcBef>
            </a:pPr>
            <a:r>
              <a:rPr lang="en-US" sz="1800"/>
              <a:t>Folder</a:t>
            </a:r>
          </a:p>
        </p:txBody>
      </p:sp>
      <p:sp>
        <p:nvSpPr>
          <p:cNvPr id="64524" name="Rectangle 12"/>
          <p:cNvSpPr>
            <a:spLocks noChangeArrowheads="1"/>
          </p:cNvSpPr>
          <p:nvPr/>
        </p:nvSpPr>
        <p:spPr bwMode="auto">
          <a:xfrm>
            <a:off x="5225288" y="1524000"/>
            <a:ext cx="2455801" cy="459100"/>
          </a:xfrm>
          <a:prstGeom prst="rect">
            <a:avLst/>
          </a:prstGeom>
          <a:noFill/>
          <a:ln w="12700">
            <a:noFill/>
            <a:miter lim="800000"/>
            <a:headEnd/>
            <a:tailEnd/>
          </a:ln>
        </p:spPr>
        <p:txBody>
          <a:bodyPr wrap="none" lIns="90488" tIns="44450" rIns="90488" bIns="44450">
            <a:spAutoFit/>
          </a:bodyPr>
          <a:lstStyle/>
          <a:p>
            <a:pPr algn="ctr">
              <a:spcBef>
                <a:spcPct val="0"/>
              </a:spcBef>
            </a:pPr>
            <a:r>
              <a:rPr lang="en-US" sz="2400" dirty="0">
                <a:solidFill>
                  <a:srgbClr val="2D2DB9"/>
                </a:solidFill>
              </a:rPr>
              <a:t>Outer Envelope</a:t>
            </a:r>
          </a:p>
        </p:txBody>
      </p:sp>
      <p:sp>
        <p:nvSpPr>
          <p:cNvPr id="64525" name="Rectangle 13"/>
          <p:cNvSpPr>
            <a:spLocks noChangeArrowheads="1"/>
          </p:cNvSpPr>
          <p:nvPr/>
        </p:nvSpPr>
        <p:spPr bwMode="auto">
          <a:xfrm>
            <a:off x="4648200" y="1524000"/>
            <a:ext cx="3657600" cy="4724400"/>
          </a:xfrm>
          <a:prstGeom prst="rect">
            <a:avLst/>
          </a:prstGeom>
          <a:noFill/>
          <a:ln w="12700">
            <a:solidFill>
              <a:schemeClr val="tx1"/>
            </a:solidFill>
            <a:miter lim="800000"/>
            <a:headEnd/>
            <a:tailEnd/>
          </a:ln>
        </p:spPr>
        <p:txBody>
          <a:bodyPr wrap="none" anchor="ctr"/>
          <a:lstStyle/>
          <a:p>
            <a:endParaRPr lang="en-US"/>
          </a:p>
        </p:txBody>
      </p:sp>
      <p:sp>
        <p:nvSpPr>
          <p:cNvPr id="64526" name="Rectangle 14"/>
          <p:cNvSpPr>
            <a:spLocks noChangeArrowheads="1"/>
          </p:cNvSpPr>
          <p:nvPr/>
        </p:nvSpPr>
        <p:spPr bwMode="auto">
          <a:xfrm>
            <a:off x="1676400" y="2355850"/>
            <a:ext cx="1895475" cy="363538"/>
          </a:xfrm>
          <a:prstGeom prst="rect">
            <a:avLst/>
          </a:prstGeom>
          <a:noFill/>
          <a:ln w="12700">
            <a:noFill/>
            <a:miter lim="800000"/>
            <a:headEnd/>
            <a:tailEnd/>
          </a:ln>
        </p:spPr>
        <p:txBody>
          <a:bodyPr wrap="none" lIns="90488" tIns="44450" rIns="90488" bIns="44450">
            <a:spAutoFit/>
          </a:bodyPr>
          <a:lstStyle/>
          <a:p>
            <a:pPr>
              <a:spcBef>
                <a:spcPct val="0"/>
              </a:spcBef>
            </a:pPr>
            <a:r>
              <a:rPr lang="en-US" sz="1800"/>
              <a:t>Transaction Set</a:t>
            </a:r>
            <a:endParaRPr lang="en-US" sz="1600"/>
          </a:p>
        </p:txBody>
      </p:sp>
      <p:sp>
        <p:nvSpPr>
          <p:cNvPr id="64527" name="Rectangle 15"/>
          <p:cNvSpPr>
            <a:spLocks noChangeArrowheads="1"/>
          </p:cNvSpPr>
          <p:nvPr/>
        </p:nvSpPr>
        <p:spPr bwMode="auto">
          <a:xfrm>
            <a:off x="1758950" y="3505200"/>
            <a:ext cx="1535113" cy="333375"/>
          </a:xfrm>
          <a:prstGeom prst="rect">
            <a:avLst/>
          </a:prstGeom>
          <a:noFill/>
          <a:ln w="12700">
            <a:noFill/>
            <a:miter lim="800000"/>
            <a:headEnd/>
            <a:tailEnd/>
          </a:ln>
        </p:spPr>
        <p:txBody>
          <a:bodyPr wrap="none" lIns="90488" tIns="44450" rIns="90488" bIns="44450">
            <a:spAutoFit/>
          </a:bodyPr>
          <a:lstStyle/>
          <a:p>
            <a:pPr algn="ctr">
              <a:spcBef>
                <a:spcPct val="0"/>
              </a:spcBef>
            </a:pPr>
            <a:r>
              <a:rPr lang="en-US" sz="1600"/>
              <a:t>Data Segment</a:t>
            </a:r>
          </a:p>
        </p:txBody>
      </p:sp>
      <p:sp>
        <p:nvSpPr>
          <p:cNvPr id="64528" name="Rectangle 16"/>
          <p:cNvSpPr>
            <a:spLocks noChangeArrowheads="1"/>
          </p:cNvSpPr>
          <p:nvPr/>
        </p:nvSpPr>
        <p:spPr bwMode="auto">
          <a:xfrm>
            <a:off x="1981200" y="3962400"/>
            <a:ext cx="1144588" cy="650875"/>
          </a:xfrm>
          <a:prstGeom prst="rect">
            <a:avLst/>
          </a:prstGeom>
          <a:noFill/>
          <a:ln w="12700">
            <a:solidFill>
              <a:schemeClr val="tx1"/>
            </a:solidFill>
            <a:miter lim="800000"/>
            <a:headEnd/>
            <a:tailEnd/>
          </a:ln>
        </p:spPr>
        <p:txBody>
          <a:bodyPr lIns="90488" tIns="44450" rIns="90488" bIns="44450">
            <a:spAutoFit/>
          </a:bodyPr>
          <a:lstStyle/>
          <a:p>
            <a:pPr algn="ctr">
              <a:spcBef>
                <a:spcPct val="0"/>
              </a:spcBef>
            </a:pPr>
            <a:r>
              <a:rPr lang="en-US" sz="1800"/>
              <a:t>Data</a:t>
            </a:r>
          </a:p>
          <a:p>
            <a:pPr algn="ctr">
              <a:spcBef>
                <a:spcPct val="0"/>
              </a:spcBef>
            </a:pPr>
            <a:r>
              <a:rPr lang="en-US" sz="1800"/>
              <a:t>Element</a:t>
            </a:r>
            <a:endParaRPr lang="en-US" sz="1600"/>
          </a:p>
        </p:txBody>
      </p:sp>
      <p:sp>
        <p:nvSpPr>
          <p:cNvPr id="64529" name="Rectangle 17"/>
          <p:cNvSpPr>
            <a:spLocks noChangeArrowheads="1"/>
          </p:cNvSpPr>
          <p:nvPr/>
        </p:nvSpPr>
        <p:spPr bwMode="auto">
          <a:xfrm>
            <a:off x="2133600" y="4191000"/>
            <a:ext cx="1066800" cy="762000"/>
          </a:xfrm>
          <a:prstGeom prst="rect">
            <a:avLst/>
          </a:prstGeom>
          <a:noFill/>
          <a:ln w="12700">
            <a:noFill/>
            <a:miter lim="800000"/>
            <a:headEnd/>
            <a:tailEnd/>
          </a:ln>
        </p:spPr>
        <p:txBody>
          <a:bodyPr wrap="none" anchor="ctr"/>
          <a:lstStyle/>
          <a:p>
            <a:endParaRPr lang="en-US"/>
          </a:p>
        </p:txBody>
      </p:sp>
      <p:sp>
        <p:nvSpPr>
          <p:cNvPr id="64530" name="Rectangle 18"/>
          <p:cNvSpPr>
            <a:spLocks noChangeArrowheads="1"/>
          </p:cNvSpPr>
          <p:nvPr/>
        </p:nvSpPr>
        <p:spPr bwMode="auto">
          <a:xfrm>
            <a:off x="1752600" y="3276600"/>
            <a:ext cx="1663700" cy="1435100"/>
          </a:xfrm>
          <a:prstGeom prst="rect">
            <a:avLst/>
          </a:prstGeom>
          <a:noFill/>
          <a:ln w="12700">
            <a:solidFill>
              <a:schemeClr val="tx1"/>
            </a:solidFill>
            <a:miter lim="800000"/>
            <a:headEnd/>
            <a:tailEnd/>
          </a:ln>
        </p:spPr>
        <p:txBody>
          <a:bodyPr wrap="none" anchor="ctr"/>
          <a:lstStyle/>
          <a:p>
            <a:endParaRPr lang="en-US"/>
          </a:p>
        </p:txBody>
      </p:sp>
      <p:sp>
        <p:nvSpPr>
          <p:cNvPr id="64531" name="Rectangle 19"/>
          <p:cNvSpPr>
            <a:spLocks noChangeArrowheads="1"/>
          </p:cNvSpPr>
          <p:nvPr/>
        </p:nvSpPr>
        <p:spPr bwMode="auto">
          <a:xfrm>
            <a:off x="1371600" y="2362200"/>
            <a:ext cx="2514600" cy="3352800"/>
          </a:xfrm>
          <a:prstGeom prst="rect">
            <a:avLst/>
          </a:prstGeom>
          <a:noFill/>
          <a:ln w="12700">
            <a:solidFill>
              <a:schemeClr val="tx1"/>
            </a:solidFill>
            <a:miter lim="800000"/>
            <a:headEnd/>
            <a:tailEnd/>
          </a:ln>
        </p:spPr>
        <p:txBody>
          <a:bodyPr wrap="none" anchor="ctr"/>
          <a:lstStyle/>
          <a:p>
            <a:endParaRPr lang="en-US"/>
          </a:p>
        </p:txBody>
      </p:sp>
      <p:sp>
        <p:nvSpPr>
          <p:cNvPr id="64532" name="Rectangle 20"/>
          <p:cNvSpPr>
            <a:spLocks noChangeArrowheads="1"/>
          </p:cNvSpPr>
          <p:nvPr/>
        </p:nvSpPr>
        <p:spPr bwMode="auto">
          <a:xfrm>
            <a:off x="1143000" y="1981200"/>
            <a:ext cx="2971800" cy="4038600"/>
          </a:xfrm>
          <a:prstGeom prst="rect">
            <a:avLst/>
          </a:prstGeom>
          <a:noFill/>
          <a:ln w="12700">
            <a:solidFill>
              <a:schemeClr val="tx1"/>
            </a:solidFill>
            <a:miter lim="800000"/>
            <a:headEnd/>
            <a:tailEnd/>
          </a:ln>
        </p:spPr>
        <p:txBody>
          <a:bodyPr wrap="none" anchor="ctr"/>
          <a:lstStyle/>
          <a:p>
            <a:endParaRPr lang="en-US"/>
          </a:p>
        </p:txBody>
      </p:sp>
      <p:sp>
        <p:nvSpPr>
          <p:cNvPr id="64533" name="Rectangle 21"/>
          <p:cNvSpPr>
            <a:spLocks noChangeArrowheads="1"/>
          </p:cNvSpPr>
          <p:nvPr/>
        </p:nvSpPr>
        <p:spPr bwMode="auto">
          <a:xfrm>
            <a:off x="1633745" y="1524000"/>
            <a:ext cx="1926811" cy="459100"/>
          </a:xfrm>
          <a:prstGeom prst="rect">
            <a:avLst/>
          </a:prstGeom>
          <a:noFill/>
          <a:ln w="12700">
            <a:noFill/>
            <a:miter lim="800000"/>
            <a:headEnd/>
            <a:tailEnd/>
          </a:ln>
        </p:spPr>
        <p:txBody>
          <a:bodyPr wrap="none" lIns="90488" tIns="44450" rIns="90488" bIns="44450">
            <a:spAutoFit/>
          </a:bodyPr>
          <a:lstStyle/>
          <a:p>
            <a:pPr algn="ctr">
              <a:spcBef>
                <a:spcPct val="0"/>
              </a:spcBef>
            </a:pPr>
            <a:r>
              <a:rPr lang="en-US" sz="2400" dirty="0">
                <a:solidFill>
                  <a:srgbClr val="2D2DB9"/>
                </a:solidFill>
              </a:rPr>
              <a:t>Interchange</a:t>
            </a:r>
          </a:p>
        </p:txBody>
      </p:sp>
      <p:sp>
        <p:nvSpPr>
          <p:cNvPr id="64534" name="Rectangle 22"/>
          <p:cNvSpPr>
            <a:spLocks noChangeArrowheads="1"/>
          </p:cNvSpPr>
          <p:nvPr/>
        </p:nvSpPr>
        <p:spPr bwMode="auto">
          <a:xfrm>
            <a:off x="914400" y="1524000"/>
            <a:ext cx="3352800" cy="4724400"/>
          </a:xfrm>
          <a:prstGeom prst="rect">
            <a:avLst/>
          </a:prstGeom>
          <a:noFill/>
          <a:ln w="12700">
            <a:solidFill>
              <a:schemeClr val="tx1"/>
            </a:solidFill>
            <a:miter lim="800000"/>
            <a:headEnd/>
            <a:tailEnd/>
          </a:ln>
        </p:spPr>
        <p:txBody>
          <a:bodyPr wrap="none" anchor="ctr"/>
          <a:lstStyle/>
          <a:p>
            <a:endParaRPr lang="en-US"/>
          </a:p>
        </p:txBody>
      </p:sp>
      <p:sp>
        <p:nvSpPr>
          <p:cNvPr id="64535" name="Rectangle 23"/>
          <p:cNvSpPr>
            <a:spLocks noChangeArrowheads="1"/>
          </p:cNvSpPr>
          <p:nvPr/>
        </p:nvSpPr>
        <p:spPr bwMode="auto">
          <a:xfrm>
            <a:off x="1419225" y="1974850"/>
            <a:ext cx="2085975" cy="363538"/>
          </a:xfrm>
          <a:prstGeom prst="rect">
            <a:avLst/>
          </a:prstGeom>
          <a:noFill/>
          <a:ln w="12700">
            <a:noFill/>
            <a:miter lim="800000"/>
            <a:headEnd/>
            <a:tailEnd/>
          </a:ln>
        </p:spPr>
        <p:txBody>
          <a:bodyPr wrap="none" lIns="90488" tIns="44450" rIns="90488" bIns="44450">
            <a:spAutoFit/>
          </a:bodyPr>
          <a:lstStyle/>
          <a:p>
            <a:pPr algn="ctr">
              <a:spcBef>
                <a:spcPct val="0"/>
              </a:spcBef>
            </a:pPr>
            <a:r>
              <a:rPr lang="en-US" sz="1800"/>
              <a:t>Functional Group</a:t>
            </a:r>
            <a:endParaRPr lang="en-US" sz="1600"/>
          </a:p>
        </p:txBody>
      </p:sp>
      <p:sp>
        <p:nvSpPr>
          <p:cNvPr id="64536" name="Rectangle 24"/>
          <p:cNvSpPr>
            <a:spLocks noChangeArrowheads="1"/>
          </p:cNvSpPr>
          <p:nvPr/>
        </p:nvSpPr>
        <p:spPr bwMode="auto">
          <a:xfrm>
            <a:off x="5181600" y="2362200"/>
            <a:ext cx="2667000" cy="3352800"/>
          </a:xfrm>
          <a:prstGeom prst="rect">
            <a:avLst/>
          </a:prstGeom>
          <a:noFill/>
          <a:ln w="12700">
            <a:solidFill>
              <a:schemeClr val="tx1"/>
            </a:solidFill>
            <a:miter lim="800000"/>
            <a:headEnd/>
            <a:tailEnd/>
          </a:ln>
        </p:spPr>
        <p:txBody>
          <a:bodyPr wrap="none" anchor="ctr"/>
          <a:lstStyle/>
          <a:p>
            <a:endParaRPr lang="en-US"/>
          </a:p>
        </p:txBody>
      </p:sp>
      <p:sp>
        <p:nvSpPr>
          <p:cNvPr id="64537" name="Line 25"/>
          <p:cNvSpPr>
            <a:spLocks noChangeShapeType="1"/>
          </p:cNvSpPr>
          <p:nvPr/>
        </p:nvSpPr>
        <p:spPr bwMode="auto">
          <a:xfrm>
            <a:off x="3505200" y="1752600"/>
            <a:ext cx="1752600" cy="0"/>
          </a:xfrm>
          <a:prstGeom prst="line">
            <a:avLst/>
          </a:prstGeom>
          <a:noFill/>
          <a:ln w="28575">
            <a:solidFill>
              <a:srgbClr val="2D2DB9"/>
            </a:solidFill>
            <a:prstDash val="dash"/>
            <a:round/>
            <a:headEnd type="triangle" w="med" len="med"/>
            <a:tailEnd type="triangle" w="med" len="med"/>
          </a:ln>
        </p:spPr>
        <p:txBody>
          <a:bodyPr wrap="none" anchor="ctr"/>
          <a:lstStyle/>
          <a:p>
            <a:endParaRPr lang="en-US"/>
          </a:p>
        </p:txBody>
      </p:sp>
      <p:sp>
        <p:nvSpPr>
          <p:cNvPr id="64538" name="Line 26"/>
          <p:cNvSpPr>
            <a:spLocks noChangeShapeType="1"/>
          </p:cNvSpPr>
          <p:nvPr/>
        </p:nvSpPr>
        <p:spPr bwMode="auto">
          <a:xfrm>
            <a:off x="3581400" y="2133600"/>
            <a:ext cx="2501900" cy="0"/>
          </a:xfrm>
          <a:prstGeom prst="line">
            <a:avLst/>
          </a:prstGeom>
          <a:noFill/>
          <a:ln w="19050">
            <a:solidFill>
              <a:schemeClr val="tx1"/>
            </a:solidFill>
            <a:prstDash val="dash"/>
            <a:round/>
            <a:headEnd type="triangle" w="med" len="med"/>
            <a:tailEnd type="triangle" w="med" len="med"/>
          </a:ln>
        </p:spPr>
        <p:txBody>
          <a:bodyPr wrap="none" anchor="ctr"/>
          <a:lstStyle/>
          <a:p>
            <a:endParaRPr lang="en-US"/>
          </a:p>
        </p:txBody>
      </p:sp>
      <p:sp>
        <p:nvSpPr>
          <p:cNvPr id="64539" name="Line 27"/>
          <p:cNvSpPr>
            <a:spLocks noChangeShapeType="1"/>
          </p:cNvSpPr>
          <p:nvPr/>
        </p:nvSpPr>
        <p:spPr bwMode="auto">
          <a:xfrm>
            <a:off x="3581400" y="2514600"/>
            <a:ext cx="2133600" cy="0"/>
          </a:xfrm>
          <a:prstGeom prst="line">
            <a:avLst/>
          </a:prstGeom>
          <a:noFill/>
          <a:ln w="19050">
            <a:solidFill>
              <a:schemeClr val="tx1"/>
            </a:solidFill>
            <a:prstDash val="dash"/>
            <a:round/>
            <a:headEnd type="triangle" w="med" len="med"/>
            <a:tailEnd type="triangle" w="med" len="med"/>
          </a:ln>
        </p:spPr>
        <p:txBody>
          <a:bodyPr wrap="none" anchor="ctr"/>
          <a:lstStyle/>
          <a:p>
            <a:endParaRPr lang="en-US"/>
          </a:p>
        </p:txBody>
      </p:sp>
      <p:sp>
        <p:nvSpPr>
          <p:cNvPr id="64540" name="Line 28"/>
          <p:cNvSpPr>
            <a:spLocks noChangeShapeType="1"/>
          </p:cNvSpPr>
          <p:nvPr/>
        </p:nvSpPr>
        <p:spPr bwMode="auto">
          <a:xfrm>
            <a:off x="3289300" y="3657600"/>
            <a:ext cx="2730500" cy="0"/>
          </a:xfrm>
          <a:prstGeom prst="line">
            <a:avLst/>
          </a:prstGeom>
          <a:noFill/>
          <a:ln w="19050">
            <a:solidFill>
              <a:schemeClr val="tx1"/>
            </a:solidFill>
            <a:prstDash val="dash"/>
            <a:round/>
            <a:headEnd type="triangle" w="med" len="med"/>
            <a:tailEnd type="triangle" w="med" len="med"/>
          </a:ln>
        </p:spPr>
        <p:txBody>
          <a:bodyPr wrap="none" anchor="ctr"/>
          <a:lstStyle/>
          <a:p>
            <a:endParaRPr lang="en-US"/>
          </a:p>
        </p:txBody>
      </p:sp>
      <p:sp>
        <p:nvSpPr>
          <p:cNvPr id="64541" name="Line 29"/>
          <p:cNvSpPr>
            <a:spLocks noChangeShapeType="1"/>
          </p:cNvSpPr>
          <p:nvPr/>
        </p:nvSpPr>
        <p:spPr bwMode="auto">
          <a:xfrm>
            <a:off x="3276600" y="4267200"/>
            <a:ext cx="2590800" cy="0"/>
          </a:xfrm>
          <a:prstGeom prst="line">
            <a:avLst/>
          </a:prstGeom>
          <a:noFill/>
          <a:ln w="19050">
            <a:solidFill>
              <a:schemeClr val="tx1"/>
            </a:solidFill>
            <a:prstDash val="dash"/>
            <a:round/>
            <a:headEnd type="triangle" w="med" len="med"/>
            <a:tailEnd type="triangle" w="med" len="med"/>
          </a:ln>
        </p:spPr>
        <p:txBody>
          <a:bodyPr wrap="none" anchor="ctr"/>
          <a:lstStyle/>
          <a:p>
            <a:endParaRPr lang="en-US"/>
          </a:p>
        </p:txBody>
      </p:sp>
      <p:sp>
        <p:nvSpPr>
          <p:cNvPr id="64542" name="Rectangle 30"/>
          <p:cNvSpPr>
            <a:spLocks noChangeArrowheads="1"/>
          </p:cNvSpPr>
          <p:nvPr/>
        </p:nvSpPr>
        <p:spPr bwMode="auto">
          <a:xfrm>
            <a:off x="1524000" y="2743200"/>
            <a:ext cx="2133600" cy="2438400"/>
          </a:xfrm>
          <a:prstGeom prst="rect">
            <a:avLst/>
          </a:prstGeom>
          <a:noFill/>
          <a:ln w="12700">
            <a:solidFill>
              <a:schemeClr val="tx1"/>
            </a:solidFill>
            <a:miter lim="800000"/>
            <a:headEnd type="none" w="sm" len="sm"/>
            <a:tailEnd type="none" w="sm" len="sm"/>
          </a:ln>
        </p:spPr>
        <p:txBody>
          <a:bodyPr wrap="none" anchor="ctr"/>
          <a:lstStyle/>
          <a:p>
            <a:endParaRPr lang="en-US"/>
          </a:p>
        </p:txBody>
      </p:sp>
      <p:sp>
        <p:nvSpPr>
          <p:cNvPr id="64543" name="Rectangle 31"/>
          <p:cNvSpPr>
            <a:spLocks noChangeArrowheads="1"/>
          </p:cNvSpPr>
          <p:nvPr/>
        </p:nvSpPr>
        <p:spPr bwMode="auto">
          <a:xfrm>
            <a:off x="5334000" y="2743200"/>
            <a:ext cx="2209800" cy="2438400"/>
          </a:xfrm>
          <a:prstGeom prst="rect">
            <a:avLst/>
          </a:prstGeom>
          <a:noFill/>
          <a:ln w="12700">
            <a:solidFill>
              <a:schemeClr val="tx1"/>
            </a:solidFill>
            <a:miter lim="800000"/>
            <a:headEnd type="none" w="sm" len="sm"/>
            <a:tailEnd type="none" w="sm" len="sm"/>
          </a:ln>
        </p:spPr>
        <p:txBody>
          <a:bodyPr wrap="none" anchor="ctr"/>
          <a:lstStyle/>
          <a:p>
            <a:endParaRPr lang="en-US"/>
          </a:p>
        </p:txBody>
      </p:sp>
      <p:sp>
        <p:nvSpPr>
          <p:cNvPr id="64544" name="Text Box 32"/>
          <p:cNvSpPr txBox="1">
            <a:spLocks noChangeArrowheads="1"/>
          </p:cNvSpPr>
          <p:nvPr/>
        </p:nvSpPr>
        <p:spPr bwMode="auto">
          <a:xfrm>
            <a:off x="1651000" y="2795588"/>
            <a:ext cx="1771650" cy="366712"/>
          </a:xfrm>
          <a:prstGeom prst="rect">
            <a:avLst/>
          </a:prstGeom>
          <a:noFill/>
          <a:ln w="12700">
            <a:noFill/>
            <a:miter lim="800000"/>
            <a:headEnd type="none" w="sm" len="sm"/>
            <a:tailEnd type="none" w="sm" len="sm"/>
          </a:ln>
        </p:spPr>
        <p:txBody>
          <a:bodyPr wrap="none">
            <a:spAutoFit/>
          </a:bodyPr>
          <a:lstStyle/>
          <a:p>
            <a:pPr algn="r">
              <a:spcBef>
                <a:spcPct val="0"/>
              </a:spcBef>
            </a:pPr>
            <a:r>
              <a:rPr lang="en-US" sz="1800"/>
              <a:t>Segment Loop</a:t>
            </a:r>
            <a:endParaRPr lang="en-US" sz="1600"/>
          </a:p>
        </p:txBody>
      </p:sp>
      <p:sp>
        <p:nvSpPr>
          <p:cNvPr id="64545" name="Text Box 33"/>
          <p:cNvSpPr txBox="1">
            <a:spLocks noChangeArrowheads="1"/>
          </p:cNvSpPr>
          <p:nvPr/>
        </p:nvSpPr>
        <p:spPr bwMode="auto">
          <a:xfrm>
            <a:off x="6384925" y="2484438"/>
            <a:ext cx="184150" cy="823912"/>
          </a:xfrm>
          <a:prstGeom prst="rect">
            <a:avLst/>
          </a:prstGeom>
          <a:noFill/>
          <a:ln w="12700">
            <a:noFill/>
            <a:miter lim="800000"/>
            <a:headEnd type="none" w="sm" len="sm"/>
            <a:tailEnd type="none" w="sm" len="sm"/>
          </a:ln>
        </p:spPr>
        <p:txBody>
          <a:bodyPr wrap="none">
            <a:spAutoFit/>
          </a:bodyPr>
          <a:lstStyle/>
          <a:p>
            <a:pPr algn="r">
              <a:spcBef>
                <a:spcPct val="0"/>
              </a:spcBef>
            </a:pPr>
            <a:endParaRPr lang="en-US" sz="4800" b="0"/>
          </a:p>
        </p:txBody>
      </p:sp>
      <p:sp>
        <p:nvSpPr>
          <p:cNvPr id="64546" name="Text Box 34"/>
          <p:cNvSpPr txBox="1">
            <a:spLocks noChangeArrowheads="1"/>
          </p:cNvSpPr>
          <p:nvPr/>
        </p:nvSpPr>
        <p:spPr bwMode="auto">
          <a:xfrm>
            <a:off x="5410200" y="2819400"/>
            <a:ext cx="1752600" cy="366713"/>
          </a:xfrm>
          <a:prstGeom prst="rect">
            <a:avLst/>
          </a:prstGeom>
          <a:noFill/>
          <a:ln w="12700">
            <a:noFill/>
            <a:miter lim="800000"/>
            <a:headEnd type="none" w="sm" len="sm"/>
            <a:tailEnd type="none" w="sm" len="sm"/>
          </a:ln>
        </p:spPr>
        <p:txBody>
          <a:bodyPr>
            <a:spAutoFit/>
          </a:bodyPr>
          <a:lstStyle/>
          <a:p>
            <a:pPr algn="r">
              <a:spcBef>
                <a:spcPct val="0"/>
              </a:spcBef>
            </a:pPr>
            <a:r>
              <a:rPr lang="en-US" sz="1800"/>
              <a:t>Paragraph</a:t>
            </a:r>
            <a:endParaRPr lang="en-US" sz="1600"/>
          </a:p>
        </p:txBody>
      </p:sp>
      <p:sp>
        <p:nvSpPr>
          <p:cNvPr id="64547" name="Line 35"/>
          <p:cNvSpPr>
            <a:spLocks noChangeShapeType="1"/>
          </p:cNvSpPr>
          <p:nvPr/>
        </p:nvSpPr>
        <p:spPr bwMode="auto">
          <a:xfrm>
            <a:off x="3429000" y="2971800"/>
            <a:ext cx="2362200" cy="0"/>
          </a:xfrm>
          <a:prstGeom prst="line">
            <a:avLst/>
          </a:prstGeom>
          <a:noFill/>
          <a:ln w="19050">
            <a:solidFill>
              <a:schemeClr val="tx1"/>
            </a:solidFill>
            <a:prstDash val="dash"/>
            <a:round/>
            <a:headEnd type="triangle" w="med" len="med"/>
            <a:tailEnd type="triangle" w="med" len="med"/>
          </a:ln>
        </p:spPr>
        <p:txBody>
          <a:bodyPr wrap="none" anchor="ctr"/>
          <a:lstStyle/>
          <a:p>
            <a:endParaRPr lang="en-US"/>
          </a:p>
        </p:txBody>
      </p:sp>
      <p:sp>
        <p:nvSpPr>
          <p:cNvPr id="64548" name="Line 36"/>
          <p:cNvSpPr>
            <a:spLocks noChangeShapeType="1"/>
          </p:cNvSpPr>
          <p:nvPr/>
        </p:nvSpPr>
        <p:spPr bwMode="auto">
          <a:xfrm>
            <a:off x="3352800" y="3276600"/>
            <a:ext cx="0" cy="0"/>
          </a:xfrm>
          <a:prstGeom prst="line">
            <a:avLst/>
          </a:prstGeom>
          <a:noFill/>
          <a:ln w="12700">
            <a:solidFill>
              <a:schemeClr val="tx1"/>
            </a:solidFill>
            <a:round/>
            <a:headEnd type="none" w="sm" len="sm"/>
            <a:tailEnd type="triangle" w="sm" len="sm"/>
          </a:ln>
        </p:spPr>
        <p:txBody>
          <a:bodyPr wrap="none" anchor="ctr"/>
          <a:lstStyle/>
          <a:p>
            <a:endParaRPr lang="en-US"/>
          </a:p>
        </p:txBody>
      </p:sp>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ChangeArrowheads="1"/>
          </p:cNvSpPr>
          <p:nvPr/>
        </p:nvSpPr>
        <p:spPr bwMode="auto">
          <a:xfrm>
            <a:off x="685800" y="6248400"/>
            <a:ext cx="1905000" cy="457200"/>
          </a:xfrm>
          <a:prstGeom prst="rect">
            <a:avLst/>
          </a:prstGeom>
          <a:noFill/>
          <a:ln w="12700">
            <a:noFill/>
            <a:miter lim="800000"/>
            <a:headEnd/>
            <a:tailEnd/>
          </a:ln>
        </p:spPr>
        <p:txBody>
          <a:bodyPr wrap="none" anchor="ctr"/>
          <a:lstStyle/>
          <a:p>
            <a:endParaRPr lang="en-US"/>
          </a:p>
        </p:txBody>
      </p:sp>
      <p:sp>
        <p:nvSpPr>
          <p:cNvPr id="65539" name="Rectangle 3"/>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sp>
        <p:nvSpPr>
          <p:cNvPr id="65540" name="Rectangle 4"/>
          <p:cNvSpPr>
            <a:spLocks noGrp="1" noChangeArrowheads="1"/>
          </p:cNvSpPr>
          <p:nvPr>
            <p:ph type="title"/>
          </p:nvPr>
        </p:nvSpPr>
        <p:spPr>
          <a:xfrm>
            <a:off x="0" y="331788"/>
            <a:ext cx="9144000" cy="735012"/>
          </a:xfrm>
          <a:noFill/>
        </p:spPr>
        <p:txBody>
          <a:bodyPr lIns="90488" tIns="44450" rIns="90488" bIns="44450"/>
          <a:lstStyle/>
          <a:p>
            <a:r>
              <a:rPr lang="en-US" sz="4400" smtClean="0"/>
              <a:t>Interchange Envelope</a:t>
            </a:r>
            <a:endParaRPr lang="en-US" smtClean="0"/>
          </a:p>
        </p:txBody>
      </p:sp>
      <p:sp>
        <p:nvSpPr>
          <p:cNvPr id="65542" name="Rectangle 6"/>
          <p:cNvSpPr>
            <a:spLocks noGrp="1" noChangeArrowheads="1"/>
          </p:cNvSpPr>
          <p:nvPr>
            <p:ph idx="1"/>
          </p:nvPr>
        </p:nvSpPr>
        <p:spPr>
          <a:xfrm>
            <a:off x="533400" y="1219200"/>
            <a:ext cx="8305800" cy="5181600"/>
          </a:xfrm>
          <a:noFill/>
        </p:spPr>
        <p:txBody>
          <a:bodyPr lIns="90488" tIns="44450" rIns="90488" bIns="44450"/>
          <a:lstStyle/>
          <a:p>
            <a:pPr>
              <a:lnSpc>
                <a:spcPct val="90000"/>
              </a:lnSpc>
              <a:spcBef>
                <a:spcPct val="75000"/>
              </a:spcBef>
              <a:spcAft>
                <a:spcPct val="0"/>
              </a:spcAft>
              <a:buClr>
                <a:schemeClr val="tx2"/>
              </a:buClr>
            </a:pPr>
            <a:r>
              <a:rPr lang="en-US" sz="2400" dirty="0" smtClean="0">
                <a:solidFill>
                  <a:schemeClr val="tx1"/>
                </a:solidFill>
              </a:rPr>
              <a:t>The outer envelope is used to group one or more folders or functional groups within a transmission</a:t>
            </a:r>
            <a:endParaRPr lang="en-US" sz="1400" dirty="0" smtClean="0">
              <a:solidFill>
                <a:schemeClr val="tx1"/>
              </a:solidFill>
            </a:endParaRPr>
          </a:p>
          <a:p>
            <a:pPr>
              <a:lnSpc>
                <a:spcPct val="90000"/>
              </a:lnSpc>
              <a:spcBef>
                <a:spcPct val="75000"/>
              </a:spcBef>
              <a:spcAft>
                <a:spcPct val="0"/>
              </a:spcAft>
              <a:buClr>
                <a:schemeClr val="tx2"/>
              </a:buClr>
            </a:pPr>
            <a:r>
              <a:rPr lang="en-US" sz="2400" dirty="0" smtClean="0">
                <a:solidFill>
                  <a:schemeClr val="tx1"/>
                </a:solidFill>
              </a:rPr>
              <a:t>This envelope is defined by the Interchange Control Header (ISA) and Interchange Control Trailer (IEA) segments</a:t>
            </a:r>
          </a:p>
          <a:p>
            <a:pPr lvl="1">
              <a:lnSpc>
                <a:spcPct val="90000"/>
              </a:lnSpc>
              <a:spcBef>
                <a:spcPct val="35000"/>
              </a:spcBef>
              <a:spcAft>
                <a:spcPct val="0"/>
              </a:spcAft>
            </a:pPr>
            <a:r>
              <a:rPr lang="en-US" sz="2000" b="0" dirty="0" smtClean="0">
                <a:solidFill>
                  <a:schemeClr val="tx1"/>
                </a:solidFill>
              </a:rPr>
              <a:t>Contains the structured mailbox address of the sender and the receiver</a:t>
            </a:r>
          </a:p>
          <a:p>
            <a:pPr lvl="1">
              <a:lnSpc>
                <a:spcPct val="90000"/>
              </a:lnSpc>
              <a:spcBef>
                <a:spcPct val="35000"/>
              </a:spcBef>
              <a:spcAft>
                <a:spcPct val="0"/>
              </a:spcAft>
            </a:pPr>
            <a:r>
              <a:rPr lang="en-US" sz="2000" b="0" dirty="0" smtClean="0">
                <a:solidFill>
                  <a:schemeClr val="tx1"/>
                </a:solidFill>
              </a:rPr>
              <a:t>Contains control numbers and counts of the different types of folders or functional groups inside</a:t>
            </a:r>
          </a:p>
          <a:p>
            <a:pPr lvl="1">
              <a:lnSpc>
                <a:spcPct val="90000"/>
              </a:lnSpc>
              <a:spcBef>
                <a:spcPct val="35000"/>
              </a:spcBef>
              <a:spcAft>
                <a:spcPct val="0"/>
              </a:spcAft>
            </a:pPr>
            <a:r>
              <a:rPr lang="en-US" sz="2000" b="0" dirty="0" smtClean="0">
                <a:solidFill>
                  <a:schemeClr val="tx1"/>
                </a:solidFill>
              </a:rPr>
              <a:t>Contains a time/date stamp </a:t>
            </a:r>
          </a:p>
          <a:p>
            <a:pPr lvl="1">
              <a:lnSpc>
                <a:spcPct val="90000"/>
              </a:lnSpc>
              <a:spcBef>
                <a:spcPct val="35000"/>
              </a:spcBef>
              <a:spcAft>
                <a:spcPct val="0"/>
              </a:spcAft>
            </a:pPr>
            <a:r>
              <a:rPr lang="en-US" sz="2000" b="0" dirty="0" smtClean="0">
                <a:solidFill>
                  <a:schemeClr val="tx1"/>
                </a:solidFill>
              </a:rPr>
              <a:t>Specifies the format and version of the interchange envelopes</a:t>
            </a:r>
          </a:p>
          <a:p>
            <a:pPr lvl="1">
              <a:lnSpc>
                <a:spcPct val="90000"/>
              </a:lnSpc>
              <a:spcBef>
                <a:spcPct val="35000"/>
              </a:spcBef>
              <a:spcAft>
                <a:spcPct val="0"/>
              </a:spcAft>
            </a:pPr>
            <a:r>
              <a:rPr lang="en-US" sz="2000" b="0" dirty="0" smtClean="0">
                <a:solidFill>
                  <a:schemeClr val="tx1"/>
                </a:solidFill>
              </a:rPr>
              <a:t>Specifies what characters are being used for data element delimiters (separators) and segment terminators</a:t>
            </a:r>
            <a:endParaRPr lang="en-US" sz="2400" b="0" dirty="0" smtClean="0">
              <a:solidFill>
                <a:schemeClr val="tx1"/>
              </a:solidFill>
            </a:endParaRPr>
          </a:p>
        </p:txBody>
      </p:sp>
      <p:sp>
        <p:nvSpPr>
          <p:cNvPr id="65541" name="Rectangle 5"/>
          <p:cNvSpPr>
            <a:spLocks noChangeArrowheads="1"/>
          </p:cNvSpPr>
          <p:nvPr/>
        </p:nvSpPr>
        <p:spPr bwMode="auto">
          <a:xfrm>
            <a:off x="577850" y="1854200"/>
            <a:ext cx="203200" cy="366713"/>
          </a:xfrm>
          <a:prstGeom prst="rect">
            <a:avLst/>
          </a:prstGeom>
          <a:noFill/>
          <a:ln w="12700">
            <a:noFill/>
            <a:miter lim="800000"/>
            <a:headEnd/>
            <a:tailEnd/>
          </a:ln>
        </p:spPr>
        <p:txBody>
          <a:bodyPr wrap="none" anchor="ctr"/>
          <a:lstStyle/>
          <a:p>
            <a:endParaRPr lang="en-US"/>
          </a:p>
        </p:txBody>
      </p:sp>
      <p:grpSp>
        <p:nvGrpSpPr>
          <p:cNvPr id="7" name="Group 6"/>
          <p:cNvGrpSpPr/>
          <p:nvPr/>
        </p:nvGrpSpPr>
        <p:grpSpPr>
          <a:xfrm>
            <a:off x="5562600" y="6470590"/>
            <a:ext cx="3568700" cy="369332"/>
            <a:chOff x="6019800" y="6445190"/>
            <a:chExt cx="3098800" cy="369332"/>
          </a:xfrm>
        </p:grpSpPr>
        <p:sp>
          <p:nvSpPr>
            <p:cNvPr id="8" name="TextBox 7"/>
            <p:cNvSpPr txBox="1"/>
            <p:nvPr/>
          </p:nvSpPr>
          <p:spPr bwMode="auto">
            <a:xfrm>
              <a:off x="6019800" y="6445190"/>
              <a:ext cx="3098800" cy="369332"/>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1800" dirty="0" smtClean="0">
                  <a:solidFill>
                    <a:srgbClr val="FF0000"/>
                  </a:solidFill>
                  <a:latin typeface="Arial Narrow" pitchFamily="34" charset="0"/>
                  <a:cs typeface="Arial" charset="0"/>
                </a:rPr>
                <a:t>Interchange                 Outer Envelope</a:t>
              </a:r>
              <a:endParaRPr lang="en-US" sz="1800" dirty="0">
                <a:solidFill>
                  <a:srgbClr val="FF0000"/>
                </a:solidFill>
                <a:latin typeface="Arial Narrow" pitchFamily="34" charset="0"/>
                <a:cs typeface="Arial" charset="0"/>
              </a:endParaRPr>
            </a:p>
          </p:txBody>
        </p:sp>
        <p:sp>
          <p:nvSpPr>
            <p:cNvPr id="9" name="Left-Right Arrow 8"/>
            <p:cNvSpPr/>
            <p:nvPr/>
          </p:nvSpPr>
          <p:spPr bwMode="auto">
            <a:xfrm>
              <a:off x="7206731"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457200" y="254433"/>
            <a:ext cx="8086725" cy="439701"/>
          </a:xfrm>
          <a:prstGeom prst="rect">
            <a:avLst/>
          </a:prstGeom>
          <a:noFill/>
          <a:ln w="12700">
            <a:noFill/>
            <a:miter lim="800000"/>
            <a:headEnd/>
            <a:tailEnd/>
          </a:ln>
        </p:spPr>
        <p:txBody>
          <a:bodyPr lIns="90488" tIns="44450" rIns="90488" bIns="44450">
            <a:spAutoFit/>
          </a:bodyPr>
          <a:lstStyle/>
          <a:p>
            <a:pPr algn="ctr"/>
            <a:r>
              <a:rPr lang="en-US" sz="3600" b="1" dirty="0" smtClean="0">
                <a:solidFill>
                  <a:srgbClr val="2D2DB9"/>
                </a:solidFill>
              </a:rPr>
              <a:t>MILS vs. DLMS EDI</a:t>
            </a:r>
            <a:endParaRPr lang="en-US" sz="3600" b="1" dirty="0">
              <a:solidFill>
                <a:srgbClr val="2D2DB9"/>
              </a:solidFill>
              <a:latin typeface="Helvetica" pitchFamily="34" charset="0"/>
            </a:endParaRPr>
          </a:p>
        </p:txBody>
      </p:sp>
      <p:graphicFrame>
        <p:nvGraphicFramePr>
          <p:cNvPr id="17" name="Table 16"/>
          <p:cNvGraphicFramePr>
            <a:graphicFrameLocks noGrp="1"/>
          </p:cNvGraphicFramePr>
          <p:nvPr>
            <p:extLst>
              <p:ext uri="{D42A27DB-BD31-4B8C-83A1-F6EECF244321}">
                <p14:modId xmlns:p14="http://schemas.microsoft.com/office/powerpoint/2010/main" val="3324890908"/>
              </p:ext>
            </p:extLst>
          </p:nvPr>
        </p:nvGraphicFramePr>
        <p:xfrm>
          <a:off x="427839" y="1199143"/>
          <a:ext cx="4685582" cy="5310240"/>
        </p:xfrm>
        <a:graphic>
          <a:graphicData uri="http://schemas.openxmlformats.org/drawingml/2006/table">
            <a:tbl>
              <a:tblPr/>
              <a:tblGrid>
                <a:gridCol w="826108">
                  <a:extLst>
                    <a:ext uri="{9D8B030D-6E8A-4147-A177-3AD203B41FA5}">
                      <a16:colId xmlns:a16="http://schemas.microsoft.com/office/drawing/2014/main" val="4006042825"/>
                    </a:ext>
                  </a:extLst>
                </a:gridCol>
                <a:gridCol w="2168534">
                  <a:extLst>
                    <a:ext uri="{9D8B030D-6E8A-4147-A177-3AD203B41FA5}">
                      <a16:colId xmlns:a16="http://schemas.microsoft.com/office/drawing/2014/main" val="3595828252"/>
                    </a:ext>
                  </a:extLst>
                </a:gridCol>
                <a:gridCol w="1690940">
                  <a:extLst>
                    <a:ext uri="{9D8B030D-6E8A-4147-A177-3AD203B41FA5}">
                      <a16:colId xmlns:a16="http://schemas.microsoft.com/office/drawing/2014/main" val="1661453477"/>
                    </a:ext>
                  </a:extLst>
                </a:gridCol>
              </a:tblGrid>
              <a:tr h="21922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lnSpc>
                          <a:spcPct val="100000"/>
                        </a:lnSpc>
                      </a:pPr>
                      <a:r>
                        <a:rPr lang="en-US" sz="1400" b="1" u="none" strike="noStrike" dirty="0">
                          <a:solidFill>
                            <a:srgbClr val="002060"/>
                          </a:solidFill>
                          <a:effectLst/>
                          <a:latin typeface="Arial" panose="020B0604020202020204" pitchFamily="34" charset="0"/>
                          <a:cs typeface="Arial" panose="020B0604020202020204" pitchFamily="34" charset="0"/>
                        </a:rPr>
                        <a:t>RPs</a:t>
                      </a:r>
                      <a:endParaRPr lang="en-US" sz="1400" b="1"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lnSpc>
                          <a:spcPct val="100000"/>
                        </a:lnSpc>
                      </a:pPr>
                      <a:r>
                        <a:rPr lang="en-US" sz="1400" b="1" u="none" strike="noStrike" dirty="0">
                          <a:solidFill>
                            <a:srgbClr val="002060"/>
                          </a:solidFill>
                          <a:effectLst/>
                          <a:latin typeface="Arial" panose="020B0604020202020204" pitchFamily="34" charset="0"/>
                          <a:cs typeface="Arial" panose="020B0604020202020204" pitchFamily="34" charset="0"/>
                        </a:rPr>
                        <a:t>Field Length</a:t>
                      </a:r>
                      <a:endParaRPr lang="en-US" sz="1400" b="1"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lnSpc>
                          <a:spcPct val="100000"/>
                        </a:lnSpc>
                      </a:pPr>
                      <a:r>
                        <a:rPr lang="en-US" sz="1400" b="1" u="none" strike="noStrike" dirty="0">
                          <a:solidFill>
                            <a:srgbClr val="002060"/>
                          </a:solidFill>
                          <a:effectLst/>
                          <a:latin typeface="Arial" panose="020B0604020202020204" pitchFamily="34" charset="0"/>
                          <a:cs typeface="Arial" panose="020B0604020202020204" pitchFamily="34" charset="0"/>
                        </a:rPr>
                        <a:t>Sample Data</a:t>
                      </a:r>
                      <a:endParaRPr lang="en-US" sz="1400" b="1"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extLst>
                  <a:ext uri="{0D108BD9-81ED-4DB2-BD59-A6C34878D82A}">
                    <a16:rowId xmlns:a16="http://schemas.microsoft.com/office/drawing/2014/main" val="3516293984"/>
                  </a:ext>
                </a:extLst>
              </a:tr>
              <a:tr h="2700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01-03</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Document Identifier</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b="1" u="none" strike="noStrike" dirty="0">
                          <a:solidFill>
                            <a:srgbClr val="FF0000"/>
                          </a:solidFill>
                          <a:effectLst/>
                          <a:latin typeface="Arial" panose="020B0604020202020204" pitchFamily="34" charset="0"/>
                          <a:cs typeface="Arial" panose="020B0604020202020204" pitchFamily="34" charset="0"/>
                        </a:rPr>
                        <a:t>A01</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4078916326"/>
                  </a:ext>
                </a:extLst>
              </a:tr>
              <a:tr h="2700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04-06</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Routing Identifier</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b="1" u="none" strike="noStrike" dirty="0">
                          <a:solidFill>
                            <a:srgbClr val="FF0000"/>
                          </a:solidFill>
                          <a:effectLst/>
                          <a:latin typeface="Arial" panose="020B0604020202020204" pitchFamily="34" charset="0"/>
                          <a:cs typeface="Arial" panose="020B0604020202020204" pitchFamily="34" charset="0"/>
                        </a:rPr>
                        <a:t>SMS</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3836223424"/>
                  </a:ext>
                </a:extLst>
              </a:tr>
              <a:tr h="2700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07</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Media and Status</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b="1" u="none" strike="noStrike" dirty="0">
                          <a:solidFill>
                            <a:srgbClr val="FF0000"/>
                          </a:solidFill>
                          <a:effectLst/>
                          <a:latin typeface="Arial" panose="020B0604020202020204" pitchFamily="34" charset="0"/>
                          <a:cs typeface="Arial" panose="020B0604020202020204" pitchFamily="34" charset="0"/>
                        </a:rPr>
                        <a:t>B</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78068280"/>
                  </a:ext>
                </a:extLst>
              </a:tr>
              <a:tr h="2700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08-22</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Stock Number</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b="1" u="none" strike="noStrike" dirty="0">
                          <a:solidFill>
                            <a:srgbClr val="FF0000"/>
                          </a:solidFill>
                          <a:effectLst/>
                          <a:latin typeface="Arial" panose="020B0604020202020204" pitchFamily="34" charset="0"/>
                          <a:cs typeface="Arial" panose="020B0604020202020204" pitchFamily="34" charset="0"/>
                        </a:rPr>
                        <a:t>5910001234567</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3821104922"/>
                  </a:ext>
                </a:extLst>
              </a:tr>
              <a:tr h="2700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23-24</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Unit of Issue</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b="1" u="none" strike="noStrike" dirty="0">
                          <a:solidFill>
                            <a:srgbClr val="FF0000"/>
                          </a:solidFill>
                          <a:effectLst/>
                          <a:latin typeface="Arial" panose="020B0604020202020204" pitchFamily="34" charset="0"/>
                          <a:cs typeface="Arial" panose="020B0604020202020204" pitchFamily="34" charset="0"/>
                        </a:rPr>
                        <a:t>EA</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579846926"/>
                  </a:ext>
                </a:extLst>
              </a:tr>
              <a:tr h="2700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25-29</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Quantity</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b="1" u="none" strike="noStrike" dirty="0">
                          <a:solidFill>
                            <a:srgbClr val="FF0000"/>
                          </a:solidFill>
                          <a:effectLst/>
                          <a:latin typeface="Arial" panose="020B0604020202020204" pitchFamily="34" charset="0"/>
                          <a:cs typeface="Arial" panose="020B0604020202020204" pitchFamily="34" charset="0"/>
                        </a:rPr>
                        <a:t>1</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2683911623"/>
                  </a:ext>
                </a:extLst>
              </a:tr>
              <a:tr h="2700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30-43</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Document No</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b="1" u="none" strike="noStrike" dirty="0">
                          <a:solidFill>
                            <a:srgbClr val="FF0000"/>
                          </a:solidFill>
                          <a:effectLst/>
                          <a:latin typeface="Arial" panose="020B0604020202020204" pitchFamily="34" charset="0"/>
                          <a:cs typeface="Arial" panose="020B0604020202020204" pitchFamily="34" charset="0"/>
                        </a:rPr>
                        <a:t>FB230093070001</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3894720304"/>
                  </a:ext>
                </a:extLst>
              </a:tr>
              <a:tr h="2700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44</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a:effectLst/>
                          <a:latin typeface="Arial" panose="020B0604020202020204" pitchFamily="34" charset="0"/>
                          <a:cs typeface="Arial" panose="020B0604020202020204" pitchFamily="34" charset="0"/>
                        </a:rPr>
                        <a:t>Demand</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b="1" u="none" strike="noStrike" dirty="0">
                          <a:solidFill>
                            <a:srgbClr val="FF0000"/>
                          </a:solidFill>
                          <a:effectLst/>
                          <a:latin typeface="Arial" panose="020B0604020202020204" pitchFamily="34" charset="0"/>
                          <a:cs typeface="Arial" panose="020B0604020202020204" pitchFamily="34" charset="0"/>
                        </a:rPr>
                        <a:t>R</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198153471"/>
                  </a:ext>
                </a:extLst>
              </a:tr>
              <a:tr h="2700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45-50</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a:effectLst/>
                          <a:latin typeface="Arial" panose="020B0604020202020204" pitchFamily="34" charset="0"/>
                          <a:cs typeface="Arial" panose="020B0604020202020204" pitchFamily="34" charset="0"/>
                        </a:rPr>
                        <a:t>Supplementary Address</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b="1" u="none" strike="noStrike" dirty="0">
                          <a:solidFill>
                            <a:srgbClr val="FF0000"/>
                          </a:solidFill>
                          <a:effectLst/>
                          <a:latin typeface="Arial" panose="020B0604020202020204" pitchFamily="34" charset="0"/>
                          <a:cs typeface="Arial" panose="020B0604020202020204" pitchFamily="34" charset="0"/>
                        </a:rPr>
                        <a:t> </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1580191664"/>
                  </a:ext>
                </a:extLst>
              </a:tr>
              <a:tr h="2700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51</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a:effectLst/>
                          <a:latin typeface="Arial" panose="020B0604020202020204" pitchFamily="34" charset="0"/>
                          <a:cs typeface="Arial" panose="020B0604020202020204" pitchFamily="34" charset="0"/>
                        </a:rPr>
                        <a:t>Signal</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b="1" u="none" strike="noStrike" dirty="0">
                          <a:solidFill>
                            <a:srgbClr val="FF0000"/>
                          </a:solidFill>
                          <a:effectLst/>
                          <a:latin typeface="Arial" panose="020B0604020202020204" pitchFamily="34" charset="0"/>
                          <a:cs typeface="Arial" panose="020B0604020202020204" pitchFamily="34" charset="0"/>
                        </a:rPr>
                        <a:t>A  </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1898685542"/>
                  </a:ext>
                </a:extLst>
              </a:tr>
              <a:tr h="2700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52-53</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Fund</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b="1" u="none" strike="noStrike" dirty="0">
                          <a:solidFill>
                            <a:srgbClr val="FF0000"/>
                          </a:solidFill>
                          <a:effectLst/>
                          <a:latin typeface="Arial" panose="020B0604020202020204" pitchFamily="34" charset="0"/>
                          <a:cs typeface="Arial" panose="020B0604020202020204" pitchFamily="34" charset="0"/>
                        </a:rPr>
                        <a:t>KZ</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721826999"/>
                  </a:ext>
                </a:extLst>
              </a:tr>
              <a:tr h="2700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54-56</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a:effectLst/>
                          <a:latin typeface="Arial" panose="020B0604020202020204" pitchFamily="34" charset="0"/>
                          <a:cs typeface="Arial" panose="020B0604020202020204" pitchFamily="34" charset="0"/>
                        </a:rPr>
                        <a:t>Distribution</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b="1" u="none" strike="noStrike" dirty="0">
                          <a:solidFill>
                            <a:srgbClr val="FF0000"/>
                          </a:solidFill>
                          <a:effectLst/>
                          <a:latin typeface="Arial" panose="020B0604020202020204" pitchFamily="34" charset="0"/>
                          <a:cs typeface="Arial" panose="020B0604020202020204" pitchFamily="34" charset="0"/>
                        </a:rPr>
                        <a:t> </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2059562017"/>
                  </a:ext>
                </a:extLst>
              </a:tr>
              <a:tr h="2700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57-59</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a:effectLst/>
                          <a:latin typeface="Arial" panose="020B0604020202020204" pitchFamily="34" charset="0"/>
                          <a:cs typeface="Arial" panose="020B0604020202020204" pitchFamily="34" charset="0"/>
                        </a:rPr>
                        <a:t>Project</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b="1" u="none" strike="noStrike" dirty="0">
                          <a:solidFill>
                            <a:srgbClr val="FF0000"/>
                          </a:solidFill>
                          <a:effectLst/>
                          <a:latin typeface="Arial" panose="020B0604020202020204" pitchFamily="34" charset="0"/>
                          <a:cs typeface="Arial" panose="020B0604020202020204" pitchFamily="34" charset="0"/>
                        </a:rPr>
                        <a:t>9GF</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3233992105"/>
                  </a:ext>
                </a:extLst>
              </a:tr>
              <a:tr h="2700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60-61</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a:effectLst/>
                          <a:latin typeface="Arial" panose="020B0604020202020204" pitchFamily="34" charset="0"/>
                          <a:cs typeface="Arial" panose="020B0604020202020204" pitchFamily="34" charset="0"/>
                        </a:rPr>
                        <a:t>Priority</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b="1" u="none" strike="noStrike" dirty="0">
                          <a:solidFill>
                            <a:srgbClr val="FF0000"/>
                          </a:solidFill>
                          <a:effectLst/>
                          <a:latin typeface="Arial" panose="020B0604020202020204" pitchFamily="34" charset="0"/>
                          <a:cs typeface="Arial" panose="020B0604020202020204" pitchFamily="34" charset="0"/>
                        </a:rPr>
                        <a:t>08</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1446511924"/>
                  </a:ext>
                </a:extLst>
              </a:tr>
              <a:tr h="2700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62-64</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a:effectLst/>
                          <a:latin typeface="Arial" panose="020B0604020202020204" pitchFamily="34" charset="0"/>
                          <a:cs typeface="Arial" panose="020B0604020202020204" pitchFamily="34" charset="0"/>
                        </a:rPr>
                        <a:t>Reqd. Delivery Date</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b="1" u="none" strike="noStrike" dirty="0">
                          <a:solidFill>
                            <a:srgbClr val="FF0000"/>
                          </a:solidFill>
                          <a:effectLst/>
                          <a:latin typeface="Arial" panose="020B0604020202020204" pitchFamily="34" charset="0"/>
                          <a:cs typeface="Arial" panose="020B0604020202020204" pitchFamily="34" charset="0"/>
                        </a:rPr>
                        <a:t>777</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2483870788"/>
                  </a:ext>
                </a:extLst>
              </a:tr>
              <a:tr h="27007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dirty="0">
                          <a:effectLst/>
                          <a:latin typeface="Arial" panose="020B0604020202020204" pitchFamily="34" charset="0"/>
                          <a:cs typeface="Arial" panose="020B0604020202020204" pitchFamily="34" charset="0"/>
                        </a:rPr>
                        <a:t>65-66</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u="none" strike="noStrike">
                          <a:effectLst/>
                          <a:latin typeface="Arial" panose="020B0604020202020204" pitchFamily="34" charset="0"/>
                          <a:cs typeface="Arial" panose="020B0604020202020204" pitchFamily="34" charset="0"/>
                        </a:rPr>
                        <a:t>Advice</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lnSpc>
                          <a:spcPct val="100000"/>
                        </a:lnSpc>
                      </a:pPr>
                      <a:r>
                        <a:rPr lang="en-US" sz="1400" b="1" u="none" strike="noStrike" dirty="0">
                          <a:solidFill>
                            <a:srgbClr val="FF0000"/>
                          </a:solidFill>
                          <a:effectLst/>
                          <a:latin typeface="Arial" panose="020B0604020202020204" pitchFamily="34" charset="0"/>
                          <a:cs typeface="Arial" panose="020B0604020202020204" pitchFamily="34" charset="0"/>
                        </a:rPr>
                        <a:t>2A</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1170594732"/>
                  </a:ext>
                </a:extLst>
              </a:tr>
              <a:tr h="47705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t">
                        <a:lnSpc>
                          <a:spcPct val="100000"/>
                        </a:lnSpc>
                      </a:pPr>
                      <a:r>
                        <a:rPr lang="en-US" sz="1400" u="none" strike="noStrike" dirty="0">
                          <a:effectLst/>
                          <a:latin typeface="Arial" panose="020B0604020202020204" pitchFamily="34" charset="0"/>
                          <a:cs typeface="Arial" panose="020B0604020202020204" pitchFamily="34" charset="0"/>
                        </a:rPr>
                        <a:t>67-69</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t">
                        <a:lnSpc>
                          <a:spcPct val="100000"/>
                        </a:lnSpc>
                      </a:pPr>
                      <a:r>
                        <a:rPr lang="en-US" sz="1400" u="none" strike="noStrike" dirty="0">
                          <a:effectLst/>
                          <a:latin typeface="Arial" panose="020B0604020202020204" pitchFamily="34" charset="0"/>
                          <a:cs typeface="Arial" panose="020B0604020202020204" pitchFamily="34" charset="0"/>
                        </a:rPr>
                        <a:t>Blank (Date of </a:t>
                      </a:r>
                      <a:r>
                        <a:rPr lang="en-US" sz="1400" u="none" strike="noStrike" dirty="0" err="1">
                          <a:effectLst/>
                          <a:latin typeface="Arial" panose="020B0604020202020204" pitchFamily="34" charset="0"/>
                          <a:cs typeface="Arial" panose="020B0604020202020204" pitchFamily="34" charset="0"/>
                        </a:rPr>
                        <a:t>Rcpt</a:t>
                      </a:r>
                      <a:r>
                        <a:rPr lang="en-US" sz="1400" u="none" strike="noStrike" dirty="0">
                          <a:effectLst/>
                          <a:latin typeface="Arial" panose="020B0604020202020204" pitchFamily="34" charset="0"/>
                          <a:cs typeface="Arial" panose="020B0604020202020204" pitchFamily="34" charset="0"/>
                        </a:rPr>
                        <a:t> on Referral/Passing Order)</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t">
                        <a:lnSpc>
                          <a:spcPct val="100000"/>
                        </a:lnSpc>
                      </a:pPr>
                      <a:r>
                        <a:rPr lang="en-US" sz="1400" u="none" strike="noStrike" dirty="0">
                          <a:effectLst/>
                          <a:latin typeface="Arial" panose="020B0604020202020204" pitchFamily="34" charset="0"/>
                          <a:cs typeface="Arial" panose="020B0604020202020204" pitchFamily="34" charset="0"/>
                        </a:rPr>
                        <a:t> </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3606790504"/>
                  </a:ext>
                </a:extLst>
              </a:tr>
              <a:tr h="289056">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t">
                        <a:lnSpc>
                          <a:spcPct val="100000"/>
                        </a:lnSpc>
                      </a:pPr>
                      <a:r>
                        <a:rPr lang="en-US" sz="1400" u="none" strike="noStrike" dirty="0">
                          <a:effectLst/>
                          <a:latin typeface="Arial" panose="020B0604020202020204" pitchFamily="34" charset="0"/>
                          <a:cs typeface="Arial" panose="020B0604020202020204" pitchFamily="34" charset="0"/>
                        </a:rPr>
                        <a:t>70-80</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t">
                        <a:lnSpc>
                          <a:spcPct val="100000"/>
                        </a:lnSpc>
                      </a:pPr>
                      <a:r>
                        <a:rPr lang="en-US" sz="1400" u="none" strike="noStrike" dirty="0">
                          <a:effectLst/>
                          <a:latin typeface="Arial" panose="020B0604020202020204" pitchFamily="34" charset="0"/>
                          <a:cs typeface="Arial" panose="020B0604020202020204" pitchFamily="34" charset="0"/>
                        </a:rPr>
                        <a:t>Blank (Intra-Service use)</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t">
                        <a:lnSpc>
                          <a:spcPct val="100000"/>
                        </a:lnSpc>
                      </a:pPr>
                      <a:r>
                        <a:rPr lang="en-US" sz="1400" u="none" strike="noStrike" dirty="0">
                          <a:effectLst/>
                          <a:latin typeface="Arial" panose="020B0604020202020204" pitchFamily="34" charset="0"/>
                          <a:cs typeface="Arial" panose="020B0604020202020204" pitchFamily="34" charset="0"/>
                        </a:rPr>
                        <a:t> </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3738894603"/>
                  </a:ext>
                </a:extLst>
              </a:tr>
            </a:tbl>
          </a:graphicData>
        </a:graphic>
      </p:graphicFrame>
      <p:sp>
        <p:nvSpPr>
          <p:cNvPr id="18" name="Text Box 5"/>
          <p:cNvSpPr txBox="1">
            <a:spLocks noChangeArrowheads="1"/>
          </p:cNvSpPr>
          <p:nvPr/>
        </p:nvSpPr>
        <p:spPr bwMode="auto">
          <a:xfrm>
            <a:off x="5709385" y="1199143"/>
            <a:ext cx="3169920" cy="4875694"/>
          </a:xfrm>
          <a:prstGeom prst="rect">
            <a:avLst/>
          </a:prstGeom>
          <a:solidFill>
            <a:srgbClr val="FFC000">
              <a:lumMod val="20000"/>
              <a:lumOff val="80000"/>
            </a:srgbClr>
          </a:solidFill>
          <a:ln w="12700">
            <a:solidFill>
              <a:srgbClr val="44546A"/>
            </a:solidFill>
            <a:miter lim="800000"/>
            <a:headEnd/>
            <a:tailEnd/>
          </a:ln>
        </p:spPr>
        <p:txBody>
          <a:bodyPr lIns="90488" tIns="44450" rIns="90488" bIns="44450">
            <a:spAutoFit/>
          </a:bodyPr>
          <a:lstStyle/>
          <a:p>
            <a:pPr marL="0" marR="0" lvl="0" indent="0" defTabSz="51435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ST*511*00000001^</a:t>
            </a:r>
          </a:p>
          <a:p>
            <a:pPr marL="0" marR="0" lvl="0" indent="0" defTabSz="51435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BR*00*A0*20000729******131708^</a:t>
            </a:r>
          </a:p>
          <a:p>
            <a:pPr marL="0" marR="0" lvl="0" indent="0" defTabSz="51435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N1*OB**10*FB2300**FR^</a:t>
            </a:r>
          </a:p>
          <a:p>
            <a:pPr marL="0" marR="0" lvl="0" indent="0" defTabSz="51435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LX*1^</a:t>
            </a:r>
          </a:p>
          <a:p>
            <a:pPr marL="0" marR="0" lvl="0" indent="0" defTabSz="51435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N9*TN*</a:t>
            </a:r>
            <a:r>
              <a:rPr kumimoji="0" lang="en-US" sz="1400" i="0" u="none" strike="noStrike" kern="0" cap="none" spc="0" normalizeH="0" baseline="0" noProof="0" dirty="0" smtClean="0">
                <a:ln>
                  <a:noFill/>
                </a:ln>
                <a:solidFill>
                  <a:srgbClr val="FF0000"/>
                </a:solidFill>
                <a:effectLst/>
                <a:uLnTx/>
                <a:uFillTx/>
                <a:cs typeface="Arial" panose="020B0604020202020204" pitchFamily="34" charset="0"/>
              </a:rPr>
              <a:t>FB230093070001</a:t>
            </a: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a:t>
            </a:r>
          </a:p>
          <a:p>
            <a:pPr marL="0" marR="0" lvl="0" indent="0" defTabSz="51435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PO1**</a:t>
            </a:r>
            <a:r>
              <a:rPr kumimoji="0" lang="en-US" sz="1400" i="0" u="none" strike="noStrike" kern="0" cap="none" spc="0" normalizeH="0" baseline="0" noProof="0" dirty="0" smtClean="0">
                <a:ln>
                  <a:noFill/>
                </a:ln>
                <a:solidFill>
                  <a:srgbClr val="FF0000"/>
                </a:solidFill>
                <a:effectLst/>
                <a:uLnTx/>
                <a:uFillTx/>
                <a:cs typeface="Arial" panose="020B0604020202020204" pitchFamily="34" charset="0"/>
              </a:rPr>
              <a:t>1</a:t>
            </a: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a:t>
            </a:r>
            <a:r>
              <a:rPr kumimoji="0" lang="en-US" sz="1400" i="0" u="none" strike="noStrike" kern="0" cap="none" spc="0" normalizeH="0" baseline="0" noProof="0" dirty="0" smtClean="0">
                <a:ln>
                  <a:noFill/>
                </a:ln>
                <a:solidFill>
                  <a:srgbClr val="FF0000"/>
                </a:solidFill>
                <a:effectLst/>
                <a:uLnTx/>
                <a:uFillTx/>
                <a:cs typeface="Arial" panose="020B0604020202020204" pitchFamily="34" charset="0"/>
              </a:rPr>
              <a:t>EA</a:t>
            </a: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***FS*</a:t>
            </a:r>
            <a:r>
              <a:rPr kumimoji="0" lang="en-US" sz="1400" i="0" u="none" strike="noStrike" kern="0" cap="none" spc="0" normalizeH="0" baseline="0" noProof="0" dirty="0" smtClean="0">
                <a:ln>
                  <a:noFill/>
                </a:ln>
                <a:solidFill>
                  <a:srgbClr val="FF0000"/>
                </a:solidFill>
                <a:effectLst/>
                <a:uLnTx/>
                <a:uFillTx/>
                <a:cs typeface="Arial" panose="020B0604020202020204" pitchFamily="34" charset="0"/>
              </a:rPr>
              <a:t>5910001234567</a:t>
            </a: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  </a:t>
            </a:r>
          </a:p>
          <a:p>
            <a:pPr marL="0" marR="0" lvl="0" indent="0" defTabSz="51435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DD*</a:t>
            </a:r>
            <a:r>
              <a:rPr kumimoji="0" lang="en-US" sz="1400" i="0" u="none" strike="noStrike" kern="0" cap="none" spc="0" normalizeH="0" baseline="0" noProof="0" dirty="0" smtClean="0">
                <a:ln>
                  <a:noFill/>
                </a:ln>
                <a:solidFill>
                  <a:srgbClr val="FF0000"/>
                </a:solidFill>
                <a:effectLst/>
                <a:uLnTx/>
                <a:uFillTx/>
                <a:cs typeface="Arial" panose="020B0604020202020204" pitchFamily="34" charset="0"/>
              </a:rPr>
              <a:t>R</a:t>
            </a: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*74^</a:t>
            </a:r>
          </a:p>
          <a:p>
            <a:pPr marL="0" marR="0" lvl="0" indent="0" defTabSz="51435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LM*DF^</a:t>
            </a:r>
          </a:p>
          <a:p>
            <a:pPr marL="0" marR="0" lvl="0" indent="0" defTabSz="51435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LQ*0*</a:t>
            </a:r>
            <a:r>
              <a:rPr kumimoji="0" lang="en-US" sz="1400" i="0" u="none" strike="noStrike" kern="0" cap="none" spc="0" normalizeH="0" baseline="0" noProof="0" dirty="0" smtClean="0">
                <a:ln>
                  <a:noFill/>
                </a:ln>
                <a:solidFill>
                  <a:srgbClr val="FF0000"/>
                </a:solidFill>
                <a:effectLst/>
                <a:uLnTx/>
                <a:uFillTx/>
                <a:cs typeface="Arial" panose="020B0604020202020204" pitchFamily="34" charset="0"/>
              </a:rPr>
              <a:t>A01</a:t>
            </a: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a:t>
            </a:r>
          </a:p>
          <a:p>
            <a:pPr marL="0" marR="0" lvl="0" indent="0" defTabSz="51435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LQ*78*</a:t>
            </a:r>
            <a:r>
              <a:rPr kumimoji="0" lang="en-US" sz="1400" i="0" u="none" strike="noStrike" kern="0" cap="none" spc="0" normalizeH="0" baseline="0" noProof="0" dirty="0" smtClean="0">
                <a:ln>
                  <a:noFill/>
                </a:ln>
                <a:solidFill>
                  <a:srgbClr val="FF0000"/>
                </a:solidFill>
                <a:effectLst/>
                <a:uLnTx/>
                <a:uFillTx/>
                <a:cs typeface="Arial" panose="020B0604020202020204" pitchFamily="34" charset="0"/>
              </a:rPr>
              <a:t>9GF</a:t>
            </a: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a:t>
            </a:r>
          </a:p>
          <a:p>
            <a:pPr marL="0" marR="0" lvl="0" indent="0" defTabSz="51435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LQ*79*</a:t>
            </a:r>
            <a:r>
              <a:rPr kumimoji="0" lang="en-US" sz="1400" i="0" u="none" strike="noStrike" kern="0" cap="none" spc="0" normalizeH="0" baseline="0" noProof="0" dirty="0" smtClean="0">
                <a:ln>
                  <a:noFill/>
                </a:ln>
                <a:solidFill>
                  <a:srgbClr val="FF0000"/>
                </a:solidFill>
                <a:effectLst/>
                <a:uLnTx/>
                <a:uFillTx/>
                <a:cs typeface="Arial" panose="020B0604020202020204" pitchFamily="34" charset="0"/>
              </a:rPr>
              <a:t>08</a:t>
            </a: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a:t>
            </a:r>
          </a:p>
          <a:p>
            <a:pPr marL="0" marR="0" lvl="0" indent="0" defTabSz="51435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LQ*80*</a:t>
            </a:r>
            <a:r>
              <a:rPr kumimoji="0" lang="en-US" sz="1400" i="0" u="none" strike="noStrike" kern="0" cap="none" spc="0" normalizeH="0" baseline="0" noProof="0" dirty="0" smtClean="0">
                <a:ln>
                  <a:noFill/>
                </a:ln>
                <a:solidFill>
                  <a:srgbClr val="FF0000"/>
                </a:solidFill>
                <a:effectLst/>
                <a:uLnTx/>
                <a:uFillTx/>
                <a:cs typeface="Arial" panose="020B0604020202020204" pitchFamily="34" charset="0"/>
              </a:rPr>
              <a:t>2A</a:t>
            </a: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a:t>
            </a:r>
          </a:p>
          <a:p>
            <a:pPr marL="0" marR="0" lvl="0" indent="0" defTabSz="51435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LQ*DE*</a:t>
            </a:r>
            <a:r>
              <a:rPr kumimoji="0" lang="en-US" sz="1400" i="0" u="none" strike="noStrike" kern="0" cap="none" spc="0" normalizeH="0" baseline="0" noProof="0" dirty="0" smtClean="0">
                <a:ln>
                  <a:noFill/>
                </a:ln>
                <a:solidFill>
                  <a:srgbClr val="FF0000"/>
                </a:solidFill>
                <a:effectLst/>
                <a:uLnTx/>
                <a:uFillTx/>
                <a:cs typeface="Arial" panose="020B0604020202020204" pitchFamily="34" charset="0"/>
              </a:rPr>
              <a:t>A</a:t>
            </a: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a:t>
            </a:r>
          </a:p>
          <a:p>
            <a:pPr marL="0" marR="0" lvl="0" indent="0" defTabSz="51435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LQ*DF*</a:t>
            </a:r>
            <a:r>
              <a:rPr kumimoji="0" lang="en-US" sz="1400" i="0" u="none" strike="noStrike" kern="0" cap="none" spc="0" normalizeH="0" baseline="0" noProof="0" dirty="0" smtClean="0">
                <a:ln>
                  <a:noFill/>
                </a:ln>
                <a:solidFill>
                  <a:srgbClr val="FF0000"/>
                </a:solidFill>
                <a:effectLst/>
                <a:uLnTx/>
                <a:uFillTx/>
                <a:cs typeface="Arial" panose="020B0604020202020204" pitchFamily="34" charset="0"/>
              </a:rPr>
              <a:t>B</a:t>
            </a: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a:t>
            </a:r>
          </a:p>
          <a:p>
            <a:pPr marL="0" marR="0" lvl="0" indent="0" defTabSz="51435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LQ*AL*</a:t>
            </a:r>
            <a:r>
              <a:rPr kumimoji="0" lang="en-US" sz="1400" i="0" u="none" strike="noStrike" kern="0" cap="none" spc="0" normalizeH="0" baseline="0" noProof="0" dirty="0" smtClean="0">
                <a:ln>
                  <a:noFill/>
                </a:ln>
                <a:solidFill>
                  <a:srgbClr val="FF0000"/>
                </a:solidFill>
                <a:effectLst/>
                <a:uLnTx/>
                <a:uFillTx/>
                <a:cs typeface="Arial" panose="020B0604020202020204" pitchFamily="34" charset="0"/>
              </a:rPr>
              <a:t>777</a:t>
            </a: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a:t>
            </a:r>
          </a:p>
          <a:p>
            <a:pPr marL="0" marR="0" lvl="0" indent="0" defTabSz="51435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N1*Z4**M4*</a:t>
            </a:r>
            <a:r>
              <a:rPr kumimoji="0" lang="en-US" sz="1400" i="0" u="none" strike="noStrike" kern="0" cap="none" spc="0" normalizeH="0" baseline="0" noProof="0" dirty="0" smtClean="0">
                <a:ln>
                  <a:noFill/>
                </a:ln>
                <a:solidFill>
                  <a:srgbClr val="FF0000"/>
                </a:solidFill>
                <a:effectLst/>
                <a:uLnTx/>
                <a:uFillTx/>
                <a:cs typeface="Arial" panose="020B0604020202020204" pitchFamily="34" charset="0"/>
              </a:rPr>
              <a:t>SMS</a:t>
            </a: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**TO^</a:t>
            </a:r>
          </a:p>
          <a:p>
            <a:pPr marL="0" marR="0" lvl="0" indent="0" defTabSz="51435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FA1*DY*D340^</a:t>
            </a:r>
          </a:p>
          <a:p>
            <a:pPr marL="0" marR="0" lvl="0" indent="0" defTabSz="51435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FA2*B5*</a:t>
            </a:r>
            <a:r>
              <a:rPr kumimoji="0" lang="en-US" sz="1400" i="0" u="none" strike="noStrike" kern="0" cap="none" spc="0" normalizeH="0" baseline="0" noProof="0" dirty="0" smtClean="0">
                <a:ln>
                  <a:noFill/>
                </a:ln>
                <a:solidFill>
                  <a:srgbClr val="FF0000"/>
                </a:solidFill>
                <a:effectLst/>
                <a:uLnTx/>
                <a:uFillTx/>
                <a:cs typeface="Arial" panose="020B0604020202020204" pitchFamily="34" charset="0"/>
              </a:rPr>
              <a:t>KZ</a:t>
            </a: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a:t>
            </a:r>
          </a:p>
          <a:p>
            <a:pPr marL="0" marR="0" lvl="0" indent="0" defTabSz="514350" eaLnBrk="1" fontAlgn="auto" latinLnBrk="0" hangingPunct="1">
              <a:lnSpc>
                <a:spcPct val="100000"/>
              </a:lnSpc>
              <a:spcBef>
                <a:spcPts val="0"/>
              </a:spcBef>
              <a:spcAft>
                <a:spcPts val="300"/>
              </a:spcAft>
              <a:buClrTx/>
              <a:buSzTx/>
              <a:buFontTx/>
              <a:buNone/>
              <a:tabLst>
                <a:tab pos="514350" algn="l"/>
              </a:tabLst>
              <a:defRPr/>
            </a:pPr>
            <a:r>
              <a:rPr kumimoji="0" lang="en-US" sz="1400" b="0" i="0" u="none" strike="noStrike" kern="0" cap="none" spc="0" normalizeH="0" baseline="0" noProof="0" dirty="0" smtClean="0">
                <a:ln>
                  <a:noFill/>
                </a:ln>
                <a:solidFill>
                  <a:srgbClr val="000000"/>
                </a:solidFill>
                <a:effectLst/>
                <a:uLnTx/>
                <a:uFillTx/>
                <a:cs typeface="Arial" panose="020B0604020202020204" pitchFamily="34" charset="0"/>
              </a:rPr>
              <a:t>SE*19*00000001^</a:t>
            </a:r>
          </a:p>
        </p:txBody>
      </p:sp>
      <p:sp>
        <p:nvSpPr>
          <p:cNvPr id="19" name="TextBox 18"/>
          <p:cNvSpPr txBox="1"/>
          <p:nvPr/>
        </p:nvSpPr>
        <p:spPr>
          <a:xfrm>
            <a:off x="2073227" y="837431"/>
            <a:ext cx="2053639" cy="369332"/>
          </a:xfrm>
          <a:prstGeom prst="rect">
            <a:avLst/>
          </a:prstGeom>
          <a:noFill/>
        </p:spPr>
        <p:txBody>
          <a:bodyPr wrap="none" rtlCol="0">
            <a:spAutoFit/>
          </a:bodyPr>
          <a:lstStyle/>
          <a:p>
            <a:pPr defTabSz="457200" eaLnBrk="1" fontAlgn="auto" hangingPunct="1">
              <a:spcBef>
                <a:spcPts val="0"/>
              </a:spcBef>
              <a:spcAft>
                <a:spcPts val="0"/>
              </a:spcAft>
            </a:pPr>
            <a:r>
              <a:rPr lang="en-US" sz="1800" dirty="0" smtClean="0">
                <a:solidFill>
                  <a:srgbClr val="002060"/>
                </a:solidFill>
                <a:latin typeface="Calibri" panose="020F0502020204030204"/>
              </a:rPr>
              <a:t>MILS </a:t>
            </a:r>
            <a:r>
              <a:rPr lang="en-US" sz="1800" dirty="0" smtClean="0">
                <a:solidFill>
                  <a:srgbClr val="002060"/>
                </a:solidFill>
                <a:latin typeface="Calibri" panose="020F0502020204030204"/>
              </a:rPr>
              <a:t>Format (DLSS)</a:t>
            </a:r>
            <a:endParaRPr lang="en-US" sz="1800" dirty="0">
              <a:solidFill>
                <a:srgbClr val="002060"/>
              </a:solidFill>
              <a:latin typeface="Calibri" panose="020F0502020204030204"/>
            </a:endParaRPr>
          </a:p>
        </p:txBody>
      </p:sp>
      <p:sp>
        <p:nvSpPr>
          <p:cNvPr id="20" name="TextBox 19"/>
          <p:cNvSpPr txBox="1"/>
          <p:nvPr/>
        </p:nvSpPr>
        <p:spPr>
          <a:xfrm>
            <a:off x="5994902" y="837431"/>
            <a:ext cx="2598885" cy="369332"/>
          </a:xfrm>
          <a:prstGeom prst="rect">
            <a:avLst/>
          </a:prstGeom>
          <a:noFill/>
        </p:spPr>
        <p:txBody>
          <a:bodyPr wrap="square" rtlCol="0">
            <a:spAutoFit/>
          </a:bodyPr>
          <a:lstStyle/>
          <a:p>
            <a:pPr algn="ctr" defTabSz="457200" eaLnBrk="1" fontAlgn="auto" hangingPunct="1">
              <a:spcBef>
                <a:spcPts val="0"/>
              </a:spcBef>
              <a:spcAft>
                <a:spcPts val="0"/>
              </a:spcAft>
            </a:pPr>
            <a:r>
              <a:rPr lang="en-US" sz="1800" dirty="0" smtClean="0">
                <a:solidFill>
                  <a:srgbClr val="002060"/>
                </a:solidFill>
                <a:latin typeface="Calibri" panose="020F0502020204030204"/>
              </a:rPr>
              <a:t>DLMS EDI Format</a:t>
            </a:r>
            <a:endParaRPr lang="en-US" sz="1800" dirty="0">
              <a:solidFill>
                <a:srgbClr val="002060"/>
              </a:solidFill>
              <a:latin typeface="Calibri" panose="020F0502020204030204"/>
            </a:endParaRPr>
          </a:p>
        </p:txBody>
      </p:sp>
    </p:spTree>
    <p:extLst>
      <p:ext uri="{BB962C8B-B14F-4D97-AF65-F5344CB8AC3E}">
        <p14:creationId xmlns:p14="http://schemas.microsoft.com/office/powerpoint/2010/main" val="981518320"/>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562" name="Group 2"/>
          <p:cNvGrpSpPr>
            <a:grpSpLocks/>
          </p:cNvGrpSpPr>
          <p:nvPr/>
        </p:nvGrpSpPr>
        <p:grpSpPr bwMode="auto">
          <a:xfrm>
            <a:off x="2828925" y="1981200"/>
            <a:ext cx="3549650" cy="1447800"/>
            <a:chOff x="1772" y="1202"/>
            <a:chExt cx="2236" cy="520"/>
          </a:xfrm>
        </p:grpSpPr>
        <p:sp>
          <p:nvSpPr>
            <p:cNvPr id="66615" name="Freeform 3"/>
            <p:cNvSpPr>
              <a:spLocks/>
            </p:cNvSpPr>
            <p:nvPr/>
          </p:nvSpPr>
          <p:spPr bwMode="auto">
            <a:xfrm>
              <a:off x="1860" y="1242"/>
              <a:ext cx="2148" cy="480"/>
            </a:xfrm>
            <a:custGeom>
              <a:avLst/>
              <a:gdLst>
                <a:gd name="T0" fmla="*/ 2006 w 2148"/>
                <a:gd name="T1" fmla="*/ 0 h 480"/>
                <a:gd name="T2" fmla="*/ 2023 w 2148"/>
                <a:gd name="T3" fmla="*/ 0 h 480"/>
                <a:gd name="T4" fmla="*/ 2046 w 2148"/>
                <a:gd name="T5" fmla="*/ 3 h 480"/>
                <a:gd name="T6" fmla="*/ 2070 w 2148"/>
                <a:gd name="T7" fmla="*/ 6 h 480"/>
                <a:gd name="T8" fmla="*/ 2091 w 2148"/>
                <a:gd name="T9" fmla="*/ 11 h 480"/>
                <a:gd name="T10" fmla="*/ 2110 w 2148"/>
                <a:gd name="T11" fmla="*/ 18 h 480"/>
                <a:gd name="T12" fmla="*/ 2126 w 2148"/>
                <a:gd name="T13" fmla="*/ 25 h 480"/>
                <a:gd name="T14" fmla="*/ 2136 w 2148"/>
                <a:gd name="T15" fmla="*/ 34 h 480"/>
                <a:gd name="T16" fmla="*/ 2144 w 2148"/>
                <a:gd name="T17" fmla="*/ 44 h 480"/>
                <a:gd name="T18" fmla="*/ 2147 w 2148"/>
                <a:gd name="T19" fmla="*/ 53 h 480"/>
                <a:gd name="T20" fmla="*/ 2147 w 2148"/>
                <a:gd name="T21" fmla="*/ 224 h 480"/>
                <a:gd name="T22" fmla="*/ 2146 w 2148"/>
                <a:gd name="T23" fmla="*/ 230 h 480"/>
                <a:gd name="T24" fmla="*/ 2139 w 2148"/>
                <a:gd name="T25" fmla="*/ 240 h 480"/>
                <a:gd name="T26" fmla="*/ 2129 w 2148"/>
                <a:gd name="T27" fmla="*/ 248 h 480"/>
                <a:gd name="T28" fmla="*/ 2115 w 2148"/>
                <a:gd name="T29" fmla="*/ 257 h 480"/>
                <a:gd name="T30" fmla="*/ 2098 w 2148"/>
                <a:gd name="T31" fmla="*/ 264 h 480"/>
                <a:gd name="T32" fmla="*/ 2078 w 2148"/>
                <a:gd name="T33" fmla="*/ 269 h 480"/>
                <a:gd name="T34" fmla="*/ 2053 w 2148"/>
                <a:gd name="T35" fmla="*/ 273 h 480"/>
                <a:gd name="T36" fmla="*/ 2029 w 2148"/>
                <a:gd name="T37" fmla="*/ 275 h 480"/>
                <a:gd name="T38" fmla="*/ 2006 w 2148"/>
                <a:gd name="T39" fmla="*/ 277 h 480"/>
                <a:gd name="T40" fmla="*/ 1372 w 2148"/>
                <a:gd name="T41" fmla="*/ 277 h 480"/>
                <a:gd name="T42" fmla="*/ 1372 w 2148"/>
                <a:gd name="T43" fmla="*/ 347 h 480"/>
                <a:gd name="T44" fmla="*/ 1656 w 2148"/>
                <a:gd name="T45" fmla="*/ 347 h 480"/>
                <a:gd name="T46" fmla="*/ 1076 w 2148"/>
                <a:gd name="T47" fmla="*/ 479 h 480"/>
                <a:gd name="T48" fmla="*/ 495 w 2148"/>
                <a:gd name="T49" fmla="*/ 347 h 480"/>
                <a:gd name="T50" fmla="*/ 791 w 2148"/>
                <a:gd name="T51" fmla="*/ 347 h 480"/>
                <a:gd name="T52" fmla="*/ 791 w 2148"/>
                <a:gd name="T53" fmla="*/ 277 h 480"/>
                <a:gd name="T54" fmla="*/ 143 w 2148"/>
                <a:gd name="T55" fmla="*/ 277 h 480"/>
                <a:gd name="T56" fmla="*/ 124 w 2148"/>
                <a:gd name="T57" fmla="*/ 276 h 480"/>
                <a:gd name="T58" fmla="*/ 101 w 2148"/>
                <a:gd name="T59" fmla="*/ 274 h 480"/>
                <a:gd name="T60" fmla="*/ 78 w 2148"/>
                <a:gd name="T61" fmla="*/ 270 h 480"/>
                <a:gd name="T62" fmla="*/ 57 w 2148"/>
                <a:gd name="T63" fmla="*/ 265 h 480"/>
                <a:gd name="T64" fmla="*/ 38 w 2148"/>
                <a:gd name="T65" fmla="*/ 259 h 480"/>
                <a:gd name="T66" fmla="*/ 23 w 2148"/>
                <a:gd name="T67" fmla="*/ 251 h 480"/>
                <a:gd name="T68" fmla="*/ 12 w 2148"/>
                <a:gd name="T69" fmla="*/ 242 h 480"/>
                <a:gd name="T70" fmla="*/ 3 w 2148"/>
                <a:gd name="T71" fmla="*/ 234 h 480"/>
                <a:gd name="T72" fmla="*/ 0 w 2148"/>
                <a:gd name="T73" fmla="*/ 224 h 480"/>
                <a:gd name="T74" fmla="*/ 0 w 2148"/>
                <a:gd name="T75" fmla="*/ 53 h 480"/>
                <a:gd name="T76" fmla="*/ 3 w 2148"/>
                <a:gd name="T77" fmla="*/ 46 h 480"/>
                <a:gd name="T78" fmla="*/ 8 w 2148"/>
                <a:gd name="T79" fmla="*/ 37 h 480"/>
                <a:gd name="T80" fmla="*/ 18 w 2148"/>
                <a:gd name="T81" fmla="*/ 28 h 480"/>
                <a:gd name="T82" fmla="*/ 33 w 2148"/>
                <a:gd name="T83" fmla="*/ 20 h 480"/>
                <a:gd name="T84" fmla="*/ 51 w 2148"/>
                <a:gd name="T85" fmla="*/ 14 h 480"/>
                <a:gd name="T86" fmla="*/ 72 w 2148"/>
                <a:gd name="T87" fmla="*/ 8 h 480"/>
                <a:gd name="T88" fmla="*/ 93 w 2148"/>
                <a:gd name="T89" fmla="*/ 4 h 480"/>
                <a:gd name="T90" fmla="*/ 118 w 2148"/>
                <a:gd name="T91" fmla="*/ 1 h 480"/>
                <a:gd name="T92" fmla="*/ 143 w 2148"/>
                <a:gd name="T93" fmla="*/ 0 h 480"/>
                <a:gd name="T94" fmla="*/ 2006 w 2148"/>
                <a:gd name="T95" fmla="*/ 0 h 48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148"/>
                <a:gd name="T145" fmla="*/ 0 h 480"/>
                <a:gd name="T146" fmla="*/ 2148 w 2148"/>
                <a:gd name="T147" fmla="*/ 480 h 48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148" h="480">
                  <a:moveTo>
                    <a:pt x="2006" y="0"/>
                  </a:moveTo>
                  <a:lnTo>
                    <a:pt x="2023" y="0"/>
                  </a:lnTo>
                  <a:lnTo>
                    <a:pt x="2046" y="3"/>
                  </a:lnTo>
                  <a:lnTo>
                    <a:pt x="2070" y="6"/>
                  </a:lnTo>
                  <a:lnTo>
                    <a:pt x="2091" y="11"/>
                  </a:lnTo>
                  <a:lnTo>
                    <a:pt x="2110" y="18"/>
                  </a:lnTo>
                  <a:lnTo>
                    <a:pt x="2126" y="25"/>
                  </a:lnTo>
                  <a:lnTo>
                    <a:pt x="2136" y="34"/>
                  </a:lnTo>
                  <a:lnTo>
                    <a:pt x="2144" y="44"/>
                  </a:lnTo>
                  <a:lnTo>
                    <a:pt x="2147" y="53"/>
                  </a:lnTo>
                  <a:lnTo>
                    <a:pt x="2147" y="224"/>
                  </a:lnTo>
                  <a:lnTo>
                    <a:pt x="2146" y="230"/>
                  </a:lnTo>
                  <a:lnTo>
                    <a:pt x="2139" y="240"/>
                  </a:lnTo>
                  <a:lnTo>
                    <a:pt x="2129" y="248"/>
                  </a:lnTo>
                  <a:lnTo>
                    <a:pt x="2115" y="257"/>
                  </a:lnTo>
                  <a:lnTo>
                    <a:pt x="2098" y="264"/>
                  </a:lnTo>
                  <a:lnTo>
                    <a:pt x="2078" y="269"/>
                  </a:lnTo>
                  <a:lnTo>
                    <a:pt x="2053" y="273"/>
                  </a:lnTo>
                  <a:lnTo>
                    <a:pt x="2029" y="275"/>
                  </a:lnTo>
                  <a:lnTo>
                    <a:pt x="2006" y="277"/>
                  </a:lnTo>
                  <a:lnTo>
                    <a:pt x="1372" y="277"/>
                  </a:lnTo>
                  <a:lnTo>
                    <a:pt x="1372" y="347"/>
                  </a:lnTo>
                  <a:lnTo>
                    <a:pt x="1656" y="347"/>
                  </a:lnTo>
                  <a:lnTo>
                    <a:pt x="1076" y="479"/>
                  </a:lnTo>
                  <a:lnTo>
                    <a:pt x="495" y="347"/>
                  </a:lnTo>
                  <a:lnTo>
                    <a:pt x="791" y="347"/>
                  </a:lnTo>
                  <a:lnTo>
                    <a:pt x="791" y="277"/>
                  </a:lnTo>
                  <a:lnTo>
                    <a:pt x="143" y="277"/>
                  </a:lnTo>
                  <a:lnTo>
                    <a:pt x="124" y="276"/>
                  </a:lnTo>
                  <a:lnTo>
                    <a:pt x="101" y="274"/>
                  </a:lnTo>
                  <a:lnTo>
                    <a:pt x="78" y="270"/>
                  </a:lnTo>
                  <a:lnTo>
                    <a:pt x="57" y="265"/>
                  </a:lnTo>
                  <a:lnTo>
                    <a:pt x="38" y="259"/>
                  </a:lnTo>
                  <a:lnTo>
                    <a:pt x="23" y="251"/>
                  </a:lnTo>
                  <a:lnTo>
                    <a:pt x="12" y="242"/>
                  </a:lnTo>
                  <a:lnTo>
                    <a:pt x="3" y="234"/>
                  </a:lnTo>
                  <a:lnTo>
                    <a:pt x="0" y="224"/>
                  </a:lnTo>
                  <a:lnTo>
                    <a:pt x="0" y="53"/>
                  </a:lnTo>
                  <a:lnTo>
                    <a:pt x="3" y="46"/>
                  </a:lnTo>
                  <a:lnTo>
                    <a:pt x="8" y="37"/>
                  </a:lnTo>
                  <a:lnTo>
                    <a:pt x="18" y="28"/>
                  </a:lnTo>
                  <a:lnTo>
                    <a:pt x="33" y="20"/>
                  </a:lnTo>
                  <a:lnTo>
                    <a:pt x="51" y="14"/>
                  </a:lnTo>
                  <a:lnTo>
                    <a:pt x="72" y="8"/>
                  </a:lnTo>
                  <a:lnTo>
                    <a:pt x="93" y="4"/>
                  </a:lnTo>
                  <a:lnTo>
                    <a:pt x="118" y="1"/>
                  </a:lnTo>
                  <a:lnTo>
                    <a:pt x="143" y="0"/>
                  </a:lnTo>
                  <a:lnTo>
                    <a:pt x="2006" y="0"/>
                  </a:lnTo>
                </a:path>
              </a:pathLst>
            </a:custGeom>
            <a:solidFill>
              <a:srgbClr val="000000"/>
            </a:solidFill>
            <a:ln w="12700" cap="rnd" cmpd="sng">
              <a:solidFill>
                <a:srgbClr val="000000"/>
              </a:solidFill>
              <a:prstDash val="solid"/>
              <a:round/>
              <a:headEnd type="none" w="med" len="med"/>
              <a:tailEnd type="none" w="med" len="med"/>
            </a:ln>
          </p:spPr>
          <p:txBody>
            <a:bodyPr/>
            <a:lstStyle/>
            <a:p>
              <a:endParaRPr lang="en-US"/>
            </a:p>
          </p:txBody>
        </p:sp>
        <p:sp>
          <p:nvSpPr>
            <p:cNvPr id="66616" name="Freeform 4"/>
            <p:cNvSpPr>
              <a:spLocks/>
            </p:cNvSpPr>
            <p:nvPr/>
          </p:nvSpPr>
          <p:spPr bwMode="auto">
            <a:xfrm>
              <a:off x="1772" y="1202"/>
              <a:ext cx="2148" cy="479"/>
            </a:xfrm>
            <a:custGeom>
              <a:avLst/>
              <a:gdLst>
                <a:gd name="T0" fmla="*/ 2005 w 2148"/>
                <a:gd name="T1" fmla="*/ 0 h 479"/>
                <a:gd name="T2" fmla="*/ 2023 w 2148"/>
                <a:gd name="T3" fmla="*/ 0 h 479"/>
                <a:gd name="T4" fmla="*/ 2046 w 2148"/>
                <a:gd name="T5" fmla="*/ 2 h 479"/>
                <a:gd name="T6" fmla="*/ 2069 w 2148"/>
                <a:gd name="T7" fmla="*/ 5 h 479"/>
                <a:gd name="T8" fmla="*/ 2091 w 2148"/>
                <a:gd name="T9" fmla="*/ 10 h 479"/>
                <a:gd name="T10" fmla="*/ 2109 w 2148"/>
                <a:gd name="T11" fmla="*/ 17 h 479"/>
                <a:gd name="T12" fmla="*/ 2126 w 2148"/>
                <a:gd name="T13" fmla="*/ 24 h 479"/>
                <a:gd name="T14" fmla="*/ 2135 w 2148"/>
                <a:gd name="T15" fmla="*/ 34 h 479"/>
                <a:gd name="T16" fmla="*/ 2144 w 2148"/>
                <a:gd name="T17" fmla="*/ 43 h 479"/>
                <a:gd name="T18" fmla="*/ 2147 w 2148"/>
                <a:gd name="T19" fmla="*/ 52 h 479"/>
                <a:gd name="T20" fmla="*/ 2147 w 2148"/>
                <a:gd name="T21" fmla="*/ 223 h 479"/>
                <a:gd name="T22" fmla="*/ 2146 w 2148"/>
                <a:gd name="T23" fmla="*/ 229 h 479"/>
                <a:gd name="T24" fmla="*/ 2140 w 2148"/>
                <a:gd name="T25" fmla="*/ 239 h 479"/>
                <a:gd name="T26" fmla="*/ 2129 w 2148"/>
                <a:gd name="T27" fmla="*/ 248 h 479"/>
                <a:gd name="T28" fmla="*/ 2114 w 2148"/>
                <a:gd name="T29" fmla="*/ 256 h 479"/>
                <a:gd name="T30" fmla="*/ 2098 w 2148"/>
                <a:gd name="T31" fmla="*/ 263 h 479"/>
                <a:gd name="T32" fmla="*/ 2076 w 2148"/>
                <a:gd name="T33" fmla="*/ 268 h 479"/>
                <a:gd name="T34" fmla="*/ 2053 w 2148"/>
                <a:gd name="T35" fmla="*/ 272 h 479"/>
                <a:gd name="T36" fmla="*/ 2029 w 2148"/>
                <a:gd name="T37" fmla="*/ 275 h 479"/>
                <a:gd name="T38" fmla="*/ 2005 w 2148"/>
                <a:gd name="T39" fmla="*/ 276 h 479"/>
                <a:gd name="T40" fmla="*/ 1370 w 2148"/>
                <a:gd name="T41" fmla="*/ 276 h 479"/>
                <a:gd name="T42" fmla="*/ 1370 w 2148"/>
                <a:gd name="T43" fmla="*/ 347 h 479"/>
                <a:gd name="T44" fmla="*/ 1656 w 2148"/>
                <a:gd name="T45" fmla="*/ 347 h 479"/>
                <a:gd name="T46" fmla="*/ 1075 w 2148"/>
                <a:gd name="T47" fmla="*/ 478 h 479"/>
                <a:gd name="T48" fmla="*/ 495 w 2148"/>
                <a:gd name="T49" fmla="*/ 347 h 479"/>
                <a:gd name="T50" fmla="*/ 791 w 2148"/>
                <a:gd name="T51" fmla="*/ 347 h 479"/>
                <a:gd name="T52" fmla="*/ 790 w 2148"/>
                <a:gd name="T53" fmla="*/ 276 h 479"/>
                <a:gd name="T54" fmla="*/ 143 w 2148"/>
                <a:gd name="T55" fmla="*/ 276 h 479"/>
                <a:gd name="T56" fmla="*/ 124 w 2148"/>
                <a:gd name="T57" fmla="*/ 275 h 479"/>
                <a:gd name="T58" fmla="*/ 100 w 2148"/>
                <a:gd name="T59" fmla="*/ 274 h 479"/>
                <a:gd name="T60" fmla="*/ 77 w 2148"/>
                <a:gd name="T61" fmla="*/ 269 h 479"/>
                <a:gd name="T62" fmla="*/ 57 w 2148"/>
                <a:gd name="T63" fmla="*/ 264 h 479"/>
                <a:gd name="T64" fmla="*/ 38 w 2148"/>
                <a:gd name="T65" fmla="*/ 258 h 479"/>
                <a:gd name="T66" fmla="*/ 23 w 2148"/>
                <a:gd name="T67" fmla="*/ 250 h 479"/>
                <a:gd name="T68" fmla="*/ 11 w 2148"/>
                <a:gd name="T69" fmla="*/ 242 h 479"/>
                <a:gd name="T70" fmla="*/ 3 w 2148"/>
                <a:gd name="T71" fmla="*/ 233 h 479"/>
                <a:gd name="T72" fmla="*/ 0 w 2148"/>
                <a:gd name="T73" fmla="*/ 223 h 479"/>
                <a:gd name="T74" fmla="*/ 0 w 2148"/>
                <a:gd name="T75" fmla="*/ 52 h 479"/>
                <a:gd name="T76" fmla="*/ 2 w 2148"/>
                <a:gd name="T77" fmla="*/ 45 h 479"/>
                <a:gd name="T78" fmla="*/ 8 w 2148"/>
                <a:gd name="T79" fmla="*/ 36 h 479"/>
                <a:gd name="T80" fmla="*/ 18 w 2148"/>
                <a:gd name="T81" fmla="*/ 27 h 479"/>
                <a:gd name="T82" fmla="*/ 33 w 2148"/>
                <a:gd name="T83" fmla="*/ 19 h 479"/>
                <a:gd name="T84" fmla="*/ 51 w 2148"/>
                <a:gd name="T85" fmla="*/ 13 h 479"/>
                <a:gd name="T86" fmla="*/ 71 w 2148"/>
                <a:gd name="T87" fmla="*/ 7 h 479"/>
                <a:gd name="T88" fmla="*/ 93 w 2148"/>
                <a:gd name="T89" fmla="*/ 3 h 479"/>
                <a:gd name="T90" fmla="*/ 118 w 2148"/>
                <a:gd name="T91" fmla="*/ 0 h 479"/>
                <a:gd name="T92" fmla="*/ 143 w 2148"/>
                <a:gd name="T93" fmla="*/ 0 h 479"/>
                <a:gd name="T94" fmla="*/ 2005 w 2148"/>
                <a:gd name="T95" fmla="*/ 0 h 47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148"/>
                <a:gd name="T145" fmla="*/ 0 h 479"/>
                <a:gd name="T146" fmla="*/ 2148 w 2148"/>
                <a:gd name="T147" fmla="*/ 479 h 47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148" h="479">
                  <a:moveTo>
                    <a:pt x="2005" y="0"/>
                  </a:moveTo>
                  <a:lnTo>
                    <a:pt x="2023" y="0"/>
                  </a:lnTo>
                  <a:lnTo>
                    <a:pt x="2046" y="2"/>
                  </a:lnTo>
                  <a:lnTo>
                    <a:pt x="2069" y="5"/>
                  </a:lnTo>
                  <a:lnTo>
                    <a:pt x="2091" y="10"/>
                  </a:lnTo>
                  <a:lnTo>
                    <a:pt x="2109" y="17"/>
                  </a:lnTo>
                  <a:lnTo>
                    <a:pt x="2126" y="24"/>
                  </a:lnTo>
                  <a:lnTo>
                    <a:pt x="2135" y="34"/>
                  </a:lnTo>
                  <a:lnTo>
                    <a:pt x="2144" y="43"/>
                  </a:lnTo>
                  <a:lnTo>
                    <a:pt x="2147" y="52"/>
                  </a:lnTo>
                  <a:lnTo>
                    <a:pt x="2147" y="223"/>
                  </a:lnTo>
                  <a:lnTo>
                    <a:pt x="2146" y="229"/>
                  </a:lnTo>
                  <a:lnTo>
                    <a:pt x="2140" y="239"/>
                  </a:lnTo>
                  <a:lnTo>
                    <a:pt x="2129" y="248"/>
                  </a:lnTo>
                  <a:lnTo>
                    <a:pt x="2114" y="256"/>
                  </a:lnTo>
                  <a:lnTo>
                    <a:pt x="2098" y="263"/>
                  </a:lnTo>
                  <a:lnTo>
                    <a:pt x="2076" y="268"/>
                  </a:lnTo>
                  <a:lnTo>
                    <a:pt x="2053" y="272"/>
                  </a:lnTo>
                  <a:lnTo>
                    <a:pt x="2029" y="275"/>
                  </a:lnTo>
                  <a:lnTo>
                    <a:pt x="2005" y="276"/>
                  </a:lnTo>
                  <a:lnTo>
                    <a:pt x="1370" y="276"/>
                  </a:lnTo>
                  <a:lnTo>
                    <a:pt x="1370" y="347"/>
                  </a:lnTo>
                  <a:lnTo>
                    <a:pt x="1656" y="347"/>
                  </a:lnTo>
                  <a:lnTo>
                    <a:pt x="1075" y="478"/>
                  </a:lnTo>
                  <a:lnTo>
                    <a:pt x="495" y="347"/>
                  </a:lnTo>
                  <a:lnTo>
                    <a:pt x="791" y="347"/>
                  </a:lnTo>
                  <a:lnTo>
                    <a:pt x="790" y="276"/>
                  </a:lnTo>
                  <a:lnTo>
                    <a:pt x="143" y="276"/>
                  </a:lnTo>
                  <a:lnTo>
                    <a:pt x="124" y="275"/>
                  </a:lnTo>
                  <a:lnTo>
                    <a:pt x="100" y="274"/>
                  </a:lnTo>
                  <a:lnTo>
                    <a:pt x="77" y="269"/>
                  </a:lnTo>
                  <a:lnTo>
                    <a:pt x="57" y="264"/>
                  </a:lnTo>
                  <a:lnTo>
                    <a:pt x="38" y="258"/>
                  </a:lnTo>
                  <a:lnTo>
                    <a:pt x="23" y="250"/>
                  </a:lnTo>
                  <a:lnTo>
                    <a:pt x="11" y="242"/>
                  </a:lnTo>
                  <a:lnTo>
                    <a:pt x="3" y="233"/>
                  </a:lnTo>
                  <a:lnTo>
                    <a:pt x="0" y="223"/>
                  </a:lnTo>
                  <a:lnTo>
                    <a:pt x="0" y="52"/>
                  </a:lnTo>
                  <a:lnTo>
                    <a:pt x="2" y="45"/>
                  </a:lnTo>
                  <a:lnTo>
                    <a:pt x="8" y="36"/>
                  </a:lnTo>
                  <a:lnTo>
                    <a:pt x="18" y="27"/>
                  </a:lnTo>
                  <a:lnTo>
                    <a:pt x="33" y="19"/>
                  </a:lnTo>
                  <a:lnTo>
                    <a:pt x="51" y="13"/>
                  </a:lnTo>
                  <a:lnTo>
                    <a:pt x="71" y="7"/>
                  </a:lnTo>
                  <a:lnTo>
                    <a:pt x="93" y="3"/>
                  </a:lnTo>
                  <a:lnTo>
                    <a:pt x="118" y="0"/>
                  </a:lnTo>
                  <a:lnTo>
                    <a:pt x="143" y="0"/>
                  </a:lnTo>
                  <a:lnTo>
                    <a:pt x="2005" y="0"/>
                  </a:lnTo>
                </a:path>
              </a:pathLst>
            </a:custGeom>
            <a:solidFill>
              <a:srgbClr val="C1CEFF"/>
            </a:solidFill>
            <a:ln w="12700" cap="rnd" cmpd="sng">
              <a:solidFill>
                <a:srgbClr val="000000"/>
              </a:solidFill>
              <a:prstDash val="solid"/>
              <a:round/>
              <a:headEnd type="none" w="med" len="med"/>
              <a:tailEnd type="none" w="med" len="med"/>
            </a:ln>
          </p:spPr>
          <p:txBody>
            <a:bodyPr/>
            <a:lstStyle/>
            <a:p>
              <a:endParaRPr lang="en-US"/>
            </a:p>
          </p:txBody>
        </p:sp>
      </p:grpSp>
      <p:grpSp>
        <p:nvGrpSpPr>
          <p:cNvPr id="66563" name="Group 5"/>
          <p:cNvGrpSpPr>
            <a:grpSpLocks/>
          </p:cNvGrpSpPr>
          <p:nvPr/>
        </p:nvGrpSpPr>
        <p:grpSpPr bwMode="auto">
          <a:xfrm>
            <a:off x="1066800" y="3581400"/>
            <a:ext cx="3116263" cy="1976438"/>
            <a:chOff x="662" y="1939"/>
            <a:chExt cx="1963" cy="1245"/>
          </a:xfrm>
        </p:grpSpPr>
        <p:sp>
          <p:nvSpPr>
            <p:cNvPr id="66570" name="Freeform 6"/>
            <p:cNvSpPr>
              <a:spLocks/>
            </p:cNvSpPr>
            <p:nvPr/>
          </p:nvSpPr>
          <p:spPr bwMode="auto">
            <a:xfrm>
              <a:off x="664" y="1949"/>
              <a:ext cx="1935" cy="1213"/>
            </a:xfrm>
            <a:custGeom>
              <a:avLst/>
              <a:gdLst>
                <a:gd name="T0" fmla="*/ 1934 w 1935"/>
                <a:gd name="T1" fmla="*/ 1212 h 1213"/>
                <a:gd name="T2" fmla="*/ 1934 w 1935"/>
                <a:gd name="T3" fmla="*/ 0 h 1213"/>
                <a:gd name="T4" fmla="*/ 0 w 1935"/>
                <a:gd name="T5" fmla="*/ 0 h 1213"/>
                <a:gd name="T6" fmla="*/ 0 w 1935"/>
                <a:gd name="T7" fmla="*/ 1212 h 1213"/>
                <a:gd name="T8" fmla="*/ 1934 w 1935"/>
                <a:gd name="T9" fmla="*/ 1212 h 1213"/>
                <a:gd name="T10" fmla="*/ 0 60000 65536"/>
                <a:gd name="T11" fmla="*/ 0 60000 65536"/>
                <a:gd name="T12" fmla="*/ 0 60000 65536"/>
                <a:gd name="T13" fmla="*/ 0 60000 65536"/>
                <a:gd name="T14" fmla="*/ 0 60000 65536"/>
                <a:gd name="T15" fmla="*/ 0 w 1935"/>
                <a:gd name="T16" fmla="*/ 0 h 1213"/>
                <a:gd name="T17" fmla="*/ 1935 w 1935"/>
                <a:gd name="T18" fmla="*/ 1213 h 1213"/>
              </a:gdLst>
              <a:ahLst/>
              <a:cxnLst>
                <a:cxn ang="T10">
                  <a:pos x="T0" y="T1"/>
                </a:cxn>
                <a:cxn ang="T11">
                  <a:pos x="T2" y="T3"/>
                </a:cxn>
                <a:cxn ang="T12">
                  <a:pos x="T4" y="T5"/>
                </a:cxn>
                <a:cxn ang="T13">
                  <a:pos x="T6" y="T7"/>
                </a:cxn>
                <a:cxn ang="T14">
                  <a:pos x="T8" y="T9"/>
                </a:cxn>
              </a:cxnLst>
              <a:rect l="T15" t="T16" r="T17" b="T18"/>
              <a:pathLst>
                <a:path w="1935" h="1213">
                  <a:moveTo>
                    <a:pt x="1934" y="1212"/>
                  </a:moveTo>
                  <a:lnTo>
                    <a:pt x="1934" y="0"/>
                  </a:lnTo>
                  <a:lnTo>
                    <a:pt x="0" y="0"/>
                  </a:lnTo>
                  <a:lnTo>
                    <a:pt x="0" y="1212"/>
                  </a:lnTo>
                  <a:lnTo>
                    <a:pt x="1934" y="1212"/>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66571" name="Freeform 7"/>
            <p:cNvSpPr>
              <a:spLocks/>
            </p:cNvSpPr>
            <p:nvPr/>
          </p:nvSpPr>
          <p:spPr bwMode="auto">
            <a:xfrm>
              <a:off x="662" y="1939"/>
              <a:ext cx="1963" cy="1245"/>
            </a:xfrm>
            <a:custGeom>
              <a:avLst/>
              <a:gdLst>
                <a:gd name="T0" fmla="*/ 1962 w 1963"/>
                <a:gd name="T1" fmla="*/ 1244 h 1245"/>
                <a:gd name="T2" fmla="*/ 1962 w 1963"/>
                <a:gd name="T3" fmla="*/ 0 h 1245"/>
                <a:gd name="T4" fmla="*/ 0 w 1963"/>
                <a:gd name="T5" fmla="*/ 0 h 1245"/>
                <a:gd name="T6" fmla="*/ 0 w 1963"/>
                <a:gd name="T7" fmla="*/ 1244 h 1245"/>
                <a:gd name="T8" fmla="*/ 1962 w 1963"/>
                <a:gd name="T9" fmla="*/ 1244 h 1245"/>
                <a:gd name="T10" fmla="*/ 1948 w 1963"/>
                <a:gd name="T11" fmla="*/ 1214 h 1245"/>
                <a:gd name="T12" fmla="*/ 14 w 1963"/>
                <a:gd name="T13" fmla="*/ 1214 h 1245"/>
                <a:gd name="T14" fmla="*/ 28 w 1963"/>
                <a:gd name="T15" fmla="*/ 1229 h 1245"/>
                <a:gd name="T16" fmla="*/ 28 w 1963"/>
                <a:gd name="T17" fmla="*/ 15 h 1245"/>
                <a:gd name="T18" fmla="*/ 14 w 1963"/>
                <a:gd name="T19" fmla="*/ 27 h 1245"/>
                <a:gd name="T20" fmla="*/ 1948 w 1963"/>
                <a:gd name="T21" fmla="*/ 27 h 1245"/>
                <a:gd name="T22" fmla="*/ 1937 w 1963"/>
                <a:gd name="T23" fmla="*/ 15 h 1245"/>
                <a:gd name="T24" fmla="*/ 1937 w 1963"/>
                <a:gd name="T25" fmla="*/ 1229 h 1245"/>
                <a:gd name="T26" fmla="*/ 1948 w 1963"/>
                <a:gd name="T27" fmla="*/ 1214 h 1245"/>
                <a:gd name="T28" fmla="*/ 1962 w 1963"/>
                <a:gd name="T29" fmla="*/ 1244 h 12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963"/>
                <a:gd name="T46" fmla="*/ 0 h 1245"/>
                <a:gd name="T47" fmla="*/ 1963 w 1963"/>
                <a:gd name="T48" fmla="*/ 1245 h 12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963" h="1245">
                  <a:moveTo>
                    <a:pt x="1962" y="1244"/>
                  </a:moveTo>
                  <a:lnTo>
                    <a:pt x="1962" y="0"/>
                  </a:lnTo>
                  <a:lnTo>
                    <a:pt x="0" y="0"/>
                  </a:lnTo>
                  <a:lnTo>
                    <a:pt x="0" y="1244"/>
                  </a:lnTo>
                  <a:lnTo>
                    <a:pt x="1962" y="1244"/>
                  </a:lnTo>
                  <a:lnTo>
                    <a:pt x="1948" y="1214"/>
                  </a:lnTo>
                  <a:lnTo>
                    <a:pt x="14" y="1214"/>
                  </a:lnTo>
                  <a:lnTo>
                    <a:pt x="28" y="1229"/>
                  </a:lnTo>
                  <a:lnTo>
                    <a:pt x="28" y="15"/>
                  </a:lnTo>
                  <a:lnTo>
                    <a:pt x="14" y="27"/>
                  </a:lnTo>
                  <a:lnTo>
                    <a:pt x="1948" y="27"/>
                  </a:lnTo>
                  <a:lnTo>
                    <a:pt x="1937" y="15"/>
                  </a:lnTo>
                  <a:lnTo>
                    <a:pt x="1937" y="1229"/>
                  </a:lnTo>
                  <a:lnTo>
                    <a:pt x="1948" y="1214"/>
                  </a:lnTo>
                  <a:lnTo>
                    <a:pt x="1962" y="1244"/>
                  </a:lnTo>
                </a:path>
              </a:pathLst>
            </a:custGeom>
            <a:solidFill>
              <a:srgbClr val="000000"/>
            </a:solidFill>
            <a:ln w="12700" cap="rnd" cmpd="sng">
              <a:noFill/>
              <a:prstDash val="solid"/>
              <a:round/>
              <a:headEnd type="none" w="med" len="med"/>
              <a:tailEnd type="none" w="med" len="med"/>
            </a:ln>
          </p:spPr>
          <p:txBody>
            <a:bodyPr/>
            <a:lstStyle/>
            <a:p>
              <a:endParaRPr lang="en-US"/>
            </a:p>
          </p:txBody>
        </p:sp>
        <p:sp>
          <p:nvSpPr>
            <p:cNvPr id="66572" name="Freeform 8"/>
            <p:cNvSpPr>
              <a:spLocks/>
            </p:cNvSpPr>
            <p:nvPr/>
          </p:nvSpPr>
          <p:spPr bwMode="auto">
            <a:xfrm>
              <a:off x="2434" y="3087"/>
              <a:ext cx="164" cy="66"/>
            </a:xfrm>
            <a:custGeom>
              <a:avLst/>
              <a:gdLst>
                <a:gd name="T0" fmla="*/ 89 w 164"/>
                <a:gd name="T1" fmla="*/ 65 h 66"/>
                <a:gd name="T2" fmla="*/ 163 w 164"/>
                <a:gd name="T3" fmla="*/ 0 h 66"/>
                <a:gd name="T4" fmla="*/ 77 w 164"/>
                <a:gd name="T5" fmla="*/ 0 h 66"/>
                <a:gd name="T6" fmla="*/ 0 w 164"/>
                <a:gd name="T7" fmla="*/ 65 h 66"/>
                <a:gd name="T8" fmla="*/ 89 w 164"/>
                <a:gd name="T9" fmla="*/ 65 h 66"/>
                <a:gd name="T10" fmla="*/ 0 60000 65536"/>
                <a:gd name="T11" fmla="*/ 0 60000 65536"/>
                <a:gd name="T12" fmla="*/ 0 60000 65536"/>
                <a:gd name="T13" fmla="*/ 0 60000 65536"/>
                <a:gd name="T14" fmla="*/ 0 60000 65536"/>
                <a:gd name="T15" fmla="*/ 0 w 164"/>
                <a:gd name="T16" fmla="*/ 0 h 66"/>
                <a:gd name="T17" fmla="*/ 164 w 164"/>
                <a:gd name="T18" fmla="*/ 66 h 66"/>
              </a:gdLst>
              <a:ahLst/>
              <a:cxnLst>
                <a:cxn ang="T10">
                  <a:pos x="T0" y="T1"/>
                </a:cxn>
                <a:cxn ang="T11">
                  <a:pos x="T2" y="T3"/>
                </a:cxn>
                <a:cxn ang="T12">
                  <a:pos x="T4" y="T5"/>
                </a:cxn>
                <a:cxn ang="T13">
                  <a:pos x="T6" y="T7"/>
                </a:cxn>
                <a:cxn ang="T14">
                  <a:pos x="T8" y="T9"/>
                </a:cxn>
              </a:cxnLst>
              <a:rect l="T15" t="T16" r="T17" b="T18"/>
              <a:pathLst>
                <a:path w="164" h="66">
                  <a:moveTo>
                    <a:pt x="89" y="65"/>
                  </a:moveTo>
                  <a:lnTo>
                    <a:pt x="163" y="0"/>
                  </a:lnTo>
                  <a:lnTo>
                    <a:pt x="77" y="0"/>
                  </a:lnTo>
                  <a:lnTo>
                    <a:pt x="0" y="65"/>
                  </a:lnTo>
                  <a:lnTo>
                    <a:pt x="89" y="65"/>
                  </a:lnTo>
                </a:path>
              </a:pathLst>
            </a:custGeom>
            <a:solidFill>
              <a:srgbClr val="FF0065"/>
            </a:solidFill>
            <a:ln w="12700" cap="rnd" cmpd="sng">
              <a:noFill/>
              <a:prstDash val="solid"/>
              <a:round/>
              <a:headEnd type="none" w="med" len="med"/>
              <a:tailEnd type="none" w="med" len="med"/>
            </a:ln>
          </p:spPr>
          <p:txBody>
            <a:bodyPr/>
            <a:lstStyle/>
            <a:p>
              <a:endParaRPr lang="en-US"/>
            </a:p>
          </p:txBody>
        </p:sp>
        <p:sp>
          <p:nvSpPr>
            <p:cNvPr id="66573" name="Freeform 9"/>
            <p:cNvSpPr>
              <a:spLocks/>
            </p:cNvSpPr>
            <p:nvPr/>
          </p:nvSpPr>
          <p:spPr bwMode="auto">
            <a:xfrm>
              <a:off x="2232" y="3087"/>
              <a:ext cx="158" cy="66"/>
            </a:xfrm>
            <a:custGeom>
              <a:avLst/>
              <a:gdLst>
                <a:gd name="T0" fmla="*/ 83 w 158"/>
                <a:gd name="T1" fmla="*/ 65 h 66"/>
                <a:gd name="T2" fmla="*/ 157 w 158"/>
                <a:gd name="T3" fmla="*/ 0 h 66"/>
                <a:gd name="T4" fmla="*/ 74 w 158"/>
                <a:gd name="T5" fmla="*/ 0 h 66"/>
                <a:gd name="T6" fmla="*/ 0 w 158"/>
                <a:gd name="T7" fmla="*/ 65 h 66"/>
                <a:gd name="T8" fmla="*/ 83 w 158"/>
                <a:gd name="T9" fmla="*/ 65 h 66"/>
                <a:gd name="T10" fmla="*/ 0 60000 65536"/>
                <a:gd name="T11" fmla="*/ 0 60000 65536"/>
                <a:gd name="T12" fmla="*/ 0 60000 65536"/>
                <a:gd name="T13" fmla="*/ 0 60000 65536"/>
                <a:gd name="T14" fmla="*/ 0 60000 65536"/>
                <a:gd name="T15" fmla="*/ 0 w 158"/>
                <a:gd name="T16" fmla="*/ 0 h 66"/>
                <a:gd name="T17" fmla="*/ 158 w 158"/>
                <a:gd name="T18" fmla="*/ 66 h 66"/>
              </a:gdLst>
              <a:ahLst/>
              <a:cxnLst>
                <a:cxn ang="T10">
                  <a:pos x="T0" y="T1"/>
                </a:cxn>
                <a:cxn ang="T11">
                  <a:pos x="T2" y="T3"/>
                </a:cxn>
                <a:cxn ang="T12">
                  <a:pos x="T4" y="T5"/>
                </a:cxn>
                <a:cxn ang="T13">
                  <a:pos x="T6" y="T7"/>
                </a:cxn>
                <a:cxn ang="T14">
                  <a:pos x="T8" y="T9"/>
                </a:cxn>
              </a:cxnLst>
              <a:rect l="T15" t="T16" r="T17" b="T18"/>
              <a:pathLst>
                <a:path w="158" h="66">
                  <a:moveTo>
                    <a:pt x="83" y="65"/>
                  </a:moveTo>
                  <a:lnTo>
                    <a:pt x="157" y="0"/>
                  </a:lnTo>
                  <a:lnTo>
                    <a:pt x="74" y="0"/>
                  </a:lnTo>
                  <a:lnTo>
                    <a:pt x="0" y="65"/>
                  </a:lnTo>
                  <a:lnTo>
                    <a:pt x="83" y="65"/>
                  </a:lnTo>
                </a:path>
              </a:pathLst>
            </a:custGeom>
            <a:solidFill>
              <a:srgbClr val="1E99EA"/>
            </a:solidFill>
            <a:ln w="12700" cap="rnd" cmpd="sng">
              <a:noFill/>
              <a:prstDash val="solid"/>
              <a:round/>
              <a:headEnd type="none" w="med" len="med"/>
              <a:tailEnd type="none" w="med" len="med"/>
            </a:ln>
          </p:spPr>
          <p:txBody>
            <a:bodyPr/>
            <a:lstStyle/>
            <a:p>
              <a:endParaRPr lang="en-US"/>
            </a:p>
          </p:txBody>
        </p:sp>
        <p:sp>
          <p:nvSpPr>
            <p:cNvPr id="66574" name="Freeform 10"/>
            <p:cNvSpPr>
              <a:spLocks/>
            </p:cNvSpPr>
            <p:nvPr/>
          </p:nvSpPr>
          <p:spPr bwMode="auto">
            <a:xfrm>
              <a:off x="2021" y="3087"/>
              <a:ext cx="164" cy="66"/>
            </a:xfrm>
            <a:custGeom>
              <a:avLst/>
              <a:gdLst>
                <a:gd name="T0" fmla="*/ 86 w 164"/>
                <a:gd name="T1" fmla="*/ 65 h 66"/>
                <a:gd name="T2" fmla="*/ 163 w 164"/>
                <a:gd name="T3" fmla="*/ 0 h 66"/>
                <a:gd name="T4" fmla="*/ 74 w 164"/>
                <a:gd name="T5" fmla="*/ 0 h 66"/>
                <a:gd name="T6" fmla="*/ 0 w 164"/>
                <a:gd name="T7" fmla="*/ 65 h 66"/>
                <a:gd name="T8" fmla="*/ 86 w 164"/>
                <a:gd name="T9" fmla="*/ 65 h 66"/>
                <a:gd name="T10" fmla="*/ 0 60000 65536"/>
                <a:gd name="T11" fmla="*/ 0 60000 65536"/>
                <a:gd name="T12" fmla="*/ 0 60000 65536"/>
                <a:gd name="T13" fmla="*/ 0 60000 65536"/>
                <a:gd name="T14" fmla="*/ 0 60000 65536"/>
                <a:gd name="T15" fmla="*/ 0 w 164"/>
                <a:gd name="T16" fmla="*/ 0 h 66"/>
                <a:gd name="T17" fmla="*/ 164 w 164"/>
                <a:gd name="T18" fmla="*/ 66 h 66"/>
              </a:gdLst>
              <a:ahLst/>
              <a:cxnLst>
                <a:cxn ang="T10">
                  <a:pos x="T0" y="T1"/>
                </a:cxn>
                <a:cxn ang="T11">
                  <a:pos x="T2" y="T3"/>
                </a:cxn>
                <a:cxn ang="T12">
                  <a:pos x="T4" y="T5"/>
                </a:cxn>
                <a:cxn ang="T13">
                  <a:pos x="T6" y="T7"/>
                </a:cxn>
                <a:cxn ang="T14">
                  <a:pos x="T8" y="T9"/>
                </a:cxn>
              </a:cxnLst>
              <a:rect l="T15" t="T16" r="T17" b="T18"/>
              <a:pathLst>
                <a:path w="164" h="66">
                  <a:moveTo>
                    <a:pt x="86" y="65"/>
                  </a:moveTo>
                  <a:lnTo>
                    <a:pt x="163" y="0"/>
                  </a:lnTo>
                  <a:lnTo>
                    <a:pt x="74" y="0"/>
                  </a:lnTo>
                  <a:lnTo>
                    <a:pt x="0" y="65"/>
                  </a:lnTo>
                  <a:lnTo>
                    <a:pt x="86" y="65"/>
                  </a:lnTo>
                </a:path>
              </a:pathLst>
            </a:custGeom>
            <a:solidFill>
              <a:srgbClr val="FF0065"/>
            </a:solidFill>
            <a:ln w="12700" cap="rnd" cmpd="sng">
              <a:noFill/>
              <a:prstDash val="solid"/>
              <a:round/>
              <a:headEnd type="none" w="med" len="med"/>
              <a:tailEnd type="none" w="med" len="med"/>
            </a:ln>
          </p:spPr>
          <p:txBody>
            <a:bodyPr/>
            <a:lstStyle/>
            <a:p>
              <a:endParaRPr lang="en-US"/>
            </a:p>
          </p:txBody>
        </p:sp>
        <p:sp>
          <p:nvSpPr>
            <p:cNvPr id="66575" name="Freeform 11"/>
            <p:cNvSpPr>
              <a:spLocks/>
            </p:cNvSpPr>
            <p:nvPr/>
          </p:nvSpPr>
          <p:spPr bwMode="auto">
            <a:xfrm>
              <a:off x="1814" y="3087"/>
              <a:ext cx="160" cy="66"/>
            </a:xfrm>
            <a:custGeom>
              <a:avLst/>
              <a:gdLst>
                <a:gd name="T0" fmla="*/ 85 w 160"/>
                <a:gd name="T1" fmla="*/ 65 h 66"/>
                <a:gd name="T2" fmla="*/ 159 w 160"/>
                <a:gd name="T3" fmla="*/ 0 h 66"/>
                <a:gd name="T4" fmla="*/ 76 w 160"/>
                <a:gd name="T5" fmla="*/ 0 h 66"/>
                <a:gd name="T6" fmla="*/ 0 w 160"/>
                <a:gd name="T7" fmla="*/ 65 h 66"/>
                <a:gd name="T8" fmla="*/ 85 w 160"/>
                <a:gd name="T9" fmla="*/ 65 h 66"/>
                <a:gd name="T10" fmla="*/ 0 60000 65536"/>
                <a:gd name="T11" fmla="*/ 0 60000 65536"/>
                <a:gd name="T12" fmla="*/ 0 60000 65536"/>
                <a:gd name="T13" fmla="*/ 0 60000 65536"/>
                <a:gd name="T14" fmla="*/ 0 60000 65536"/>
                <a:gd name="T15" fmla="*/ 0 w 160"/>
                <a:gd name="T16" fmla="*/ 0 h 66"/>
                <a:gd name="T17" fmla="*/ 160 w 160"/>
                <a:gd name="T18" fmla="*/ 66 h 66"/>
              </a:gdLst>
              <a:ahLst/>
              <a:cxnLst>
                <a:cxn ang="T10">
                  <a:pos x="T0" y="T1"/>
                </a:cxn>
                <a:cxn ang="T11">
                  <a:pos x="T2" y="T3"/>
                </a:cxn>
                <a:cxn ang="T12">
                  <a:pos x="T4" y="T5"/>
                </a:cxn>
                <a:cxn ang="T13">
                  <a:pos x="T6" y="T7"/>
                </a:cxn>
                <a:cxn ang="T14">
                  <a:pos x="T8" y="T9"/>
                </a:cxn>
              </a:cxnLst>
              <a:rect l="T15" t="T16" r="T17" b="T18"/>
              <a:pathLst>
                <a:path w="160" h="66">
                  <a:moveTo>
                    <a:pt x="85" y="65"/>
                  </a:moveTo>
                  <a:lnTo>
                    <a:pt x="159" y="0"/>
                  </a:lnTo>
                  <a:lnTo>
                    <a:pt x="76" y="0"/>
                  </a:lnTo>
                  <a:lnTo>
                    <a:pt x="0" y="65"/>
                  </a:lnTo>
                  <a:lnTo>
                    <a:pt x="85" y="65"/>
                  </a:lnTo>
                </a:path>
              </a:pathLst>
            </a:custGeom>
            <a:solidFill>
              <a:srgbClr val="1E99EA"/>
            </a:solidFill>
            <a:ln w="12700" cap="rnd" cmpd="sng">
              <a:noFill/>
              <a:prstDash val="solid"/>
              <a:round/>
              <a:headEnd type="none" w="med" len="med"/>
              <a:tailEnd type="none" w="med" len="med"/>
            </a:ln>
          </p:spPr>
          <p:txBody>
            <a:bodyPr/>
            <a:lstStyle/>
            <a:p>
              <a:endParaRPr lang="en-US"/>
            </a:p>
          </p:txBody>
        </p:sp>
        <p:sp>
          <p:nvSpPr>
            <p:cNvPr id="66576" name="Freeform 12"/>
            <p:cNvSpPr>
              <a:spLocks/>
            </p:cNvSpPr>
            <p:nvPr/>
          </p:nvSpPr>
          <p:spPr bwMode="auto">
            <a:xfrm>
              <a:off x="1608" y="3087"/>
              <a:ext cx="159" cy="66"/>
            </a:xfrm>
            <a:custGeom>
              <a:avLst/>
              <a:gdLst>
                <a:gd name="T0" fmla="*/ 85 w 159"/>
                <a:gd name="T1" fmla="*/ 65 h 66"/>
                <a:gd name="T2" fmla="*/ 158 w 159"/>
                <a:gd name="T3" fmla="*/ 0 h 66"/>
                <a:gd name="T4" fmla="*/ 73 w 159"/>
                <a:gd name="T5" fmla="*/ 0 h 66"/>
                <a:gd name="T6" fmla="*/ 0 w 159"/>
                <a:gd name="T7" fmla="*/ 65 h 66"/>
                <a:gd name="T8" fmla="*/ 85 w 159"/>
                <a:gd name="T9" fmla="*/ 65 h 66"/>
                <a:gd name="T10" fmla="*/ 0 60000 65536"/>
                <a:gd name="T11" fmla="*/ 0 60000 65536"/>
                <a:gd name="T12" fmla="*/ 0 60000 65536"/>
                <a:gd name="T13" fmla="*/ 0 60000 65536"/>
                <a:gd name="T14" fmla="*/ 0 60000 65536"/>
                <a:gd name="T15" fmla="*/ 0 w 159"/>
                <a:gd name="T16" fmla="*/ 0 h 66"/>
                <a:gd name="T17" fmla="*/ 159 w 159"/>
                <a:gd name="T18" fmla="*/ 66 h 66"/>
              </a:gdLst>
              <a:ahLst/>
              <a:cxnLst>
                <a:cxn ang="T10">
                  <a:pos x="T0" y="T1"/>
                </a:cxn>
                <a:cxn ang="T11">
                  <a:pos x="T2" y="T3"/>
                </a:cxn>
                <a:cxn ang="T12">
                  <a:pos x="T4" y="T5"/>
                </a:cxn>
                <a:cxn ang="T13">
                  <a:pos x="T6" y="T7"/>
                </a:cxn>
                <a:cxn ang="T14">
                  <a:pos x="T8" y="T9"/>
                </a:cxn>
              </a:cxnLst>
              <a:rect l="T15" t="T16" r="T17" b="T18"/>
              <a:pathLst>
                <a:path w="159" h="66">
                  <a:moveTo>
                    <a:pt x="85" y="65"/>
                  </a:moveTo>
                  <a:lnTo>
                    <a:pt x="158" y="0"/>
                  </a:lnTo>
                  <a:lnTo>
                    <a:pt x="73" y="0"/>
                  </a:lnTo>
                  <a:lnTo>
                    <a:pt x="0" y="65"/>
                  </a:lnTo>
                  <a:lnTo>
                    <a:pt x="85" y="65"/>
                  </a:lnTo>
                </a:path>
              </a:pathLst>
            </a:custGeom>
            <a:solidFill>
              <a:srgbClr val="FF0065"/>
            </a:solidFill>
            <a:ln w="12700" cap="rnd" cmpd="sng">
              <a:noFill/>
              <a:prstDash val="solid"/>
              <a:round/>
              <a:headEnd type="none" w="med" len="med"/>
              <a:tailEnd type="none" w="med" len="med"/>
            </a:ln>
          </p:spPr>
          <p:txBody>
            <a:bodyPr/>
            <a:lstStyle/>
            <a:p>
              <a:endParaRPr lang="en-US"/>
            </a:p>
          </p:txBody>
        </p:sp>
        <p:sp>
          <p:nvSpPr>
            <p:cNvPr id="66577" name="Freeform 13"/>
            <p:cNvSpPr>
              <a:spLocks/>
            </p:cNvSpPr>
            <p:nvPr/>
          </p:nvSpPr>
          <p:spPr bwMode="auto">
            <a:xfrm>
              <a:off x="1400" y="3087"/>
              <a:ext cx="159" cy="66"/>
            </a:xfrm>
            <a:custGeom>
              <a:avLst/>
              <a:gdLst>
                <a:gd name="T0" fmla="*/ 85 w 159"/>
                <a:gd name="T1" fmla="*/ 65 h 66"/>
                <a:gd name="T2" fmla="*/ 158 w 159"/>
                <a:gd name="T3" fmla="*/ 0 h 66"/>
                <a:gd name="T4" fmla="*/ 73 w 159"/>
                <a:gd name="T5" fmla="*/ 0 h 66"/>
                <a:gd name="T6" fmla="*/ 0 w 159"/>
                <a:gd name="T7" fmla="*/ 65 h 66"/>
                <a:gd name="T8" fmla="*/ 85 w 159"/>
                <a:gd name="T9" fmla="*/ 65 h 66"/>
                <a:gd name="T10" fmla="*/ 0 60000 65536"/>
                <a:gd name="T11" fmla="*/ 0 60000 65536"/>
                <a:gd name="T12" fmla="*/ 0 60000 65536"/>
                <a:gd name="T13" fmla="*/ 0 60000 65536"/>
                <a:gd name="T14" fmla="*/ 0 60000 65536"/>
                <a:gd name="T15" fmla="*/ 0 w 159"/>
                <a:gd name="T16" fmla="*/ 0 h 66"/>
                <a:gd name="T17" fmla="*/ 159 w 159"/>
                <a:gd name="T18" fmla="*/ 66 h 66"/>
              </a:gdLst>
              <a:ahLst/>
              <a:cxnLst>
                <a:cxn ang="T10">
                  <a:pos x="T0" y="T1"/>
                </a:cxn>
                <a:cxn ang="T11">
                  <a:pos x="T2" y="T3"/>
                </a:cxn>
                <a:cxn ang="T12">
                  <a:pos x="T4" y="T5"/>
                </a:cxn>
                <a:cxn ang="T13">
                  <a:pos x="T6" y="T7"/>
                </a:cxn>
                <a:cxn ang="T14">
                  <a:pos x="T8" y="T9"/>
                </a:cxn>
              </a:cxnLst>
              <a:rect l="T15" t="T16" r="T17" b="T18"/>
              <a:pathLst>
                <a:path w="159" h="66">
                  <a:moveTo>
                    <a:pt x="85" y="65"/>
                  </a:moveTo>
                  <a:lnTo>
                    <a:pt x="158" y="0"/>
                  </a:lnTo>
                  <a:lnTo>
                    <a:pt x="73" y="0"/>
                  </a:lnTo>
                  <a:lnTo>
                    <a:pt x="0" y="65"/>
                  </a:lnTo>
                  <a:lnTo>
                    <a:pt x="85" y="65"/>
                  </a:lnTo>
                </a:path>
              </a:pathLst>
            </a:custGeom>
            <a:solidFill>
              <a:srgbClr val="1E99EA"/>
            </a:solidFill>
            <a:ln w="12700" cap="rnd" cmpd="sng">
              <a:noFill/>
              <a:prstDash val="solid"/>
              <a:round/>
              <a:headEnd type="none" w="med" len="med"/>
              <a:tailEnd type="none" w="med" len="med"/>
            </a:ln>
          </p:spPr>
          <p:txBody>
            <a:bodyPr/>
            <a:lstStyle/>
            <a:p>
              <a:endParaRPr lang="en-US"/>
            </a:p>
          </p:txBody>
        </p:sp>
        <p:sp>
          <p:nvSpPr>
            <p:cNvPr id="66578" name="Freeform 14"/>
            <p:cNvSpPr>
              <a:spLocks/>
            </p:cNvSpPr>
            <p:nvPr/>
          </p:nvSpPr>
          <p:spPr bwMode="auto">
            <a:xfrm>
              <a:off x="1192" y="3087"/>
              <a:ext cx="161" cy="66"/>
            </a:xfrm>
            <a:custGeom>
              <a:avLst/>
              <a:gdLst>
                <a:gd name="T0" fmla="*/ 86 w 161"/>
                <a:gd name="T1" fmla="*/ 65 h 66"/>
                <a:gd name="T2" fmla="*/ 160 w 161"/>
                <a:gd name="T3" fmla="*/ 0 h 66"/>
                <a:gd name="T4" fmla="*/ 74 w 161"/>
                <a:gd name="T5" fmla="*/ 0 h 66"/>
                <a:gd name="T6" fmla="*/ 0 w 161"/>
                <a:gd name="T7" fmla="*/ 65 h 66"/>
                <a:gd name="T8" fmla="*/ 86 w 161"/>
                <a:gd name="T9" fmla="*/ 65 h 66"/>
                <a:gd name="T10" fmla="*/ 0 60000 65536"/>
                <a:gd name="T11" fmla="*/ 0 60000 65536"/>
                <a:gd name="T12" fmla="*/ 0 60000 65536"/>
                <a:gd name="T13" fmla="*/ 0 60000 65536"/>
                <a:gd name="T14" fmla="*/ 0 60000 65536"/>
                <a:gd name="T15" fmla="*/ 0 w 161"/>
                <a:gd name="T16" fmla="*/ 0 h 66"/>
                <a:gd name="T17" fmla="*/ 161 w 161"/>
                <a:gd name="T18" fmla="*/ 66 h 66"/>
              </a:gdLst>
              <a:ahLst/>
              <a:cxnLst>
                <a:cxn ang="T10">
                  <a:pos x="T0" y="T1"/>
                </a:cxn>
                <a:cxn ang="T11">
                  <a:pos x="T2" y="T3"/>
                </a:cxn>
                <a:cxn ang="T12">
                  <a:pos x="T4" y="T5"/>
                </a:cxn>
                <a:cxn ang="T13">
                  <a:pos x="T6" y="T7"/>
                </a:cxn>
                <a:cxn ang="T14">
                  <a:pos x="T8" y="T9"/>
                </a:cxn>
              </a:cxnLst>
              <a:rect l="T15" t="T16" r="T17" b="T18"/>
              <a:pathLst>
                <a:path w="161" h="66">
                  <a:moveTo>
                    <a:pt x="86" y="65"/>
                  </a:moveTo>
                  <a:lnTo>
                    <a:pt x="160" y="0"/>
                  </a:lnTo>
                  <a:lnTo>
                    <a:pt x="74" y="0"/>
                  </a:lnTo>
                  <a:lnTo>
                    <a:pt x="0" y="65"/>
                  </a:lnTo>
                  <a:lnTo>
                    <a:pt x="86" y="65"/>
                  </a:lnTo>
                </a:path>
              </a:pathLst>
            </a:custGeom>
            <a:solidFill>
              <a:srgbClr val="FF0065"/>
            </a:solidFill>
            <a:ln w="12700" cap="rnd" cmpd="sng">
              <a:noFill/>
              <a:prstDash val="solid"/>
              <a:round/>
              <a:headEnd type="none" w="med" len="med"/>
              <a:tailEnd type="none" w="med" len="med"/>
            </a:ln>
          </p:spPr>
          <p:txBody>
            <a:bodyPr/>
            <a:lstStyle/>
            <a:p>
              <a:endParaRPr lang="en-US"/>
            </a:p>
          </p:txBody>
        </p:sp>
        <p:sp>
          <p:nvSpPr>
            <p:cNvPr id="66579" name="Freeform 15"/>
            <p:cNvSpPr>
              <a:spLocks/>
            </p:cNvSpPr>
            <p:nvPr/>
          </p:nvSpPr>
          <p:spPr bwMode="auto">
            <a:xfrm>
              <a:off x="987" y="3087"/>
              <a:ext cx="161" cy="66"/>
            </a:xfrm>
            <a:custGeom>
              <a:avLst/>
              <a:gdLst>
                <a:gd name="T0" fmla="*/ 86 w 161"/>
                <a:gd name="T1" fmla="*/ 65 h 66"/>
                <a:gd name="T2" fmla="*/ 160 w 161"/>
                <a:gd name="T3" fmla="*/ 0 h 66"/>
                <a:gd name="T4" fmla="*/ 74 w 161"/>
                <a:gd name="T5" fmla="*/ 0 h 66"/>
                <a:gd name="T6" fmla="*/ 0 w 161"/>
                <a:gd name="T7" fmla="*/ 65 h 66"/>
                <a:gd name="T8" fmla="*/ 86 w 161"/>
                <a:gd name="T9" fmla="*/ 65 h 66"/>
                <a:gd name="T10" fmla="*/ 0 60000 65536"/>
                <a:gd name="T11" fmla="*/ 0 60000 65536"/>
                <a:gd name="T12" fmla="*/ 0 60000 65536"/>
                <a:gd name="T13" fmla="*/ 0 60000 65536"/>
                <a:gd name="T14" fmla="*/ 0 60000 65536"/>
                <a:gd name="T15" fmla="*/ 0 w 161"/>
                <a:gd name="T16" fmla="*/ 0 h 66"/>
                <a:gd name="T17" fmla="*/ 161 w 161"/>
                <a:gd name="T18" fmla="*/ 66 h 66"/>
              </a:gdLst>
              <a:ahLst/>
              <a:cxnLst>
                <a:cxn ang="T10">
                  <a:pos x="T0" y="T1"/>
                </a:cxn>
                <a:cxn ang="T11">
                  <a:pos x="T2" y="T3"/>
                </a:cxn>
                <a:cxn ang="T12">
                  <a:pos x="T4" y="T5"/>
                </a:cxn>
                <a:cxn ang="T13">
                  <a:pos x="T6" y="T7"/>
                </a:cxn>
                <a:cxn ang="T14">
                  <a:pos x="T8" y="T9"/>
                </a:cxn>
              </a:cxnLst>
              <a:rect l="T15" t="T16" r="T17" b="T18"/>
              <a:pathLst>
                <a:path w="161" h="66">
                  <a:moveTo>
                    <a:pt x="86" y="65"/>
                  </a:moveTo>
                  <a:lnTo>
                    <a:pt x="160" y="0"/>
                  </a:lnTo>
                  <a:lnTo>
                    <a:pt x="74" y="0"/>
                  </a:lnTo>
                  <a:lnTo>
                    <a:pt x="0" y="65"/>
                  </a:lnTo>
                  <a:lnTo>
                    <a:pt x="86" y="65"/>
                  </a:lnTo>
                </a:path>
              </a:pathLst>
            </a:custGeom>
            <a:solidFill>
              <a:srgbClr val="1E99EA"/>
            </a:solidFill>
            <a:ln w="12700" cap="rnd" cmpd="sng">
              <a:noFill/>
              <a:prstDash val="solid"/>
              <a:round/>
              <a:headEnd type="none" w="med" len="med"/>
              <a:tailEnd type="none" w="med" len="med"/>
            </a:ln>
          </p:spPr>
          <p:txBody>
            <a:bodyPr/>
            <a:lstStyle/>
            <a:p>
              <a:endParaRPr lang="en-US"/>
            </a:p>
          </p:txBody>
        </p:sp>
        <p:sp>
          <p:nvSpPr>
            <p:cNvPr id="66580" name="Freeform 16"/>
            <p:cNvSpPr>
              <a:spLocks/>
            </p:cNvSpPr>
            <p:nvPr/>
          </p:nvSpPr>
          <p:spPr bwMode="auto">
            <a:xfrm>
              <a:off x="780" y="3087"/>
              <a:ext cx="161" cy="66"/>
            </a:xfrm>
            <a:custGeom>
              <a:avLst/>
              <a:gdLst>
                <a:gd name="T0" fmla="*/ 86 w 161"/>
                <a:gd name="T1" fmla="*/ 65 h 66"/>
                <a:gd name="T2" fmla="*/ 160 w 161"/>
                <a:gd name="T3" fmla="*/ 0 h 66"/>
                <a:gd name="T4" fmla="*/ 76 w 161"/>
                <a:gd name="T5" fmla="*/ 0 h 66"/>
                <a:gd name="T6" fmla="*/ 0 w 161"/>
                <a:gd name="T7" fmla="*/ 65 h 66"/>
                <a:gd name="T8" fmla="*/ 86 w 161"/>
                <a:gd name="T9" fmla="*/ 65 h 66"/>
                <a:gd name="T10" fmla="*/ 0 60000 65536"/>
                <a:gd name="T11" fmla="*/ 0 60000 65536"/>
                <a:gd name="T12" fmla="*/ 0 60000 65536"/>
                <a:gd name="T13" fmla="*/ 0 60000 65536"/>
                <a:gd name="T14" fmla="*/ 0 60000 65536"/>
                <a:gd name="T15" fmla="*/ 0 w 161"/>
                <a:gd name="T16" fmla="*/ 0 h 66"/>
                <a:gd name="T17" fmla="*/ 161 w 161"/>
                <a:gd name="T18" fmla="*/ 66 h 66"/>
              </a:gdLst>
              <a:ahLst/>
              <a:cxnLst>
                <a:cxn ang="T10">
                  <a:pos x="T0" y="T1"/>
                </a:cxn>
                <a:cxn ang="T11">
                  <a:pos x="T2" y="T3"/>
                </a:cxn>
                <a:cxn ang="T12">
                  <a:pos x="T4" y="T5"/>
                </a:cxn>
                <a:cxn ang="T13">
                  <a:pos x="T6" y="T7"/>
                </a:cxn>
                <a:cxn ang="T14">
                  <a:pos x="T8" y="T9"/>
                </a:cxn>
              </a:cxnLst>
              <a:rect l="T15" t="T16" r="T17" b="T18"/>
              <a:pathLst>
                <a:path w="161" h="66">
                  <a:moveTo>
                    <a:pt x="86" y="65"/>
                  </a:moveTo>
                  <a:lnTo>
                    <a:pt x="160" y="0"/>
                  </a:lnTo>
                  <a:lnTo>
                    <a:pt x="76" y="0"/>
                  </a:lnTo>
                  <a:lnTo>
                    <a:pt x="0" y="65"/>
                  </a:lnTo>
                  <a:lnTo>
                    <a:pt x="86" y="65"/>
                  </a:lnTo>
                </a:path>
              </a:pathLst>
            </a:custGeom>
            <a:solidFill>
              <a:srgbClr val="FF0065"/>
            </a:solidFill>
            <a:ln w="12700" cap="rnd" cmpd="sng">
              <a:noFill/>
              <a:prstDash val="solid"/>
              <a:round/>
              <a:headEnd type="none" w="med" len="med"/>
              <a:tailEnd type="none" w="med" len="med"/>
            </a:ln>
          </p:spPr>
          <p:txBody>
            <a:bodyPr/>
            <a:lstStyle/>
            <a:p>
              <a:endParaRPr lang="en-US"/>
            </a:p>
          </p:txBody>
        </p:sp>
        <p:sp>
          <p:nvSpPr>
            <p:cNvPr id="66581" name="Freeform 17"/>
            <p:cNvSpPr>
              <a:spLocks/>
            </p:cNvSpPr>
            <p:nvPr/>
          </p:nvSpPr>
          <p:spPr bwMode="auto">
            <a:xfrm>
              <a:off x="690" y="2063"/>
              <a:ext cx="61" cy="180"/>
            </a:xfrm>
            <a:custGeom>
              <a:avLst/>
              <a:gdLst>
                <a:gd name="T0" fmla="*/ 60 w 61"/>
                <a:gd name="T1" fmla="*/ 84 h 180"/>
                <a:gd name="T2" fmla="*/ 0 w 61"/>
                <a:gd name="T3" fmla="*/ 0 h 180"/>
                <a:gd name="T4" fmla="*/ 0 w 61"/>
                <a:gd name="T5" fmla="*/ 97 h 180"/>
                <a:gd name="T6" fmla="*/ 60 w 61"/>
                <a:gd name="T7" fmla="*/ 179 h 180"/>
                <a:gd name="T8" fmla="*/ 60 w 61"/>
                <a:gd name="T9" fmla="*/ 84 h 180"/>
                <a:gd name="T10" fmla="*/ 0 60000 65536"/>
                <a:gd name="T11" fmla="*/ 0 60000 65536"/>
                <a:gd name="T12" fmla="*/ 0 60000 65536"/>
                <a:gd name="T13" fmla="*/ 0 60000 65536"/>
                <a:gd name="T14" fmla="*/ 0 60000 65536"/>
                <a:gd name="T15" fmla="*/ 0 w 61"/>
                <a:gd name="T16" fmla="*/ 0 h 180"/>
                <a:gd name="T17" fmla="*/ 61 w 61"/>
                <a:gd name="T18" fmla="*/ 180 h 180"/>
              </a:gdLst>
              <a:ahLst/>
              <a:cxnLst>
                <a:cxn ang="T10">
                  <a:pos x="T0" y="T1"/>
                </a:cxn>
                <a:cxn ang="T11">
                  <a:pos x="T2" y="T3"/>
                </a:cxn>
                <a:cxn ang="T12">
                  <a:pos x="T4" y="T5"/>
                </a:cxn>
                <a:cxn ang="T13">
                  <a:pos x="T6" y="T7"/>
                </a:cxn>
                <a:cxn ang="T14">
                  <a:pos x="T8" y="T9"/>
                </a:cxn>
              </a:cxnLst>
              <a:rect l="T15" t="T16" r="T17" b="T18"/>
              <a:pathLst>
                <a:path w="61" h="180">
                  <a:moveTo>
                    <a:pt x="60" y="84"/>
                  </a:moveTo>
                  <a:lnTo>
                    <a:pt x="0" y="0"/>
                  </a:lnTo>
                  <a:lnTo>
                    <a:pt x="0" y="97"/>
                  </a:lnTo>
                  <a:lnTo>
                    <a:pt x="60" y="179"/>
                  </a:lnTo>
                  <a:lnTo>
                    <a:pt x="60" y="84"/>
                  </a:lnTo>
                </a:path>
              </a:pathLst>
            </a:custGeom>
            <a:solidFill>
              <a:srgbClr val="1E99EA"/>
            </a:solidFill>
            <a:ln w="12700" cap="rnd" cmpd="sng">
              <a:noFill/>
              <a:prstDash val="solid"/>
              <a:round/>
              <a:headEnd type="none" w="med" len="med"/>
              <a:tailEnd type="none" w="med" len="med"/>
            </a:ln>
          </p:spPr>
          <p:txBody>
            <a:bodyPr/>
            <a:lstStyle/>
            <a:p>
              <a:endParaRPr lang="en-US"/>
            </a:p>
          </p:txBody>
        </p:sp>
        <p:sp>
          <p:nvSpPr>
            <p:cNvPr id="66582" name="Freeform 18"/>
            <p:cNvSpPr>
              <a:spLocks/>
            </p:cNvSpPr>
            <p:nvPr/>
          </p:nvSpPr>
          <p:spPr bwMode="auto">
            <a:xfrm>
              <a:off x="690" y="2295"/>
              <a:ext cx="61" cy="175"/>
            </a:xfrm>
            <a:custGeom>
              <a:avLst/>
              <a:gdLst>
                <a:gd name="T0" fmla="*/ 60 w 61"/>
                <a:gd name="T1" fmla="*/ 82 h 175"/>
                <a:gd name="T2" fmla="*/ 0 w 61"/>
                <a:gd name="T3" fmla="*/ 0 h 175"/>
                <a:gd name="T4" fmla="*/ 0 w 61"/>
                <a:gd name="T5" fmla="*/ 92 h 175"/>
                <a:gd name="T6" fmla="*/ 60 w 61"/>
                <a:gd name="T7" fmla="*/ 174 h 175"/>
                <a:gd name="T8" fmla="*/ 60 w 61"/>
                <a:gd name="T9" fmla="*/ 82 h 175"/>
                <a:gd name="T10" fmla="*/ 0 60000 65536"/>
                <a:gd name="T11" fmla="*/ 0 60000 65536"/>
                <a:gd name="T12" fmla="*/ 0 60000 65536"/>
                <a:gd name="T13" fmla="*/ 0 60000 65536"/>
                <a:gd name="T14" fmla="*/ 0 60000 65536"/>
                <a:gd name="T15" fmla="*/ 0 w 61"/>
                <a:gd name="T16" fmla="*/ 0 h 175"/>
                <a:gd name="T17" fmla="*/ 61 w 61"/>
                <a:gd name="T18" fmla="*/ 175 h 175"/>
              </a:gdLst>
              <a:ahLst/>
              <a:cxnLst>
                <a:cxn ang="T10">
                  <a:pos x="T0" y="T1"/>
                </a:cxn>
                <a:cxn ang="T11">
                  <a:pos x="T2" y="T3"/>
                </a:cxn>
                <a:cxn ang="T12">
                  <a:pos x="T4" y="T5"/>
                </a:cxn>
                <a:cxn ang="T13">
                  <a:pos x="T6" y="T7"/>
                </a:cxn>
                <a:cxn ang="T14">
                  <a:pos x="T8" y="T9"/>
                </a:cxn>
              </a:cxnLst>
              <a:rect l="T15" t="T16" r="T17" b="T18"/>
              <a:pathLst>
                <a:path w="61" h="175">
                  <a:moveTo>
                    <a:pt x="60" y="82"/>
                  </a:moveTo>
                  <a:lnTo>
                    <a:pt x="0" y="0"/>
                  </a:lnTo>
                  <a:lnTo>
                    <a:pt x="0" y="92"/>
                  </a:lnTo>
                  <a:lnTo>
                    <a:pt x="60" y="174"/>
                  </a:lnTo>
                  <a:lnTo>
                    <a:pt x="60" y="82"/>
                  </a:lnTo>
                </a:path>
              </a:pathLst>
            </a:custGeom>
            <a:solidFill>
              <a:srgbClr val="FF0065"/>
            </a:solidFill>
            <a:ln w="12700" cap="rnd" cmpd="sng">
              <a:noFill/>
              <a:prstDash val="solid"/>
              <a:round/>
              <a:headEnd type="none" w="med" len="med"/>
              <a:tailEnd type="none" w="med" len="med"/>
            </a:ln>
          </p:spPr>
          <p:txBody>
            <a:bodyPr/>
            <a:lstStyle/>
            <a:p>
              <a:endParaRPr lang="en-US"/>
            </a:p>
          </p:txBody>
        </p:sp>
        <p:sp>
          <p:nvSpPr>
            <p:cNvPr id="66583" name="Freeform 19"/>
            <p:cNvSpPr>
              <a:spLocks/>
            </p:cNvSpPr>
            <p:nvPr/>
          </p:nvSpPr>
          <p:spPr bwMode="auto">
            <a:xfrm>
              <a:off x="690" y="2521"/>
              <a:ext cx="61" cy="177"/>
            </a:xfrm>
            <a:custGeom>
              <a:avLst/>
              <a:gdLst>
                <a:gd name="T0" fmla="*/ 60 w 61"/>
                <a:gd name="T1" fmla="*/ 81 h 177"/>
                <a:gd name="T2" fmla="*/ 0 w 61"/>
                <a:gd name="T3" fmla="*/ 0 h 177"/>
                <a:gd name="T4" fmla="*/ 0 w 61"/>
                <a:gd name="T5" fmla="*/ 92 h 177"/>
                <a:gd name="T6" fmla="*/ 60 w 61"/>
                <a:gd name="T7" fmla="*/ 176 h 177"/>
                <a:gd name="T8" fmla="*/ 60 w 61"/>
                <a:gd name="T9" fmla="*/ 81 h 177"/>
                <a:gd name="T10" fmla="*/ 0 60000 65536"/>
                <a:gd name="T11" fmla="*/ 0 60000 65536"/>
                <a:gd name="T12" fmla="*/ 0 60000 65536"/>
                <a:gd name="T13" fmla="*/ 0 60000 65536"/>
                <a:gd name="T14" fmla="*/ 0 60000 65536"/>
                <a:gd name="T15" fmla="*/ 0 w 61"/>
                <a:gd name="T16" fmla="*/ 0 h 177"/>
                <a:gd name="T17" fmla="*/ 61 w 61"/>
                <a:gd name="T18" fmla="*/ 177 h 177"/>
              </a:gdLst>
              <a:ahLst/>
              <a:cxnLst>
                <a:cxn ang="T10">
                  <a:pos x="T0" y="T1"/>
                </a:cxn>
                <a:cxn ang="T11">
                  <a:pos x="T2" y="T3"/>
                </a:cxn>
                <a:cxn ang="T12">
                  <a:pos x="T4" y="T5"/>
                </a:cxn>
                <a:cxn ang="T13">
                  <a:pos x="T6" y="T7"/>
                </a:cxn>
                <a:cxn ang="T14">
                  <a:pos x="T8" y="T9"/>
                </a:cxn>
              </a:cxnLst>
              <a:rect l="T15" t="T16" r="T17" b="T18"/>
              <a:pathLst>
                <a:path w="61" h="177">
                  <a:moveTo>
                    <a:pt x="60" y="81"/>
                  </a:moveTo>
                  <a:lnTo>
                    <a:pt x="0" y="0"/>
                  </a:lnTo>
                  <a:lnTo>
                    <a:pt x="0" y="92"/>
                  </a:lnTo>
                  <a:lnTo>
                    <a:pt x="60" y="176"/>
                  </a:lnTo>
                  <a:lnTo>
                    <a:pt x="60" y="81"/>
                  </a:lnTo>
                </a:path>
              </a:pathLst>
            </a:custGeom>
            <a:solidFill>
              <a:srgbClr val="1E99EA"/>
            </a:solidFill>
            <a:ln w="12700" cap="rnd" cmpd="sng">
              <a:noFill/>
              <a:prstDash val="solid"/>
              <a:round/>
              <a:headEnd type="none" w="med" len="med"/>
              <a:tailEnd type="none" w="med" len="med"/>
            </a:ln>
          </p:spPr>
          <p:txBody>
            <a:bodyPr/>
            <a:lstStyle/>
            <a:p>
              <a:endParaRPr lang="en-US"/>
            </a:p>
          </p:txBody>
        </p:sp>
        <p:sp>
          <p:nvSpPr>
            <p:cNvPr id="66584" name="Freeform 20"/>
            <p:cNvSpPr>
              <a:spLocks/>
            </p:cNvSpPr>
            <p:nvPr/>
          </p:nvSpPr>
          <p:spPr bwMode="auto">
            <a:xfrm>
              <a:off x="690" y="2746"/>
              <a:ext cx="61" cy="180"/>
            </a:xfrm>
            <a:custGeom>
              <a:avLst/>
              <a:gdLst>
                <a:gd name="T0" fmla="*/ 60 w 61"/>
                <a:gd name="T1" fmla="*/ 84 h 180"/>
                <a:gd name="T2" fmla="*/ 0 w 61"/>
                <a:gd name="T3" fmla="*/ 0 h 180"/>
                <a:gd name="T4" fmla="*/ 0 w 61"/>
                <a:gd name="T5" fmla="*/ 95 h 180"/>
                <a:gd name="T6" fmla="*/ 60 w 61"/>
                <a:gd name="T7" fmla="*/ 179 h 180"/>
                <a:gd name="T8" fmla="*/ 60 w 61"/>
                <a:gd name="T9" fmla="*/ 84 h 180"/>
                <a:gd name="T10" fmla="*/ 0 60000 65536"/>
                <a:gd name="T11" fmla="*/ 0 60000 65536"/>
                <a:gd name="T12" fmla="*/ 0 60000 65536"/>
                <a:gd name="T13" fmla="*/ 0 60000 65536"/>
                <a:gd name="T14" fmla="*/ 0 60000 65536"/>
                <a:gd name="T15" fmla="*/ 0 w 61"/>
                <a:gd name="T16" fmla="*/ 0 h 180"/>
                <a:gd name="T17" fmla="*/ 61 w 61"/>
                <a:gd name="T18" fmla="*/ 180 h 180"/>
              </a:gdLst>
              <a:ahLst/>
              <a:cxnLst>
                <a:cxn ang="T10">
                  <a:pos x="T0" y="T1"/>
                </a:cxn>
                <a:cxn ang="T11">
                  <a:pos x="T2" y="T3"/>
                </a:cxn>
                <a:cxn ang="T12">
                  <a:pos x="T4" y="T5"/>
                </a:cxn>
                <a:cxn ang="T13">
                  <a:pos x="T6" y="T7"/>
                </a:cxn>
                <a:cxn ang="T14">
                  <a:pos x="T8" y="T9"/>
                </a:cxn>
              </a:cxnLst>
              <a:rect l="T15" t="T16" r="T17" b="T18"/>
              <a:pathLst>
                <a:path w="61" h="180">
                  <a:moveTo>
                    <a:pt x="60" y="84"/>
                  </a:moveTo>
                  <a:lnTo>
                    <a:pt x="0" y="0"/>
                  </a:lnTo>
                  <a:lnTo>
                    <a:pt x="0" y="95"/>
                  </a:lnTo>
                  <a:lnTo>
                    <a:pt x="60" y="179"/>
                  </a:lnTo>
                  <a:lnTo>
                    <a:pt x="60" y="84"/>
                  </a:lnTo>
                </a:path>
              </a:pathLst>
            </a:custGeom>
            <a:solidFill>
              <a:srgbClr val="FF0065"/>
            </a:solidFill>
            <a:ln w="12700" cap="rnd" cmpd="sng">
              <a:noFill/>
              <a:prstDash val="solid"/>
              <a:round/>
              <a:headEnd type="none" w="med" len="med"/>
              <a:tailEnd type="none" w="med" len="med"/>
            </a:ln>
          </p:spPr>
          <p:txBody>
            <a:bodyPr/>
            <a:lstStyle/>
            <a:p>
              <a:endParaRPr lang="en-US"/>
            </a:p>
          </p:txBody>
        </p:sp>
        <p:sp>
          <p:nvSpPr>
            <p:cNvPr id="66585" name="Freeform 21"/>
            <p:cNvSpPr>
              <a:spLocks/>
            </p:cNvSpPr>
            <p:nvPr/>
          </p:nvSpPr>
          <p:spPr bwMode="auto">
            <a:xfrm>
              <a:off x="690" y="2979"/>
              <a:ext cx="61" cy="174"/>
            </a:xfrm>
            <a:custGeom>
              <a:avLst/>
              <a:gdLst>
                <a:gd name="T0" fmla="*/ 60 w 61"/>
                <a:gd name="T1" fmla="*/ 81 h 174"/>
                <a:gd name="T2" fmla="*/ 0 w 61"/>
                <a:gd name="T3" fmla="*/ 0 h 174"/>
                <a:gd name="T4" fmla="*/ 0 w 61"/>
                <a:gd name="T5" fmla="*/ 92 h 174"/>
                <a:gd name="T6" fmla="*/ 60 w 61"/>
                <a:gd name="T7" fmla="*/ 173 h 174"/>
                <a:gd name="T8" fmla="*/ 60 w 61"/>
                <a:gd name="T9" fmla="*/ 81 h 174"/>
                <a:gd name="T10" fmla="*/ 0 60000 65536"/>
                <a:gd name="T11" fmla="*/ 0 60000 65536"/>
                <a:gd name="T12" fmla="*/ 0 60000 65536"/>
                <a:gd name="T13" fmla="*/ 0 60000 65536"/>
                <a:gd name="T14" fmla="*/ 0 60000 65536"/>
                <a:gd name="T15" fmla="*/ 0 w 61"/>
                <a:gd name="T16" fmla="*/ 0 h 174"/>
                <a:gd name="T17" fmla="*/ 61 w 61"/>
                <a:gd name="T18" fmla="*/ 174 h 174"/>
              </a:gdLst>
              <a:ahLst/>
              <a:cxnLst>
                <a:cxn ang="T10">
                  <a:pos x="T0" y="T1"/>
                </a:cxn>
                <a:cxn ang="T11">
                  <a:pos x="T2" y="T3"/>
                </a:cxn>
                <a:cxn ang="T12">
                  <a:pos x="T4" y="T5"/>
                </a:cxn>
                <a:cxn ang="T13">
                  <a:pos x="T6" y="T7"/>
                </a:cxn>
                <a:cxn ang="T14">
                  <a:pos x="T8" y="T9"/>
                </a:cxn>
              </a:cxnLst>
              <a:rect l="T15" t="T16" r="T17" b="T18"/>
              <a:pathLst>
                <a:path w="61" h="174">
                  <a:moveTo>
                    <a:pt x="60" y="81"/>
                  </a:moveTo>
                  <a:lnTo>
                    <a:pt x="0" y="0"/>
                  </a:lnTo>
                  <a:lnTo>
                    <a:pt x="0" y="92"/>
                  </a:lnTo>
                  <a:lnTo>
                    <a:pt x="60" y="173"/>
                  </a:lnTo>
                  <a:lnTo>
                    <a:pt x="60" y="81"/>
                  </a:lnTo>
                </a:path>
              </a:pathLst>
            </a:custGeom>
            <a:solidFill>
              <a:srgbClr val="1E99EA"/>
            </a:solidFill>
            <a:ln w="12700" cap="rnd" cmpd="sng">
              <a:noFill/>
              <a:prstDash val="solid"/>
              <a:round/>
              <a:headEnd type="none" w="med" len="med"/>
              <a:tailEnd type="none" w="med" len="med"/>
            </a:ln>
          </p:spPr>
          <p:txBody>
            <a:bodyPr/>
            <a:lstStyle/>
            <a:p>
              <a:endParaRPr lang="en-US"/>
            </a:p>
          </p:txBody>
        </p:sp>
        <p:sp>
          <p:nvSpPr>
            <p:cNvPr id="66586" name="Freeform 22"/>
            <p:cNvSpPr>
              <a:spLocks/>
            </p:cNvSpPr>
            <p:nvPr/>
          </p:nvSpPr>
          <p:spPr bwMode="auto">
            <a:xfrm>
              <a:off x="690" y="1964"/>
              <a:ext cx="160" cy="66"/>
            </a:xfrm>
            <a:custGeom>
              <a:avLst/>
              <a:gdLst>
                <a:gd name="T0" fmla="*/ 74 w 160"/>
                <a:gd name="T1" fmla="*/ 0 h 66"/>
                <a:gd name="T2" fmla="*/ 0 w 160"/>
                <a:gd name="T3" fmla="*/ 65 h 66"/>
                <a:gd name="T4" fmla="*/ 83 w 160"/>
                <a:gd name="T5" fmla="*/ 65 h 66"/>
                <a:gd name="T6" fmla="*/ 159 w 160"/>
                <a:gd name="T7" fmla="*/ 0 h 66"/>
                <a:gd name="T8" fmla="*/ 74 w 160"/>
                <a:gd name="T9" fmla="*/ 0 h 66"/>
                <a:gd name="T10" fmla="*/ 0 60000 65536"/>
                <a:gd name="T11" fmla="*/ 0 60000 65536"/>
                <a:gd name="T12" fmla="*/ 0 60000 65536"/>
                <a:gd name="T13" fmla="*/ 0 60000 65536"/>
                <a:gd name="T14" fmla="*/ 0 60000 65536"/>
                <a:gd name="T15" fmla="*/ 0 w 160"/>
                <a:gd name="T16" fmla="*/ 0 h 66"/>
                <a:gd name="T17" fmla="*/ 160 w 160"/>
                <a:gd name="T18" fmla="*/ 66 h 66"/>
              </a:gdLst>
              <a:ahLst/>
              <a:cxnLst>
                <a:cxn ang="T10">
                  <a:pos x="T0" y="T1"/>
                </a:cxn>
                <a:cxn ang="T11">
                  <a:pos x="T2" y="T3"/>
                </a:cxn>
                <a:cxn ang="T12">
                  <a:pos x="T4" y="T5"/>
                </a:cxn>
                <a:cxn ang="T13">
                  <a:pos x="T6" y="T7"/>
                </a:cxn>
                <a:cxn ang="T14">
                  <a:pos x="T8" y="T9"/>
                </a:cxn>
              </a:cxnLst>
              <a:rect l="T15" t="T16" r="T17" b="T18"/>
              <a:pathLst>
                <a:path w="160" h="66">
                  <a:moveTo>
                    <a:pt x="74" y="0"/>
                  </a:moveTo>
                  <a:lnTo>
                    <a:pt x="0" y="65"/>
                  </a:lnTo>
                  <a:lnTo>
                    <a:pt x="83" y="65"/>
                  </a:lnTo>
                  <a:lnTo>
                    <a:pt x="159" y="0"/>
                  </a:lnTo>
                  <a:lnTo>
                    <a:pt x="74" y="0"/>
                  </a:lnTo>
                </a:path>
              </a:pathLst>
            </a:custGeom>
            <a:solidFill>
              <a:srgbClr val="FF0065"/>
            </a:solidFill>
            <a:ln w="12700" cap="rnd" cmpd="sng">
              <a:noFill/>
              <a:prstDash val="solid"/>
              <a:round/>
              <a:headEnd type="none" w="med" len="med"/>
              <a:tailEnd type="none" w="med" len="med"/>
            </a:ln>
          </p:spPr>
          <p:txBody>
            <a:bodyPr/>
            <a:lstStyle/>
            <a:p>
              <a:endParaRPr lang="en-US"/>
            </a:p>
          </p:txBody>
        </p:sp>
        <p:sp>
          <p:nvSpPr>
            <p:cNvPr id="66587" name="Freeform 23"/>
            <p:cNvSpPr>
              <a:spLocks/>
            </p:cNvSpPr>
            <p:nvPr/>
          </p:nvSpPr>
          <p:spPr bwMode="auto">
            <a:xfrm>
              <a:off x="897" y="1964"/>
              <a:ext cx="161" cy="66"/>
            </a:xfrm>
            <a:custGeom>
              <a:avLst/>
              <a:gdLst>
                <a:gd name="T0" fmla="*/ 74 w 161"/>
                <a:gd name="T1" fmla="*/ 0 h 66"/>
                <a:gd name="T2" fmla="*/ 0 w 161"/>
                <a:gd name="T3" fmla="*/ 65 h 66"/>
                <a:gd name="T4" fmla="*/ 86 w 161"/>
                <a:gd name="T5" fmla="*/ 65 h 66"/>
                <a:gd name="T6" fmla="*/ 160 w 161"/>
                <a:gd name="T7" fmla="*/ 0 h 66"/>
                <a:gd name="T8" fmla="*/ 74 w 161"/>
                <a:gd name="T9" fmla="*/ 0 h 66"/>
                <a:gd name="T10" fmla="*/ 0 60000 65536"/>
                <a:gd name="T11" fmla="*/ 0 60000 65536"/>
                <a:gd name="T12" fmla="*/ 0 60000 65536"/>
                <a:gd name="T13" fmla="*/ 0 60000 65536"/>
                <a:gd name="T14" fmla="*/ 0 60000 65536"/>
                <a:gd name="T15" fmla="*/ 0 w 161"/>
                <a:gd name="T16" fmla="*/ 0 h 66"/>
                <a:gd name="T17" fmla="*/ 161 w 161"/>
                <a:gd name="T18" fmla="*/ 66 h 66"/>
              </a:gdLst>
              <a:ahLst/>
              <a:cxnLst>
                <a:cxn ang="T10">
                  <a:pos x="T0" y="T1"/>
                </a:cxn>
                <a:cxn ang="T11">
                  <a:pos x="T2" y="T3"/>
                </a:cxn>
                <a:cxn ang="T12">
                  <a:pos x="T4" y="T5"/>
                </a:cxn>
                <a:cxn ang="T13">
                  <a:pos x="T6" y="T7"/>
                </a:cxn>
                <a:cxn ang="T14">
                  <a:pos x="T8" y="T9"/>
                </a:cxn>
              </a:cxnLst>
              <a:rect l="T15" t="T16" r="T17" b="T18"/>
              <a:pathLst>
                <a:path w="161" h="66">
                  <a:moveTo>
                    <a:pt x="74" y="0"/>
                  </a:moveTo>
                  <a:lnTo>
                    <a:pt x="0" y="65"/>
                  </a:lnTo>
                  <a:lnTo>
                    <a:pt x="86" y="65"/>
                  </a:lnTo>
                  <a:lnTo>
                    <a:pt x="160" y="0"/>
                  </a:lnTo>
                  <a:lnTo>
                    <a:pt x="74" y="0"/>
                  </a:lnTo>
                </a:path>
              </a:pathLst>
            </a:custGeom>
            <a:solidFill>
              <a:srgbClr val="1E99EA"/>
            </a:solidFill>
            <a:ln w="12700" cap="rnd" cmpd="sng">
              <a:noFill/>
              <a:prstDash val="solid"/>
              <a:round/>
              <a:headEnd type="none" w="med" len="med"/>
              <a:tailEnd type="none" w="med" len="med"/>
            </a:ln>
          </p:spPr>
          <p:txBody>
            <a:bodyPr/>
            <a:lstStyle/>
            <a:p>
              <a:endParaRPr lang="en-US"/>
            </a:p>
          </p:txBody>
        </p:sp>
        <p:sp>
          <p:nvSpPr>
            <p:cNvPr id="66588" name="Freeform 24"/>
            <p:cNvSpPr>
              <a:spLocks/>
            </p:cNvSpPr>
            <p:nvPr/>
          </p:nvSpPr>
          <p:spPr bwMode="auto">
            <a:xfrm>
              <a:off x="1105" y="1964"/>
              <a:ext cx="161" cy="66"/>
            </a:xfrm>
            <a:custGeom>
              <a:avLst/>
              <a:gdLst>
                <a:gd name="T0" fmla="*/ 74 w 161"/>
                <a:gd name="T1" fmla="*/ 0 h 66"/>
                <a:gd name="T2" fmla="*/ 0 w 161"/>
                <a:gd name="T3" fmla="*/ 65 h 66"/>
                <a:gd name="T4" fmla="*/ 86 w 161"/>
                <a:gd name="T5" fmla="*/ 65 h 66"/>
                <a:gd name="T6" fmla="*/ 160 w 161"/>
                <a:gd name="T7" fmla="*/ 0 h 66"/>
                <a:gd name="T8" fmla="*/ 74 w 161"/>
                <a:gd name="T9" fmla="*/ 0 h 66"/>
                <a:gd name="T10" fmla="*/ 0 60000 65536"/>
                <a:gd name="T11" fmla="*/ 0 60000 65536"/>
                <a:gd name="T12" fmla="*/ 0 60000 65536"/>
                <a:gd name="T13" fmla="*/ 0 60000 65536"/>
                <a:gd name="T14" fmla="*/ 0 60000 65536"/>
                <a:gd name="T15" fmla="*/ 0 w 161"/>
                <a:gd name="T16" fmla="*/ 0 h 66"/>
                <a:gd name="T17" fmla="*/ 161 w 161"/>
                <a:gd name="T18" fmla="*/ 66 h 66"/>
              </a:gdLst>
              <a:ahLst/>
              <a:cxnLst>
                <a:cxn ang="T10">
                  <a:pos x="T0" y="T1"/>
                </a:cxn>
                <a:cxn ang="T11">
                  <a:pos x="T2" y="T3"/>
                </a:cxn>
                <a:cxn ang="T12">
                  <a:pos x="T4" y="T5"/>
                </a:cxn>
                <a:cxn ang="T13">
                  <a:pos x="T6" y="T7"/>
                </a:cxn>
                <a:cxn ang="T14">
                  <a:pos x="T8" y="T9"/>
                </a:cxn>
              </a:cxnLst>
              <a:rect l="T15" t="T16" r="T17" b="T18"/>
              <a:pathLst>
                <a:path w="161" h="66">
                  <a:moveTo>
                    <a:pt x="74" y="0"/>
                  </a:moveTo>
                  <a:lnTo>
                    <a:pt x="0" y="65"/>
                  </a:lnTo>
                  <a:lnTo>
                    <a:pt x="86" y="65"/>
                  </a:lnTo>
                  <a:lnTo>
                    <a:pt x="160" y="0"/>
                  </a:lnTo>
                  <a:lnTo>
                    <a:pt x="74" y="0"/>
                  </a:lnTo>
                </a:path>
              </a:pathLst>
            </a:custGeom>
            <a:solidFill>
              <a:srgbClr val="FF0065"/>
            </a:solidFill>
            <a:ln w="12700" cap="rnd" cmpd="sng">
              <a:noFill/>
              <a:prstDash val="solid"/>
              <a:round/>
              <a:headEnd type="none" w="med" len="med"/>
              <a:tailEnd type="none" w="med" len="med"/>
            </a:ln>
          </p:spPr>
          <p:txBody>
            <a:bodyPr/>
            <a:lstStyle/>
            <a:p>
              <a:endParaRPr lang="en-US"/>
            </a:p>
          </p:txBody>
        </p:sp>
        <p:sp>
          <p:nvSpPr>
            <p:cNvPr id="66589" name="Freeform 25"/>
            <p:cNvSpPr>
              <a:spLocks/>
            </p:cNvSpPr>
            <p:nvPr/>
          </p:nvSpPr>
          <p:spPr bwMode="auto">
            <a:xfrm>
              <a:off x="1310" y="1964"/>
              <a:ext cx="161" cy="66"/>
            </a:xfrm>
            <a:custGeom>
              <a:avLst/>
              <a:gdLst>
                <a:gd name="T0" fmla="*/ 74 w 161"/>
                <a:gd name="T1" fmla="*/ 0 h 66"/>
                <a:gd name="T2" fmla="*/ 0 w 161"/>
                <a:gd name="T3" fmla="*/ 65 h 66"/>
                <a:gd name="T4" fmla="*/ 84 w 161"/>
                <a:gd name="T5" fmla="*/ 65 h 66"/>
                <a:gd name="T6" fmla="*/ 160 w 161"/>
                <a:gd name="T7" fmla="*/ 0 h 66"/>
                <a:gd name="T8" fmla="*/ 74 w 161"/>
                <a:gd name="T9" fmla="*/ 0 h 66"/>
                <a:gd name="T10" fmla="*/ 0 60000 65536"/>
                <a:gd name="T11" fmla="*/ 0 60000 65536"/>
                <a:gd name="T12" fmla="*/ 0 60000 65536"/>
                <a:gd name="T13" fmla="*/ 0 60000 65536"/>
                <a:gd name="T14" fmla="*/ 0 60000 65536"/>
                <a:gd name="T15" fmla="*/ 0 w 161"/>
                <a:gd name="T16" fmla="*/ 0 h 66"/>
                <a:gd name="T17" fmla="*/ 161 w 161"/>
                <a:gd name="T18" fmla="*/ 66 h 66"/>
              </a:gdLst>
              <a:ahLst/>
              <a:cxnLst>
                <a:cxn ang="T10">
                  <a:pos x="T0" y="T1"/>
                </a:cxn>
                <a:cxn ang="T11">
                  <a:pos x="T2" y="T3"/>
                </a:cxn>
                <a:cxn ang="T12">
                  <a:pos x="T4" y="T5"/>
                </a:cxn>
                <a:cxn ang="T13">
                  <a:pos x="T6" y="T7"/>
                </a:cxn>
                <a:cxn ang="T14">
                  <a:pos x="T8" y="T9"/>
                </a:cxn>
              </a:cxnLst>
              <a:rect l="T15" t="T16" r="T17" b="T18"/>
              <a:pathLst>
                <a:path w="161" h="66">
                  <a:moveTo>
                    <a:pt x="74" y="0"/>
                  </a:moveTo>
                  <a:lnTo>
                    <a:pt x="0" y="65"/>
                  </a:lnTo>
                  <a:lnTo>
                    <a:pt x="84" y="65"/>
                  </a:lnTo>
                  <a:lnTo>
                    <a:pt x="160" y="0"/>
                  </a:lnTo>
                  <a:lnTo>
                    <a:pt x="74" y="0"/>
                  </a:lnTo>
                </a:path>
              </a:pathLst>
            </a:custGeom>
            <a:solidFill>
              <a:srgbClr val="1E99EA"/>
            </a:solidFill>
            <a:ln w="12700" cap="rnd" cmpd="sng">
              <a:noFill/>
              <a:prstDash val="solid"/>
              <a:round/>
              <a:headEnd type="none" w="med" len="med"/>
              <a:tailEnd type="none" w="med" len="med"/>
            </a:ln>
          </p:spPr>
          <p:txBody>
            <a:bodyPr/>
            <a:lstStyle/>
            <a:p>
              <a:endParaRPr lang="en-US"/>
            </a:p>
          </p:txBody>
        </p:sp>
        <p:sp>
          <p:nvSpPr>
            <p:cNvPr id="66590" name="Freeform 26"/>
            <p:cNvSpPr>
              <a:spLocks/>
            </p:cNvSpPr>
            <p:nvPr/>
          </p:nvSpPr>
          <p:spPr bwMode="auto">
            <a:xfrm>
              <a:off x="1518" y="1964"/>
              <a:ext cx="161" cy="66"/>
            </a:xfrm>
            <a:custGeom>
              <a:avLst/>
              <a:gdLst>
                <a:gd name="T0" fmla="*/ 74 w 161"/>
                <a:gd name="T1" fmla="*/ 0 h 66"/>
                <a:gd name="T2" fmla="*/ 0 w 161"/>
                <a:gd name="T3" fmla="*/ 65 h 66"/>
                <a:gd name="T4" fmla="*/ 86 w 161"/>
                <a:gd name="T5" fmla="*/ 65 h 66"/>
                <a:gd name="T6" fmla="*/ 160 w 161"/>
                <a:gd name="T7" fmla="*/ 0 h 66"/>
                <a:gd name="T8" fmla="*/ 74 w 161"/>
                <a:gd name="T9" fmla="*/ 0 h 66"/>
                <a:gd name="T10" fmla="*/ 0 60000 65536"/>
                <a:gd name="T11" fmla="*/ 0 60000 65536"/>
                <a:gd name="T12" fmla="*/ 0 60000 65536"/>
                <a:gd name="T13" fmla="*/ 0 60000 65536"/>
                <a:gd name="T14" fmla="*/ 0 60000 65536"/>
                <a:gd name="T15" fmla="*/ 0 w 161"/>
                <a:gd name="T16" fmla="*/ 0 h 66"/>
                <a:gd name="T17" fmla="*/ 161 w 161"/>
                <a:gd name="T18" fmla="*/ 66 h 66"/>
              </a:gdLst>
              <a:ahLst/>
              <a:cxnLst>
                <a:cxn ang="T10">
                  <a:pos x="T0" y="T1"/>
                </a:cxn>
                <a:cxn ang="T11">
                  <a:pos x="T2" y="T3"/>
                </a:cxn>
                <a:cxn ang="T12">
                  <a:pos x="T4" y="T5"/>
                </a:cxn>
                <a:cxn ang="T13">
                  <a:pos x="T6" y="T7"/>
                </a:cxn>
                <a:cxn ang="T14">
                  <a:pos x="T8" y="T9"/>
                </a:cxn>
              </a:cxnLst>
              <a:rect l="T15" t="T16" r="T17" b="T18"/>
              <a:pathLst>
                <a:path w="161" h="66">
                  <a:moveTo>
                    <a:pt x="74" y="0"/>
                  </a:moveTo>
                  <a:lnTo>
                    <a:pt x="0" y="65"/>
                  </a:lnTo>
                  <a:lnTo>
                    <a:pt x="86" y="65"/>
                  </a:lnTo>
                  <a:lnTo>
                    <a:pt x="160" y="0"/>
                  </a:lnTo>
                  <a:lnTo>
                    <a:pt x="74" y="0"/>
                  </a:lnTo>
                </a:path>
              </a:pathLst>
            </a:custGeom>
            <a:solidFill>
              <a:srgbClr val="FF0065"/>
            </a:solidFill>
            <a:ln w="12700" cap="rnd" cmpd="sng">
              <a:noFill/>
              <a:prstDash val="solid"/>
              <a:round/>
              <a:headEnd type="none" w="med" len="med"/>
              <a:tailEnd type="none" w="med" len="med"/>
            </a:ln>
          </p:spPr>
          <p:txBody>
            <a:bodyPr/>
            <a:lstStyle/>
            <a:p>
              <a:endParaRPr lang="en-US"/>
            </a:p>
          </p:txBody>
        </p:sp>
        <p:sp>
          <p:nvSpPr>
            <p:cNvPr id="66591" name="Freeform 27"/>
            <p:cNvSpPr>
              <a:spLocks/>
            </p:cNvSpPr>
            <p:nvPr/>
          </p:nvSpPr>
          <p:spPr bwMode="auto">
            <a:xfrm>
              <a:off x="1725" y="1964"/>
              <a:ext cx="161" cy="66"/>
            </a:xfrm>
            <a:custGeom>
              <a:avLst/>
              <a:gdLst>
                <a:gd name="T0" fmla="*/ 74 w 161"/>
                <a:gd name="T1" fmla="*/ 0 h 66"/>
                <a:gd name="T2" fmla="*/ 0 w 161"/>
                <a:gd name="T3" fmla="*/ 65 h 66"/>
                <a:gd name="T4" fmla="*/ 86 w 161"/>
                <a:gd name="T5" fmla="*/ 65 h 66"/>
                <a:gd name="T6" fmla="*/ 160 w 161"/>
                <a:gd name="T7" fmla="*/ 0 h 66"/>
                <a:gd name="T8" fmla="*/ 74 w 161"/>
                <a:gd name="T9" fmla="*/ 0 h 66"/>
                <a:gd name="T10" fmla="*/ 0 60000 65536"/>
                <a:gd name="T11" fmla="*/ 0 60000 65536"/>
                <a:gd name="T12" fmla="*/ 0 60000 65536"/>
                <a:gd name="T13" fmla="*/ 0 60000 65536"/>
                <a:gd name="T14" fmla="*/ 0 60000 65536"/>
                <a:gd name="T15" fmla="*/ 0 w 161"/>
                <a:gd name="T16" fmla="*/ 0 h 66"/>
                <a:gd name="T17" fmla="*/ 161 w 161"/>
                <a:gd name="T18" fmla="*/ 66 h 66"/>
              </a:gdLst>
              <a:ahLst/>
              <a:cxnLst>
                <a:cxn ang="T10">
                  <a:pos x="T0" y="T1"/>
                </a:cxn>
                <a:cxn ang="T11">
                  <a:pos x="T2" y="T3"/>
                </a:cxn>
                <a:cxn ang="T12">
                  <a:pos x="T4" y="T5"/>
                </a:cxn>
                <a:cxn ang="T13">
                  <a:pos x="T6" y="T7"/>
                </a:cxn>
                <a:cxn ang="T14">
                  <a:pos x="T8" y="T9"/>
                </a:cxn>
              </a:cxnLst>
              <a:rect l="T15" t="T16" r="T17" b="T18"/>
              <a:pathLst>
                <a:path w="161" h="66">
                  <a:moveTo>
                    <a:pt x="74" y="0"/>
                  </a:moveTo>
                  <a:lnTo>
                    <a:pt x="0" y="65"/>
                  </a:lnTo>
                  <a:lnTo>
                    <a:pt x="86" y="65"/>
                  </a:lnTo>
                  <a:lnTo>
                    <a:pt x="160" y="0"/>
                  </a:lnTo>
                  <a:lnTo>
                    <a:pt x="74" y="0"/>
                  </a:lnTo>
                </a:path>
              </a:pathLst>
            </a:custGeom>
            <a:solidFill>
              <a:srgbClr val="1E99EA"/>
            </a:solidFill>
            <a:ln w="12700" cap="rnd" cmpd="sng">
              <a:noFill/>
              <a:prstDash val="solid"/>
              <a:round/>
              <a:headEnd type="none" w="med" len="med"/>
              <a:tailEnd type="none" w="med" len="med"/>
            </a:ln>
          </p:spPr>
          <p:txBody>
            <a:bodyPr/>
            <a:lstStyle/>
            <a:p>
              <a:endParaRPr lang="en-US"/>
            </a:p>
          </p:txBody>
        </p:sp>
        <p:sp>
          <p:nvSpPr>
            <p:cNvPr id="66592" name="Freeform 28"/>
            <p:cNvSpPr>
              <a:spLocks/>
            </p:cNvSpPr>
            <p:nvPr/>
          </p:nvSpPr>
          <p:spPr bwMode="auto">
            <a:xfrm>
              <a:off x="1932" y="1964"/>
              <a:ext cx="161" cy="66"/>
            </a:xfrm>
            <a:custGeom>
              <a:avLst/>
              <a:gdLst>
                <a:gd name="T0" fmla="*/ 74 w 161"/>
                <a:gd name="T1" fmla="*/ 0 h 66"/>
                <a:gd name="T2" fmla="*/ 0 w 161"/>
                <a:gd name="T3" fmla="*/ 65 h 66"/>
                <a:gd name="T4" fmla="*/ 86 w 161"/>
                <a:gd name="T5" fmla="*/ 65 h 66"/>
                <a:gd name="T6" fmla="*/ 160 w 161"/>
                <a:gd name="T7" fmla="*/ 0 h 66"/>
                <a:gd name="T8" fmla="*/ 74 w 161"/>
                <a:gd name="T9" fmla="*/ 0 h 66"/>
                <a:gd name="T10" fmla="*/ 0 60000 65536"/>
                <a:gd name="T11" fmla="*/ 0 60000 65536"/>
                <a:gd name="T12" fmla="*/ 0 60000 65536"/>
                <a:gd name="T13" fmla="*/ 0 60000 65536"/>
                <a:gd name="T14" fmla="*/ 0 60000 65536"/>
                <a:gd name="T15" fmla="*/ 0 w 161"/>
                <a:gd name="T16" fmla="*/ 0 h 66"/>
                <a:gd name="T17" fmla="*/ 161 w 161"/>
                <a:gd name="T18" fmla="*/ 66 h 66"/>
              </a:gdLst>
              <a:ahLst/>
              <a:cxnLst>
                <a:cxn ang="T10">
                  <a:pos x="T0" y="T1"/>
                </a:cxn>
                <a:cxn ang="T11">
                  <a:pos x="T2" y="T3"/>
                </a:cxn>
                <a:cxn ang="T12">
                  <a:pos x="T4" y="T5"/>
                </a:cxn>
                <a:cxn ang="T13">
                  <a:pos x="T6" y="T7"/>
                </a:cxn>
                <a:cxn ang="T14">
                  <a:pos x="T8" y="T9"/>
                </a:cxn>
              </a:cxnLst>
              <a:rect l="T15" t="T16" r="T17" b="T18"/>
              <a:pathLst>
                <a:path w="161" h="66">
                  <a:moveTo>
                    <a:pt x="74" y="0"/>
                  </a:moveTo>
                  <a:lnTo>
                    <a:pt x="0" y="65"/>
                  </a:lnTo>
                  <a:lnTo>
                    <a:pt x="86" y="65"/>
                  </a:lnTo>
                  <a:lnTo>
                    <a:pt x="160" y="0"/>
                  </a:lnTo>
                  <a:lnTo>
                    <a:pt x="74" y="0"/>
                  </a:lnTo>
                </a:path>
              </a:pathLst>
            </a:custGeom>
            <a:solidFill>
              <a:srgbClr val="FF0065"/>
            </a:solidFill>
            <a:ln w="12700" cap="rnd" cmpd="sng">
              <a:noFill/>
              <a:prstDash val="solid"/>
              <a:round/>
              <a:headEnd type="none" w="med" len="med"/>
              <a:tailEnd type="none" w="med" len="med"/>
            </a:ln>
          </p:spPr>
          <p:txBody>
            <a:bodyPr/>
            <a:lstStyle/>
            <a:p>
              <a:endParaRPr lang="en-US"/>
            </a:p>
          </p:txBody>
        </p:sp>
        <p:sp>
          <p:nvSpPr>
            <p:cNvPr id="66593" name="Freeform 29"/>
            <p:cNvSpPr>
              <a:spLocks/>
            </p:cNvSpPr>
            <p:nvPr/>
          </p:nvSpPr>
          <p:spPr bwMode="auto">
            <a:xfrm>
              <a:off x="2139" y="1964"/>
              <a:ext cx="161" cy="66"/>
            </a:xfrm>
            <a:custGeom>
              <a:avLst/>
              <a:gdLst>
                <a:gd name="T0" fmla="*/ 76 w 161"/>
                <a:gd name="T1" fmla="*/ 0 h 66"/>
                <a:gd name="T2" fmla="*/ 0 w 161"/>
                <a:gd name="T3" fmla="*/ 65 h 66"/>
                <a:gd name="T4" fmla="*/ 86 w 161"/>
                <a:gd name="T5" fmla="*/ 65 h 66"/>
                <a:gd name="T6" fmla="*/ 160 w 161"/>
                <a:gd name="T7" fmla="*/ 0 h 66"/>
                <a:gd name="T8" fmla="*/ 76 w 161"/>
                <a:gd name="T9" fmla="*/ 0 h 66"/>
                <a:gd name="T10" fmla="*/ 0 60000 65536"/>
                <a:gd name="T11" fmla="*/ 0 60000 65536"/>
                <a:gd name="T12" fmla="*/ 0 60000 65536"/>
                <a:gd name="T13" fmla="*/ 0 60000 65536"/>
                <a:gd name="T14" fmla="*/ 0 60000 65536"/>
                <a:gd name="T15" fmla="*/ 0 w 161"/>
                <a:gd name="T16" fmla="*/ 0 h 66"/>
                <a:gd name="T17" fmla="*/ 161 w 161"/>
                <a:gd name="T18" fmla="*/ 66 h 66"/>
              </a:gdLst>
              <a:ahLst/>
              <a:cxnLst>
                <a:cxn ang="T10">
                  <a:pos x="T0" y="T1"/>
                </a:cxn>
                <a:cxn ang="T11">
                  <a:pos x="T2" y="T3"/>
                </a:cxn>
                <a:cxn ang="T12">
                  <a:pos x="T4" y="T5"/>
                </a:cxn>
                <a:cxn ang="T13">
                  <a:pos x="T6" y="T7"/>
                </a:cxn>
                <a:cxn ang="T14">
                  <a:pos x="T8" y="T9"/>
                </a:cxn>
              </a:cxnLst>
              <a:rect l="T15" t="T16" r="T17" b="T18"/>
              <a:pathLst>
                <a:path w="161" h="66">
                  <a:moveTo>
                    <a:pt x="76" y="0"/>
                  </a:moveTo>
                  <a:lnTo>
                    <a:pt x="0" y="65"/>
                  </a:lnTo>
                  <a:lnTo>
                    <a:pt x="86" y="65"/>
                  </a:lnTo>
                  <a:lnTo>
                    <a:pt x="160" y="0"/>
                  </a:lnTo>
                  <a:lnTo>
                    <a:pt x="76" y="0"/>
                  </a:lnTo>
                </a:path>
              </a:pathLst>
            </a:custGeom>
            <a:solidFill>
              <a:srgbClr val="1E99EA"/>
            </a:solidFill>
            <a:ln w="12700" cap="rnd" cmpd="sng">
              <a:noFill/>
              <a:prstDash val="solid"/>
              <a:round/>
              <a:headEnd type="none" w="med" len="med"/>
              <a:tailEnd type="none" w="med" len="med"/>
            </a:ln>
          </p:spPr>
          <p:txBody>
            <a:bodyPr/>
            <a:lstStyle/>
            <a:p>
              <a:endParaRPr lang="en-US"/>
            </a:p>
          </p:txBody>
        </p:sp>
        <p:sp>
          <p:nvSpPr>
            <p:cNvPr id="66594" name="Freeform 30"/>
            <p:cNvSpPr>
              <a:spLocks/>
            </p:cNvSpPr>
            <p:nvPr/>
          </p:nvSpPr>
          <p:spPr bwMode="auto">
            <a:xfrm>
              <a:off x="2344" y="1964"/>
              <a:ext cx="167" cy="66"/>
            </a:xfrm>
            <a:custGeom>
              <a:avLst/>
              <a:gdLst>
                <a:gd name="T0" fmla="*/ 75 w 167"/>
                <a:gd name="T1" fmla="*/ 0 h 66"/>
                <a:gd name="T2" fmla="*/ 0 w 167"/>
                <a:gd name="T3" fmla="*/ 65 h 66"/>
                <a:gd name="T4" fmla="*/ 89 w 167"/>
                <a:gd name="T5" fmla="*/ 65 h 66"/>
                <a:gd name="T6" fmla="*/ 166 w 167"/>
                <a:gd name="T7" fmla="*/ 0 h 66"/>
                <a:gd name="T8" fmla="*/ 75 w 167"/>
                <a:gd name="T9" fmla="*/ 0 h 66"/>
                <a:gd name="T10" fmla="*/ 0 60000 65536"/>
                <a:gd name="T11" fmla="*/ 0 60000 65536"/>
                <a:gd name="T12" fmla="*/ 0 60000 65536"/>
                <a:gd name="T13" fmla="*/ 0 60000 65536"/>
                <a:gd name="T14" fmla="*/ 0 60000 65536"/>
                <a:gd name="T15" fmla="*/ 0 w 167"/>
                <a:gd name="T16" fmla="*/ 0 h 66"/>
                <a:gd name="T17" fmla="*/ 167 w 167"/>
                <a:gd name="T18" fmla="*/ 66 h 66"/>
              </a:gdLst>
              <a:ahLst/>
              <a:cxnLst>
                <a:cxn ang="T10">
                  <a:pos x="T0" y="T1"/>
                </a:cxn>
                <a:cxn ang="T11">
                  <a:pos x="T2" y="T3"/>
                </a:cxn>
                <a:cxn ang="T12">
                  <a:pos x="T4" y="T5"/>
                </a:cxn>
                <a:cxn ang="T13">
                  <a:pos x="T6" y="T7"/>
                </a:cxn>
                <a:cxn ang="T14">
                  <a:pos x="T8" y="T9"/>
                </a:cxn>
              </a:cxnLst>
              <a:rect l="T15" t="T16" r="T17" b="T18"/>
              <a:pathLst>
                <a:path w="167" h="66">
                  <a:moveTo>
                    <a:pt x="75" y="0"/>
                  </a:moveTo>
                  <a:lnTo>
                    <a:pt x="0" y="65"/>
                  </a:lnTo>
                  <a:lnTo>
                    <a:pt x="89" y="65"/>
                  </a:lnTo>
                  <a:lnTo>
                    <a:pt x="166" y="0"/>
                  </a:lnTo>
                  <a:lnTo>
                    <a:pt x="75" y="0"/>
                  </a:lnTo>
                </a:path>
              </a:pathLst>
            </a:custGeom>
            <a:solidFill>
              <a:srgbClr val="FF0065"/>
            </a:solidFill>
            <a:ln w="12700" cap="rnd" cmpd="sng">
              <a:noFill/>
              <a:prstDash val="solid"/>
              <a:round/>
              <a:headEnd type="none" w="med" len="med"/>
              <a:tailEnd type="none" w="med" len="med"/>
            </a:ln>
          </p:spPr>
          <p:txBody>
            <a:bodyPr/>
            <a:lstStyle/>
            <a:p>
              <a:endParaRPr lang="en-US"/>
            </a:p>
          </p:txBody>
        </p:sp>
        <p:sp>
          <p:nvSpPr>
            <p:cNvPr id="66595" name="Freeform 31"/>
            <p:cNvSpPr>
              <a:spLocks/>
            </p:cNvSpPr>
            <p:nvPr/>
          </p:nvSpPr>
          <p:spPr bwMode="auto">
            <a:xfrm>
              <a:off x="2543" y="2877"/>
              <a:ext cx="60" cy="177"/>
            </a:xfrm>
            <a:custGeom>
              <a:avLst/>
              <a:gdLst>
                <a:gd name="T0" fmla="*/ 0 w 60"/>
                <a:gd name="T1" fmla="*/ 95 h 177"/>
                <a:gd name="T2" fmla="*/ 59 w 60"/>
                <a:gd name="T3" fmla="*/ 176 h 177"/>
                <a:gd name="T4" fmla="*/ 59 w 60"/>
                <a:gd name="T5" fmla="*/ 84 h 177"/>
                <a:gd name="T6" fmla="*/ 0 w 60"/>
                <a:gd name="T7" fmla="*/ 0 h 177"/>
                <a:gd name="T8" fmla="*/ 0 w 60"/>
                <a:gd name="T9" fmla="*/ 95 h 177"/>
                <a:gd name="T10" fmla="*/ 0 60000 65536"/>
                <a:gd name="T11" fmla="*/ 0 60000 65536"/>
                <a:gd name="T12" fmla="*/ 0 60000 65536"/>
                <a:gd name="T13" fmla="*/ 0 60000 65536"/>
                <a:gd name="T14" fmla="*/ 0 60000 65536"/>
                <a:gd name="T15" fmla="*/ 0 w 60"/>
                <a:gd name="T16" fmla="*/ 0 h 177"/>
                <a:gd name="T17" fmla="*/ 60 w 60"/>
                <a:gd name="T18" fmla="*/ 177 h 177"/>
              </a:gdLst>
              <a:ahLst/>
              <a:cxnLst>
                <a:cxn ang="T10">
                  <a:pos x="T0" y="T1"/>
                </a:cxn>
                <a:cxn ang="T11">
                  <a:pos x="T2" y="T3"/>
                </a:cxn>
                <a:cxn ang="T12">
                  <a:pos x="T4" y="T5"/>
                </a:cxn>
                <a:cxn ang="T13">
                  <a:pos x="T6" y="T7"/>
                </a:cxn>
                <a:cxn ang="T14">
                  <a:pos x="T8" y="T9"/>
                </a:cxn>
              </a:cxnLst>
              <a:rect l="T15" t="T16" r="T17" b="T18"/>
              <a:pathLst>
                <a:path w="60" h="177">
                  <a:moveTo>
                    <a:pt x="0" y="95"/>
                  </a:moveTo>
                  <a:lnTo>
                    <a:pt x="59" y="176"/>
                  </a:lnTo>
                  <a:lnTo>
                    <a:pt x="59" y="84"/>
                  </a:lnTo>
                  <a:lnTo>
                    <a:pt x="0" y="0"/>
                  </a:lnTo>
                  <a:lnTo>
                    <a:pt x="0" y="95"/>
                  </a:lnTo>
                </a:path>
              </a:pathLst>
            </a:custGeom>
            <a:solidFill>
              <a:srgbClr val="1E99EA"/>
            </a:solidFill>
            <a:ln w="12700" cap="rnd" cmpd="sng">
              <a:noFill/>
              <a:prstDash val="solid"/>
              <a:round/>
              <a:headEnd type="none" w="med" len="med"/>
              <a:tailEnd type="none" w="med" len="med"/>
            </a:ln>
          </p:spPr>
          <p:txBody>
            <a:bodyPr/>
            <a:lstStyle/>
            <a:p>
              <a:endParaRPr lang="en-US"/>
            </a:p>
          </p:txBody>
        </p:sp>
        <p:sp>
          <p:nvSpPr>
            <p:cNvPr id="66596" name="Freeform 32"/>
            <p:cNvSpPr>
              <a:spLocks/>
            </p:cNvSpPr>
            <p:nvPr/>
          </p:nvSpPr>
          <p:spPr bwMode="auto">
            <a:xfrm>
              <a:off x="2543" y="2648"/>
              <a:ext cx="60" cy="180"/>
            </a:xfrm>
            <a:custGeom>
              <a:avLst/>
              <a:gdLst>
                <a:gd name="T0" fmla="*/ 0 w 60"/>
                <a:gd name="T1" fmla="*/ 97 h 180"/>
                <a:gd name="T2" fmla="*/ 59 w 60"/>
                <a:gd name="T3" fmla="*/ 179 h 180"/>
                <a:gd name="T4" fmla="*/ 59 w 60"/>
                <a:gd name="T5" fmla="*/ 82 h 180"/>
                <a:gd name="T6" fmla="*/ 0 w 60"/>
                <a:gd name="T7" fmla="*/ 0 h 180"/>
                <a:gd name="T8" fmla="*/ 0 w 60"/>
                <a:gd name="T9" fmla="*/ 97 h 180"/>
                <a:gd name="T10" fmla="*/ 0 60000 65536"/>
                <a:gd name="T11" fmla="*/ 0 60000 65536"/>
                <a:gd name="T12" fmla="*/ 0 60000 65536"/>
                <a:gd name="T13" fmla="*/ 0 60000 65536"/>
                <a:gd name="T14" fmla="*/ 0 60000 65536"/>
                <a:gd name="T15" fmla="*/ 0 w 60"/>
                <a:gd name="T16" fmla="*/ 0 h 180"/>
                <a:gd name="T17" fmla="*/ 60 w 60"/>
                <a:gd name="T18" fmla="*/ 180 h 180"/>
              </a:gdLst>
              <a:ahLst/>
              <a:cxnLst>
                <a:cxn ang="T10">
                  <a:pos x="T0" y="T1"/>
                </a:cxn>
                <a:cxn ang="T11">
                  <a:pos x="T2" y="T3"/>
                </a:cxn>
                <a:cxn ang="T12">
                  <a:pos x="T4" y="T5"/>
                </a:cxn>
                <a:cxn ang="T13">
                  <a:pos x="T6" y="T7"/>
                </a:cxn>
                <a:cxn ang="T14">
                  <a:pos x="T8" y="T9"/>
                </a:cxn>
              </a:cxnLst>
              <a:rect l="T15" t="T16" r="T17" b="T18"/>
              <a:pathLst>
                <a:path w="60" h="180">
                  <a:moveTo>
                    <a:pt x="0" y="97"/>
                  </a:moveTo>
                  <a:lnTo>
                    <a:pt x="59" y="179"/>
                  </a:lnTo>
                  <a:lnTo>
                    <a:pt x="59" y="82"/>
                  </a:lnTo>
                  <a:lnTo>
                    <a:pt x="0" y="0"/>
                  </a:lnTo>
                  <a:lnTo>
                    <a:pt x="0" y="97"/>
                  </a:lnTo>
                </a:path>
              </a:pathLst>
            </a:custGeom>
            <a:solidFill>
              <a:srgbClr val="FF0065"/>
            </a:solidFill>
            <a:ln w="12700" cap="rnd" cmpd="sng">
              <a:noFill/>
              <a:prstDash val="solid"/>
              <a:round/>
              <a:headEnd type="none" w="med" len="med"/>
              <a:tailEnd type="none" w="med" len="med"/>
            </a:ln>
          </p:spPr>
          <p:txBody>
            <a:bodyPr/>
            <a:lstStyle/>
            <a:p>
              <a:endParaRPr lang="en-US"/>
            </a:p>
          </p:txBody>
        </p:sp>
        <p:sp>
          <p:nvSpPr>
            <p:cNvPr id="66597" name="Freeform 33"/>
            <p:cNvSpPr>
              <a:spLocks/>
            </p:cNvSpPr>
            <p:nvPr/>
          </p:nvSpPr>
          <p:spPr bwMode="auto">
            <a:xfrm>
              <a:off x="2543" y="2421"/>
              <a:ext cx="60" cy="178"/>
            </a:xfrm>
            <a:custGeom>
              <a:avLst/>
              <a:gdLst>
                <a:gd name="T0" fmla="*/ 0 w 60"/>
                <a:gd name="T1" fmla="*/ 95 h 178"/>
                <a:gd name="T2" fmla="*/ 59 w 60"/>
                <a:gd name="T3" fmla="*/ 177 h 178"/>
                <a:gd name="T4" fmla="*/ 59 w 60"/>
                <a:gd name="T5" fmla="*/ 85 h 178"/>
                <a:gd name="T6" fmla="*/ 0 w 60"/>
                <a:gd name="T7" fmla="*/ 0 h 178"/>
                <a:gd name="T8" fmla="*/ 0 w 60"/>
                <a:gd name="T9" fmla="*/ 95 h 178"/>
                <a:gd name="T10" fmla="*/ 0 60000 65536"/>
                <a:gd name="T11" fmla="*/ 0 60000 65536"/>
                <a:gd name="T12" fmla="*/ 0 60000 65536"/>
                <a:gd name="T13" fmla="*/ 0 60000 65536"/>
                <a:gd name="T14" fmla="*/ 0 60000 65536"/>
                <a:gd name="T15" fmla="*/ 0 w 60"/>
                <a:gd name="T16" fmla="*/ 0 h 178"/>
                <a:gd name="T17" fmla="*/ 60 w 60"/>
                <a:gd name="T18" fmla="*/ 178 h 178"/>
              </a:gdLst>
              <a:ahLst/>
              <a:cxnLst>
                <a:cxn ang="T10">
                  <a:pos x="T0" y="T1"/>
                </a:cxn>
                <a:cxn ang="T11">
                  <a:pos x="T2" y="T3"/>
                </a:cxn>
                <a:cxn ang="T12">
                  <a:pos x="T4" y="T5"/>
                </a:cxn>
                <a:cxn ang="T13">
                  <a:pos x="T6" y="T7"/>
                </a:cxn>
                <a:cxn ang="T14">
                  <a:pos x="T8" y="T9"/>
                </a:cxn>
              </a:cxnLst>
              <a:rect l="T15" t="T16" r="T17" b="T18"/>
              <a:pathLst>
                <a:path w="60" h="178">
                  <a:moveTo>
                    <a:pt x="0" y="95"/>
                  </a:moveTo>
                  <a:lnTo>
                    <a:pt x="59" y="177"/>
                  </a:lnTo>
                  <a:lnTo>
                    <a:pt x="59" y="85"/>
                  </a:lnTo>
                  <a:lnTo>
                    <a:pt x="0" y="0"/>
                  </a:lnTo>
                  <a:lnTo>
                    <a:pt x="0" y="95"/>
                  </a:lnTo>
                </a:path>
              </a:pathLst>
            </a:custGeom>
            <a:solidFill>
              <a:srgbClr val="1E99EA"/>
            </a:solidFill>
            <a:ln w="12700" cap="rnd" cmpd="sng">
              <a:noFill/>
              <a:prstDash val="solid"/>
              <a:round/>
              <a:headEnd type="none" w="med" len="med"/>
              <a:tailEnd type="none" w="med" len="med"/>
            </a:ln>
          </p:spPr>
          <p:txBody>
            <a:bodyPr/>
            <a:lstStyle/>
            <a:p>
              <a:endParaRPr lang="en-US"/>
            </a:p>
          </p:txBody>
        </p:sp>
        <p:sp>
          <p:nvSpPr>
            <p:cNvPr id="66598" name="Freeform 34"/>
            <p:cNvSpPr>
              <a:spLocks/>
            </p:cNvSpPr>
            <p:nvPr/>
          </p:nvSpPr>
          <p:spPr bwMode="auto">
            <a:xfrm>
              <a:off x="2543" y="2193"/>
              <a:ext cx="60" cy="177"/>
            </a:xfrm>
            <a:custGeom>
              <a:avLst/>
              <a:gdLst>
                <a:gd name="T0" fmla="*/ 0 w 60"/>
                <a:gd name="T1" fmla="*/ 95 h 177"/>
                <a:gd name="T2" fmla="*/ 59 w 60"/>
                <a:gd name="T3" fmla="*/ 176 h 177"/>
                <a:gd name="T4" fmla="*/ 59 w 60"/>
                <a:gd name="T5" fmla="*/ 84 h 177"/>
                <a:gd name="T6" fmla="*/ 0 w 60"/>
                <a:gd name="T7" fmla="*/ 0 h 177"/>
                <a:gd name="T8" fmla="*/ 0 w 60"/>
                <a:gd name="T9" fmla="*/ 95 h 177"/>
                <a:gd name="T10" fmla="*/ 0 60000 65536"/>
                <a:gd name="T11" fmla="*/ 0 60000 65536"/>
                <a:gd name="T12" fmla="*/ 0 60000 65536"/>
                <a:gd name="T13" fmla="*/ 0 60000 65536"/>
                <a:gd name="T14" fmla="*/ 0 60000 65536"/>
                <a:gd name="T15" fmla="*/ 0 w 60"/>
                <a:gd name="T16" fmla="*/ 0 h 177"/>
                <a:gd name="T17" fmla="*/ 60 w 60"/>
                <a:gd name="T18" fmla="*/ 177 h 177"/>
              </a:gdLst>
              <a:ahLst/>
              <a:cxnLst>
                <a:cxn ang="T10">
                  <a:pos x="T0" y="T1"/>
                </a:cxn>
                <a:cxn ang="T11">
                  <a:pos x="T2" y="T3"/>
                </a:cxn>
                <a:cxn ang="T12">
                  <a:pos x="T4" y="T5"/>
                </a:cxn>
                <a:cxn ang="T13">
                  <a:pos x="T6" y="T7"/>
                </a:cxn>
                <a:cxn ang="T14">
                  <a:pos x="T8" y="T9"/>
                </a:cxn>
              </a:cxnLst>
              <a:rect l="T15" t="T16" r="T17" b="T18"/>
              <a:pathLst>
                <a:path w="60" h="177">
                  <a:moveTo>
                    <a:pt x="0" y="95"/>
                  </a:moveTo>
                  <a:lnTo>
                    <a:pt x="59" y="176"/>
                  </a:lnTo>
                  <a:lnTo>
                    <a:pt x="59" y="84"/>
                  </a:lnTo>
                  <a:lnTo>
                    <a:pt x="0" y="0"/>
                  </a:lnTo>
                  <a:lnTo>
                    <a:pt x="0" y="95"/>
                  </a:lnTo>
                </a:path>
              </a:pathLst>
            </a:custGeom>
            <a:solidFill>
              <a:srgbClr val="FF0065"/>
            </a:solidFill>
            <a:ln w="12700" cap="rnd" cmpd="sng">
              <a:noFill/>
              <a:prstDash val="solid"/>
              <a:round/>
              <a:headEnd type="none" w="med" len="med"/>
              <a:tailEnd type="none" w="med" len="med"/>
            </a:ln>
          </p:spPr>
          <p:txBody>
            <a:bodyPr/>
            <a:lstStyle/>
            <a:p>
              <a:endParaRPr lang="en-US"/>
            </a:p>
          </p:txBody>
        </p:sp>
        <p:sp>
          <p:nvSpPr>
            <p:cNvPr id="66599" name="Freeform 35"/>
            <p:cNvSpPr>
              <a:spLocks/>
            </p:cNvSpPr>
            <p:nvPr/>
          </p:nvSpPr>
          <p:spPr bwMode="auto">
            <a:xfrm>
              <a:off x="2543" y="1964"/>
              <a:ext cx="60" cy="180"/>
            </a:xfrm>
            <a:custGeom>
              <a:avLst/>
              <a:gdLst>
                <a:gd name="T0" fmla="*/ 0 w 60"/>
                <a:gd name="T1" fmla="*/ 95 h 180"/>
                <a:gd name="T2" fmla="*/ 59 w 60"/>
                <a:gd name="T3" fmla="*/ 179 h 180"/>
                <a:gd name="T4" fmla="*/ 59 w 60"/>
                <a:gd name="T5" fmla="*/ 82 h 180"/>
                <a:gd name="T6" fmla="*/ 0 w 60"/>
                <a:gd name="T7" fmla="*/ 0 h 180"/>
                <a:gd name="T8" fmla="*/ 0 w 60"/>
                <a:gd name="T9" fmla="*/ 95 h 180"/>
                <a:gd name="T10" fmla="*/ 0 60000 65536"/>
                <a:gd name="T11" fmla="*/ 0 60000 65536"/>
                <a:gd name="T12" fmla="*/ 0 60000 65536"/>
                <a:gd name="T13" fmla="*/ 0 60000 65536"/>
                <a:gd name="T14" fmla="*/ 0 60000 65536"/>
                <a:gd name="T15" fmla="*/ 0 w 60"/>
                <a:gd name="T16" fmla="*/ 0 h 180"/>
                <a:gd name="T17" fmla="*/ 60 w 60"/>
                <a:gd name="T18" fmla="*/ 180 h 180"/>
              </a:gdLst>
              <a:ahLst/>
              <a:cxnLst>
                <a:cxn ang="T10">
                  <a:pos x="T0" y="T1"/>
                </a:cxn>
                <a:cxn ang="T11">
                  <a:pos x="T2" y="T3"/>
                </a:cxn>
                <a:cxn ang="T12">
                  <a:pos x="T4" y="T5"/>
                </a:cxn>
                <a:cxn ang="T13">
                  <a:pos x="T6" y="T7"/>
                </a:cxn>
                <a:cxn ang="T14">
                  <a:pos x="T8" y="T9"/>
                </a:cxn>
              </a:cxnLst>
              <a:rect l="T15" t="T16" r="T17" b="T18"/>
              <a:pathLst>
                <a:path w="60" h="180">
                  <a:moveTo>
                    <a:pt x="0" y="95"/>
                  </a:moveTo>
                  <a:lnTo>
                    <a:pt x="59" y="179"/>
                  </a:lnTo>
                  <a:lnTo>
                    <a:pt x="59" y="82"/>
                  </a:lnTo>
                  <a:lnTo>
                    <a:pt x="0" y="0"/>
                  </a:lnTo>
                  <a:lnTo>
                    <a:pt x="0" y="95"/>
                  </a:lnTo>
                </a:path>
              </a:pathLst>
            </a:custGeom>
            <a:solidFill>
              <a:srgbClr val="1E99EA"/>
            </a:solidFill>
            <a:ln w="12700" cap="rnd" cmpd="sng">
              <a:noFill/>
              <a:prstDash val="solid"/>
              <a:round/>
              <a:headEnd type="none" w="med" len="med"/>
              <a:tailEnd type="none" w="med" len="med"/>
            </a:ln>
          </p:spPr>
          <p:txBody>
            <a:bodyPr/>
            <a:lstStyle/>
            <a:p>
              <a:endParaRPr lang="en-US"/>
            </a:p>
          </p:txBody>
        </p:sp>
        <p:sp>
          <p:nvSpPr>
            <p:cNvPr id="66600" name="Freeform 36"/>
            <p:cNvSpPr>
              <a:spLocks/>
            </p:cNvSpPr>
            <p:nvPr/>
          </p:nvSpPr>
          <p:spPr bwMode="auto">
            <a:xfrm>
              <a:off x="2328" y="2076"/>
              <a:ext cx="158" cy="211"/>
            </a:xfrm>
            <a:custGeom>
              <a:avLst/>
              <a:gdLst>
                <a:gd name="T0" fmla="*/ 157 w 158"/>
                <a:gd name="T1" fmla="*/ 0 h 211"/>
                <a:gd name="T2" fmla="*/ 157 w 158"/>
                <a:gd name="T3" fmla="*/ 210 h 211"/>
                <a:gd name="T4" fmla="*/ 0 w 158"/>
                <a:gd name="T5" fmla="*/ 210 h 211"/>
                <a:gd name="T6" fmla="*/ 0 w 158"/>
                <a:gd name="T7" fmla="*/ 0 h 211"/>
                <a:gd name="T8" fmla="*/ 157 w 158"/>
                <a:gd name="T9" fmla="*/ 0 h 211"/>
                <a:gd name="T10" fmla="*/ 0 60000 65536"/>
                <a:gd name="T11" fmla="*/ 0 60000 65536"/>
                <a:gd name="T12" fmla="*/ 0 60000 65536"/>
                <a:gd name="T13" fmla="*/ 0 60000 65536"/>
                <a:gd name="T14" fmla="*/ 0 60000 65536"/>
                <a:gd name="T15" fmla="*/ 0 w 158"/>
                <a:gd name="T16" fmla="*/ 0 h 211"/>
                <a:gd name="T17" fmla="*/ 158 w 158"/>
                <a:gd name="T18" fmla="*/ 211 h 211"/>
              </a:gdLst>
              <a:ahLst/>
              <a:cxnLst>
                <a:cxn ang="T10">
                  <a:pos x="T0" y="T1"/>
                </a:cxn>
                <a:cxn ang="T11">
                  <a:pos x="T2" y="T3"/>
                </a:cxn>
                <a:cxn ang="T12">
                  <a:pos x="T4" y="T5"/>
                </a:cxn>
                <a:cxn ang="T13">
                  <a:pos x="T6" y="T7"/>
                </a:cxn>
                <a:cxn ang="T14">
                  <a:pos x="T8" y="T9"/>
                </a:cxn>
              </a:cxnLst>
              <a:rect l="T15" t="T16" r="T17" b="T18"/>
              <a:pathLst>
                <a:path w="158" h="211">
                  <a:moveTo>
                    <a:pt x="157" y="0"/>
                  </a:moveTo>
                  <a:lnTo>
                    <a:pt x="157" y="210"/>
                  </a:lnTo>
                  <a:lnTo>
                    <a:pt x="0" y="210"/>
                  </a:lnTo>
                  <a:lnTo>
                    <a:pt x="0" y="0"/>
                  </a:lnTo>
                  <a:lnTo>
                    <a:pt x="157" y="0"/>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66601" name="Freeform 37"/>
            <p:cNvSpPr>
              <a:spLocks/>
            </p:cNvSpPr>
            <p:nvPr/>
          </p:nvSpPr>
          <p:spPr bwMode="auto">
            <a:xfrm>
              <a:off x="2322" y="2069"/>
              <a:ext cx="172" cy="224"/>
            </a:xfrm>
            <a:custGeom>
              <a:avLst/>
              <a:gdLst>
                <a:gd name="T0" fmla="*/ 164 w 172"/>
                <a:gd name="T1" fmla="*/ 11 h 224"/>
                <a:gd name="T2" fmla="*/ 159 w 172"/>
                <a:gd name="T3" fmla="*/ 5 h 224"/>
                <a:gd name="T4" fmla="*/ 159 w 172"/>
                <a:gd name="T5" fmla="*/ 218 h 224"/>
                <a:gd name="T6" fmla="*/ 164 w 172"/>
                <a:gd name="T7" fmla="*/ 209 h 224"/>
                <a:gd name="T8" fmla="*/ 5 w 172"/>
                <a:gd name="T9" fmla="*/ 209 h 224"/>
                <a:gd name="T10" fmla="*/ 12 w 172"/>
                <a:gd name="T11" fmla="*/ 218 h 224"/>
                <a:gd name="T12" fmla="*/ 12 w 172"/>
                <a:gd name="T13" fmla="*/ 5 h 224"/>
                <a:gd name="T14" fmla="*/ 5 w 172"/>
                <a:gd name="T15" fmla="*/ 11 h 224"/>
                <a:gd name="T16" fmla="*/ 164 w 172"/>
                <a:gd name="T17" fmla="*/ 11 h 224"/>
                <a:gd name="T18" fmla="*/ 171 w 172"/>
                <a:gd name="T19" fmla="*/ 0 h 224"/>
                <a:gd name="T20" fmla="*/ 0 w 172"/>
                <a:gd name="T21" fmla="*/ 0 h 224"/>
                <a:gd name="T22" fmla="*/ 0 w 172"/>
                <a:gd name="T23" fmla="*/ 223 h 224"/>
                <a:gd name="T24" fmla="*/ 171 w 172"/>
                <a:gd name="T25" fmla="*/ 223 h 224"/>
                <a:gd name="T26" fmla="*/ 171 w 172"/>
                <a:gd name="T27" fmla="*/ 0 h 224"/>
                <a:gd name="T28" fmla="*/ 164 w 172"/>
                <a:gd name="T29" fmla="*/ 11 h 22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72"/>
                <a:gd name="T46" fmla="*/ 0 h 224"/>
                <a:gd name="T47" fmla="*/ 172 w 172"/>
                <a:gd name="T48" fmla="*/ 224 h 22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72" h="224">
                  <a:moveTo>
                    <a:pt x="164" y="11"/>
                  </a:moveTo>
                  <a:lnTo>
                    <a:pt x="159" y="5"/>
                  </a:lnTo>
                  <a:lnTo>
                    <a:pt x="159" y="218"/>
                  </a:lnTo>
                  <a:lnTo>
                    <a:pt x="164" y="209"/>
                  </a:lnTo>
                  <a:lnTo>
                    <a:pt x="5" y="209"/>
                  </a:lnTo>
                  <a:lnTo>
                    <a:pt x="12" y="218"/>
                  </a:lnTo>
                  <a:lnTo>
                    <a:pt x="12" y="5"/>
                  </a:lnTo>
                  <a:lnTo>
                    <a:pt x="5" y="11"/>
                  </a:lnTo>
                  <a:lnTo>
                    <a:pt x="164" y="11"/>
                  </a:lnTo>
                  <a:lnTo>
                    <a:pt x="171" y="0"/>
                  </a:lnTo>
                  <a:lnTo>
                    <a:pt x="0" y="0"/>
                  </a:lnTo>
                  <a:lnTo>
                    <a:pt x="0" y="223"/>
                  </a:lnTo>
                  <a:lnTo>
                    <a:pt x="171" y="223"/>
                  </a:lnTo>
                  <a:lnTo>
                    <a:pt x="171" y="0"/>
                  </a:lnTo>
                  <a:lnTo>
                    <a:pt x="164" y="11"/>
                  </a:lnTo>
                </a:path>
              </a:pathLst>
            </a:custGeom>
            <a:solidFill>
              <a:srgbClr val="000000"/>
            </a:solidFill>
            <a:ln w="12700" cap="rnd" cmpd="sng">
              <a:noFill/>
              <a:prstDash val="solid"/>
              <a:round/>
              <a:headEnd type="none" w="med" len="med"/>
              <a:tailEnd type="none" w="med" len="med"/>
            </a:ln>
          </p:spPr>
          <p:txBody>
            <a:bodyPr/>
            <a:lstStyle/>
            <a:p>
              <a:endParaRPr lang="en-US"/>
            </a:p>
          </p:txBody>
        </p:sp>
        <p:sp>
          <p:nvSpPr>
            <p:cNvPr id="66602" name="Freeform 38"/>
            <p:cNvSpPr>
              <a:spLocks/>
            </p:cNvSpPr>
            <p:nvPr/>
          </p:nvSpPr>
          <p:spPr bwMode="auto">
            <a:xfrm>
              <a:off x="1744" y="2073"/>
              <a:ext cx="201" cy="226"/>
            </a:xfrm>
            <a:custGeom>
              <a:avLst/>
              <a:gdLst>
                <a:gd name="T0" fmla="*/ 121 w 201"/>
                <a:gd name="T1" fmla="*/ 220 h 226"/>
                <a:gd name="T2" fmla="*/ 156 w 201"/>
                <a:gd name="T3" fmla="*/ 203 h 226"/>
                <a:gd name="T4" fmla="*/ 183 w 201"/>
                <a:gd name="T5" fmla="*/ 173 h 226"/>
                <a:gd name="T6" fmla="*/ 198 w 201"/>
                <a:gd name="T7" fmla="*/ 136 h 226"/>
                <a:gd name="T8" fmla="*/ 198 w 201"/>
                <a:gd name="T9" fmla="*/ 89 h 226"/>
                <a:gd name="T10" fmla="*/ 193 w 201"/>
                <a:gd name="T11" fmla="*/ 68 h 226"/>
                <a:gd name="T12" fmla="*/ 170 w 201"/>
                <a:gd name="T13" fmla="*/ 33 h 226"/>
                <a:gd name="T14" fmla="*/ 156 w 201"/>
                <a:gd name="T15" fmla="*/ 19 h 226"/>
                <a:gd name="T16" fmla="*/ 121 w 201"/>
                <a:gd name="T17" fmla="*/ 0 h 226"/>
                <a:gd name="T18" fmla="*/ 79 w 201"/>
                <a:gd name="T19" fmla="*/ 0 h 226"/>
                <a:gd name="T20" fmla="*/ 44 w 201"/>
                <a:gd name="T21" fmla="*/ 19 h 226"/>
                <a:gd name="T22" fmla="*/ 17 w 201"/>
                <a:gd name="T23" fmla="*/ 49 h 226"/>
                <a:gd name="T24" fmla="*/ 7 w 201"/>
                <a:gd name="T25" fmla="*/ 70 h 226"/>
                <a:gd name="T26" fmla="*/ 0 w 201"/>
                <a:gd name="T27" fmla="*/ 114 h 226"/>
                <a:gd name="T28" fmla="*/ 7 w 201"/>
                <a:gd name="T29" fmla="*/ 157 h 226"/>
                <a:gd name="T30" fmla="*/ 30 w 201"/>
                <a:gd name="T31" fmla="*/ 192 h 226"/>
                <a:gd name="T32" fmla="*/ 59 w 201"/>
                <a:gd name="T33" fmla="*/ 214 h 226"/>
                <a:gd name="T34" fmla="*/ 114 w 201"/>
                <a:gd name="T35" fmla="*/ 225 h 226"/>
                <a:gd name="T36" fmla="*/ 94 w 201"/>
                <a:gd name="T37" fmla="*/ 217 h 226"/>
                <a:gd name="T38" fmla="*/ 104 w 201"/>
                <a:gd name="T39" fmla="*/ 211 h 226"/>
                <a:gd name="T40" fmla="*/ 94 w 201"/>
                <a:gd name="T41" fmla="*/ 217 h 226"/>
                <a:gd name="T42" fmla="*/ 101 w 201"/>
                <a:gd name="T43" fmla="*/ 209 h 226"/>
                <a:gd name="T44" fmla="*/ 64 w 201"/>
                <a:gd name="T45" fmla="*/ 203 h 226"/>
                <a:gd name="T46" fmla="*/ 49 w 201"/>
                <a:gd name="T47" fmla="*/ 192 h 226"/>
                <a:gd name="T48" fmla="*/ 37 w 201"/>
                <a:gd name="T49" fmla="*/ 182 h 226"/>
                <a:gd name="T50" fmla="*/ 27 w 201"/>
                <a:gd name="T51" fmla="*/ 168 h 226"/>
                <a:gd name="T52" fmla="*/ 12 w 201"/>
                <a:gd name="T53" fmla="*/ 133 h 226"/>
                <a:gd name="T54" fmla="*/ 12 w 201"/>
                <a:gd name="T55" fmla="*/ 92 h 226"/>
                <a:gd name="T56" fmla="*/ 27 w 201"/>
                <a:gd name="T57" fmla="*/ 54 h 226"/>
                <a:gd name="T58" fmla="*/ 37 w 201"/>
                <a:gd name="T59" fmla="*/ 41 h 226"/>
                <a:gd name="T60" fmla="*/ 49 w 201"/>
                <a:gd name="T61" fmla="*/ 30 h 226"/>
                <a:gd name="T62" fmla="*/ 64 w 201"/>
                <a:gd name="T63" fmla="*/ 19 h 226"/>
                <a:gd name="T64" fmla="*/ 101 w 201"/>
                <a:gd name="T65" fmla="*/ 11 h 226"/>
                <a:gd name="T66" fmla="*/ 136 w 201"/>
                <a:gd name="T67" fmla="*/ 19 h 226"/>
                <a:gd name="T68" fmla="*/ 151 w 201"/>
                <a:gd name="T69" fmla="*/ 30 h 226"/>
                <a:gd name="T70" fmla="*/ 163 w 201"/>
                <a:gd name="T71" fmla="*/ 41 h 226"/>
                <a:gd name="T72" fmla="*/ 173 w 201"/>
                <a:gd name="T73" fmla="*/ 54 h 226"/>
                <a:gd name="T74" fmla="*/ 188 w 201"/>
                <a:gd name="T75" fmla="*/ 92 h 226"/>
                <a:gd name="T76" fmla="*/ 188 w 201"/>
                <a:gd name="T77" fmla="*/ 133 h 226"/>
                <a:gd name="T78" fmla="*/ 173 w 201"/>
                <a:gd name="T79" fmla="*/ 168 h 226"/>
                <a:gd name="T80" fmla="*/ 163 w 201"/>
                <a:gd name="T81" fmla="*/ 182 h 226"/>
                <a:gd name="T82" fmla="*/ 151 w 201"/>
                <a:gd name="T83" fmla="*/ 192 h 226"/>
                <a:gd name="T84" fmla="*/ 136 w 201"/>
                <a:gd name="T85" fmla="*/ 203 h 226"/>
                <a:gd name="T86" fmla="*/ 101 w 201"/>
                <a:gd name="T87" fmla="*/ 209 h 226"/>
                <a:gd name="T88" fmla="*/ 99 w 201"/>
                <a:gd name="T89" fmla="*/ 222 h 22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01"/>
                <a:gd name="T136" fmla="*/ 0 h 226"/>
                <a:gd name="T137" fmla="*/ 201 w 201"/>
                <a:gd name="T138" fmla="*/ 226 h 22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01" h="226">
                  <a:moveTo>
                    <a:pt x="99" y="222"/>
                  </a:moveTo>
                  <a:lnTo>
                    <a:pt x="121" y="220"/>
                  </a:lnTo>
                  <a:lnTo>
                    <a:pt x="141" y="214"/>
                  </a:lnTo>
                  <a:lnTo>
                    <a:pt x="156" y="203"/>
                  </a:lnTo>
                  <a:lnTo>
                    <a:pt x="170" y="192"/>
                  </a:lnTo>
                  <a:lnTo>
                    <a:pt x="183" y="173"/>
                  </a:lnTo>
                  <a:lnTo>
                    <a:pt x="193" y="157"/>
                  </a:lnTo>
                  <a:lnTo>
                    <a:pt x="198" y="136"/>
                  </a:lnTo>
                  <a:lnTo>
                    <a:pt x="200" y="114"/>
                  </a:lnTo>
                  <a:lnTo>
                    <a:pt x="198" y="89"/>
                  </a:lnTo>
                  <a:lnTo>
                    <a:pt x="193" y="70"/>
                  </a:lnTo>
                  <a:lnTo>
                    <a:pt x="193" y="68"/>
                  </a:lnTo>
                  <a:lnTo>
                    <a:pt x="183" y="49"/>
                  </a:lnTo>
                  <a:lnTo>
                    <a:pt x="170" y="33"/>
                  </a:lnTo>
                  <a:lnTo>
                    <a:pt x="158" y="19"/>
                  </a:lnTo>
                  <a:lnTo>
                    <a:pt x="156" y="19"/>
                  </a:lnTo>
                  <a:lnTo>
                    <a:pt x="141" y="8"/>
                  </a:lnTo>
                  <a:lnTo>
                    <a:pt x="121" y="0"/>
                  </a:lnTo>
                  <a:lnTo>
                    <a:pt x="101" y="0"/>
                  </a:lnTo>
                  <a:lnTo>
                    <a:pt x="79" y="0"/>
                  </a:lnTo>
                  <a:lnTo>
                    <a:pt x="59" y="8"/>
                  </a:lnTo>
                  <a:lnTo>
                    <a:pt x="44" y="19"/>
                  </a:lnTo>
                  <a:lnTo>
                    <a:pt x="30" y="33"/>
                  </a:lnTo>
                  <a:lnTo>
                    <a:pt x="17" y="49"/>
                  </a:lnTo>
                  <a:lnTo>
                    <a:pt x="7" y="68"/>
                  </a:lnTo>
                  <a:lnTo>
                    <a:pt x="7" y="70"/>
                  </a:lnTo>
                  <a:lnTo>
                    <a:pt x="0" y="89"/>
                  </a:lnTo>
                  <a:lnTo>
                    <a:pt x="0" y="114"/>
                  </a:lnTo>
                  <a:lnTo>
                    <a:pt x="0" y="136"/>
                  </a:lnTo>
                  <a:lnTo>
                    <a:pt x="7" y="157"/>
                  </a:lnTo>
                  <a:lnTo>
                    <a:pt x="17" y="173"/>
                  </a:lnTo>
                  <a:lnTo>
                    <a:pt x="30" y="192"/>
                  </a:lnTo>
                  <a:lnTo>
                    <a:pt x="44" y="203"/>
                  </a:lnTo>
                  <a:lnTo>
                    <a:pt x="59" y="214"/>
                  </a:lnTo>
                  <a:lnTo>
                    <a:pt x="79" y="220"/>
                  </a:lnTo>
                  <a:lnTo>
                    <a:pt x="114" y="225"/>
                  </a:lnTo>
                  <a:lnTo>
                    <a:pt x="101" y="209"/>
                  </a:lnTo>
                  <a:lnTo>
                    <a:pt x="94" y="217"/>
                  </a:lnTo>
                  <a:lnTo>
                    <a:pt x="99" y="222"/>
                  </a:lnTo>
                  <a:lnTo>
                    <a:pt x="104" y="211"/>
                  </a:lnTo>
                  <a:lnTo>
                    <a:pt x="101" y="209"/>
                  </a:lnTo>
                  <a:lnTo>
                    <a:pt x="94" y="217"/>
                  </a:lnTo>
                  <a:lnTo>
                    <a:pt x="96" y="220"/>
                  </a:lnTo>
                  <a:lnTo>
                    <a:pt x="101" y="209"/>
                  </a:lnTo>
                  <a:lnTo>
                    <a:pt x="81" y="209"/>
                  </a:lnTo>
                  <a:lnTo>
                    <a:pt x="64" y="203"/>
                  </a:lnTo>
                  <a:lnTo>
                    <a:pt x="67" y="203"/>
                  </a:lnTo>
                  <a:lnTo>
                    <a:pt x="49" y="192"/>
                  </a:lnTo>
                  <a:lnTo>
                    <a:pt x="52" y="195"/>
                  </a:lnTo>
                  <a:lnTo>
                    <a:pt x="37" y="182"/>
                  </a:lnTo>
                  <a:lnTo>
                    <a:pt x="25" y="165"/>
                  </a:lnTo>
                  <a:lnTo>
                    <a:pt x="27" y="168"/>
                  </a:lnTo>
                  <a:lnTo>
                    <a:pt x="17" y="152"/>
                  </a:lnTo>
                  <a:lnTo>
                    <a:pt x="12" y="133"/>
                  </a:lnTo>
                  <a:lnTo>
                    <a:pt x="10" y="114"/>
                  </a:lnTo>
                  <a:lnTo>
                    <a:pt x="12" y="92"/>
                  </a:lnTo>
                  <a:lnTo>
                    <a:pt x="17" y="73"/>
                  </a:lnTo>
                  <a:lnTo>
                    <a:pt x="27" y="54"/>
                  </a:lnTo>
                  <a:lnTo>
                    <a:pt x="25" y="57"/>
                  </a:lnTo>
                  <a:lnTo>
                    <a:pt x="37" y="41"/>
                  </a:lnTo>
                  <a:lnTo>
                    <a:pt x="52" y="30"/>
                  </a:lnTo>
                  <a:lnTo>
                    <a:pt x="49" y="30"/>
                  </a:lnTo>
                  <a:lnTo>
                    <a:pt x="67" y="19"/>
                  </a:lnTo>
                  <a:lnTo>
                    <a:pt x="64" y="19"/>
                  </a:lnTo>
                  <a:lnTo>
                    <a:pt x="81" y="14"/>
                  </a:lnTo>
                  <a:lnTo>
                    <a:pt x="101" y="11"/>
                  </a:lnTo>
                  <a:lnTo>
                    <a:pt x="119" y="14"/>
                  </a:lnTo>
                  <a:lnTo>
                    <a:pt x="136" y="19"/>
                  </a:lnTo>
                  <a:lnTo>
                    <a:pt x="133" y="19"/>
                  </a:lnTo>
                  <a:lnTo>
                    <a:pt x="151" y="30"/>
                  </a:lnTo>
                  <a:lnTo>
                    <a:pt x="148" y="30"/>
                  </a:lnTo>
                  <a:lnTo>
                    <a:pt x="163" y="41"/>
                  </a:lnTo>
                  <a:lnTo>
                    <a:pt x="175" y="57"/>
                  </a:lnTo>
                  <a:lnTo>
                    <a:pt x="173" y="54"/>
                  </a:lnTo>
                  <a:lnTo>
                    <a:pt x="180" y="73"/>
                  </a:lnTo>
                  <a:lnTo>
                    <a:pt x="188" y="92"/>
                  </a:lnTo>
                  <a:lnTo>
                    <a:pt x="188" y="114"/>
                  </a:lnTo>
                  <a:lnTo>
                    <a:pt x="188" y="133"/>
                  </a:lnTo>
                  <a:lnTo>
                    <a:pt x="180" y="152"/>
                  </a:lnTo>
                  <a:lnTo>
                    <a:pt x="173" y="168"/>
                  </a:lnTo>
                  <a:lnTo>
                    <a:pt x="175" y="165"/>
                  </a:lnTo>
                  <a:lnTo>
                    <a:pt x="163" y="182"/>
                  </a:lnTo>
                  <a:lnTo>
                    <a:pt x="148" y="195"/>
                  </a:lnTo>
                  <a:lnTo>
                    <a:pt x="151" y="192"/>
                  </a:lnTo>
                  <a:lnTo>
                    <a:pt x="133" y="203"/>
                  </a:lnTo>
                  <a:lnTo>
                    <a:pt x="136" y="203"/>
                  </a:lnTo>
                  <a:lnTo>
                    <a:pt x="119" y="209"/>
                  </a:lnTo>
                  <a:lnTo>
                    <a:pt x="101" y="209"/>
                  </a:lnTo>
                  <a:lnTo>
                    <a:pt x="104" y="211"/>
                  </a:lnTo>
                  <a:lnTo>
                    <a:pt x="99" y="222"/>
                  </a:lnTo>
                </a:path>
              </a:pathLst>
            </a:custGeom>
            <a:solidFill>
              <a:srgbClr val="99ADC1"/>
            </a:solidFill>
            <a:ln w="12700" cap="rnd" cmpd="sng">
              <a:noFill/>
              <a:prstDash val="solid"/>
              <a:round/>
              <a:headEnd type="none" w="med" len="med"/>
              <a:tailEnd type="none" w="med" len="med"/>
            </a:ln>
          </p:spPr>
          <p:txBody>
            <a:bodyPr/>
            <a:lstStyle/>
            <a:p>
              <a:endParaRPr lang="en-US"/>
            </a:p>
          </p:txBody>
        </p:sp>
        <p:sp>
          <p:nvSpPr>
            <p:cNvPr id="66603" name="Freeform 39"/>
            <p:cNvSpPr>
              <a:spLocks/>
            </p:cNvSpPr>
            <p:nvPr/>
          </p:nvSpPr>
          <p:spPr bwMode="auto">
            <a:xfrm>
              <a:off x="2002" y="2097"/>
              <a:ext cx="436" cy="32"/>
            </a:xfrm>
            <a:custGeom>
              <a:avLst/>
              <a:gdLst>
                <a:gd name="T0" fmla="*/ 3 w 436"/>
                <a:gd name="T1" fmla="*/ 17 h 32"/>
                <a:gd name="T2" fmla="*/ 32 w 436"/>
                <a:gd name="T3" fmla="*/ 12 h 32"/>
                <a:gd name="T4" fmla="*/ 58 w 436"/>
                <a:gd name="T5" fmla="*/ 9 h 32"/>
                <a:gd name="T6" fmla="*/ 84 w 436"/>
                <a:gd name="T7" fmla="*/ 8 h 32"/>
                <a:gd name="T8" fmla="*/ 108 w 436"/>
                <a:gd name="T9" fmla="*/ 6 h 32"/>
                <a:gd name="T10" fmla="*/ 132 w 436"/>
                <a:gd name="T11" fmla="*/ 8 h 32"/>
                <a:gd name="T12" fmla="*/ 158 w 436"/>
                <a:gd name="T13" fmla="*/ 9 h 32"/>
                <a:gd name="T14" fmla="*/ 156 w 436"/>
                <a:gd name="T15" fmla="*/ 9 h 32"/>
                <a:gd name="T16" fmla="*/ 185 w 436"/>
                <a:gd name="T17" fmla="*/ 12 h 32"/>
                <a:gd name="T18" fmla="*/ 214 w 436"/>
                <a:gd name="T19" fmla="*/ 17 h 32"/>
                <a:gd name="T20" fmla="*/ 243 w 436"/>
                <a:gd name="T21" fmla="*/ 23 h 32"/>
                <a:gd name="T22" fmla="*/ 269 w 436"/>
                <a:gd name="T23" fmla="*/ 28 h 32"/>
                <a:gd name="T24" fmla="*/ 290 w 436"/>
                <a:gd name="T25" fmla="*/ 29 h 32"/>
                <a:gd name="T26" fmla="*/ 293 w 436"/>
                <a:gd name="T27" fmla="*/ 29 h 32"/>
                <a:gd name="T28" fmla="*/ 316 w 436"/>
                <a:gd name="T29" fmla="*/ 31 h 32"/>
                <a:gd name="T30" fmla="*/ 340 w 436"/>
                <a:gd name="T31" fmla="*/ 29 h 32"/>
                <a:gd name="T32" fmla="*/ 366 w 436"/>
                <a:gd name="T33" fmla="*/ 28 h 32"/>
                <a:gd name="T34" fmla="*/ 369 w 436"/>
                <a:gd name="T35" fmla="*/ 28 h 32"/>
                <a:gd name="T36" fmla="*/ 401 w 436"/>
                <a:gd name="T37" fmla="*/ 23 h 32"/>
                <a:gd name="T38" fmla="*/ 435 w 436"/>
                <a:gd name="T39" fmla="*/ 17 h 32"/>
                <a:gd name="T40" fmla="*/ 432 w 436"/>
                <a:gd name="T41" fmla="*/ 11 h 32"/>
                <a:gd name="T42" fmla="*/ 398 w 436"/>
                <a:gd name="T43" fmla="*/ 17 h 32"/>
                <a:gd name="T44" fmla="*/ 366 w 436"/>
                <a:gd name="T45" fmla="*/ 22 h 32"/>
                <a:gd name="T46" fmla="*/ 340 w 436"/>
                <a:gd name="T47" fmla="*/ 23 h 32"/>
                <a:gd name="T48" fmla="*/ 316 w 436"/>
                <a:gd name="T49" fmla="*/ 23 h 32"/>
                <a:gd name="T50" fmla="*/ 293 w 436"/>
                <a:gd name="T51" fmla="*/ 23 h 32"/>
                <a:gd name="T52" fmla="*/ 295 w 436"/>
                <a:gd name="T53" fmla="*/ 23 h 32"/>
                <a:gd name="T54" fmla="*/ 272 w 436"/>
                <a:gd name="T55" fmla="*/ 20 h 32"/>
                <a:gd name="T56" fmla="*/ 245 w 436"/>
                <a:gd name="T57" fmla="*/ 16 h 32"/>
                <a:gd name="T58" fmla="*/ 216 w 436"/>
                <a:gd name="T59" fmla="*/ 11 h 32"/>
                <a:gd name="T60" fmla="*/ 187 w 436"/>
                <a:gd name="T61" fmla="*/ 6 h 32"/>
                <a:gd name="T62" fmla="*/ 158 w 436"/>
                <a:gd name="T63" fmla="*/ 2 h 32"/>
                <a:gd name="T64" fmla="*/ 132 w 436"/>
                <a:gd name="T65" fmla="*/ 0 h 32"/>
                <a:gd name="T66" fmla="*/ 108 w 436"/>
                <a:gd name="T67" fmla="*/ 0 h 32"/>
                <a:gd name="T68" fmla="*/ 84 w 436"/>
                <a:gd name="T69" fmla="*/ 0 h 32"/>
                <a:gd name="T70" fmla="*/ 58 w 436"/>
                <a:gd name="T71" fmla="*/ 2 h 32"/>
                <a:gd name="T72" fmla="*/ 55 w 436"/>
                <a:gd name="T73" fmla="*/ 2 h 32"/>
                <a:gd name="T74" fmla="*/ 29 w 436"/>
                <a:gd name="T75" fmla="*/ 6 h 32"/>
                <a:gd name="T76" fmla="*/ 0 w 436"/>
                <a:gd name="T77" fmla="*/ 11 h 32"/>
                <a:gd name="T78" fmla="*/ 3 w 436"/>
                <a:gd name="T79" fmla="*/ 17 h 3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36"/>
                <a:gd name="T121" fmla="*/ 0 h 32"/>
                <a:gd name="T122" fmla="*/ 436 w 436"/>
                <a:gd name="T123" fmla="*/ 32 h 3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36" h="32">
                  <a:moveTo>
                    <a:pt x="3" y="17"/>
                  </a:moveTo>
                  <a:lnTo>
                    <a:pt x="32" y="12"/>
                  </a:lnTo>
                  <a:lnTo>
                    <a:pt x="58" y="9"/>
                  </a:lnTo>
                  <a:lnTo>
                    <a:pt x="84" y="8"/>
                  </a:lnTo>
                  <a:lnTo>
                    <a:pt x="108" y="6"/>
                  </a:lnTo>
                  <a:lnTo>
                    <a:pt x="132" y="8"/>
                  </a:lnTo>
                  <a:lnTo>
                    <a:pt x="158" y="9"/>
                  </a:lnTo>
                  <a:lnTo>
                    <a:pt x="156" y="9"/>
                  </a:lnTo>
                  <a:lnTo>
                    <a:pt x="185" y="12"/>
                  </a:lnTo>
                  <a:lnTo>
                    <a:pt x="214" y="17"/>
                  </a:lnTo>
                  <a:lnTo>
                    <a:pt x="243" y="23"/>
                  </a:lnTo>
                  <a:lnTo>
                    <a:pt x="269" y="28"/>
                  </a:lnTo>
                  <a:lnTo>
                    <a:pt x="290" y="29"/>
                  </a:lnTo>
                  <a:lnTo>
                    <a:pt x="293" y="29"/>
                  </a:lnTo>
                  <a:lnTo>
                    <a:pt x="316" y="31"/>
                  </a:lnTo>
                  <a:lnTo>
                    <a:pt x="340" y="29"/>
                  </a:lnTo>
                  <a:lnTo>
                    <a:pt x="366" y="28"/>
                  </a:lnTo>
                  <a:lnTo>
                    <a:pt x="369" y="28"/>
                  </a:lnTo>
                  <a:lnTo>
                    <a:pt x="401" y="23"/>
                  </a:lnTo>
                  <a:lnTo>
                    <a:pt x="435" y="17"/>
                  </a:lnTo>
                  <a:lnTo>
                    <a:pt x="432" y="11"/>
                  </a:lnTo>
                  <a:lnTo>
                    <a:pt x="398" y="17"/>
                  </a:lnTo>
                  <a:lnTo>
                    <a:pt x="366" y="22"/>
                  </a:lnTo>
                  <a:lnTo>
                    <a:pt x="340" y="23"/>
                  </a:lnTo>
                  <a:lnTo>
                    <a:pt x="316" y="23"/>
                  </a:lnTo>
                  <a:lnTo>
                    <a:pt x="293" y="23"/>
                  </a:lnTo>
                  <a:lnTo>
                    <a:pt x="295" y="23"/>
                  </a:lnTo>
                  <a:lnTo>
                    <a:pt x="272" y="20"/>
                  </a:lnTo>
                  <a:lnTo>
                    <a:pt x="245" y="16"/>
                  </a:lnTo>
                  <a:lnTo>
                    <a:pt x="216" y="11"/>
                  </a:lnTo>
                  <a:lnTo>
                    <a:pt x="187" y="6"/>
                  </a:lnTo>
                  <a:lnTo>
                    <a:pt x="158" y="2"/>
                  </a:lnTo>
                  <a:lnTo>
                    <a:pt x="132" y="0"/>
                  </a:lnTo>
                  <a:lnTo>
                    <a:pt x="108" y="0"/>
                  </a:lnTo>
                  <a:lnTo>
                    <a:pt x="84" y="0"/>
                  </a:lnTo>
                  <a:lnTo>
                    <a:pt x="58" y="2"/>
                  </a:lnTo>
                  <a:lnTo>
                    <a:pt x="55" y="2"/>
                  </a:lnTo>
                  <a:lnTo>
                    <a:pt x="29" y="6"/>
                  </a:lnTo>
                  <a:lnTo>
                    <a:pt x="0" y="11"/>
                  </a:lnTo>
                  <a:lnTo>
                    <a:pt x="3" y="17"/>
                  </a:lnTo>
                </a:path>
              </a:pathLst>
            </a:custGeom>
            <a:solidFill>
              <a:srgbClr val="99ADC1"/>
            </a:solidFill>
            <a:ln w="12700" cap="rnd" cmpd="sng">
              <a:noFill/>
              <a:prstDash val="solid"/>
              <a:round/>
              <a:headEnd type="none" w="med" len="med"/>
              <a:tailEnd type="none" w="med" len="med"/>
            </a:ln>
          </p:spPr>
          <p:txBody>
            <a:bodyPr/>
            <a:lstStyle/>
            <a:p>
              <a:endParaRPr lang="en-US"/>
            </a:p>
          </p:txBody>
        </p:sp>
        <p:sp>
          <p:nvSpPr>
            <p:cNvPr id="66604" name="Freeform 40"/>
            <p:cNvSpPr>
              <a:spLocks/>
            </p:cNvSpPr>
            <p:nvPr/>
          </p:nvSpPr>
          <p:spPr bwMode="auto">
            <a:xfrm>
              <a:off x="2002" y="2121"/>
              <a:ext cx="436" cy="33"/>
            </a:xfrm>
            <a:custGeom>
              <a:avLst/>
              <a:gdLst>
                <a:gd name="T0" fmla="*/ 3 w 436"/>
                <a:gd name="T1" fmla="*/ 18 h 33"/>
                <a:gd name="T2" fmla="*/ 32 w 436"/>
                <a:gd name="T3" fmla="*/ 13 h 33"/>
                <a:gd name="T4" fmla="*/ 58 w 436"/>
                <a:gd name="T5" fmla="*/ 10 h 33"/>
                <a:gd name="T6" fmla="*/ 84 w 436"/>
                <a:gd name="T7" fmla="*/ 8 h 33"/>
                <a:gd name="T8" fmla="*/ 108 w 436"/>
                <a:gd name="T9" fmla="*/ 6 h 33"/>
                <a:gd name="T10" fmla="*/ 132 w 436"/>
                <a:gd name="T11" fmla="*/ 8 h 33"/>
                <a:gd name="T12" fmla="*/ 158 w 436"/>
                <a:gd name="T13" fmla="*/ 10 h 33"/>
                <a:gd name="T14" fmla="*/ 156 w 436"/>
                <a:gd name="T15" fmla="*/ 10 h 33"/>
                <a:gd name="T16" fmla="*/ 185 w 436"/>
                <a:gd name="T17" fmla="*/ 13 h 33"/>
                <a:gd name="T18" fmla="*/ 214 w 436"/>
                <a:gd name="T19" fmla="*/ 18 h 33"/>
                <a:gd name="T20" fmla="*/ 243 w 436"/>
                <a:gd name="T21" fmla="*/ 24 h 33"/>
                <a:gd name="T22" fmla="*/ 269 w 436"/>
                <a:gd name="T23" fmla="*/ 29 h 33"/>
                <a:gd name="T24" fmla="*/ 290 w 436"/>
                <a:gd name="T25" fmla="*/ 30 h 33"/>
                <a:gd name="T26" fmla="*/ 293 w 436"/>
                <a:gd name="T27" fmla="*/ 30 h 33"/>
                <a:gd name="T28" fmla="*/ 316 w 436"/>
                <a:gd name="T29" fmla="*/ 32 h 33"/>
                <a:gd name="T30" fmla="*/ 340 w 436"/>
                <a:gd name="T31" fmla="*/ 30 h 33"/>
                <a:gd name="T32" fmla="*/ 366 w 436"/>
                <a:gd name="T33" fmla="*/ 29 h 33"/>
                <a:gd name="T34" fmla="*/ 369 w 436"/>
                <a:gd name="T35" fmla="*/ 29 h 33"/>
                <a:gd name="T36" fmla="*/ 401 w 436"/>
                <a:gd name="T37" fmla="*/ 24 h 33"/>
                <a:gd name="T38" fmla="*/ 435 w 436"/>
                <a:gd name="T39" fmla="*/ 18 h 33"/>
                <a:gd name="T40" fmla="*/ 432 w 436"/>
                <a:gd name="T41" fmla="*/ 11 h 33"/>
                <a:gd name="T42" fmla="*/ 398 w 436"/>
                <a:gd name="T43" fmla="*/ 18 h 33"/>
                <a:gd name="T44" fmla="*/ 366 w 436"/>
                <a:gd name="T45" fmla="*/ 22 h 33"/>
                <a:gd name="T46" fmla="*/ 340 w 436"/>
                <a:gd name="T47" fmla="*/ 24 h 33"/>
                <a:gd name="T48" fmla="*/ 316 w 436"/>
                <a:gd name="T49" fmla="*/ 24 h 33"/>
                <a:gd name="T50" fmla="*/ 293 w 436"/>
                <a:gd name="T51" fmla="*/ 24 h 33"/>
                <a:gd name="T52" fmla="*/ 295 w 436"/>
                <a:gd name="T53" fmla="*/ 24 h 33"/>
                <a:gd name="T54" fmla="*/ 272 w 436"/>
                <a:gd name="T55" fmla="*/ 21 h 33"/>
                <a:gd name="T56" fmla="*/ 245 w 436"/>
                <a:gd name="T57" fmla="*/ 16 h 33"/>
                <a:gd name="T58" fmla="*/ 216 w 436"/>
                <a:gd name="T59" fmla="*/ 11 h 33"/>
                <a:gd name="T60" fmla="*/ 187 w 436"/>
                <a:gd name="T61" fmla="*/ 6 h 33"/>
                <a:gd name="T62" fmla="*/ 158 w 436"/>
                <a:gd name="T63" fmla="*/ 3 h 33"/>
                <a:gd name="T64" fmla="*/ 132 w 436"/>
                <a:gd name="T65" fmla="*/ 0 h 33"/>
                <a:gd name="T66" fmla="*/ 108 w 436"/>
                <a:gd name="T67" fmla="*/ 0 h 33"/>
                <a:gd name="T68" fmla="*/ 84 w 436"/>
                <a:gd name="T69" fmla="*/ 0 h 33"/>
                <a:gd name="T70" fmla="*/ 58 w 436"/>
                <a:gd name="T71" fmla="*/ 3 h 33"/>
                <a:gd name="T72" fmla="*/ 55 w 436"/>
                <a:gd name="T73" fmla="*/ 3 h 33"/>
                <a:gd name="T74" fmla="*/ 29 w 436"/>
                <a:gd name="T75" fmla="*/ 6 h 33"/>
                <a:gd name="T76" fmla="*/ 0 w 436"/>
                <a:gd name="T77" fmla="*/ 11 h 33"/>
                <a:gd name="T78" fmla="*/ 3 w 436"/>
                <a:gd name="T79" fmla="*/ 18 h 3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36"/>
                <a:gd name="T121" fmla="*/ 0 h 33"/>
                <a:gd name="T122" fmla="*/ 436 w 436"/>
                <a:gd name="T123" fmla="*/ 33 h 3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36" h="33">
                  <a:moveTo>
                    <a:pt x="3" y="18"/>
                  </a:moveTo>
                  <a:lnTo>
                    <a:pt x="32" y="13"/>
                  </a:lnTo>
                  <a:lnTo>
                    <a:pt x="58" y="10"/>
                  </a:lnTo>
                  <a:lnTo>
                    <a:pt x="84" y="8"/>
                  </a:lnTo>
                  <a:lnTo>
                    <a:pt x="108" y="6"/>
                  </a:lnTo>
                  <a:lnTo>
                    <a:pt x="132" y="8"/>
                  </a:lnTo>
                  <a:lnTo>
                    <a:pt x="158" y="10"/>
                  </a:lnTo>
                  <a:lnTo>
                    <a:pt x="156" y="10"/>
                  </a:lnTo>
                  <a:lnTo>
                    <a:pt x="185" y="13"/>
                  </a:lnTo>
                  <a:lnTo>
                    <a:pt x="214" y="18"/>
                  </a:lnTo>
                  <a:lnTo>
                    <a:pt x="243" y="24"/>
                  </a:lnTo>
                  <a:lnTo>
                    <a:pt x="269" y="29"/>
                  </a:lnTo>
                  <a:lnTo>
                    <a:pt x="290" y="30"/>
                  </a:lnTo>
                  <a:lnTo>
                    <a:pt x="293" y="30"/>
                  </a:lnTo>
                  <a:lnTo>
                    <a:pt x="316" y="32"/>
                  </a:lnTo>
                  <a:lnTo>
                    <a:pt x="340" y="30"/>
                  </a:lnTo>
                  <a:lnTo>
                    <a:pt x="366" y="29"/>
                  </a:lnTo>
                  <a:lnTo>
                    <a:pt x="369" y="29"/>
                  </a:lnTo>
                  <a:lnTo>
                    <a:pt x="401" y="24"/>
                  </a:lnTo>
                  <a:lnTo>
                    <a:pt x="435" y="18"/>
                  </a:lnTo>
                  <a:lnTo>
                    <a:pt x="432" y="11"/>
                  </a:lnTo>
                  <a:lnTo>
                    <a:pt x="398" y="18"/>
                  </a:lnTo>
                  <a:lnTo>
                    <a:pt x="366" y="22"/>
                  </a:lnTo>
                  <a:lnTo>
                    <a:pt x="340" y="24"/>
                  </a:lnTo>
                  <a:lnTo>
                    <a:pt x="316" y="24"/>
                  </a:lnTo>
                  <a:lnTo>
                    <a:pt x="293" y="24"/>
                  </a:lnTo>
                  <a:lnTo>
                    <a:pt x="295" y="24"/>
                  </a:lnTo>
                  <a:lnTo>
                    <a:pt x="272" y="21"/>
                  </a:lnTo>
                  <a:lnTo>
                    <a:pt x="245" y="16"/>
                  </a:lnTo>
                  <a:lnTo>
                    <a:pt x="216" y="11"/>
                  </a:lnTo>
                  <a:lnTo>
                    <a:pt x="187" y="6"/>
                  </a:lnTo>
                  <a:lnTo>
                    <a:pt x="158" y="3"/>
                  </a:lnTo>
                  <a:lnTo>
                    <a:pt x="132" y="0"/>
                  </a:lnTo>
                  <a:lnTo>
                    <a:pt x="108" y="0"/>
                  </a:lnTo>
                  <a:lnTo>
                    <a:pt x="84" y="0"/>
                  </a:lnTo>
                  <a:lnTo>
                    <a:pt x="58" y="3"/>
                  </a:lnTo>
                  <a:lnTo>
                    <a:pt x="55" y="3"/>
                  </a:lnTo>
                  <a:lnTo>
                    <a:pt x="29" y="6"/>
                  </a:lnTo>
                  <a:lnTo>
                    <a:pt x="0" y="11"/>
                  </a:lnTo>
                  <a:lnTo>
                    <a:pt x="3" y="18"/>
                  </a:lnTo>
                </a:path>
              </a:pathLst>
            </a:custGeom>
            <a:solidFill>
              <a:srgbClr val="99ADC1"/>
            </a:solidFill>
            <a:ln w="12700" cap="rnd" cmpd="sng">
              <a:noFill/>
              <a:prstDash val="solid"/>
              <a:round/>
              <a:headEnd type="none" w="med" len="med"/>
              <a:tailEnd type="none" w="med" len="med"/>
            </a:ln>
          </p:spPr>
          <p:txBody>
            <a:bodyPr/>
            <a:lstStyle/>
            <a:p>
              <a:endParaRPr lang="en-US"/>
            </a:p>
          </p:txBody>
        </p:sp>
        <p:sp>
          <p:nvSpPr>
            <p:cNvPr id="66605" name="Freeform 41"/>
            <p:cNvSpPr>
              <a:spLocks/>
            </p:cNvSpPr>
            <p:nvPr/>
          </p:nvSpPr>
          <p:spPr bwMode="auto">
            <a:xfrm>
              <a:off x="2002" y="2146"/>
              <a:ext cx="436" cy="32"/>
            </a:xfrm>
            <a:custGeom>
              <a:avLst/>
              <a:gdLst>
                <a:gd name="T0" fmla="*/ 3 w 436"/>
                <a:gd name="T1" fmla="*/ 19 h 32"/>
                <a:gd name="T2" fmla="*/ 32 w 436"/>
                <a:gd name="T3" fmla="*/ 14 h 32"/>
                <a:gd name="T4" fmla="*/ 58 w 436"/>
                <a:gd name="T5" fmla="*/ 9 h 32"/>
                <a:gd name="T6" fmla="*/ 84 w 436"/>
                <a:gd name="T7" fmla="*/ 8 h 32"/>
                <a:gd name="T8" fmla="*/ 108 w 436"/>
                <a:gd name="T9" fmla="*/ 6 h 32"/>
                <a:gd name="T10" fmla="*/ 132 w 436"/>
                <a:gd name="T11" fmla="*/ 8 h 32"/>
                <a:gd name="T12" fmla="*/ 158 w 436"/>
                <a:gd name="T13" fmla="*/ 9 h 32"/>
                <a:gd name="T14" fmla="*/ 156 w 436"/>
                <a:gd name="T15" fmla="*/ 9 h 32"/>
                <a:gd name="T16" fmla="*/ 185 w 436"/>
                <a:gd name="T17" fmla="*/ 14 h 32"/>
                <a:gd name="T18" fmla="*/ 214 w 436"/>
                <a:gd name="T19" fmla="*/ 19 h 32"/>
                <a:gd name="T20" fmla="*/ 243 w 436"/>
                <a:gd name="T21" fmla="*/ 23 h 32"/>
                <a:gd name="T22" fmla="*/ 269 w 436"/>
                <a:gd name="T23" fmla="*/ 28 h 32"/>
                <a:gd name="T24" fmla="*/ 290 w 436"/>
                <a:gd name="T25" fmla="*/ 29 h 32"/>
                <a:gd name="T26" fmla="*/ 293 w 436"/>
                <a:gd name="T27" fmla="*/ 29 h 32"/>
                <a:gd name="T28" fmla="*/ 316 w 436"/>
                <a:gd name="T29" fmla="*/ 31 h 32"/>
                <a:gd name="T30" fmla="*/ 340 w 436"/>
                <a:gd name="T31" fmla="*/ 31 h 32"/>
                <a:gd name="T32" fmla="*/ 369 w 436"/>
                <a:gd name="T33" fmla="*/ 28 h 32"/>
                <a:gd name="T34" fmla="*/ 401 w 436"/>
                <a:gd name="T35" fmla="*/ 23 h 32"/>
                <a:gd name="T36" fmla="*/ 435 w 436"/>
                <a:gd name="T37" fmla="*/ 19 h 32"/>
                <a:gd name="T38" fmla="*/ 432 w 436"/>
                <a:gd name="T39" fmla="*/ 11 h 32"/>
                <a:gd name="T40" fmla="*/ 398 w 436"/>
                <a:gd name="T41" fmla="*/ 17 h 32"/>
                <a:gd name="T42" fmla="*/ 366 w 436"/>
                <a:gd name="T43" fmla="*/ 22 h 32"/>
                <a:gd name="T44" fmla="*/ 340 w 436"/>
                <a:gd name="T45" fmla="*/ 23 h 32"/>
                <a:gd name="T46" fmla="*/ 316 w 436"/>
                <a:gd name="T47" fmla="*/ 23 h 32"/>
                <a:gd name="T48" fmla="*/ 293 w 436"/>
                <a:gd name="T49" fmla="*/ 23 h 32"/>
                <a:gd name="T50" fmla="*/ 295 w 436"/>
                <a:gd name="T51" fmla="*/ 23 h 32"/>
                <a:gd name="T52" fmla="*/ 272 w 436"/>
                <a:gd name="T53" fmla="*/ 20 h 32"/>
                <a:gd name="T54" fmla="*/ 245 w 436"/>
                <a:gd name="T55" fmla="*/ 17 h 32"/>
                <a:gd name="T56" fmla="*/ 216 w 436"/>
                <a:gd name="T57" fmla="*/ 11 h 32"/>
                <a:gd name="T58" fmla="*/ 187 w 436"/>
                <a:gd name="T59" fmla="*/ 6 h 32"/>
                <a:gd name="T60" fmla="*/ 158 w 436"/>
                <a:gd name="T61" fmla="*/ 3 h 32"/>
                <a:gd name="T62" fmla="*/ 132 w 436"/>
                <a:gd name="T63" fmla="*/ 0 h 32"/>
                <a:gd name="T64" fmla="*/ 108 w 436"/>
                <a:gd name="T65" fmla="*/ 0 h 32"/>
                <a:gd name="T66" fmla="*/ 84 w 436"/>
                <a:gd name="T67" fmla="*/ 0 h 32"/>
                <a:gd name="T68" fmla="*/ 58 w 436"/>
                <a:gd name="T69" fmla="*/ 3 h 32"/>
                <a:gd name="T70" fmla="*/ 55 w 436"/>
                <a:gd name="T71" fmla="*/ 3 h 32"/>
                <a:gd name="T72" fmla="*/ 29 w 436"/>
                <a:gd name="T73" fmla="*/ 6 h 32"/>
                <a:gd name="T74" fmla="*/ 0 w 436"/>
                <a:gd name="T75" fmla="*/ 11 h 32"/>
                <a:gd name="T76" fmla="*/ 3 w 436"/>
                <a:gd name="T77" fmla="*/ 19 h 3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36"/>
                <a:gd name="T118" fmla="*/ 0 h 32"/>
                <a:gd name="T119" fmla="*/ 436 w 436"/>
                <a:gd name="T120" fmla="*/ 32 h 3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36" h="32">
                  <a:moveTo>
                    <a:pt x="3" y="19"/>
                  </a:moveTo>
                  <a:lnTo>
                    <a:pt x="32" y="14"/>
                  </a:lnTo>
                  <a:lnTo>
                    <a:pt x="58" y="9"/>
                  </a:lnTo>
                  <a:lnTo>
                    <a:pt x="84" y="8"/>
                  </a:lnTo>
                  <a:lnTo>
                    <a:pt x="108" y="6"/>
                  </a:lnTo>
                  <a:lnTo>
                    <a:pt x="132" y="8"/>
                  </a:lnTo>
                  <a:lnTo>
                    <a:pt x="158" y="9"/>
                  </a:lnTo>
                  <a:lnTo>
                    <a:pt x="156" y="9"/>
                  </a:lnTo>
                  <a:lnTo>
                    <a:pt x="185" y="14"/>
                  </a:lnTo>
                  <a:lnTo>
                    <a:pt x="214" y="19"/>
                  </a:lnTo>
                  <a:lnTo>
                    <a:pt x="243" y="23"/>
                  </a:lnTo>
                  <a:lnTo>
                    <a:pt x="269" y="28"/>
                  </a:lnTo>
                  <a:lnTo>
                    <a:pt x="290" y="29"/>
                  </a:lnTo>
                  <a:lnTo>
                    <a:pt x="293" y="29"/>
                  </a:lnTo>
                  <a:lnTo>
                    <a:pt x="316" y="31"/>
                  </a:lnTo>
                  <a:lnTo>
                    <a:pt x="340" y="31"/>
                  </a:lnTo>
                  <a:lnTo>
                    <a:pt x="369" y="28"/>
                  </a:lnTo>
                  <a:lnTo>
                    <a:pt x="401" y="23"/>
                  </a:lnTo>
                  <a:lnTo>
                    <a:pt x="435" y="19"/>
                  </a:lnTo>
                  <a:lnTo>
                    <a:pt x="432" y="11"/>
                  </a:lnTo>
                  <a:lnTo>
                    <a:pt x="398" y="17"/>
                  </a:lnTo>
                  <a:lnTo>
                    <a:pt x="366" y="22"/>
                  </a:lnTo>
                  <a:lnTo>
                    <a:pt x="340" y="23"/>
                  </a:lnTo>
                  <a:lnTo>
                    <a:pt x="316" y="23"/>
                  </a:lnTo>
                  <a:lnTo>
                    <a:pt x="293" y="23"/>
                  </a:lnTo>
                  <a:lnTo>
                    <a:pt x="295" y="23"/>
                  </a:lnTo>
                  <a:lnTo>
                    <a:pt x="272" y="20"/>
                  </a:lnTo>
                  <a:lnTo>
                    <a:pt x="245" y="17"/>
                  </a:lnTo>
                  <a:lnTo>
                    <a:pt x="216" y="11"/>
                  </a:lnTo>
                  <a:lnTo>
                    <a:pt x="187" y="6"/>
                  </a:lnTo>
                  <a:lnTo>
                    <a:pt x="158" y="3"/>
                  </a:lnTo>
                  <a:lnTo>
                    <a:pt x="132" y="0"/>
                  </a:lnTo>
                  <a:lnTo>
                    <a:pt x="108" y="0"/>
                  </a:lnTo>
                  <a:lnTo>
                    <a:pt x="84" y="0"/>
                  </a:lnTo>
                  <a:lnTo>
                    <a:pt x="58" y="3"/>
                  </a:lnTo>
                  <a:lnTo>
                    <a:pt x="55" y="3"/>
                  </a:lnTo>
                  <a:lnTo>
                    <a:pt x="29" y="6"/>
                  </a:lnTo>
                  <a:lnTo>
                    <a:pt x="0" y="11"/>
                  </a:lnTo>
                  <a:lnTo>
                    <a:pt x="3" y="19"/>
                  </a:lnTo>
                </a:path>
              </a:pathLst>
            </a:custGeom>
            <a:solidFill>
              <a:srgbClr val="99ADC1"/>
            </a:solidFill>
            <a:ln w="12700" cap="rnd" cmpd="sng">
              <a:noFill/>
              <a:prstDash val="solid"/>
              <a:round/>
              <a:headEnd type="none" w="med" len="med"/>
              <a:tailEnd type="none" w="med" len="med"/>
            </a:ln>
          </p:spPr>
          <p:txBody>
            <a:bodyPr/>
            <a:lstStyle/>
            <a:p>
              <a:endParaRPr lang="en-US"/>
            </a:p>
          </p:txBody>
        </p:sp>
        <p:sp>
          <p:nvSpPr>
            <p:cNvPr id="66606" name="Freeform 42"/>
            <p:cNvSpPr>
              <a:spLocks/>
            </p:cNvSpPr>
            <p:nvPr/>
          </p:nvSpPr>
          <p:spPr bwMode="auto">
            <a:xfrm>
              <a:off x="2002" y="2174"/>
              <a:ext cx="436" cy="28"/>
            </a:xfrm>
            <a:custGeom>
              <a:avLst/>
              <a:gdLst>
                <a:gd name="T0" fmla="*/ 3 w 436"/>
                <a:gd name="T1" fmla="*/ 16 h 28"/>
                <a:gd name="T2" fmla="*/ 32 w 436"/>
                <a:gd name="T3" fmla="*/ 11 h 28"/>
                <a:gd name="T4" fmla="*/ 58 w 436"/>
                <a:gd name="T5" fmla="*/ 9 h 28"/>
                <a:gd name="T6" fmla="*/ 84 w 436"/>
                <a:gd name="T7" fmla="*/ 7 h 28"/>
                <a:gd name="T8" fmla="*/ 108 w 436"/>
                <a:gd name="T9" fmla="*/ 6 h 28"/>
                <a:gd name="T10" fmla="*/ 132 w 436"/>
                <a:gd name="T11" fmla="*/ 7 h 28"/>
                <a:gd name="T12" fmla="*/ 158 w 436"/>
                <a:gd name="T13" fmla="*/ 9 h 28"/>
                <a:gd name="T14" fmla="*/ 156 w 436"/>
                <a:gd name="T15" fmla="*/ 9 h 28"/>
                <a:gd name="T16" fmla="*/ 185 w 436"/>
                <a:gd name="T17" fmla="*/ 11 h 28"/>
                <a:gd name="T18" fmla="*/ 214 w 436"/>
                <a:gd name="T19" fmla="*/ 16 h 28"/>
                <a:gd name="T20" fmla="*/ 243 w 436"/>
                <a:gd name="T21" fmla="*/ 20 h 28"/>
                <a:gd name="T22" fmla="*/ 269 w 436"/>
                <a:gd name="T23" fmla="*/ 24 h 28"/>
                <a:gd name="T24" fmla="*/ 290 w 436"/>
                <a:gd name="T25" fmla="*/ 27 h 28"/>
                <a:gd name="T26" fmla="*/ 293 w 436"/>
                <a:gd name="T27" fmla="*/ 27 h 28"/>
                <a:gd name="T28" fmla="*/ 316 w 436"/>
                <a:gd name="T29" fmla="*/ 27 h 28"/>
                <a:gd name="T30" fmla="*/ 340 w 436"/>
                <a:gd name="T31" fmla="*/ 27 h 28"/>
                <a:gd name="T32" fmla="*/ 369 w 436"/>
                <a:gd name="T33" fmla="*/ 24 h 28"/>
                <a:gd name="T34" fmla="*/ 401 w 436"/>
                <a:gd name="T35" fmla="*/ 20 h 28"/>
                <a:gd name="T36" fmla="*/ 435 w 436"/>
                <a:gd name="T37" fmla="*/ 16 h 28"/>
                <a:gd name="T38" fmla="*/ 432 w 436"/>
                <a:gd name="T39" fmla="*/ 9 h 28"/>
                <a:gd name="T40" fmla="*/ 398 w 436"/>
                <a:gd name="T41" fmla="*/ 14 h 28"/>
                <a:gd name="T42" fmla="*/ 366 w 436"/>
                <a:gd name="T43" fmla="*/ 18 h 28"/>
                <a:gd name="T44" fmla="*/ 340 w 436"/>
                <a:gd name="T45" fmla="*/ 20 h 28"/>
                <a:gd name="T46" fmla="*/ 316 w 436"/>
                <a:gd name="T47" fmla="*/ 20 h 28"/>
                <a:gd name="T48" fmla="*/ 293 w 436"/>
                <a:gd name="T49" fmla="*/ 20 h 28"/>
                <a:gd name="T50" fmla="*/ 295 w 436"/>
                <a:gd name="T51" fmla="*/ 20 h 28"/>
                <a:gd name="T52" fmla="*/ 272 w 436"/>
                <a:gd name="T53" fmla="*/ 17 h 28"/>
                <a:gd name="T54" fmla="*/ 245 w 436"/>
                <a:gd name="T55" fmla="*/ 14 h 28"/>
                <a:gd name="T56" fmla="*/ 216 w 436"/>
                <a:gd name="T57" fmla="*/ 9 h 28"/>
                <a:gd name="T58" fmla="*/ 187 w 436"/>
                <a:gd name="T59" fmla="*/ 6 h 28"/>
                <a:gd name="T60" fmla="*/ 158 w 436"/>
                <a:gd name="T61" fmla="*/ 1 h 28"/>
                <a:gd name="T62" fmla="*/ 132 w 436"/>
                <a:gd name="T63" fmla="*/ 0 h 28"/>
                <a:gd name="T64" fmla="*/ 108 w 436"/>
                <a:gd name="T65" fmla="*/ 0 h 28"/>
                <a:gd name="T66" fmla="*/ 84 w 436"/>
                <a:gd name="T67" fmla="*/ 0 h 28"/>
                <a:gd name="T68" fmla="*/ 58 w 436"/>
                <a:gd name="T69" fmla="*/ 1 h 28"/>
                <a:gd name="T70" fmla="*/ 55 w 436"/>
                <a:gd name="T71" fmla="*/ 1 h 28"/>
                <a:gd name="T72" fmla="*/ 29 w 436"/>
                <a:gd name="T73" fmla="*/ 6 h 28"/>
                <a:gd name="T74" fmla="*/ 0 w 436"/>
                <a:gd name="T75" fmla="*/ 9 h 28"/>
                <a:gd name="T76" fmla="*/ 3 w 436"/>
                <a:gd name="T77" fmla="*/ 16 h 2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36"/>
                <a:gd name="T118" fmla="*/ 0 h 28"/>
                <a:gd name="T119" fmla="*/ 436 w 436"/>
                <a:gd name="T120" fmla="*/ 28 h 28"/>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36" h="28">
                  <a:moveTo>
                    <a:pt x="3" y="16"/>
                  </a:moveTo>
                  <a:lnTo>
                    <a:pt x="32" y="11"/>
                  </a:lnTo>
                  <a:lnTo>
                    <a:pt x="58" y="9"/>
                  </a:lnTo>
                  <a:lnTo>
                    <a:pt x="84" y="7"/>
                  </a:lnTo>
                  <a:lnTo>
                    <a:pt x="108" y="6"/>
                  </a:lnTo>
                  <a:lnTo>
                    <a:pt x="132" y="7"/>
                  </a:lnTo>
                  <a:lnTo>
                    <a:pt x="158" y="9"/>
                  </a:lnTo>
                  <a:lnTo>
                    <a:pt x="156" y="9"/>
                  </a:lnTo>
                  <a:lnTo>
                    <a:pt x="185" y="11"/>
                  </a:lnTo>
                  <a:lnTo>
                    <a:pt x="214" y="16"/>
                  </a:lnTo>
                  <a:lnTo>
                    <a:pt x="243" y="20"/>
                  </a:lnTo>
                  <a:lnTo>
                    <a:pt x="269" y="24"/>
                  </a:lnTo>
                  <a:lnTo>
                    <a:pt x="290" y="27"/>
                  </a:lnTo>
                  <a:lnTo>
                    <a:pt x="293" y="27"/>
                  </a:lnTo>
                  <a:lnTo>
                    <a:pt x="316" y="27"/>
                  </a:lnTo>
                  <a:lnTo>
                    <a:pt x="340" y="27"/>
                  </a:lnTo>
                  <a:lnTo>
                    <a:pt x="369" y="24"/>
                  </a:lnTo>
                  <a:lnTo>
                    <a:pt x="401" y="20"/>
                  </a:lnTo>
                  <a:lnTo>
                    <a:pt x="435" y="16"/>
                  </a:lnTo>
                  <a:lnTo>
                    <a:pt x="432" y="9"/>
                  </a:lnTo>
                  <a:lnTo>
                    <a:pt x="398" y="14"/>
                  </a:lnTo>
                  <a:lnTo>
                    <a:pt x="366" y="18"/>
                  </a:lnTo>
                  <a:lnTo>
                    <a:pt x="340" y="20"/>
                  </a:lnTo>
                  <a:lnTo>
                    <a:pt x="316" y="20"/>
                  </a:lnTo>
                  <a:lnTo>
                    <a:pt x="293" y="20"/>
                  </a:lnTo>
                  <a:lnTo>
                    <a:pt x="295" y="20"/>
                  </a:lnTo>
                  <a:lnTo>
                    <a:pt x="272" y="17"/>
                  </a:lnTo>
                  <a:lnTo>
                    <a:pt x="245" y="14"/>
                  </a:lnTo>
                  <a:lnTo>
                    <a:pt x="216" y="9"/>
                  </a:lnTo>
                  <a:lnTo>
                    <a:pt x="187" y="6"/>
                  </a:lnTo>
                  <a:lnTo>
                    <a:pt x="158" y="1"/>
                  </a:lnTo>
                  <a:lnTo>
                    <a:pt x="132" y="0"/>
                  </a:lnTo>
                  <a:lnTo>
                    <a:pt x="108" y="0"/>
                  </a:lnTo>
                  <a:lnTo>
                    <a:pt x="84" y="0"/>
                  </a:lnTo>
                  <a:lnTo>
                    <a:pt x="58" y="1"/>
                  </a:lnTo>
                  <a:lnTo>
                    <a:pt x="55" y="1"/>
                  </a:lnTo>
                  <a:lnTo>
                    <a:pt x="29" y="6"/>
                  </a:lnTo>
                  <a:lnTo>
                    <a:pt x="0" y="9"/>
                  </a:lnTo>
                  <a:lnTo>
                    <a:pt x="3" y="16"/>
                  </a:lnTo>
                </a:path>
              </a:pathLst>
            </a:custGeom>
            <a:solidFill>
              <a:srgbClr val="99ADC1"/>
            </a:solidFill>
            <a:ln w="12700" cap="rnd" cmpd="sng">
              <a:noFill/>
              <a:prstDash val="solid"/>
              <a:round/>
              <a:headEnd type="none" w="med" len="med"/>
              <a:tailEnd type="none" w="med" len="med"/>
            </a:ln>
          </p:spPr>
          <p:txBody>
            <a:bodyPr/>
            <a:lstStyle/>
            <a:p>
              <a:endParaRPr lang="en-US"/>
            </a:p>
          </p:txBody>
        </p:sp>
        <p:sp>
          <p:nvSpPr>
            <p:cNvPr id="66607" name="Freeform 43"/>
            <p:cNvSpPr>
              <a:spLocks/>
            </p:cNvSpPr>
            <p:nvPr/>
          </p:nvSpPr>
          <p:spPr bwMode="auto">
            <a:xfrm>
              <a:off x="2002" y="2198"/>
              <a:ext cx="436" cy="29"/>
            </a:xfrm>
            <a:custGeom>
              <a:avLst/>
              <a:gdLst>
                <a:gd name="T0" fmla="*/ 3 w 436"/>
                <a:gd name="T1" fmla="*/ 16 h 29"/>
                <a:gd name="T2" fmla="*/ 32 w 436"/>
                <a:gd name="T3" fmla="*/ 12 h 29"/>
                <a:gd name="T4" fmla="*/ 58 w 436"/>
                <a:gd name="T5" fmla="*/ 9 h 29"/>
                <a:gd name="T6" fmla="*/ 84 w 436"/>
                <a:gd name="T7" fmla="*/ 7 h 29"/>
                <a:gd name="T8" fmla="*/ 108 w 436"/>
                <a:gd name="T9" fmla="*/ 6 h 29"/>
                <a:gd name="T10" fmla="*/ 132 w 436"/>
                <a:gd name="T11" fmla="*/ 7 h 29"/>
                <a:gd name="T12" fmla="*/ 158 w 436"/>
                <a:gd name="T13" fmla="*/ 9 h 29"/>
                <a:gd name="T14" fmla="*/ 156 w 436"/>
                <a:gd name="T15" fmla="*/ 9 h 29"/>
                <a:gd name="T16" fmla="*/ 185 w 436"/>
                <a:gd name="T17" fmla="*/ 12 h 29"/>
                <a:gd name="T18" fmla="*/ 214 w 436"/>
                <a:gd name="T19" fmla="*/ 16 h 29"/>
                <a:gd name="T20" fmla="*/ 243 w 436"/>
                <a:gd name="T21" fmla="*/ 22 h 29"/>
                <a:gd name="T22" fmla="*/ 269 w 436"/>
                <a:gd name="T23" fmla="*/ 25 h 29"/>
                <a:gd name="T24" fmla="*/ 290 w 436"/>
                <a:gd name="T25" fmla="*/ 28 h 29"/>
                <a:gd name="T26" fmla="*/ 293 w 436"/>
                <a:gd name="T27" fmla="*/ 28 h 29"/>
                <a:gd name="T28" fmla="*/ 316 w 436"/>
                <a:gd name="T29" fmla="*/ 28 h 29"/>
                <a:gd name="T30" fmla="*/ 340 w 436"/>
                <a:gd name="T31" fmla="*/ 28 h 29"/>
                <a:gd name="T32" fmla="*/ 369 w 436"/>
                <a:gd name="T33" fmla="*/ 25 h 29"/>
                <a:gd name="T34" fmla="*/ 401 w 436"/>
                <a:gd name="T35" fmla="*/ 22 h 29"/>
                <a:gd name="T36" fmla="*/ 435 w 436"/>
                <a:gd name="T37" fmla="*/ 16 h 29"/>
                <a:gd name="T38" fmla="*/ 432 w 436"/>
                <a:gd name="T39" fmla="*/ 9 h 29"/>
                <a:gd name="T40" fmla="*/ 398 w 436"/>
                <a:gd name="T41" fmla="*/ 15 h 29"/>
                <a:gd name="T42" fmla="*/ 366 w 436"/>
                <a:gd name="T43" fmla="*/ 19 h 29"/>
                <a:gd name="T44" fmla="*/ 340 w 436"/>
                <a:gd name="T45" fmla="*/ 22 h 29"/>
                <a:gd name="T46" fmla="*/ 316 w 436"/>
                <a:gd name="T47" fmla="*/ 22 h 29"/>
                <a:gd name="T48" fmla="*/ 293 w 436"/>
                <a:gd name="T49" fmla="*/ 21 h 29"/>
                <a:gd name="T50" fmla="*/ 295 w 436"/>
                <a:gd name="T51" fmla="*/ 21 h 29"/>
                <a:gd name="T52" fmla="*/ 272 w 436"/>
                <a:gd name="T53" fmla="*/ 18 h 29"/>
                <a:gd name="T54" fmla="*/ 245 w 436"/>
                <a:gd name="T55" fmla="*/ 15 h 29"/>
                <a:gd name="T56" fmla="*/ 216 w 436"/>
                <a:gd name="T57" fmla="*/ 9 h 29"/>
                <a:gd name="T58" fmla="*/ 187 w 436"/>
                <a:gd name="T59" fmla="*/ 6 h 29"/>
                <a:gd name="T60" fmla="*/ 158 w 436"/>
                <a:gd name="T61" fmla="*/ 1 h 29"/>
                <a:gd name="T62" fmla="*/ 132 w 436"/>
                <a:gd name="T63" fmla="*/ 0 h 29"/>
                <a:gd name="T64" fmla="*/ 108 w 436"/>
                <a:gd name="T65" fmla="*/ 0 h 29"/>
                <a:gd name="T66" fmla="*/ 84 w 436"/>
                <a:gd name="T67" fmla="*/ 0 h 29"/>
                <a:gd name="T68" fmla="*/ 58 w 436"/>
                <a:gd name="T69" fmla="*/ 1 h 29"/>
                <a:gd name="T70" fmla="*/ 55 w 436"/>
                <a:gd name="T71" fmla="*/ 1 h 29"/>
                <a:gd name="T72" fmla="*/ 29 w 436"/>
                <a:gd name="T73" fmla="*/ 6 h 29"/>
                <a:gd name="T74" fmla="*/ 0 w 436"/>
                <a:gd name="T75" fmla="*/ 9 h 29"/>
                <a:gd name="T76" fmla="*/ 3 w 436"/>
                <a:gd name="T77" fmla="*/ 16 h 2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36"/>
                <a:gd name="T118" fmla="*/ 0 h 29"/>
                <a:gd name="T119" fmla="*/ 436 w 436"/>
                <a:gd name="T120" fmla="*/ 29 h 2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36" h="29">
                  <a:moveTo>
                    <a:pt x="3" y="16"/>
                  </a:moveTo>
                  <a:lnTo>
                    <a:pt x="32" y="12"/>
                  </a:lnTo>
                  <a:lnTo>
                    <a:pt x="58" y="9"/>
                  </a:lnTo>
                  <a:lnTo>
                    <a:pt x="84" y="7"/>
                  </a:lnTo>
                  <a:lnTo>
                    <a:pt x="108" y="6"/>
                  </a:lnTo>
                  <a:lnTo>
                    <a:pt x="132" y="7"/>
                  </a:lnTo>
                  <a:lnTo>
                    <a:pt x="158" y="9"/>
                  </a:lnTo>
                  <a:lnTo>
                    <a:pt x="156" y="9"/>
                  </a:lnTo>
                  <a:lnTo>
                    <a:pt x="185" y="12"/>
                  </a:lnTo>
                  <a:lnTo>
                    <a:pt x="214" y="16"/>
                  </a:lnTo>
                  <a:lnTo>
                    <a:pt x="243" y="22"/>
                  </a:lnTo>
                  <a:lnTo>
                    <a:pt x="269" y="25"/>
                  </a:lnTo>
                  <a:lnTo>
                    <a:pt x="290" y="28"/>
                  </a:lnTo>
                  <a:lnTo>
                    <a:pt x="293" y="28"/>
                  </a:lnTo>
                  <a:lnTo>
                    <a:pt x="316" y="28"/>
                  </a:lnTo>
                  <a:lnTo>
                    <a:pt x="340" y="28"/>
                  </a:lnTo>
                  <a:lnTo>
                    <a:pt x="369" y="25"/>
                  </a:lnTo>
                  <a:lnTo>
                    <a:pt x="401" y="22"/>
                  </a:lnTo>
                  <a:lnTo>
                    <a:pt x="435" y="16"/>
                  </a:lnTo>
                  <a:lnTo>
                    <a:pt x="432" y="9"/>
                  </a:lnTo>
                  <a:lnTo>
                    <a:pt x="398" y="15"/>
                  </a:lnTo>
                  <a:lnTo>
                    <a:pt x="366" y="19"/>
                  </a:lnTo>
                  <a:lnTo>
                    <a:pt x="340" y="22"/>
                  </a:lnTo>
                  <a:lnTo>
                    <a:pt x="316" y="22"/>
                  </a:lnTo>
                  <a:lnTo>
                    <a:pt x="293" y="21"/>
                  </a:lnTo>
                  <a:lnTo>
                    <a:pt x="295" y="21"/>
                  </a:lnTo>
                  <a:lnTo>
                    <a:pt x="272" y="18"/>
                  </a:lnTo>
                  <a:lnTo>
                    <a:pt x="245" y="15"/>
                  </a:lnTo>
                  <a:lnTo>
                    <a:pt x="216" y="9"/>
                  </a:lnTo>
                  <a:lnTo>
                    <a:pt x="187" y="6"/>
                  </a:lnTo>
                  <a:lnTo>
                    <a:pt x="158" y="1"/>
                  </a:lnTo>
                  <a:lnTo>
                    <a:pt x="132" y="0"/>
                  </a:lnTo>
                  <a:lnTo>
                    <a:pt x="108" y="0"/>
                  </a:lnTo>
                  <a:lnTo>
                    <a:pt x="84" y="0"/>
                  </a:lnTo>
                  <a:lnTo>
                    <a:pt x="58" y="1"/>
                  </a:lnTo>
                  <a:lnTo>
                    <a:pt x="55" y="1"/>
                  </a:lnTo>
                  <a:lnTo>
                    <a:pt x="29" y="6"/>
                  </a:lnTo>
                  <a:lnTo>
                    <a:pt x="0" y="9"/>
                  </a:lnTo>
                  <a:lnTo>
                    <a:pt x="3" y="16"/>
                  </a:lnTo>
                </a:path>
              </a:pathLst>
            </a:custGeom>
            <a:solidFill>
              <a:srgbClr val="99ADC1"/>
            </a:solidFill>
            <a:ln w="12700" cap="rnd" cmpd="sng">
              <a:noFill/>
              <a:prstDash val="solid"/>
              <a:round/>
              <a:headEnd type="none" w="med" len="med"/>
              <a:tailEnd type="none" w="med" len="med"/>
            </a:ln>
          </p:spPr>
          <p:txBody>
            <a:bodyPr/>
            <a:lstStyle/>
            <a:p>
              <a:endParaRPr lang="en-US"/>
            </a:p>
          </p:txBody>
        </p:sp>
        <p:sp>
          <p:nvSpPr>
            <p:cNvPr id="66608" name="Freeform 44"/>
            <p:cNvSpPr>
              <a:spLocks/>
            </p:cNvSpPr>
            <p:nvPr/>
          </p:nvSpPr>
          <p:spPr bwMode="auto">
            <a:xfrm>
              <a:off x="2002" y="2224"/>
              <a:ext cx="436" cy="29"/>
            </a:xfrm>
            <a:custGeom>
              <a:avLst/>
              <a:gdLst>
                <a:gd name="T0" fmla="*/ 3 w 436"/>
                <a:gd name="T1" fmla="*/ 16 h 29"/>
                <a:gd name="T2" fmla="*/ 32 w 436"/>
                <a:gd name="T3" fmla="*/ 12 h 29"/>
                <a:gd name="T4" fmla="*/ 58 w 436"/>
                <a:gd name="T5" fmla="*/ 9 h 29"/>
                <a:gd name="T6" fmla="*/ 84 w 436"/>
                <a:gd name="T7" fmla="*/ 7 h 29"/>
                <a:gd name="T8" fmla="*/ 108 w 436"/>
                <a:gd name="T9" fmla="*/ 6 h 29"/>
                <a:gd name="T10" fmla="*/ 132 w 436"/>
                <a:gd name="T11" fmla="*/ 7 h 29"/>
                <a:gd name="T12" fmla="*/ 158 w 436"/>
                <a:gd name="T13" fmla="*/ 9 h 29"/>
                <a:gd name="T14" fmla="*/ 156 w 436"/>
                <a:gd name="T15" fmla="*/ 9 h 29"/>
                <a:gd name="T16" fmla="*/ 185 w 436"/>
                <a:gd name="T17" fmla="*/ 12 h 29"/>
                <a:gd name="T18" fmla="*/ 214 w 436"/>
                <a:gd name="T19" fmla="*/ 16 h 29"/>
                <a:gd name="T20" fmla="*/ 243 w 436"/>
                <a:gd name="T21" fmla="*/ 22 h 29"/>
                <a:gd name="T22" fmla="*/ 269 w 436"/>
                <a:gd name="T23" fmla="*/ 25 h 29"/>
                <a:gd name="T24" fmla="*/ 290 w 436"/>
                <a:gd name="T25" fmla="*/ 28 h 29"/>
                <a:gd name="T26" fmla="*/ 293 w 436"/>
                <a:gd name="T27" fmla="*/ 28 h 29"/>
                <a:gd name="T28" fmla="*/ 316 w 436"/>
                <a:gd name="T29" fmla="*/ 28 h 29"/>
                <a:gd name="T30" fmla="*/ 340 w 436"/>
                <a:gd name="T31" fmla="*/ 28 h 29"/>
                <a:gd name="T32" fmla="*/ 369 w 436"/>
                <a:gd name="T33" fmla="*/ 25 h 29"/>
                <a:gd name="T34" fmla="*/ 401 w 436"/>
                <a:gd name="T35" fmla="*/ 22 h 29"/>
                <a:gd name="T36" fmla="*/ 435 w 436"/>
                <a:gd name="T37" fmla="*/ 16 h 29"/>
                <a:gd name="T38" fmla="*/ 432 w 436"/>
                <a:gd name="T39" fmla="*/ 10 h 29"/>
                <a:gd name="T40" fmla="*/ 398 w 436"/>
                <a:gd name="T41" fmla="*/ 15 h 29"/>
                <a:gd name="T42" fmla="*/ 366 w 436"/>
                <a:gd name="T43" fmla="*/ 19 h 29"/>
                <a:gd name="T44" fmla="*/ 340 w 436"/>
                <a:gd name="T45" fmla="*/ 22 h 29"/>
                <a:gd name="T46" fmla="*/ 316 w 436"/>
                <a:gd name="T47" fmla="*/ 22 h 29"/>
                <a:gd name="T48" fmla="*/ 293 w 436"/>
                <a:gd name="T49" fmla="*/ 21 h 29"/>
                <a:gd name="T50" fmla="*/ 295 w 436"/>
                <a:gd name="T51" fmla="*/ 21 h 29"/>
                <a:gd name="T52" fmla="*/ 272 w 436"/>
                <a:gd name="T53" fmla="*/ 18 h 29"/>
                <a:gd name="T54" fmla="*/ 245 w 436"/>
                <a:gd name="T55" fmla="*/ 15 h 29"/>
                <a:gd name="T56" fmla="*/ 216 w 436"/>
                <a:gd name="T57" fmla="*/ 10 h 29"/>
                <a:gd name="T58" fmla="*/ 187 w 436"/>
                <a:gd name="T59" fmla="*/ 6 h 29"/>
                <a:gd name="T60" fmla="*/ 158 w 436"/>
                <a:gd name="T61" fmla="*/ 1 h 29"/>
                <a:gd name="T62" fmla="*/ 132 w 436"/>
                <a:gd name="T63" fmla="*/ 0 h 29"/>
                <a:gd name="T64" fmla="*/ 108 w 436"/>
                <a:gd name="T65" fmla="*/ 0 h 29"/>
                <a:gd name="T66" fmla="*/ 84 w 436"/>
                <a:gd name="T67" fmla="*/ 0 h 29"/>
                <a:gd name="T68" fmla="*/ 58 w 436"/>
                <a:gd name="T69" fmla="*/ 1 h 29"/>
                <a:gd name="T70" fmla="*/ 55 w 436"/>
                <a:gd name="T71" fmla="*/ 1 h 29"/>
                <a:gd name="T72" fmla="*/ 29 w 436"/>
                <a:gd name="T73" fmla="*/ 6 h 29"/>
                <a:gd name="T74" fmla="*/ 0 w 436"/>
                <a:gd name="T75" fmla="*/ 10 h 29"/>
                <a:gd name="T76" fmla="*/ 3 w 436"/>
                <a:gd name="T77" fmla="*/ 16 h 2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36"/>
                <a:gd name="T118" fmla="*/ 0 h 29"/>
                <a:gd name="T119" fmla="*/ 436 w 436"/>
                <a:gd name="T120" fmla="*/ 29 h 2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36" h="29">
                  <a:moveTo>
                    <a:pt x="3" y="16"/>
                  </a:moveTo>
                  <a:lnTo>
                    <a:pt x="32" y="12"/>
                  </a:lnTo>
                  <a:lnTo>
                    <a:pt x="58" y="9"/>
                  </a:lnTo>
                  <a:lnTo>
                    <a:pt x="84" y="7"/>
                  </a:lnTo>
                  <a:lnTo>
                    <a:pt x="108" y="6"/>
                  </a:lnTo>
                  <a:lnTo>
                    <a:pt x="132" y="7"/>
                  </a:lnTo>
                  <a:lnTo>
                    <a:pt x="158" y="9"/>
                  </a:lnTo>
                  <a:lnTo>
                    <a:pt x="156" y="9"/>
                  </a:lnTo>
                  <a:lnTo>
                    <a:pt x="185" y="12"/>
                  </a:lnTo>
                  <a:lnTo>
                    <a:pt x="214" y="16"/>
                  </a:lnTo>
                  <a:lnTo>
                    <a:pt x="243" y="22"/>
                  </a:lnTo>
                  <a:lnTo>
                    <a:pt x="269" y="25"/>
                  </a:lnTo>
                  <a:lnTo>
                    <a:pt x="290" y="28"/>
                  </a:lnTo>
                  <a:lnTo>
                    <a:pt x="293" y="28"/>
                  </a:lnTo>
                  <a:lnTo>
                    <a:pt x="316" y="28"/>
                  </a:lnTo>
                  <a:lnTo>
                    <a:pt x="340" y="28"/>
                  </a:lnTo>
                  <a:lnTo>
                    <a:pt x="369" y="25"/>
                  </a:lnTo>
                  <a:lnTo>
                    <a:pt x="401" y="22"/>
                  </a:lnTo>
                  <a:lnTo>
                    <a:pt x="435" y="16"/>
                  </a:lnTo>
                  <a:lnTo>
                    <a:pt x="432" y="10"/>
                  </a:lnTo>
                  <a:lnTo>
                    <a:pt x="398" y="15"/>
                  </a:lnTo>
                  <a:lnTo>
                    <a:pt x="366" y="19"/>
                  </a:lnTo>
                  <a:lnTo>
                    <a:pt x="340" y="22"/>
                  </a:lnTo>
                  <a:lnTo>
                    <a:pt x="316" y="22"/>
                  </a:lnTo>
                  <a:lnTo>
                    <a:pt x="293" y="21"/>
                  </a:lnTo>
                  <a:lnTo>
                    <a:pt x="295" y="21"/>
                  </a:lnTo>
                  <a:lnTo>
                    <a:pt x="272" y="18"/>
                  </a:lnTo>
                  <a:lnTo>
                    <a:pt x="245" y="15"/>
                  </a:lnTo>
                  <a:lnTo>
                    <a:pt x="216" y="10"/>
                  </a:lnTo>
                  <a:lnTo>
                    <a:pt x="187" y="6"/>
                  </a:lnTo>
                  <a:lnTo>
                    <a:pt x="158" y="1"/>
                  </a:lnTo>
                  <a:lnTo>
                    <a:pt x="132" y="0"/>
                  </a:lnTo>
                  <a:lnTo>
                    <a:pt x="108" y="0"/>
                  </a:lnTo>
                  <a:lnTo>
                    <a:pt x="84" y="0"/>
                  </a:lnTo>
                  <a:lnTo>
                    <a:pt x="58" y="1"/>
                  </a:lnTo>
                  <a:lnTo>
                    <a:pt x="55" y="1"/>
                  </a:lnTo>
                  <a:lnTo>
                    <a:pt x="29" y="6"/>
                  </a:lnTo>
                  <a:lnTo>
                    <a:pt x="0" y="10"/>
                  </a:lnTo>
                  <a:lnTo>
                    <a:pt x="3" y="16"/>
                  </a:lnTo>
                </a:path>
              </a:pathLst>
            </a:custGeom>
            <a:solidFill>
              <a:srgbClr val="99ADC1"/>
            </a:solidFill>
            <a:ln w="12700" cap="rnd" cmpd="sng">
              <a:noFill/>
              <a:prstDash val="solid"/>
              <a:round/>
              <a:headEnd type="none" w="med" len="med"/>
              <a:tailEnd type="none" w="med" len="med"/>
            </a:ln>
          </p:spPr>
          <p:txBody>
            <a:bodyPr/>
            <a:lstStyle/>
            <a:p>
              <a:endParaRPr lang="en-US"/>
            </a:p>
          </p:txBody>
        </p:sp>
        <p:sp>
          <p:nvSpPr>
            <p:cNvPr id="66609" name="Freeform 45"/>
            <p:cNvSpPr>
              <a:spLocks/>
            </p:cNvSpPr>
            <p:nvPr/>
          </p:nvSpPr>
          <p:spPr bwMode="auto">
            <a:xfrm>
              <a:off x="2002" y="2249"/>
              <a:ext cx="436" cy="29"/>
            </a:xfrm>
            <a:custGeom>
              <a:avLst/>
              <a:gdLst>
                <a:gd name="T0" fmla="*/ 3 w 436"/>
                <a:gd name="T1" fmla="*/ 16 h 29"/>
                <a:gd name="T2" fmla="*/ 32 w 436"/>
                <a:gd name="T3" fmla="*/ 12 h 29"/>
                <a:gd name="T4" fmla="*/ 58 w 436"/>
                <a:gd name="T5" fmla="*/ 9 h 29"/>
                <a:gd name="T6" fmla="*/ 84 w 436"/>
                <a:gd name="T7" fmla="*/ 7 h 29"/>
                <a:gd name="T8" fmla="*/ 108 w 436"/>
                <a:gd name="T9" fmla="*/ 6 h 29"/>
                <a:gd name="T10" fmla="*/ 132 w 436"/>
                <a:gd name="T11" fmla="*/ 7 h 29"/>
                <a:gd name="T12" fmla="*/ 158 w 436"/>
                <a:gd name="T13" fmla="*/ 9 h 29"/>
                <a:gd name="T14" fmla="*/ 156 w 436"/>
                <a:gd name="T15" fmla="*/ 9 h 29"/>
                <a:gd name="T16" fmla="*/ 185 w 436"/>
                <a:gd name="T17" fmla="*/ 12 h 29"/>
                <a:gd name="T18" fmla="*/ 214 w 436"/>
                <a:gd name="T19" fmla="*/ 16 h 29"/>
                <a:gd name="T20" fmla="*/ 243 w 436"/>
                <a:gd name="T21" fmla="*/ 22 h 29"/>
                <a:gd name="T22" fmla="*/ 269 w 436"/>
                <a:gd name="T23" fmla="*/ 25 h 29"/>
                <a:gd name="T24" fmla="*/ 290 w 436"/>
                <a:gd name="T25" fmla="*/ 28 h 29"/>
                <a:gd name="T26" fmla="*/ 293 w 436"/>
                <a:gd name="T27" fmla="*/ 28 h 29"/>
                <a:gd name="T28" fmla="*/ 316 w 436"/>
                <a:gd name="T29" fmla="*/ 28 h 29"/>
                <a:gd name="T30" fmla="*/ 340 w 436"/>
                <a:gd name="T31" fmla="*/ 28 h 29"/>
                <a:gd name="T32" fmla="*/ 369 w 436"/>
                <a:gd name="T33" fmla="*/ 27 h 29"/>
                <a:gd name="T34" fmla="*/ 401 w 436"/>
                <a:gd name="T35" fmla="*/ 22 h 29"/>
                <a:gd name="T36" fmla="*/ 435 w 436"/>
                <a:gd name="T37" fmla="*/ 16 h 29"/>
                <a:gd name="T38" fmla="*/ 432 w 436"/>
                <a:gd name="T39" fmla="*/ 10 h 29"/>
                <a:gd name="T40" fmla="*/ 398 w 436"/>
                <a:gd name="T41" fmla="*/ 15 h 29"/>
                <a:gd name="T42" fmla="*/ 366 w 436"/>
                <a:gd name="T43" fmla="*/ 19 h 29"/>
                <a:gd name="T44" fmla="*/ 340 w 436"/>
                <a:gd name="T45" fmla="*/ 22 h 29"/>
                <a:gd name="T46" fmla="*/ 316 w 436"/>
                <a:gd name="T47" fmla="*/ 22 h 29"/>
                <a:gd name="T48" fmla="*/ 293 w 436"/>
                <a:gd name="T49" fmla="*/ 21 h 29"/>
                <a:gd name="T50" fmla="*/ 295 w 436"/>
                <a:gd name="T51" fmla="*/ 21 h 29"/>
                <a:gd name="T52" fmla="*/ 272 w 436"/>
                <a:gd name="T53" fmla="*/ 18 h 29"/>
                <a:gd name="T54" fmla="*/ 245 w 436"/>
                <a:gd name="T55" fmla="*/ 15 h 29"/>
                <a:gd name="T56" fmla="*/ 216 w 436"/>
                <a:gd name="T57" fmla="*/ 10 h 29"/>
                <a:gd name="T58" fmla="*/ 187 w 436"/>
                <a:gd name="T59" fmla="*/ 6 h 29"/>
                <a:gd name="T60" fmla="*/ 158 w 436"/>
                <a:gd name="T61" fmla="*/ 1 h 29"/>
                <a:gd name="T62" fmla="*/ 132 w 436"/>
                <a:gd name="T63" fmla="*/ 0 h 29"/>
                <a:gd name="T64" fmla="*/ 108 w 436"/>
                <a:gd name="T65" fmla="*/ 0 h 29"/>
                <a:gd name="T66" fmla="*/ 84 w 436"/>
                <a:gd name="T67" fmla="*/ 0 h 29"/>
                <a:gd name="T68" fmla="*/ 58 w 436"/>
                <a:gd name="T69" fmla="*/ 1 h 29"/>
                <a:gd name="T70" fmla="*/ 55 w 436"/>
                <a:gd name="T71" fmla="*/ 1 h 29"/>
                <a:gd name="T72" fmla="*/ 29 w 436"/>
                <a:gd name="T73" fmla="*/ 6 h 29"/>
                <a:gd name="T74" fmla="*/ 0 w 436"/>
                <a:gd name="T75" fmla="*/ 10 h 29"/>
                <a:gd name="T76" fmla="*/ 3 w 436"/>
                <a:gd name="T77" fmla="*/ 16 h 2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36"/>
                <a:gd name="T118" fmla="*/ 0 h 29"/>
                <a:gd name="T119" fmla="*/ 436 w 436"/>
                <a:gd name="T120" fmla="*/ 29 h 2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36" h="29">
                  <a:moveTo>
                    <a:pt x="3" y="16"/>
                  </a:moveTo>
                  <a:lnTo>
                    <a:pt x="32" y="12"/>
                  </a:lnTo>
                  <a:lnTo>
                    <a:pt x="58" y="9"/>
                  </a:lnTo>
                  <a:lnTo>
                    <a:pt x="84" y="7"/>
                  </a:lnTo>
                  <a:lnTo>
                    <a:pt x="108" y="6"/>
                  </a:lnTo>
                  <a:lnTo>
                    <a:pt x="132" y="7"/>
                  </a:lnTo>
                  <a:lnTo>
                    <a:pt x="158" y="9"/>
                  </a:lnTo>
                  <a:lnTo>
                    <a:pt x="156" y="9"/>
                  </a:lnTo>
                  <a:lnTo>
                    <a:pt x="185" y="12"/>
                  </a:lnTo>
                  <a:lnTo>
                    <a:pt x="214" y="16"/>
                  </a:lnTo>
                  <a:lnTo>
                    <a:pt x="243" y="22"/>
                  </a:lnTo>
                  <a:lnTo>
                    <a:pt x="269" y="25"/>
                  </a:lnTo>
                  <a:lnTo>
                    <a:pt x="290" y="28"/>
                  </a:lnTo>
                  <a:lnTo>
                    <a:pt x="293" y="28"/>
                  </a:lnTo>
                  <a:lnTo>
                    <a:pt x="316" y="28"/>
                  </a:lnTo>
                  <a:lnTo>
                    <a:pt x="340" y="28"/>
                  </a:lnTo>
                  <a:lnTo>
                    <a:pt x="369" y="27"/>
                  </a:lnTo>
                  <a:lnTo>
                    <a:pt x="401" y="22"/>
                  </a:lnTo>
                  <a:lnTo>
                    <a:pt x="435" y="16"/>
                  </a:lnTo>
                  <a:lnTo>
                    <a:pt x="432" y="10"/>
                  </a:lnTo>
                  <a:lnTo>
                    <a:pt x="398" y="15"/>
                  </a:lnTo>
                  <a:lnTo>
                    <a:pt x="366" y="19"/>
                  </a:lnTo>
                  <a:lnTo>
                    <a:pt x="340" y="22"/>
                  </a:lnTo>
                  <a:lnTo>
                    <a:pt x="316" y="22"/>
                  </a:lnTo>
                  <a:lnTo>
                    <a:pt x="293" y="21"/>
                  </a:lnTo>
                  <a:lnTo>
                    <a:pt x="295" y="21"/>
                  </a:lnTo>
                  <a:lnTo>
                    <a:pt x="272" y="18"/>
                  </a:lnTo>
                  <a:lnTo>
                    <a:pt x="245" y="15"/>
                  </a:lnTo>
                  <a:lnTo>
                    <a:pt x="216" y="10"/>
                  </a:lnTo>
                  <a:lnTo>
                    <a:pt x="187" y="6"/>
                  </a:lnTo>
                  <a:lnTo>
                    <a:pt x="158" y="1"/>
                  </a:lnTo>
                  <a:lnTo>
                    <a:pt x="132" y="0"/>
                  </a:lnTo>
                  <a:lnTo>
                    <a:pt x="108" y="0"/>
                  </a:lnTo>
                  <a:lnTo>
                    <a:pt x="84" y="0"/>
                  </a:lnTo>
                  <a:lnTo>
                    <a:pt x="58" y="1"/>
                  </a:lnTo>
                  <a:lnTo>
                    <a:pt x="55" y="1"/>
                  </a:lnTo>
                  <a:lnTo>
                    <a:pt x="29" y="6"/>
                  </a:lnTo>
                  <a:lnTo>
                    <a:pt x="0" y="10"/>
                  </a:lnTo>
                  <a:lnTo>
                    <a:pt x="3" y="16"/>
                  </a:lnTo>
                </a:path>
              </a:pathLst>
            </a:custGeom>
            <a:solidFill>
              <a:srgbClr val="99ADC1"/>
            </a:solidFill>
            <a:ln w="12700" cap="rnd" cmpd="sng">
              <a:noFill/>
              <a:prstDash val="solid"/>
              <a:round/>
              <a:headEnd type="none" w="med" len="med"/>
              <a:tailEnd type="none" w="med" len="med"/>
            </a:ln>
          </p:spPr>
          <p:txBody>
            <a:bodyPr/>
            <a:lstStyle/>
            <a:p>
              <a:endParaRPr lang="en-US"/>
            </a:p>
          </p:txBody>
        </p:sp>
        <p:sp>
          <p:nvSpPr>
            <p:cNvPr id="66610" name="Freeform 46"/>
            <p:cNvSpPr>
              <a:spLocks/>
            </p:cNvSpPr>
            <p:nvPr/>
          </p:nvSpPr>
          <p:spPr bwMode="auto">
            <a:xfrm>
              <a:off x="1374" y="2555"/>
              <a:ext cx="12" cy="16"/>
            </a:xfrm>
            <a:custGeom>
              <a:avLst/>
              <a:gdLst>
                <a:gd name="T0" fmla="*/ 2 w 12"/>
                <a:gd name="T1" fmla="*/ 0 h 16"/>
                <a:gd name="T2" fmla="*/ 0 w 12"/>
                <a:gd name="T3" fmla="*/ 6 h 16"/>
                <a:gd name="T4" fmla="*/ 5 w 12"/>
                <a:gd name="T5" fmla="*/ 3 h 16"/>
                <a:gd name="T6" fmla="*/ 4 w 12"/>
                <a:gd name="T7" fmla="*/ 3 h 16"/>
                <a:gd name="T8" fmla="*/ 4 w 12"/>
                <a:gd name="T9" fmla="*/ 15 h 16"/>
                <a:gd name="T10" fmla="*/ 5 w 12"/>
                <a:gd name="T11" fmla="*/ 15 h 16"/>
                <a:gd name="T12" fmla="*/ 7 w 12"/>
                <a:gd name="T13" fmla="*/ 15 h 16"/>
                <a:gd name="T14" fmla="*/ 7 w 12"/>
                <a:gd name="T15" fmla="*/ 12 h 16"/>
                <a:gd name="T16" fmla="*/ 9 w 12"/>
                <a:gd name="T17" fmla="*/ 9 h 16"/>
                <a:gd name="T18" fmla="*/ 11 w 12"/>
                <a:gd name="T19" fmla="*/ 3 h 16"/>
                <a:gd name="T20" fmla="*/ 2 w 12"/>
                <a:gd name="T21" fmla="*/ 0 h 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
                <a:gd name="T34" fmla="*/ 0 h 16"/>
                <a:gd name="T35" fmla="*/ 12 w 12"/>
                <a:gd name="T36" fmla="*/ 16 h 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 h="16">
                  <a:moveTo>
                    <a:pt x="2" y="0"/>
                  </a:moveTo>
                  <a:lnTo>
                    <a:pt x="0" y="6"/>
                  </a:lnTo>
                  <a:lnTo>
                    <a:pt x="5" y="3"/>
                  </a:lnTo>
                  <a:lnTo>
                    <a:pt x="4" y="3"/>
                  </a:lnTo>
                  <a:lnTo>
                    <a:pt x="4" y="15"/>
                  </a:lnTo>
                  <a:lnTo>
                    <a:pt x="5" y="15"/>
                  </a:lnTo>
                  <a:lnTo>
                    <a:pt x="7" y="15"/>
                  </a:lnTo>
                  <a:lnTo>
                    <a:pt x="7" y="12"/>
                  </a:lnTo>
                  <a:lnTo>
                    <a:pt x="9" y="9"/>
                  </a:lnTo>
                  <a:lnTo>
                    <a:pt x="11" y="3"/>
                  </a:lnTo>
                  <a:lnTo>
                    <a:pt x="2" y="0"/>
                  </a:lnTo>
                </a:path>
              </a:pathLst>
            </a:custGeom>
            <a:solidFill>
              <a:srgbClr val="000000"/>
            </a:solidFill>
            <a:ln w="12700" cap="rnd" cmpd="sng">
              <a:noFill/>
              <a:prstDash val="solid"/>
              <a:round/>
              <a:headEnd type="none" w="med" len="med"/>
              <a:tailEnd type="none" w="med" len="med"/>
            </a:ln>
          </p:spPr>
          <p:txBody>
            <a:bodyPr/>
            <a:lstStyle/>
            <a:p>
              <a:endParaRPr lang="en-US"/>
            </a:p>
          </p:txBody>
        </p:sp>
        <p:sp>
          <p:nvSpPr>
            <p:cNvPr id="66611" name="Freeform 47"/>
            <p:cNvSpPr>
              <a:spLocks/>
            </p:cNvSpPr>
            <p:nvPr/>
          </p:nvSpPr>
          <p:spPr bwMode="auto">
            <a:xfrm>
              <a:off x="1685" y="2561"/>
              <a:ext cx="15" cy="13"/>
            </a:xfrm>
            <a:custGeom>
              <a:avLst/>
              <a:gdLst>
                <a:gd name="T0" fmla="*/ 3 w 15"/>
                <a:gd name="T1" fmla="*/ 0 h 13"/>
                <a:gd name="T2" fmla="*/ 0 w 15"/>
                <a:gd name="T3" fmla="*/ 6 h 13"/>
                <a:gd name="T4" fmla="*/ 3 w 15"/>
                <a:gd name="T5" fmla="*/ 2 h 13"/>
                <a:gd name="T6" fmla="*/ 0 w 15"/>
                <a:gd name="T7" fmla="*/ 4 h 13"/>
                <a:gd name="T8" fmla="*/ 11 w 15"/>
                <a:gd name="T9" fmla="*/ 8 h 13"/>
                <a:gd name="T10" fmla="*/ 11 w 15"/>
                <a:gd name="T11" fmla="*/ 6 h 13"/>
                <a:gd name="T12" fmla="*/ 0 w 15"/>
                <a:gd name="T13" fmla="*/ 6 h 13"/>
                <a:gd name="T14" fmla="*/ 0 w 15"/>
                <a:gd name="T15" fmla="*/ 8 h 13"/>
                <a:gd name="T16" fmla="*/ 0 w 15"/>
                <a:gd name="T17" fmla="*/ 10 h 13"/>
                <a:gd name="T18" fmla="*/ 3 w 15"/>
                <a:gd name="T19" fmla="*/ 10 h 13"/>
                <a:gd name="T20" fmla="*/ 3 w 15"/>
                <a:gd name="T21" fmla="*/ 12 h 13"/>
                <a:gd name="T22" fmla="*/ 8 w 15"/>
                <a:gd name="T23" fmla="*/ 12 h 13"/>
                <a:gd name="T24" fmla="*/ 8 w 15"/>
                <a:gd name="T25" fmla="*/ 10 h 13"/>
                <a:gd name="T26" fmla="*/ 11 w 15"/>
                <a:gd name="T27" fmla="*/ 10 h 13"/>
                <a:gd name="T28" fmla="*/ 14 w 15"/>
                <a:gd name="T29" fmla="*/ 8 h 13"/>
                <a:gd name="T30" fmla="*/ 14 w 15"/>
                <a:gd name="T31" fmla="*/ 2 h 13"/>
                <a:gd name="T32" fmla="*/ 3 w 15"/>
                <a:gd name="T33" fmla="*/ 0 h 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5"/>
                <a:gd name="T52" fmla="*/ 0 h 13"/>
                <a:gd name="T53" fmla="*/ 15 w 15"/>
                <a:gd name="T54" fmla="*/ 13 h 1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5" h="13">
                  <a:moveTo>
                    <a:pt x="3" y="0"/>
                  </a:moveTo>
                  <a:lnTo>
                    <a:pt x="0" y="6"/>
                  </a:lnTo>
                  <a:lnTo>
                    <a:pt x="3" y="2"/>
                  </a:lnTo>
                  <a:lnTo>
                    <a:pt x="0" y="4"/>
                  </a:lnTo>
                  <a:lnTo>
                    <a:pt x="11" y="8"/>
                  </a:lnTo>
                  <a:lnTo>
                    <a:pt x="11" y="6"/>
                  </a:lnTo>
                  <a:lnTo>
                    <a:pt x="0" y="6"/>
                  </a:lnTo>
                  <a:lnTo>
                    <a:pt x="0" y="8"/>
                  </a:lnTo>
                  <a:lnTo>
                    <a:pt x="0" y="10"/>
                  </a:lnTo>
                  <a:lnTo>
                    <a:pt x="3" y="10"/>
                  </a:lnTo>
                  <a:lnTo>
                    <a:pt x="3" y="12"/>
                  </a:lnTo>
                  <a:lnTo>
                    <a:pt x="8" y="12"/>
                  </a:lnTo>
                  <a:lnTo>
                    <a:pt x="8" y="10"/>
                  </a:lnTo>
                  <a:lnTo>
                    <a:pt x="11" y="10"/>
                  </a:lnTo>
                  <a:lnTo>
                    <a:pt x="14" y="8"/>
                  </a:lnTo>
                  <a:lnTo>
                    <a:pt x="14" y="2"/>
                  </a:lnTo>
                  <a:lnTo>
                    <a:pt x="3" y="0"/>
                  </a:lnTo>
                </a:path>
              </a:pathLst>
            </a:custGeom>
            <a:solidFill>
              <a:srgbClr val="000000"/>
            </a:solidFill>
            <a:ln w="12700" cap="rnd" cmpd="sng">
              <a:noFill/>
              <a:prstDash val="solid"/>
              <a:round/>
              <a:headEnd type="none" w="med" len="med"/>
              <a:tailEnd type="none" w="med" len="med"/>
            </a:ln>
          </p:spPr>
          <p:txBody>
            <a:bodyPr/>
            <a:lstStyle/>
            <a:p>
              <a:endParaRPr lang="en-US"/>
            </a:p>
          </p:txBody>
        </p:sp>
        <p:sp>
          <p:nvSpPr>
            <p:cNvPr id="66612" name="Freeform 48"/>
            <p:cNvSpPr>
              <a:spLocks/>
            </p:cNvSpPr>
            <p:nvPr/>
          </p:nvSpPr>
          <p:spPr bwMode="auto">
            <a:xfrm>
              <a:off x="1542" y="2800"/>
              <a:ext cx="12" cy="13"/>
            </a:xfrm>
            <a:custGeom>
              <a:avLst/>
              <a:gdLst>
                <a:gd name="T0" fmla="*/ 11 w 12"/>
                <a:gd name="T1" fmla="*/ 6 h 13"/>
                <a:gd name="T2" fmla="*/ 9 w 12"/>
                <a:gd name="T3" fmla="*/ 4 h 13"/>
                <a:gd name="T4" fmla="*/ 9 w 12"/>
                <a:gd name="T5" fmla="*/ 10 h 13"/>
                <a:gd name="T6" fmla="*/ 11 w 12"/>
                <a:gd name="T7" fmla="*/ 4 h 13"/>
                <a:gd name="T8" fmla="*/ 4 w 12"/>
                <a:gd name="T9" fmla="*/ 0 h 13"/>
                <a:gd name="T10" fmla="*/ 0 w 12"/>
                <a:gd name="T11" fmla="*/ 4 h 13"/>
                <a:gd name="T12" fmla="*/ 0 w 12"/>
                <a:gd name="T13" fmla="*/ 8 h 13"/>
                <a:gd name="T14" fmla="*/ 2 w 12"/>
                <a:gd name="T15" fmla="*/ 10 h 13"/>
                <a:gd name="T16" fmla="*/ 4 w 12"/>
                <a:gd name="T17" fmla="*/ 12 h 13"/>
                <a:gd name="T18" fmla="*/ 11 w 12"/>
                <a:gd name="T19" fmla="*/ 6 h 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
                <a:gd name="T31" fmla="*/ 0 h 13"/>
                <a:gd name="T32" fmla="*/ 12 w 12"/>
                <a:gd name="T33" fmla="*/ 13 h 1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 h="13">
                  <a:moveTo>
                    <a:pt x="11" y="6"/>
                  </a:moveTo>
                  <a:lnTo>
                    <a:pt x="9" y="4"/>
                  </a:lnTo>
                  <a:lnTo>
                    <a:pt x="9" y="10"/>
                  </a:lnTo>
                  <a:lnTo>
                    <a:pt x="11" y="4"/>
                  </a:lnTo>
                  <a:lnTo>
                    <a:pt x="4" y="0"/>
                  </a:lnTo>
                  <a:lnTo>
                    <a:pt x="0" y="4"/>
                  </a:lnTo>
                  <a:lnTo>
                    <a:pt x="0" y="8"/>
                  </a:lnTo>
                  <a:lnTo>
                    <a:pt x="2" y="10"/>
                  </a:lnTo>
                  <a:lnTo>
                    <a:pt x="4" y="12"/>
                  </a:lnTo>
                  <a:lnTo>
                    <a:pt x="11" y="6"/>
                  </a:lnTo>
                </a:path>
              </a:pathLst>
            </a:custGeom>
            <a:solidFill>
              <a:srgbClr val="000000"/>
            </a:solidFill>
            <a:ln w="12700" cap="rnd" cmpd="sng">
              <a:noFill/>
              <a:prstDash val="solid"/>
              <a:round/>
              <a:headEnd type="none" w="med" len="med"/>
              <a:tailEnd type="none" w="med" len="med"/>
            </a:ln>
          </p:spPr>
          <p:txBody>
            <a:bodyPr/>
            <a:lstStyle/>
            <a:p>
              <a:endParaRPr lang="en-US"/>
            </a:p>
          </p:txBody>
        </p:sp>
        <p:sp>
          <p:nvSpPr>
            <p:cNvPr id="66613" name="Rectangle 49"/>
            <p:cNvSpPr>
              <a:spLocks noChangeArrowheads="1"/>
            </p:cNvSpPr>
            <p:nvPr/>
          </p:nvSpPr>
          <p:spPr bwMode="auto">
            <a:xfrm>
              <a:off x="738" y="2040"/>
              <a:ext cx="996" cy="296"/>
            </a:xfrm>
            <a:prstGeom prst="rect">
              <a:avLst/>
            </a:prstGeom>
            <a:noFill/>
            <a:ln w="12700">
              <a:noFill/>
              <a:miter lim="800000"/>
              <a:headEnd/>
              <a:tailEnd/>
            </a:ln>
          </p:spPr>
          <p:txBody>
            <a:bodyPr wrap="none" lIns="73025" tIns="36512" rIns="73025" bIns="36512">
              <a:spAutoFit/>
            </a:bodyPr>
            <a:lstStyle/>
            <a:p>
              <a:pPr defTabSz="585788">
                <a:spcBef>
                  <a:spcPct val="0"/>
                </a:spcBef>
              </a:pPr>
              <a:r>
                <a:rPr lang="en-US" sz="1300" b="0" dirty="0">
                  <a:solidFill>
                    <a:srgbClr val="000000"/>
                  </a:solidFill>
                </a:rPr>
                <a:t>DLA ICP </a:t>
              </a:r>
            </a:p>
            <a:p>
              <a:pPr defTabSz="585788">
                <a:spcBef>
                  <a:spcPct val="0"/>
                </a:spcBef>
              </a:pPr>
              <a:r>
                <a:rPr lang="en-US" sz="1300" b="0" i="1" dirty="0">
                  <a:solidFill>
                    <a:srgbClr val="000000"/>
                  </a:solidFill>
                </a:rPr>
                <a:t>[electronic address]</a:t>
              </a:r>
              <a:endParaRPr lang="en-US" sz="1300" b="0" i="1" dirty="0">
                <a:solidFill>
                  <a:schemeClr val="bg2"/>
                </a:solidFill>
              </a:endParaRPr>
            </a:p>
          </p:txBody>
        </p:sp>
        <p:sp>
          <p:nvSpPr>
            <p:cNvPr id="66614" name="Rectangle 50"/>
            <p:cNvSpPr>
              <a:spLocks noChangeArrowheads="1"/>
            </p:cNvSpPr>
            <p:nvPr/>
          </p:nvSpPr>
          <p:spPr bwMode="auto">
            <a:xfrm>
              <a:off x="1321" y="2551"/>
              <a:ext cx="996" cy="296"/>
            </a:xfrm>
            <a:prstGeom prst="rect">
              <a:avLst/>
            </a:prstGeom>
            <a:noFill/>
            <a:ln w="12700">
              <a:noFill/>
              <a:miter lim="800000"/>
              <a:headEnd/>
              <a:tailEnd/>
            </a:ln>
          </p:spPr>
          <p:txBody>
            <a:bodyPr wrap="none" lIns="73025" tIns="36512" rIns="73025" bIns="36512">
              <a:spAutoFit/>
            </a:bodyPr>
            <a:lstStyle/>
            <a:p>
              <a:pPr defTabSz="585788">
                <a:spcBef>
                  <a:spcPct val="0"/>
                </a:spcBef>
              </a:pPr>
              <a:r>
                <a:rPr lang="en-US" sz="1300" b="0" dirty="0">
                  <a:solidFill>
                    <a:srgbClr val="000000"/>
                  </a:solidFill>
                </a:rPr>
                <a:t>ABC  Company</a:t>
              </a:r>
            </a:p>
            <a:p>
              <a:pPr defTabSz="585788">
                <a:spcBef>
                  <a:spcPct val="0"/>
                </a:spcBef>
              </a:pPr>
              <a:r>
                <a:rPr lang="en-US" sz="1300" b="0" i="1" dirty="0">
                  <a:solidFill>
                    <a:srgbClr val="000000"/>
                  </a:solidFill>
                </a:rPr>
                <a:t>[electronic address]</a:t>
              </a:r>
            </a:p>
          </p:txBody>
        </p:sp>
      </p:grpSp>
      <p:sp>
        <p:nvSpPr>
          <p:cNvPr id="66564" name="Rectangle 51"/>
          <p:cNvSpPr>
            <a:spLocks noChangeArrowheads="1"/>
          </p:cNvSpPr>
          <p:nvPr/>
        </p:nvSpPr>
        <p:spPr bwMode="auto">
          <a:xfrm>
            <a:off x="3049588" y="2057400"/>
            <a:ext cx="3038475" cy="393700"/>
          </a:xfrm>
          <a:prstGeom prst="rect">
            <a:avLst/>
          </a:prstGeom>
          <a:noFill/>
          <a:ln w="12700">
            <a:noFill/>
            <a:miter lim="800000"/>
            <a:headEnd/>
            <a:tailEnd/>
          </a:ln>
        </p:spPr>
        <p:txBody>
          <a:bodyPr lIns="90488" tIns="44450" rIns="90488" bIns="44450">
            <a:spAutoFit/>
          </a:bodyPr>
          <a:lstStyle/>
          <a:p>
            <a:pPr algn="ctr">
              <a:spcBef>
                <a:spcPct val="0"/>
              </a:spcBef>
            </a:pPr>
            <a:r>
              <a:rPr lang="en-US" sz="2000" dirty="0">
                <a:solidFill>
                  <a:srgbClr val="000000"/>
                </a:solidFill>
              </a:rPr>
              <a:t>Envelope = Interchange</a:t>
            </a:r>
            <a:endParaRPr lang="en-US" sz="2000" dirty="0">
              <a:solidFill>
                <a:schemeClr val="bg2"/>
              </a:solidFill>
            </a:endParaRPr>
          </a:p>
        </p:txBody>
      </p:sp>
      <p:sp>
        <p:nvSpPr>
          <p:cNvPr id="66565" name="Rectangle 52"/>
          <p:cNvSpPr>
            <a:spLocks noChangeArrowheads="1"/>
          </p:cNvSpPr>
          <p:nvPr/>
        </p:nvSpPr>
        <p:spPr bwMode="auto">
          <a:xfrm>
            <a:off x="4979988" y="3886200"/>
            <a:ext cx="3021012" cy="1371600"/>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962613" name="Rectangle 53"/>
          <p:cNvSpPr>
            <a:spLocks noChangeArrowheads="1"/>
          </p:cNvSpPr>
          <p:nvPr/>
        </p:nvSpPr>
        <p:spPr bwMode="auto">
          <a:xfrm>
            <a:off x="4975225" y="3649663"/>
            <a:ext cx="3105150" cy="1730375"/>
          </a:xfrm>
          <a:prstGeom prst="rect">
            <a:avLst/>
          </a:prstGeom>
          <a:solidFill>
            <a:schemeClr val="tx2">
              <a:lumMod val="40000"/>
              <a:lumOff val="60000"/>
            </a:schemeClr>
          </a:solidFill>
          <a:ln w="12700">
            <a:noFill/>
            <a:miter lim="800000"/>
            <a:headEnd/>
            <a:tailEnd/>
          </a:ln>
          <a:effectLst/>
        </p:spPr>
        <p:txBody>
          <a:bodyPr lIns="46038" tIns="23812" rIns="46038" bIns="23812">
            <a:spAutoFit/>
          </a:bodyPr>
          <a:lstStyle/>
          <a:p>
            <a:pPr defTabSz="228600">
              <a:spcBef>
                <a:spcPct val="0"/>
              </a:spcBef>
              <a:buClr>
                <a:srgbClr val="FF3300"/>
              </a:buClr>
              <a:defRPr/>
            </a:pPr>
            <a:r>
              <a:rPr lang="en-US" sz="1100" dirty="0">
                <a:solidFill>
                  <a:srgbClr val="000000"/>
                </a:solidFill>
                <a:latin typeface="+mn-lt"/>
              </a:rPr>
              <a:t>ISA</a:t>
            </a:r>
            <a:r>
              <a:rPr lang="en-US" sz="1100" b="0" dirty="0">
                <a:solidFill>
                  <a:srgbClr val="000000"/>
                </a:solidFill>
                <a:latin typeface="+mn-lt"/>
              </a:rPr>
              <a:t>*00*0000000000*01*HAPPYDAYS2*01*SENDERDUNSNUMBR*01*RECVRDUNSNUMBER*010110*1653*U*00400*000000030*0*P*\</a:t>
            </a:r>
          </a:p>
          <a:p>
            <a:pPr defTabSz="228600">
              <a:spcBef>
                <a:spcPct val="0"/>
              </a:spcBef>
              <a:defRPr/>
            </a:pPr>
            <a:r>
              <a:rPr lang="en-US" sz="1100" b="0" dirty="0">
                <a:solidFill>
                  <a:srgbClr val="000000"/>
                </a:solidFill>
                <a:latin typeface="+mn-lt"/>
              </a:rPr>
              <a:t>	GS...</a:t>
            </a:r>
          </a:p>
          <a:p>
            <a:pPr defTabSz="228600">
              <a:spcBef>
                <a:spcPct val="0"/>
              </a:spcBef>
              <a:defRPr/>
            </a:pPr>
            <a:r>
              <a:rPr lang="en-US" sz="1100" b="0" dirty="0">
                <a:solidFill>
                  <a:srgbClr val="000000"/>
                </a:solidFill>
                <a:latin typeface="+mn-lt"/>
              </a:rPr>
              <a:t>	ST...</a:t>
            </a:r>
          </a:p>
          <a:p>
            <a:pPr defTabSz="228600">
              <a:spcBef>
                <a:spcPct val="0"/>
              </a:spcBef>
              <a:defRPr/>
            </a:pPr>
            <a:r>
              <a:rPr lang="en-US" sz="1100" b="0" dirty="0">
                <a:solidFill>
                  <a:srgbClr val="000000"/>
                </a:solidFill>
                <a:latin typeface="+mn-lt"/>
              </a:rPr>
              <a:t>  	   .</a:t>
            </a:r>
          </a:p>
          <a:p>
            <a:pPr defTabSz="228600">
              <a:spcBef>
                <a:spcPct val="0"/>
              </a:spcBef>
              <a:defRPr/>
            </a:pPr>
            <a:r>
              <a:rPr lang="en-US" sz="1100" b="0" dirty="0">
                <a:solidFill>
                  <a:srgbClr val="000000"/>
                </a:solidFill>
                <a:latin typeface="+mn-lt"/>
              </a:rPr>
              <a:t>	   .</a:t>
            </a:r>
          </a:p>
          <a:p>
            <a:pPr defTabSz="228600">
              <a:spcBef>
                <a:spcPct val="0"/>
              </a:spcBef>
              <a:defRPr/>
            </a:pPr>
            <a:r>
              <a:rPr lang="en-US" sz="1100" b="0" dirty="0">
                <a:solidFill>
                  <a:srgbClr val="000000"/>
                </a:solidFill>
                <a:latin typeface="+mn-lt"/>
              </a:rPr>
              <a:t>	SE...</a:t>
            </a:r>
          </a:p>
          <a:p>
            <a:pPr defTabSz="228600">
              <a:spcBef>
                <a:spcPct val="0"/>
              </a:spcBef>
              <a:defRPr/>
            </a:pPr>
            <a:r>
              <a:rPr lang="en-US" sz="1100" b="0" dirty="0">
                <a:solidFill>
                  <a:srgbClr val="000000"/>
                </a:solidFill>
                <a:latin typeface="+mn-lt"/>
              </a:rPr>
              <a:t>	GE...</a:t>
            </a:r>
          </a:p>
          <a:p>
            <a:pPr defTabSz="228600">
              <a:spcBef>
                <a:spcPct val="0"/>
              </a:spcBef>
              <a:defRPr/>
            </a:pPr>
            <a:r>
              <a:rPr lang="en-US" sz="1100" dirty="0">
                <a:solidFill>
                  <a:srgbClr val="000000"/>
                </a:solidFill>
                <a:latin typeface="+mn-lt"/>
              </a:rPr>
              <a:t>IEA</a:t>
            </a:r>
            <a:r>
              <a:rPr lang="en-US" sz="1100" dirty="0">
                <a:solidFill>
                  <a:srgbClr val="000000"/>
                </a:solidFill>
                <a:effectLst>
                  <a:outerShdw blurRad="38100" dist="38100" dir="2700000" algn="tl">
                    <a:srgbClr val="FFFFFF"/>
                  </a:outerShdw>
                </a:effectLst>
                <a:latin typeface="+mn-lt"/>
              </a:rPr>
              <a:t>*</a:t>
            </a:r>
            <a:r>
              <a:rPr lang="en-US" sz="1100" b="0" dirty="0">
                <a:solidFill>
                  <a:srgbClr val="000000"/>
                </a:solidFill>
                <a:latin typeface="+mn-lt"/>
              </a:rPr>
              <a:t>1*123456789^</a:t>
            </a:r>
            <a:endParaRPr lang="en-US" b="0" dirty="0">
              <a:latin typeface="+mn-lt"/>
            </a:endParaRPr>
          </a:p>
        </p:txBody>
      </p:sp>
      <p:sp>
        <p:nvSpPr>
          <p:cNvPr id="66569" name="Rectangle 56"/>
          <p:cNvSpPr>
            <a:spLocks noGrp="1" noChangeArrowheads="1"/>
          </p:cNvSpPr>
          <p:nvPr>
            <p:ph type="title"/>
          </p:nvPr>
        </p:nvSpPr>
        <p:spPr>
          <a:xfrm>
            <a:off x="685800" y="457200"/>
            <a:ext cx="7772400" cy="914400"/>
          </a:xfrm>
          <a:noFill/>
        </p:spPr>
        <p:txBody>
          <a:bodyPr/>
          <a:lstStyle/>
          <a:p>
            <a:r>
              <a:rPr lang="en-US" sz="4400" dirty="0" smtClean="0"/>
              <a:t>Interchange Envelope</a:t>
            </a:r>
            <a:endParaRPr lang="en-US" dirty="0" smtClean="0"/>
          </a:p>
        </p:txBody>
      </p:sp>
      <p:sp>
        <p:nvSpPr>
          <p:cNvPr id="60" name="TextBox 59"/>
          <p:cNvSpPr txBox="1"/>
          <p:nvPr/>
        </p:nvSpPr>
        <p:spPr bwMode="auto">
          <a:xfrm>
            <a:off x="4249705" y="3962400"/>
            <a:ext cx="627095" cy="1200329"/>
          </a:xfrm>
          <a:prstGeom prst="rect">
            <a:avLst/>
          </a:prstGeom>
          <a:noFill/>
          <a:ln w="9525" algn="ctr">
            <a:noFill/>
            <a:miter lim="800000"/>
            <a:headEnd/>
            <a:tailEnd/>
          </a:ln>
        </p:spPr>
        <p:txBody>
          <a:bodyPr wrap="none" rtlCol="0">
            <a:spAutoFit/>
          </a:bodyPr>
          <a:lstStyle/>
          <a:p>
            <a:pPr algn="ctr">
              <a:spcBef>
                <a:spcPts val="0"/>
              </a:spcBef>
            </a:pPr>
            <a:r>
              <a:rPr lang="en-US" sz="7200" dirty="0" smtClean="0">
                <a:solidFill>
                  <a:srgbClr val="FF0000"/>
                </a:solidFill>
                <a:latin typeface="Arial Narrow" pitchFamily="34" charset="0"/>
                <a:cs typeface="Arial" charset="0"/>
              </a:rPr>
              <a:t>=</a:t>
            </a:r>
            <a:endParaRPr lang="en-US" sz="7200" dirty="0">
              <a:solidFill>
                <a:srgbClr val="FF0000"/>
              </a:solidFill>
              <a:latin typeface="Arial Narrow" pitchFamily="34" charset="0"/>
              <a:cs typeface="Arial" charset="0"/>
            </a:endParaRPr>
          </a:p>
        </p:txBody>
      </p:sp>
      <p:grpSp>
        <p:nvGrpSpPr>
          <p:cNvPr id="56" name="Group 55"/>
          <p:cNvGrpSpPr/>
          <p:nvPr/>
        </p:nvGrpSpPr>
        <p:grpSpPr>
          <a:xfrm>
            <a:off x="5562600" y="6470590"/>
            <a:ext cx="3568700" cy="369332"/>
            <a:chOff x="6019800" y="6445190"/>
            <a:chExt cx="3098800" cy="369332"/>
          </a:xfrm>
        </p:grpSpPr>
        <p:sp>
          <p:nvSpPr>
            <p:cNvPr id="57" name="TextBox 56"/>
            <p:cNvSpPr txBox="1"/>
            <p:nvPr/>
          </p:nvSpPr>
          <p:spPr bwMode="auto">
            <a:xfrm>
              <a:off x="6019800" y="6445190"/>
              <a:ext cx="3098800" cy="369332"/>
            </a:xfrm>
            <a:prstGeom prst="rect">
              <a:avLst/>
            </a:prstGeom>
            <a:noFill/>
            <a:ln w="38100" algn="ctr">
              <a:solidFill>
                <a:srgbClr val="FF0000"/>
              </a:solidFill>
              <a:miter lim="800000"/>
              <a:headEnd/>
              <a:tailEnd/>
            </a:ln>
          </p:spPr>
          <p:txBody>
            <a:bodyPr wrap="square" rtlCol="0">
              <a:spAutoFit/>
            </a:bodyPr>
            <a:lstStyle/>
            <a:p>
              <a:pPr>
                <a:spcBef>
                  <a:spcPts val="0"/>
                </a:spcBef>
              </a:pPr>
              <a:r>
                <a:rPr lang="en-US" sz="1800" dirty="0" smtClean="0">
                  <a:solidFill>
                    <a:srgbClr val="FF0000"/>
                  </a:solidFill>
                  <a:latin typeface="Arial Narrow" pitchFamily="34" charset="0"/>
                  <a:cs typeface="Arial" charset="0"/>
                </a:rPr>
                <a:t>Interchange                 Outer Envelope</a:t>
              </a:r>
              <a:endParaRPr lang="en-US" sz="1800" dirty="0">
                <a:solidFill>
                  <a:srgbClr val="FF0000"/>
                </a:solidFill>
                <a:latin typeface="Arial Narrow" pitchFamily="34" charset="0"/>
                <a:cs typeface="Arial" charset="0"/>
              </a:endParaRPr>
            </a:p>
          </p:txBody>
        </p:sp>
        <p:sp>
          <p:nvSpPr>
            <p:cNvPr id="58" name="Left-Right Arrow 57"/>
            <p:cNvSpPr/>
            <p:nvPr/>
          </p:nvSpPr>
          <p:spPr bwMode="auto">
            <a:xfrm>
              <a:off x="7206731" y="6553200"/>
              <a:ext cx="533400" cy="228600"/>
            </a:xfrm>
            <a:prstGeom prst="leftRightArrow">
              <a:avLst/>
            </a:prstGeom>
            <a:solidFill>
              <a:srgbClr val="FF0000"/>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1" i="0" u="none" strike="noStrike" cap="none" normalizeH="0" baseline="0" smtClean="0">
                <a:ln>
                  <a:noFill/>
                </a:ln>
                <a:solidFill>
                  <a:srgbClr val="FF0000"/>
                </a:solidFill>
                <a:effectLst/>
                <a:latin typeface="Times New Roman" pitchFamily="18" charset="0"/>
              </a:endParaRPr>
            </a:p>
          </p:txBody>
        </p:sp>
      </p:gr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533400" y="76200"/>
            <a:ext cx="8077200" cy="990600"/>
          </a:xfrm>
        </p:spPr>
        <p:txBody>
          <a:bodyPr/>
          <a:lstStyle/>
          <a:p>
            <a:r>
              <a:rPr lang="en-US" sz="4400" smtClean="0"/>
              <a:t>EDI Data Levels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4998" y="826391"/>
            <a:ext cx="6943725" cy="5586413"/>
          </a:xfrm>
          <a:prstGeom prst="rect">
            <a:avLst/>
          </a:prstGeom>
        </p:spPr>
      </p:pic>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Rectangle 4"/>
          <p:cNvSpPr>
            <a:spLocks noGrp="1" noChangeArrowheads="1"/>
          </p:cNvSpPr>
          <p:nvPr>
            <p:ph type="title"/>
          </p:nvPr>
        </p:nvSpPr>
        <p:spPr>
          <a:xfrm>
            <a:off x="457200" y="609600"/>
            <a:ext cx="7772400" cy="771525"/>
          </a:xfrm>
        </p:spPr>
        <p:txBody>
          <a:bodyPr/>
          <a:lstStyle/>
          <a:p>
            <a:r>
              <a:rPr lang="en-US" sz="4400" dirty="0" smtClean="0"/>
              <a:t>Module 2 Summary</a:t>
            </a:r>
            <a:endParaRPr lang="en-US" dirty="0" smtClean="0"/>
          </a:p>
        </p:txBody>
      </p:sp>
      <p:sp>
        <p:nvSpPr>
          <p:cNvPr id="68610" name="Rectangle 2"/>
          <p:cNvSpPr>
            <a:spLocks noGrp="1" noChangeArrowheads="1"/>
          </p:cNvSpPr>
          <p:nvPr>
            <p:ph idx="1"/>
          </p:nvPr>
        </p:nvSpPr>
        <p:spPr>
          <a:xfrm>
            <a:off x="990600" y="1981200"/>
            <a:ext cx="7239000" cy="3810000"/>
          </a:xfrm>
          <a:noFill/>
        </p:spPr>
        <p:txBody>
          <a:bodyPr/>
          <a:lstStyle/>
          <a:p>
            <a:pPr>
              <a:lnSpc>
                <a:spcPct val="90000"/>
              </a:lnSpc>
              <a:buClr>
                <a:schemeClr val="tx2"/>
              </a:buClr>
            </a:pPr>
            <a:r>
              <a:rPr lang="en-US" sz="2800" dirty="0" smtClean="0"/>
              <a:t>What’s been covered:</a:t>
            </a:r>
            <a:endParaRPr lang="en-US" dirty="0" smtClean="0"/>
          </a:p>
          <a:p>
            <a:pPr>
              <a:lnSpc>
                <a:spcPct val="30000"/>
              </a:lnSpc>
              <a:spcBef>
                <a:spcPct val="0"/>
              </a:spcBef>
              <a:spcAft>
                <a:spcPct val="0"/>
              </a:spcAft>
              <a:buFont typeface="Wingdings" pitchFamily="2" charset="2"/>
              <a:buNone/>
            </a:pPr>
            <a:endParaRPr lang="en-US" dirty="0" smtClean="0"/>
          </a:p>
          <a:p>
            <a:pPr lvl="1">
              <a:lnSpc>
                <a:spcPct val="90000"/>
              </a:lnSpc>
            </a:pPr>
            <a:r>
              <a:rPr lang="en-US" dirty="0" smtClean="0"/>
              <a:t>  </a:t>
            </a:r>
            <a:r>
              <a:rPr lang="en-US" sz="2400" dirty="0" smtClean="0"/>
              <a:t>The components and structure of EDI</a:t>
            </a:r>
          </a:p>
          <a:p>
            <a:pPr lvl="2">
              <a:lnSpc>
                <a:spcPct val="90000"/>
              </a:lnSpc>
              <a:spcAft>
                <a:spcPct val="0"/>
              </a:spcAft>
              <a:buClr>
                <a:schemeClr val="tx2"/>
              </a:buClr>
            </a:pPr>
            <a:r>
              <a:rPr lang="en-US" b="0" dirty="0" smtClean="0"/>
              <a:t> Data Elements</a:t>
            </a:r>
          </a:p>
          <a:p>
            <a:pPr lvl="2">
              <a:lnSpc>
                <a:spcPct val="90000"/>
              </a:lnSpc>
              <a:spcAft>
                <a:spcPct val="0"/>
              </a:spcAft>
              <a:buClr>
                <a:schemeClr val="tx2"/>
              </a:buClr>
            </a:pPr>
            <a:r>
              <a:rPr lang="en-US" b="0" dirty="0" smtClean="0"/>
              <a:t> Data Segments</a:t>
            </a:r>
          </a:p>
          <a:p>
            <a:pPr lvl="2">
              <a:lnSpc>
                <a:spcPct val="90000"/>
              </a:lnSpc>
              <a:spcAft>
                <a:spcPct val="0"/>
              </a:spcAft>
              <a:buClr>
                <a:schemeClr val="tx2"/>
              </a:buClr>
            </a:pPr>
            <a:r>
              <a:rPr lang="en-US" b="0" dirty="0" smtClean="0"/>
              <a:t> Segment Loops</a:t>
            </a:r>
          </a:p>
          <a:p>
            <a:pPr lvl="2">
              <a:lnSpc>
                <a:spcPct val="90000"/>
              </a:lnSpc>
              <a:spcAft>
                <a:spcPct val="0"/>
              </a:spcAft>
              <a:buClr>
                <a:schemeClr val="tx2"/>
              </a:buClr>
            </a:pPr>
            <a:r>
              <a:rPr lang="en-US" b="0" dirty="0" smtClean="0"/>
              <a:t> Transaction Sets</a:t>
            </a:r>
          </a:p>
          <a:p>
            <a:pPr lvl="2">
              <a:lnSpc>
                <a:spcPct val="90000"/>
              </a:lnSpc>
              <a:spcAft>
                <a:spcPct val="0"/>
              </a:spcAft>
              <a:buClr>
                <a:schemeClr val="tx2"/>
              </a:buClr>
            </a:pPr>
            <a:r>
              <a:rPr lang="en-US" b="0" dirty="0" smtClean="0"/>
              <a:t> Functional Groups</a:t>
            </a:r>
          </a:p>
          <a:p>
            <a:pPr lvl="2">
              <a:lnSpc>
                <a:spcPct val="90000"/>
              </a:lnSpc>
              <a:spcAft>
                <a:spcPct val="0"/>
              </a:spcAft>
              <a:buClr>
                <a:schemeClr val="tx2"/>
              </a:buClr>
            </a:pPr>
            <a:r>
              <a:rPr lang="en-US" b="0" dirty="0" smtClean="0"/>
              <a:t> Interchange Groups</a:t>
            </a:r>
          </a:p>
        </p:txBody>
      </p:sp>
      <p:sp>
        <p:nvSpPr>
          <p:cNvPr id="966659" name="Text Box 3"/>
          <p:cNvSpPr txBox="1">
            <a:spLocks noChangeArrowheads="1"/>
          </p:cNvSpPr>
          <p:nvPr/>
        </p:nvSpPr>
        <p:spPr bwMode="auto">
          <a:xfrm>
            <a:off x="0" y="6521450"/>
            <a:ext cx="184150" cy="336550"/>
          </a:xfrm>
          <a:prstGeom prst="rect">
            <a:avLst/>
          </a:prstGeom>
          <a:noFill/>
          <a:ln w="9525">
            <a:noFill/>
            <a:miter lim="800000"/>
            <a:headEnd/>
            <a:tailEnd/>
          </a:ln>
          <a:effectLst/>
        </p:spPr>
        <p:txBody>
          <a:bodyPr wrap="none">
            <a:spAutoFit/>
          </a:bodyPr>
          <a:lstStyle/>
          <a:p>
            <a:pPr>
              <a:spcBef>
                <a:spcPct val="0"/>
              </a:spcBef>
              <a:defRPr/>
            </a:pPr>
            <a:endParaRPr lang="en-US" sz="1600" i="1">
              <a:solidFill>
                <a:schemeClr val="tx2"/>
              </a:solidFill>
              <a:effectLst>
                <a:outerShdw blurRad="38100" dist="38100" dir="2700000" algn="tl">
                  <a:srgbClr val="000000"/>
                </a:outerShdw>
              </a:effectLst>
            </a:endParaRPr>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ChangeArrowheads="1"/>
          </p:cNvSpPr>
          <p:nvPr/>
        </p:nvSpPr>
        <p:spPr bwMode="auto">
          <a:xfrm>
            <a:off x="3124200" y="6264275"/>
            <a:ext cx="2895600" cy="457200"/>
          </a:xfrm>
          <a:prstGeom prst="rect">
            <a:avLst/>
          </a:prstGeom>
          <a:noFill/>
          <a:ln w="12700">
            <a:noFill/>
            <a:miter lim="800000"/>
            <a:headEnd/>
            <a:tailEnd/>
          </a:ln>
        </p:spPr>
        <p:txBody>
          <a:bodyPr wrap="none" anchor="ctr"/>
          <a:lstStyle/>
          <a:p>
            <a:endParaRPr lang="en-US"/>
          </a:p>
        </p:txBody>
      </p:sp>
      <p:sp>
        <p:nvSpPr>
          <p:cNvPr id="69635" name="Rectangle 3"/>
          <p:cNvSpPr>
            <a:spLocks noGrp="1" noChangeArrowheads="1"/>
          </p:cNvSpPr>
          <p:nvPr>
            <p:ph type="title"/>
          </p:nvPr>
        </p:nvSpPr>
        <p:spPr>
          <a:xfrm>
            <a:off x="85725" y="381000"/>
            <a:ext cx="8753475" cy="998538"/>
          </a:xfrm>
          <a:noFill/>
        </p:spPr>
        <p:txBody>
          <a:bodyPr lIns="90488" tIns="44450" rIns="90488" bIns="44450"/>
          <a:lstStyle/>
          <a:p>
            <a:r>
              <a:rPr lang="en-US" sz="4000" dirty="0" smtClean="0"/>
              <a:t>Data Element within a</a:t>
            </a:r>
            <a:br>
              <a:rPr lang="en-US" sz="4000" dirty="0" smtClean="0"/>
            </a:br>
            <a:r>
              <a:rPr lang="en-US" sz="4000" dirty="0" smtClean="0"/>
              <a:t>Data Segment</a:t>
            </a:r>
            <a:endParaRPr lang="en-US" dirty="0" smtClean="0"/>
          </a:p>
        </p:txBody>
      </p:sp>
      <p:sp>
        <p:nvSpPr>
          <p:cNvPr id="69637" name="Rectangle 5"/>
          <p:cNvSpPr>
            <a:spLocks noChangeArrowheads="1"/>
          </p:cNvSpPr>
          <p:nvPr/>
        </p:nvSpPr>
        <p:spPr bwMode="auto">
          <a:xfrm>
            <a:off x="2971800" y="2530475"/>
            <a:ext cx="3276600" cy="2590800"/>
          </a:xfrm>
          <a:prstGeom prst="rect">
            <a:avLst/>
          </a:prstGeom>
          <a:solidFill>
            <a:schemeClr val="tx2">
              <a:lumMod val="40000"/>
              <a:lumOff val="60000"/>
            </a:schemeClr>
          </a:solidFill>
          <a:ln w="9525">
            <a:solidFill>
              <a:schemeClr val="tx1"/>
            </a:solidFill>
            <a:miter lim="800000"/>
            <a:headEnd/>
            <a:tailEnd/>
          </a:ln>
        </p:spPr>
        <p:txBody>
          <a:bodyPr wrap="none" anchor="ctr"/>
          <a:lstStyle/>
          <a:p>
            <a:pPr algn="ctr">
              <a:spcBef>
                <a:spcPct val="0"/>
              </a:spcBef>
            </a:pPr>
            <a:endParaRPr lang="en-US" sz="2400" b="0">
              <a:latin typeface="Times New Roman" pitchFamily="18" charset="0"/>
            </a:endParaRPr>
          </a:p>
        </p:txBody>
      </p:sp>
      <p:sp>
        <p:nvSpPr>
          <p:cNvPr id="968710" name="Rectangle 6"/>
          <p:cNvSpPr>
            <a:spLocks noChangeArrowheads="1"/>
          </p:cNvSpPr>
          <p:nvPr/>
        </p:nvSpPr>
        <p:spPr bwMode="auto">
          <a:xfrm>
            <a:off x="3962400" y="3140075"/>
            <a:ext cx="1600200" cy="1223963"/>
          </a:xfrm>
          <a:prstGeom prst="rect">
            <a:avLst/>
          </a:prstGeom>
          <a:noFill/>
          <a:ln w="9525">
            <a:noFill/>
            <a:miter lim="800000"/>
            <a:headEnd/>
            <a:tailEnd/>
          </a:ln>
          <a:effectLst/>
        </p:spPr>
        <p:txBody>
          <a:bodyPr>
            <a:spAutoFit/>
          </a:bodyPr>
          <a:lstStyle/>
          <a:p>
            <a:pPr>
              <a:lnSpc>
                <a:spcPct val="70000"/>
              </a:lnSpc>
              <a:spcBef>
                <a:spcPct val="50000"/>
              </a:spcBef>
              <a:defRPr/>
            </a:pPr>
            <a:r>
              <a:rPr lang="en-US" sz="2400">
                <a:solidFill>
                  <a:srgbClr val="000000"/>
                </a:solidFill>
              </a:rPr>
              <a:t>Entity</a:t>
            </a:r>
          </a:p>
          <a:p>
            <a:pPr>
              <a:lnSpc>
                <a:spcPct val="70000"/>
              </a:lnSpc>
              <a:spcBef>
                <a:spcPct val="50000"/>
              </a:spcBef>
              <a:defRPr/>
            </a:pPr>
            <a:r>
              <a:rPr lang="en-US" sz="2400">
                <a:solidFill>
                  <a:srgbClr val="000000"/>
                </a:solidFill>
              </a:rPr>
              <a:t>Identifier</a:t>
            </a:r>
          </a:p>
          <a:p>
            <a:pPr>
              <a:lnSpc>
                <a:spcPct val="70000"/>
              </a:lnSpc>
              <a:spcBef>
                <a:spcPct val="50000"/>
              </a:spcBef>
              <a:defRPr/>
            </a:pPr>
            <a:r>
              <a:rPr lang="en-US" sz="2400">
                <a:solidFill>
                  <a:srgbClr val="000000"/>
                </a:solidFill>
              </a:rPr>
              <a:t>Code</a:t>
            </a:r>
            <a:endParaRPr lang="en-US" sz="2400">
              <a:solidFill>
                <a:srgbClr val="000000"/>
              </a:solidFill>
              <a:effectLst>
                <a:outerShdw blurRad="38100" dist="38100" dir="2700000" algn="tl">
                  <a:srgbClr val="FFFFFF"/>
                </a:outerShdw>
              </a:effectLst>
            </a:endParaRPr>
          </a:p>
        </p:txBody>
      </p:sp>
      <p:sp>
        <p:nvSpPr>
          <p:cNvPr id="968711" name="Text Box 7"/>
          <p:cNvSpPr txBox="1">
            <a:spLocks noChangeArrowheads="1"/>
          </p:cNvSpPr>
          <p:nvPr/>
        </p:nvSpPr>
        <p:spPr bwMode="auto">
          <a:xfrm>
            <a:off x="5715000" y="2530475"/>
            <a:ext cx="488950" cy="457200"/>
          </a:xfrm>
          <a:prstGeom prst="rect">
            <a:avLst/>
          </a:prstGeom>
          <a:noFill/>
          <a:ln w="9525">
            <a:noFill/>
            <a:miter lim="800000"/>
            <a:headEnd/>
            <a:tailEnd/>
          </a:ln>
          <a:effectLst/>
        </p:spPr>
        <p:txBody>
          <a:bodyPr wrap="none">
            <a:spAutoFit/>
          </a:bodyPr>
          <a:lstStyle/>
          <a:p>
            <a:pPr>
              <a:spcBef>
                <a:spcPct val="0"/>
              </a:spcBef>
              <a:defRPr/>
            </a:pPr>
            <a:r>
              <a:rPr lang="en-US" sz="2400">
                <a:solidFill>
                  <a:srgbClr val="000000"/>
                </a:solidFill>
                <a:latin typeface="Times New Roman" pitchFamily="18" charset="0"/>
              </a:rPr>
              <a:t>98</a:t>
            </a:r>
            <a:endParaRPr lang="en-US" sz="2400">
              <a:solidFill>
                <a:srgbClr val="000000"/>
              </a:solidFill>
              <a:effectLst>
                <a:outerShdw blurRad="38100" dist="38100" dir="2700000" algn="tl">
                  <a:srgbClr val="FFFFFF"/>
                </a:outerShdw>
              </a:effectLst>
              <a:latin typeface="Times New Roman" pitchFamily="18" charset="0"/>
            </a:endParaRPr>
          </a:p>
        </p:txBody>
      </p:sp>
      <p:sp>
        <p:nvSpPr>
          <p:cNvPr id="69640" name="Text Box 8"/>
          <p:cNvSpPr txBox="1">
            <a:spLocks noChangeArrowheads="1"/>
          </p:cNvSpPr>
          <p:nvPr/>
        </p:nvSpPr>
        <p:spPr bwMode="auto">
          <a:xfrm>
            <a:off x="2971800" y="2530475"/>
            <a:ext cx="862013" cy="457200"/>
          </a:xfrm>
          <a:prstGeom prst="rect">
            <a:avLst/>
          </a:prstGeom>
          <a:noFill/>
          <a:ln w="9525">
            <a:noFill/>
            <a:miter lim="800000"/>
            <a:headEnd/>
            <a:tailEnd/>
          </a:ln>
        </p:spPr>
        <p:txBody>
          <a:bodyPr wrap="none">
            <a:spAutoFit/>
          </a:bodyPr>
          <a:lstStyle/>
          <a:p>
            <a:pPr>
              <a:spcBef>
                <a:spcPct val="0"/>
              </a:spcBef>
            </a:pPr>
            <a:r>
              <a:rPr lang="en-US" sz="2400">
                <a:solidFill>
                  <a:srgbClr val="000000"/>
                </a:solidFill>
                <a:latin typeface="Times New Roman" pitchFamily="18" charset="0"/>
              </a:rPr>
              <a:t>N101</a:t>
            </a:r>
          </a:p>
        </p:txBody>
      </p:sp>
      <p:sp>
        <p:nvSpPr>
          <p:cNvPr id="968713" name="Text Box 9"/>
          <p:cNvSpPr txBox="1">
            <a:spLocks noChangeArrowheads="1"/>
          </p:cNvSpPr>
          <p:nvPr/>
        </p:nvSpPr>
        <p:spPr bwMode="auto">
          <a:xfrm>
            <a:off x="3048000" y="4587875"/>
            <a:ext cx="471488" cy="457200"/>
          </a:xfrm>
          <a:prstGeom prst="rect">
            <a:avLst/>
          </a:prstGeom>
          <a:noFill/>
          <a:ln w="9525">
            <a:noFill/>
            <a:miter lim="800000"/>
            <a:headEnd/>
            <a:tailEnd/>
          </a:ln>
          <a:effectLst/>
        </p:spPr>
        <p:txBody>
          <a:bodyPr wrap="none">
            <a:spAutoFit/>
          </a:bodyPr>
          <a:lstStyle/>
          <a:p>
            <a:pPr>
              <a:spcBef>
                <a:spcPct val="0"/>
              </a:spcBef>
              <a:defRPr/>
            </a:pPr>
            <a:r>
              <a:rPr lang="en-US" sz="2400">
                <a:solidFill>
                  <a:srgbClr val="000000"/>
                </a:solidFill>
                <a:latin typeface="Times New Roman" pitchFamily="18" charset="0"/>
              </a:rPr>
              <a:t>M</a:t>
            </a:r>
            <a:endParaRPr lang="en-US" sz="2400">
              <a:solidFill>
                <a:srgbClr val="000000"/>
              </a:solidFill>
              <a:effectLst>
                <a:outerShdw blurRad="38100" dist="38100" dir="2700000" algn="tl">
                  <a:srgbClr val="FFFFFF"/>
                </a:outerShdw>
              </a:effectLst>
              <a:latin typeface="Times New Roman" pitchFamily="18" charset="0"/>
            </a:endParaRPr>
          </a:p>
        </p:txBody>
      </p:sp>
      <p:sp>
        <p:nvSpPr>
          <p:cNvPr id="968714" name="Text Box 10"/>
          <p:cNvSpPr txBox="1">
            <a:spLocks noChangeArrowheads="1"/>
          </p:cNvSpPr>
          <p:nvPr/>
        </p:nvSpPr>
        <p:spPr bwMode="auto">
          <a:xfrm>
            <a:off x="4343400" y="4587875"/>
            <a:ext cx="523875" cy="457200"/>
          </a:xfrm>
          <a:prstGeom prst="rect">
            <a:avLst/>
          </a:prstGeom>
          <a:noFill/>
          <a:ln w="9525">
            <a:noFill/>
            <a:miter lim="800000"/>
            <a:headEnd/>
            <a:tailEnd/>
          </a:ln>
          <a:effectLst/>
        </p:spPr>
        <p:txBody>
          <a:bodyPr wrap="none">
            <a:spAutoFit/>
          </a:bodyPr>
          <a:lstStyle/>
          <a:p>
            <a:pPr>
              <a:spcBef>
                <a:spcPct val="0"/>
              </a:spcBef>
              <a:defRPr/>
            </a:pPr>
            <a:r>
              <a:rPr lang="en-US" sz="2400">
                <a:solidFill>
                  <a:srgbClr val="000000"/>
                </a:solidFill>
                <a:latin typeface="Times New Roman" pitchFamily="18" charset="0"/>
              </a:rPr>
              <a:t>ID</a:t>
            </a:r>
            <a:endParaRPr lang="en-US" sz="2400">
              <a:solidFill>
                <a:srgbClr val="000000"/>
              </a:solidFill>
              <a:effectLst>
                <a:outerShdw blurRad="38100" dist="38100" dir="2700000" algn="tl">
                  <a:srgbClr val="FFFFFF"/>
                </a:outerShdw>
              </a:effectLst>
              <a:latin typeface="Times New Roman" pitchFamily="18" charset="0"/>
            </a:endParaRPr>
          </a:p>
        </p:txBody>
      </p:sp>
      <p:sp>
        <p:nvSpPr>
          <p:cNvPr id="968715" name="Text Box 11"/>
          <p:cNvSpPr txBox="1">
            <a:spLocks noChangeArrowheads="1"/>
          </p:cNvSpPr>
          <p:nvPr/>
        </p:nvSpPr>
        <p:spPr bwMode="auto">
          <a:xfrm>
            <a:off x="5638800" y="4587875"/>
            <a:ext cx="573088" cy="457200"/>
          </a:xfrm>
          <a:prstGeom prst="rect">
            <a:avLst/>
          </a:prstGeom>
          <a:noFill/>
          <a:ln w="9525">
            <a:noFill/>
            <a:miter lim="800000"/>
            <a:headEnd/>
            <a:tailEnd/>
          </a:ln>
          <a:effectLst/>
        </p:spPr>
        <p:txBody>
          <a:bodyPr wrap="none">
            <a:spAutoFit/>
          </a:bodyPr>
          <a:lstStyle/>
          <a:p>
            <a:pPr>
              <a:spcBef>
                <a:spcPct val="0"/>
              </a:spcBef>
              <a:defRPr/>
            </a:pPr>
            <a:r>
              <a:rPr lang="en-US" sz="2400">
                <a:solidFill>
                  <a:srgbClr val="000000"/>
                </a:solidFill>
                <a:latin typeface="Times New Roman" pitchFamily="18" charset="0"/>
              </a:rPr>
              <a:t>2/3</a:t>
            </a:r>
            <a:endParaRPr lang="en-US" sz="2400">
              <a:solidFill>
                <a:srgbClr val="000000"/>
              </a:solidFill>
              <a:effectLst>
                <a:outerShdw blurRad="38100" dist="38100" dir="2700000" algn="tl">
                  <a:srgbClr val="FFFFFF"/>
                </a:outerShdw>
              </a:effectLst>
              <a:latin typeface="Times New Roman" pitchFamily="18" charset="0"/>
            </a:endParaRPr>
          </a:p>
        </p:txBody>
      </p:sp>
      <p:sp>
        <p:nvSpPr>
          <p:cNvPr id="968716" name="Text Box 12"/>
          <p:cNvSpPr txBox="1">
            <a:spLocks noChangeArrowheads="1"/>
          </p:cNvSpPr>
          <p:nvPr/>
        </p:nvSpPr>
        <p:spPr bwMode="auto">
          <a:xfrm>
            <a:off x="438150" y="1692275"/>
            <a:ext cx="2847975" cy="739775"/>
          </a:xfrm>
          <a:prstGeom prst="rect">
            <a:avLst/>
          </a:prstGeom>
          <a:noFill/>
          <a:ln w="38100">
            <a:solidFill>
              <a:schemeClr val="tx1"/>
            </a:solidFill>
            <a:miter lim="800000"/>
            <a:headEnd/>
            <a:tailEnd/>
          </a:ln>
          <a:effectLst/>
        </p:spPr>
        <p:txBody>
          <a:bodyPr wrap="none">
            <a:spAutoFit/>
          </a:bodyPr>
          <a:lstStyle/>
          <a:p>
            <a:pPr algn="ctr">
              <a:spcBef>
                <a:spcPct val="0"/>
              </a:spcBef>
              <a:defRPr/>
            </a:pPr>
            <a:r>
              <a:rPr lang="en-US" sz="2000"/>
              <a:t>Data Element </a:t>
            </a:r>
          </a:p>
          <a:p>
            <a:pPr algn="ctr">
              <a:spcBef>
                <a:spcPct val="0"/>
              </a:spcBef>
              <a:defRPr/>
            </a:pPr>
            <a:r>
              <a:rPr lang="en-US" sz="2000"/>
              <a:t>Reference Designator</a:t>
            </a:r>
            <a:endParaRPr lang="en-US" sz="2000">
              <a:effectLst>
                <a:outerShdw blurRad="38100" dist="38100" dir="2700000" algn="tl">
                  <a:srgbClr val="000000"/>
                </a:outerShdw>
              </a:effectLst>
            </a:endParaRPr>
          </a:p>
        </p:txBody>
      </p:sp>
      <p:sp>
        <p:nvSpPr>
          <p:cNvPr id="69645" name="Line 13"/>
          <p:cNvSpPr>
            <a:spLocks noChangeShapeType="1"/>
          </p:cNvSpPr>
          <p:nvPr/>
        </p:nvSpPr>
        <p:spPr bwMode="auto">
          <a:xfrm flipH="1">
            <a:off x="1828800" y="2438400"/>
            <a:ext cx="0" cy="320675"/>
          </a:xfrm>
          <a:prstGeom prst="line">
            <a:avLst/>
          </a:prstGeom>
          <a:noFill/>
          <a:ln w="38100">
            <a:solidFill>
              <a:schemeClr val="tx1"/>
            </a:solidFill>
            <a:round/>
            <a:headEnd/>
            <a:tailEnd/>
          </a:ln>
        </p:spPr>
        <p:txBody>
          <a:bodyPr/>
          <a:lstStyle/>
          <a:p>
            <a:endParaRPr lang="en-US"/>
          </a:p>
        </p:txBody>
      </p:sp>
      <p:sp>
        <p:nvSpPr>
          <p:cNvPr id="69646" name="Line 14"/>
          <p:cNvSpPr>
            <a:spLocks noChangeShapeType="1"/>
          </p:cNvSpPr>
          <p:nvPr/>
        </p:nvSpPr>
        <p:spPr bwMode="auto">
          <a:xfrm>
            <a:off x="1828800" y="2759075"/>
            <a:ext cx="1143000" cy="0"/>
          </a:xfrm>
          <a:prstGeom prst="line">
            <a:avLst/>
          </a:prstGeom>
          <a:noFill/>
          <a:ln w="38100">
            <a:solidFill>
              <a:schemeClr val="tx1"/>
            </a:solidFill>
            <a:round/>
            <a:headEnd/>
            <a:tailEnd type="triangle" w="med" len="med"/>
          </a:ln>
        </p:spPr>
        <p:txBody>
          <a:bodyPr/>
          <a:lstStyle/>
          <a:p>
            <a:endParaRPr lang="en-US"/>
          </a:p>
        </p:txBody>
      </p:sp>
      <p:sp>
        <p:nvSpPr>
          <p:cNvPr id="968719" name="Text Box 15"/>
          <p:cNvSpPr txBox="1">
            <a:spLocks noChangeArrowheads="1"/>
          </p:cNvSpPr>
          <p:nvPr/>
        </p:nvSpPr>
        <p:spPr bwMode="auto">
          <a:xfrm>
            <a:off x="6015038" y="1692275"/>
            <a:ext cx="2830512" cy="739775"/>
          </a:xfrm>
          <a:prstGeom prst="rect">
            <a:avLst/>
          </a:prstGeom>
          <a:noFill/>
          <a:ln w="38100">
            <a:solidFill>
              <a:schemeClr val="tx1"/>
            </a:solidFill>
            <a:miter lim="800000"/>
            <a:headEnd/>
            <a:tailEnd/>
          </a:ln>
          <a:effectLst/>
        </p:spPr>
        <p:txBody>
          <a:bodyPr wrap="none">
            <a:spAutoFit/>
          </a:bodyPr>
          <a:lstStyle/>
          <a:p>
            <a:pPr algn="ctr">
              <a:spcBef>
                <a:spcPct val="0"/>
              </a:spcBef>
              <a:defRPr/>
            </a:pPr>
            <a:r>
              <a:rPr lang="en-US" sz="2000"/>
              <a:t>Data Element </a:t>
            </a:r>
          </a:p>
          <a:p>
            <a:pPr algn="ctr">
              <a:spcBef>
                <a:spcPct val="0"/>
              </a:spcBef>
              <a:defRPr/>
            </a:pPr>
            <a:r>
              <a:rPr lang="en-US" sz="2000"/>
              <a:t>Identification Number</a:t>
            </a:r>
            <a:endParaRPr lang="en-US" sz="2000">
              <a:effectLst>
                <a:outerShdw blurRad="38100" dist="38100" dir="2700000" algn="tl">
                  <a:srgbClr val="000000"/>
                </a:outerShdw>
              </a:effectLst>
            </a:endParaRPr>
          </a:p>
        </p:txBody>
      </p:sp>
      <p:sp>
        <p:nvSpPr>
          <p:cNvPr id="69648" name="Line 16"/>
          <p:cNvSpPr>
            <a:spLocks noChangeShapeType="1"/>
          </p:cNvSpPr>
          <p:nvPr/>
        </p:nvSpPr>
        <p:spPr bwMode="auto">
          <a:xfrm flipH="1">
            <a:off x="7467600" y="2438400"/>
            <a:ext cx="0" cy="396875"/>
          </a:xfrm>
          <a:prstGeom prst="line">
            <a:avLst/>
          </a:prstGeom>
          <a:noFill/>
          <a:ln w="38100">
            <a:solidFill>
              <a:schemeClr val="tx1"/>
            </a:solidFill>
            <a:round/>
            <a:headEnd/>
            <a:tailEnd/>
          </a:ln>
        </p:spPr>
        <p:txBody>
          <a:bodyPr/>
          <a:lstStyle/>
          <a:p>
            <a:endParaRPr lang="en-US"/>
          </a:p>
        </p:txBody>
      </p:sp>
      <p:sp>
        <p:nvSpPr>
          <p:cNvPr id="69649" name="Line 17"/>
          <p:cNvSpPr>
            <a:spLocks noChangeShapeType="1"/>
          </p:cNvSpPr>
          <p:nvPr/>
        </p:nvSpPr>
        <p:spPr bwMode="auto">
          <a:xfrm rot="10593917">
            <a:off x="6246813" y="2819400"/>
            <a:ext cx="1219200" cy="76200"/>
          </a:xfrm>
          <a:prstGeom prst="line">
            <a:avLst/>
          </a:prstGeom>
          <a:noFill/>
          <a:ln w="38100">
            <a:solidFill>
              <a:schemeClr val="tx1"/>
            </a:solidFill>
            <a:round/>
            <a:headEnd/>
            <a:tailEnd type="triangle" w="med" len="med"/>
          </a:ln>
        </p:spPr>
        <p:txBody>
          <a:bodyPr/>
          <a:lstStyle/>
          <a:p>
            <a:endParaRPr lang="en-US"/>
          </a:p>
        </p:txBody>
      </p:sp>
      <p:sp>
        <p:nvSpPr>
          <p:cNvPr id="968722" name="Text Box 18"/>
          <p:cNvSpPr txBox="1">
            <a:spLocks noChangeArrowheads="1"/>
          </p:cNvSpPr>
          <p:nvPr/>
        </p:nvSpPr>
        <p:spPr bwMode="auto">
          <a:xfrm>
            <a:off x="6767513" y="3368675"/>
            <a:ext cx="1900237" cy="739775"/>
          </a:xfrm>
          <a:prstGeom prst="rect">
            <a:avLst/>
          </a:prstGeom>
          <a:noFill/>
          <a:ln w="38100">
            <a:solidFill>
              <a:schemeClr val="tx1"/>
            </a:solidFill>
            <a:miter lim="800000"/>
            <a:headEnd/>
            <a:tailEnd/>
          </a:ln>
          <a:effectLst/>
        </p:spPr>
        <p:txBody>
          <a:bodyPr wrap="none">
            <a:spAutoFit/>
          </a:bodyPr>
          <a:lstStyle/>
          <a:p>
            <a:pPr algn="ctr">
              <a:spcBef>
                <a:spcPct val="0"/>
              </a:spcBef>
              <a:defRPr/>
            </a:pPr>
            <a:r>
              <a:rPr lang="en-US" sz="2000" dirty="0"/>
              <a:t>Data Element </a:t>
            </a:r>
          </a:p>
          <a:p>
            <a:pPr algn="ctr">
              <a:spcBef>
                <a:spcPct val="0"/>
              </a:spcBef>
              <a:defRPr/>
            </a:pPr>
            <a:r>
              <a:rPr lang="en-US" sz="2000" dirty="0"/>
              <a:t>Name</a:t>
            </a:r>
            <a:endParaRPr lang="en-US" sz="2000" dirty="0">
              <a:effectLst>
                <a:outerShdw blurRad="38100" dist="38100" dir="2700000" algn="tl">
                  <a:srgbClr val="000000"/>
                </a:outerShdw>
              </a:effectLst>
            </a:endParaRPr>
          </a:p>
        </p:txBody>
      </p:sp>
      <p:sp>
        <p:nvSpPr>
          <p:cNvPr id="69651" name="Line 19"/>
          <p:cNvSpPr>
            <a:spLocks noChangeShapeType="1"/>
          </p:cNvSpPr>
          <p:nvPr/>
        </p:nvSpPr>
        <p:spPr bwMode="auto">
          <a:xfrm flipH="1">
            <a:off x="5461000" y="3749675"/>
            <a:ext cx="1295400" cy="0"/>
          </a:xfrm>
          <a:prstGeom prst="line">
            <a:avLst/>
          </a:prstGeom>
          <a:noFill/>
          <a:ln w="38100">
            <a:solidFill>
              <a:schemeClr val="tx1"/>
            </a:solidFill>
            <a:round/>
            <a:headEnd/>
            <a:tailEnd type="triangle" w="med" len="med"/>
          </a:ln>
        </p:spPr>
        <p:txBody>
          <a:bodyPr/>
          <a:lstStyle/>
          <a:p>
            <a:endParaRPr lang="en-US"/>
          </a:p>
        </p:txBody>
      </p:sp>
      <p:sp>
        <p:nvSpPr>
          <p:cNvPr id="968724" name="Text Box 20"/>
          <p:cNvSpPr txBox="1">
            <a:spLocks noChangeArrowheads="1"/>
          </p:cNvSpPr>
          <p:nvPr/>
        </p:nvSpPr>
        <p:spPr bwMode="auto">
          <a:xfrm>
            <a:off x="3733800" y="5562600"/>
            <a:ext cx="2819400" cy="739775"/>
          </a:xfrm>
          <a:prstGeom prst="rect">
            <a:avLst/>
          </a:prstGeom>
          <a:noFill/>
          <a:ln w="38100">
            <a:solidFill>
              <a:schemeClr val="tx1"/>
            </a:solidFill>
            <a:miter lim="800000"/>
            <a:headEnd/>
            <a:tailEnd/>
          </a:ln>
          <a:effectLst/>
        </p:spPr>
        <p:txBody>
          <a:bodyPr>
            <a:spAutoFit/>
          </a:bodyPr>
          <a:lstStyle/>
          <a:p>
            <a:pPr algn="ctr">
              <a:spcBef>
                <a:spcPct val="0"/>
              </a:spcBef>
              <a:defRPr/>
            </a:pPr>
            <a:r>
              <a:rPr lang="en-US" sz="2000"/>
              <a:t>Data Element </a:t>
            </a:r>
          </a:p>
          <a:p>
            <a:pPr algn="ctr">
              <a:spcBef>
                <a:spcPct val="0"/>
              </a:spcBef>
              <a:defRPr/>
            </a:pPr>
            <a:r>
              <a:rPr lang="en-US" sz="2000"/>
              <a:t>Type – “Identifier”</a:t>
            </a:r>
            <a:endParaRPr lang="en-US" sz="2000">
              <a:effectLst>
                <a:outerShdw blurRad="38100" dist="38100" dir="2700000" algn="tl">
                  <a:srgbClr val="000000"/>
                </a:outerShdw>
              </a:effectLst>
            </a:endParaRPr>
          </a:p>
        </p:txBody>
      </p:sp>
      <p:sp>
        <p:nvSpPr>
          <p:cNvPr id="69653" name="Line 21"/>
          <p:cNvSpPr>
            <a:spLocks noChangeShapeType="1"/>
          </p:cNvSpPr>
          <p:nvPr/>
        </p:nvSpPr>
        <p:spPr bwMode="auto">
          <a:xfrm flipV="1">
            <a:off x="4572000" y="5121275"/>
            <a:ext cx="0" cy="457200"/>
          </a:xfrm>
          <a:prstGeom prst="line">
            <a:avLst/>
          </a:prstGeom>
          <a:noFill/>
          <a:ln w="38100">
            <a:solidFill>
              <a:schemeClr val="tx1"/>
            </a:solidFill>
            <a:round/>
            <a:headEnd/>
            <a:tailEnd type="triangle" w="med" len="med"/>
          </a:ln>
        </p:spPr>
        <p:txBody>
          <a:bodyPr/>
          <a:lstStyle/>
          <a:p>
            <a:endParaRPr lang="en-US"/>
          </a:p>
        </p:txBody>
      </p:sp>
      <p:sp>
        <p:nvSpPr>
          <p:cNvPr id="968726" name="Text Box 22"/>
          <p:cNvSpPr txBox="1">
            <a:spLocks noChangeArrowheads="1"/>
          </p:cNvSpPr>
          <p:nvPr/>
        </p:nvSpPr>
        <p:spPr bwMode="auto">
          <a:xfrm>
            <a:off x="130175" y="5273675"/>
            <a:ext cx="3171825" cy="739775"/>
          </a:xfrm>
          <a:prstGeom prst="rect">
            <a:avLst/>
          </a:prstGeom>
          <a:noFill/>
          <a:ln w="38100">
            <a:solidFill>
              <a:schemeClr val="tx1"/>
            </a:solidFill>
            <a:miter lim="800000"/>
            <a:headEnd/>
            <a:tailEnd/>
          </a:ln>
          <a:effectLst/>
        </p:spPr>
        <p:txBody>
          <a:bodyPr wrap="none">
            <a:spAutoFit/>
          </a:bodyPr>
          <a:lstStyle/>
          <a:p>
            <a:pPr algn="ctr">
              <a:spcBef>
                <a:spcPct val="0"/>
              </a:spcBef>
              <a:defRPr/>
            </a:pPr>
            <a:r>
              <a:rPr lang="en-US" sz="2000"/>
              <a:t>Data Element </a:t>
            </a:r>
          </a:p>
          <a:p>
            <a:pPr algn="ctr">
              <a:spcBef>
                <a:spcPct val="0"/>
              </a:spcBef>
              <a:defRPr/>
            </a:pPr>
            <a:r>
              <a:rPr lang="en-US" sz="2000"/>
              <a:t>Requirement Designator</a:t>
            </a:r>
            <a:endParaRPr lang="en-US" sz="2000">
              <a:effectLst>
                <a:outerShdw blurRad="38100" dist="38100" dir="2700000" algn="tl">
                  <a:srgbClr val="000000"/>
                </a:outerShdw>
              </a:effectLst>
            </a:endParaRPr>
          </a:p>
        </p:txBody>
      </p:sp>
      <p:sp>
        <p:nvSpPr>
          <p:cNvPr id="69655" name="Line 23"/>
          <p:cNvSpPr>
            <a:spLocks noChangeShapeType="1"/>
          </p:cNvSpPr>
          <p:nvPr/>
        </p:nvSpPr>
        <p:spPr bwMode="auto">
          <a:xfrm flipV="1">
            <a:off x="1828800" y="4892675"/>
            <a:ext cx="0" cy="381000"/>
          </a:xfrm>
          <a:prstGeom prst="line">
            <a:avLst/>
          </a:prstGeom>
          <a:noFill/>
          <a:ln w="38100">
            <a:solidFill>
              <a:schemeClr val="tx1"/>
            </a:solidFill>
            <a:round/>
            <a:headEnd/>
            <a:tailEnd/>
          </a:ln>
        </p:spPr>
        <p:txBody>
          <a:bodyPr/>
          <a:lstStyle/>
          <a:p>
            <a:endParaRPr lang="en-US"/>
          </a:p>
        </p:txBody>
      </p:sp>
      <p:sp>
        <p:nvSpPr>
          <p:cNvPr id="69656" name="Line 24"/>
          <p:cNvSpPr>
            <a:spLocks noChangeShapeType="1"/>
          </p:cNvSpPr>
          <p:nvPr/>
        </p:nvSpPr>
        <p:spPr bwMode="auto">
          <a:xfrm>
            <a:off x="1828800" y="4892675"/>
            <a:ext cx="1143000" cy="0"/>
          </a:xfrm>
          <a:prstGeom prst="line">
            <a:avLst/>
          </a:prstGeom>
          <a:noFill/>
          <a:ln w="38100">
            <a:solidFill>
              <a:schemeClr val="tx1"/>
            </a:solidFill>
            <a:round/>
            <a:headEnd/>
            <a:tailEnd type="triangle" w="med" len="med"/>
          </a:ln>
        </p:spPr>
        <p:txBody>
          <a:bodyPr/>
          <a:lstStyle/>
          <a:p>
            <a:endParaRPr lang="en-US"/>
          </a:p>
        </p:txBody>
      </p:sp>
      <p:sp>
        <p:nvSpPr>
          <p:cNvPr id="968729" name="Text Box 25"/>
          <p:cNvSpPr txBox="1">
            <a:spLocks noChangeArrowheads="1"/>
          </p:cNvSpPr>
          <p:nvPr/>
        </p:nvSpPr>
        <p:spPr bwMode="auto">
          <a:xfrm>
            <a:off x="7085050" y="4587875"/>
            <a:ext cx="1436612" cy="400110"/>
          </a:xfrm>
          <a:prstGeom prst="rect">
            <a:avLst/>
          </a:prstGeom>
          <a:noFill/>
          <a:ln w="38100">
            <a:solidFill>
              <a:schemeClr val="tx1"/>
            </a:solidFill>
            <a:miter lim="800000"/>
            <a:headEnd/>
            <a:tailEnd/>
          </a:ln>
          <a:effectLst/>
        </p:spPr>
        <p:txBody>
          <a:bodyPr wrap="none">
            <a:spAutoFit/>
          </a:bodyPr>
          <a:lstStyle/>
          <a:p>
            <a:pPr algn="ctr">
              <a:spcBef>
                <a:spcPct val="0"/>
              </a:spcBef>
              <a:defRPr/>
            </a:pPr>
            <a:r>
              <a:rPr lang="en-US" sz="2000" dirty="0"/>
              <a:t>MIN / MAX</a:t>
            </a:r>
          </a:p>
        </p:txBody>
      </p:sp>
      <p:sp>
        <p:nvSpPr>
          <p:cNvPr id="69658" name="Line 26"/>
          <p:cNvSpPr>
            <a:spLocks noChangeShapeType="1"/>
          </p:cNvSpPr>
          <p:nvPr/>
        </p:nvSpPr>
        <p:spPr bwMode="auto">
          <a:xfrm flipH="1">
            <a:off x="6248400" y="4816475"/>
            <a:ext cx="838200" cy="0"/>
          </a:xfrm>
          <a:prstGeom prst="line">
            <a:avLst/>
          </a:prstGeom>
          <a:noFill/>
          <a:ln w="38100">
            <a:solidFill>
              <a:schemeClr val="tx1"/>
            </a:solidFill>
            <a:round/>
            <a:headEnd/>
            <a:tailEnd type="triangle" w="med" len="med"/>
          </a:ln>
        </p:spPr>
        <p:txBody>
          <a:bodyPr/>
          <a:lstStyle/>
          <a:p>
            <a:endParaRPr lang="en-US"/>
          </a:p>
        </p:txBody>
      </p:sp>
    </p:spTree>
    <p:extLst>
      <p:ext uri="{BB962C8B-B14F-4D97-AF65-F5344CB8AC3E}">
        <p14:creationId xmlns:p14="http://schemas.microsoft.com/office/powerpoint/2010/main" val="1884136942"/>
      </p:ext>
    </p:extLst>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ChangeArrowheads="1"/>
          </p:cNvSpPr>
          <p:nvPr/>
        </p:nvSpPr>
        <p:spPr bwMode="auto">
          <a:xfrm>
            <a:off x="685800" y="6248400"/>
            <a:ext cx="1905000" cy="457200"/>
          </a:xfrm>
          <a:prstGeom prst="rect">
            <a:avLst/>
          </a:prstGeom>
          <a:noFill/>
          <a:ln w="12700">
            <a:noFill/>
            <a:miter lim="800000"/>
            <a:headEnd/>
            <a:tailEnd/>
          </a:ln>
        </p:spPr>
        <p:txBody>
          <a:bodyPr wrap="none" anchor="ctr"/>
          <a:lstStyle/>
          <a:p>
            <a:endParaRPr lang="en-US"/>
          </a:p>
        </p:txBody>
      </p:sp>
      <p:sp>
        <p:nvSpPr>
          <p:cNvPr id="70659" name="Rectangle 3"/>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sp>
        <p:nvSpPr>
          <p:cNvPr id="70660" name="Rectangle 4"/>
          <p:cNvSpPr>
            <a:spLocks noGrp="1" noChangeArrowheads="1"/>
          </p:cNvSpPr>
          <p:nvPr>
            <p:ph type="title"/>
          </p:nvPr>
        </p:nvSpPr>
        <p:spPr>
          <a:xfrm>
            <a:off x="0" y="304800"/>
            <a:ext cx="9144000" cy="609600"/>
          </a:xfrm>
          <a:noFill/>
        </p:spPr>
        <p:txBody>
          <a:bodyPr lIns="90488" tIns="44450" rIns="90488" bIns="44450"/>
          <a:lstStyle/>
          <a:p>
            <a:r>
              <a:rPr lang="en-US" sz="4400" smtClean="0"/>
              <a:t>Transaction Table Diagram</a:t>
            </a:r>
            <a:endParaRPr lang="en-US" smtClean="0"/>
          </a:p>
        </p:txBody>
      </p:sp>
      <p:sp>
        <p:nvSpPr>
          <p:cNvPr id="970757" name="Rectangle 5"/>
          <p:cNvSpPr>
            <a:spLocks noChangeArrowheads="1"/>
          </p:cNvSpPr>
          <p:nvPr/>
        </p:nvSpPr>
        <p:spPr bwMode="auto">
          <a:xfrm>
            <a:off x="228600" y="5121275"/>
            <a:ext cx="574675" cy="301625"/>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a:effectLst>
                  <a:outerShdw blurRad="38100" dist="38100" dir="2700000" algn="tl">
                    <a:srgbClr val="000000"/>
                  </a:outerShdw>
                </a:effectLst>
              </a:rPr>
              <a:t>        </a:t>
            </a:r>
          </a:p>
        </p:txBody>
      </p:sp>
      <p:sp>
        <p:nvSpPr>
          <p:cNvPr id="970759" name="Rectangle 7"/>
          <p:cNvSpPr>
            <a:spLocks noChangeArrowheads="1"/>
          </p:cNvSpPr>
          <p:nvPr/>
        </p:nvSpPr>
        <p:spPr bwMode="auto">
          <a:xfrm>
            <a:off x="7248525" y="4953000"/>
            <a:ext cx="180975" cy="301625"/>
          </a:xfrm>
          <a:prstGeom prst="rect">
            <a:avLst/>
          </a:prstGeom>
          <a:noFill/>
          <a:ln w="12700">
            <a:noFill/>
            <a:miter lim="800000"/>
            <a:headEnd/>
            <a:tailEnd/>
          </a:ln>
          <a:effectLst/>
        </p:spPr>
        <p:txBody>
          <a:bodyPr wrap="none" lIns="90488" tIns="44450" rIns="90488" bIns="44450">
            <a:spAutoFit/>
          </a:bodyPr>
          <a:lstStyle/>
          <a:p>
            <a:pPr>
              <a:spcBef>
                <a:spcPct val="0"/>
              </a:spcBef>
              <a:defRPr/>
            </a:pPr>
            <a:endParaRPr lang="en-US" sz="1400">
              <a:effectLst>
                <a:outerShdw blurRad="38100" dist="38100" dir="2700000" algn="tl">
                  <a:srgbClr val="000000"/>
                </a:outerShdw>
              </a:effectLst>
            </a:endParaRPr>
          </a:p>
        </p:txBody>
      </p:sp>
      <p:sp>
        <p:nvSpPr>
          <p:cNvPr id="970767" name="Text Box 15"/>
          <p:cNvSpPr txBox="1">
            <a:spLocks noChangeArrowheads="1"/>
          </p:cNvSpPr>
          <p:nvPr/>
        </p:nvSpPr>
        <p:spPr bwMode="auto">
          <a:xfrm>
            <a:off x="927100" y="3200400"/>
            <a:ext cx="184150" cy="366713"/>
          </a:xfrm>
          <a:prstGeom prst="rect">
            <a:avLst/>
          </a:prstGeom>
          <a:noFill/>
          <a:ln w="12700">
            <a:noFill/>
            <a:miter lim="800000"/>
            <a:headEnd type="none" w="sm" len="sm"/>
            <a:tailEnd type="none" w="sm" len="sm"/>
          </a:ln>
          <a:effectLst/>
        </p:spPr>
        <p:txBody>
          <a:bodyPr wrap="none">
            <a:spAutoFit/>
          </a:bodyPr>
          <a:lstStyle/>
          <a:p>
            <a:pPr algn="r">
              <a:spcBef>
                <a:spcPct val="0"/>
              </a:spcBef>
              <a:defRPr/>
            </a:pPr>
            <a:endParaRPr lang="en-US" sz="1800">
              <a:solidFill>
                <a:schemeClr val="tx2"/>
              </a:solidFill>
              <a:effectLst>
                <a:outerShdw blurRad="38100" dist="38100" dir="2700000" algn="tl">
                  <a:srgbClr val="000000"/>
                </a:outerShdw>
              </a:effectLst>
              <a:latin typeface="Arial Rounded MT Bold" pitchFamily="34" charset="0"/>
            </a:endParaRPr>
          </a:p>
        </p:txBody>
      </p:sp>
      <p:sp>
        <p:nvSpPr>
          <p:cNvPr id="20" name="Rectangle 2"/>
          <p:cNvSpPr>
            <a:spLocks noChangeArrowheads="1"/>
          </p:cNvSpPr>
          <p:nvPr/>
        </p:nvSpPr>
        <p:spPr bwMode="auto">
          <a:xfrm>
            <a:off x="685800" y="6248400"/>
            <a:ext cx="1905000" cy="457200"/>
          </a:xfrm>
          <a:prstGeom prst="rect">
            <a:avLst/>
          </a:prstGeom>
          <a:noFill/>
          <a:ln w="12700">
            <a:noFill/>
            <a:miter lim="800000"/>
            <a:headEnd/>
            <a:tailEnd/>
          </a:ln>
        </p:spPr>
        <p:txBody>
          <a:bodyPr wrap="none" anchor="ctr"/>
          <a:lstStyle/>
          <a:p>
            <a:endParaRPr lang="en-US"/>
          </a:p>
        </p:txBody>
      </p:sp>
      <p:sp>
        <p:nvSpPr>
          <p:cNvPr id="21" name="Rectangle 3"/>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sp>
        <p:nvSpPr>
          <p:cNvPr id="22" name="Rectangle 7"/>
          <p:cNvSpPr>
            <a:spLocks noChangeArrowheads="1"/>
          </p:cNvSpPr>
          <p:nvPr/>
        </p:nvSpPr>
        <p:spPr bwMode="auto">
          <a:xfrm>
            <a:off x="914400" y="990600"/>
            <a:ext cx="7848600" cy="1505540"/>
          </a:xfrm>
          <a:prstGeom prst="rect">
            <a:avLst/>
          </a:prstGeom>
          <a:noFill/>
          <a:ln w="12700">
            <a:noFill/>
            <a:miter lim="800000"/>
            <a:headEnd/>
            <a:tailEnd/>
          </a:ln>
        </p:spPr>
        <p:txBody>
          <a:bodyPr lIns="90488" tIns="44450" rIns="90488" bIns="44450">
            <a:spAutoFit/>
          </a:bodyPr>
          <a:lstStyle/>
          <a:p>
            <a:pPr>
              <a:spcBef>
                <a:spcPct val="0"/>
              </a:spcBef>
            </a:pPr>
            <a:r>
              <a:rPr lang="en-US" sz="1400" dirty="0"/>
              <a:t>511 Requisition		                                          Functional Group:  RN</a:t>
            </a:r>
          </a:p>
          <a:p>
            <a:pPr>
              <a:spcBef>
                <a:spcPct val="0"/>
              </a:spcBef>
            </a:pPr>
            <a:r>
              <a:rPr lang="en-US" sz="1400" dirty="0"/>
              <a:t>This Draft Standard for Trial Use contains the format and establishes the data contents of the Requisition Transaction Set (511) for use within the context of an Electronic Data interchange (EDI) environment</a:t>
            </a:r>
            <a:r>
              <a:rPr lang="en-US" sz="1600" dirty="0"/>
              <a:t>.</a:t>
            </a:r>
          </a:p>
          <a:p>
            <a:pPr>
              <a:spcBef>
                <a:spcPct val="0"/>
              </a:spcBef>
            </a:pPr>
            <a:endParaRPr lang="en-US" sz="1600" dirty="0"/>
          </a:p>
          <a:p>
            <a:pPr>
              <a:spcBef>
                <a:spcPct val="0"/>
              </a:spcBef>
            </a:pPr>
            <a:r>
              <a:rPr lang="en-US" sz="1800" dirty="0"/>
              <a:t>Heading:</a:t>
            </a:r>
          </a:p>
        </p:txBody>
      </p:sp>
      <p:grpSp>
        <p:nvGrpSpPr>
          <p:cNvPr id="23" name="Group 8"/>
          <p:cNvGrpSpPr>
            <a:grpSpLocks/>
          </p:cNvGrpSpPr>
          <p:nvPr/>
        </p:nvGrpSpPr>
        <p:grpSpPr bwMode="auto">
          <a:xfrm>
            <a:off x="914400" y="2362200"/>
            <a:ext cx="7572375" cy="3962400"/>
            <a:chOff x="576" y="1584"/>
            <a:chExt cx="4770" cy="2496"/>
          </a:xfrm>
        </p:grpSpPr>
        <p:sp>
          <p:nvSpPr>
            <p:cNvPr id="24" name="Line 9"/>
            <p:cNvSpPr>
              <a:spLocks noChangeShapeType="1"/>
            </p:cNvSpPr>
            <p:nvPr/>
          </p:nvSpPr>
          <p:spPr bwMode="auto">
            <a:xfrm>
              <a:off x="576" y="3984"/>
              <a:ext cx="4368" cy="0"/>
            </a:xfrm>
            <a:prstGeom prst="line">
              <a:avLst/>
            </a:prstGeom>
            <a:noFill/>
            <a:ln w="12700">
              <a:solidFill>
                <a:schemeClr val="tx1"/>
              </a:solidFill>
              <a:round/>
              <a:headEnd/>
              <a:tailEnd/>
            </a:ln>
          </p:spPr>
          <p:txBody>
            <a:bodyPr wrap="none" anchor="ctr"/>
            <a:lstStyle/>
            <a:p>
              <a:endParaRPr lang="en-US"/>
            </a:p>
          </p:txBody>
        </p:sp>
        <p:sp>
          <p:nvSpPr>
            <p:cNvPr id="25" name="Rectangle 10"/>
            <p:cNvSpPr>
              <a:spLocks noChangeArrowheads="1"/>
            </p:cNvSpPr>
            <p:nvPr/>
          </p:nvSpPr>
          <p:spPr bwMode="auto">
            <a:xfrm>
              <a:off x="4566" y="3120"/>
              <a:ext cx="114" cy="190"/>
            </a:xfrm>
            <a:prstGeom prst="rect">
              <a:avLst/>
            </a:prstGeom>
            <a:noFill/>
            <a:ln w="12700">
              <a:noFill/>
              <a:miter lim="800000"/>
              <a:headEnd/>
              <a:tailEnd/>
            </a:ln>
            <a:effectLst/>
          </p:spPr>
          <p:txBody>
            <a:bodyPr wrap="none" lIns="90488" tIns="44450" rIns="90488" bIns="44450">
              <a:spAutoFit/>
            </a:bodyPr>
            <a:lstStyle/>
            <a:p>
              <a:pPr>
                <a:spcBef>
                  <a:spcPct val="0"/>
                </a:spcBef>
                <a:defRPr/>
              </a:pPr>
              <a:endParaRPr lang="en-US" sz="1400">
                <a:effectLst>
                  <a:outerShdw blurRad="38100" dist="38100" dir="2700000" algn="tl">
                    <a:srgbClr val="000000"/>
                  </a:outerShdw>
                </a:effectLst>
              </a:endParaRPr>
            </a:p>
          </p:txBody>
        </p:sp>
        <p:sp>
          <p:nvSpPr>
            <p:cNvPr id="26" name="Line 11"/>
            <p:cNvSpPr>
              <a:spLocks noChangeShapeType="1"/>
            </p:cNvSpPr>
            <p:nvPr/>
          </p:nvSpPr>
          <p:spPr bwMode="auto">
            <a:xfrm>
              <a:off x="576" y="2496"/>
              <a:ext cx="4504" cy="0"/>
            </a:xfrm>
            <a:prstGeom prst="line">
              <a:avLst/>
            </a:prstGeom>
            <a:noFill/>
            <a:ln w="12700">
              <a:solidFill>
                <a:schemeClr val="tx1"/>
              </a:solidFill>
              <a:round/>
              <a:headEnd/>
              <a:tailEnd/>
            </a:ln>
          </p:spPr>
          <p:txBody>
            <a:bodyPr wrap="none" anchor="ctr"/>
            <a:lstStyle/>
            <a:p>
              <a:endParaRPr lang="en-US"/>
            </a:p>
          </p:txBody>
        </p:sp>
        <p:sp>
          <p:nvSpPr>
            <p:cNvPr id="27" name="Line 12"/>
            <p:cNvSpPr>
              <a:spLocks noChangeShapeType="1"/>
            </p:cNvSpPr>
            <p:nvPr/>
          </p:nvSpPr>
          <p:spPr bwMode="auto">
            <a:xfrm>
              <a:off x="576" y="4080"/>
              <a:ext cx="4504" cy="0"/>
            </a:xfrm>
            <a:prstGeom prst="line">
              <a:avLst/>
            </a:prstGeom>
            <a:noFill/>
            <a:ln w="12700">
              <a:solidFill>
                <a:schemeClr val="tx1"/>
              </a:solidFill>
              <a:round/>
              <a:headEnd/>
              <a:tailEnd/>
            </a:ln>
          </p:spPr>
          <p:txBody>
            <a:bodyPr wrap="none" anchor="ctr"/>
            <a:lstStyle/>
            <a:p>
              <a:endParaRPr lang="en-US"/>
            </a:p>
          </p:txBody>
        </p:sp>
        <p:grpSp>
          <p:nvGrpSpPr>
            <p:cNvPr id="28" name="Group 13"/>
            <p:cNvGrpSpPr>
              <a:grpSpLocks/>
            </p:cNvGrpSpPr>
            <p:nvPr/>
          </p:nvGrpSpPr>
          <p:grpSpPr bwMode="auto">
            <a:xfrm>
              <a:off x="576" y="1584"/>
              <a:ext cx="4770" cy="2451"/>
              <a:chOff x="599" y="1617"/>
              <a:chExt cx="4770" cy="2355"/>
            </a:xfrm>
          </p:grpSpPr>
          <p:sp>
            <p:nvSpPr>
              <p:cNvPr id="35" name="Rectangle 14"/>
              <p:cNvSpPr>
                <a:spLocks noChangeArrowheads="1"/>
              </p:cNvSpPr>
              <p:nvPr/>
            </p:nvSpPr>
            <p:spPr bwMode="auto">
              <a:xfrm>
                <a:off x="599" y="1617"/>
                <a:ext cx="4401" cy="183"/>
              </a:xfrm>
              <a:prstGeom prst="rect">
                <a:avLst/>
              </a:prstGeom>
              <a:noFill/>
              <a:ln w="12700">
                <a:noFill/>
                <a:miter lim="800000"/>
                <a:headEnd/>
                <a:tailEnd/>
              </a:ln>
              <a:effectLst/>
            </p:spPr>
            <p:txBody>
              <a:bodyPr wrap="none" lIns="90488" tIns="44450" rIns="90488" bIns="44450">
                <a:spAutoFit/>
              </a:bodyPr>
              <a:lstStyle/>
              <a:p>
                <a:pPr>
                  <a:spcBef>
                    <a:spcPct val="0"/>
                  </a:spcBef>
                  <a:defRPr/>
                </a:pPr>
                <a:r>
                  <a:rPr lang="en-US" sz="1400" u="sng"/>
                  <a:t>Pos No</a:t>
                </a:r>
                <a:r>
                  <a:rPr lang="en-US" sz="1400"/>
                  <a:t>       </a:t>
                </a:r>
                <a:r>
                  <a:rPr lang="en-US" sz="1400" u="sng"/>
                  <a:t>Seg ID</a:t>
                </a:r>
                <a:r>
                  <a:rPr lang="en-US" sz="1400"/>
                  <a:t>     </a:t>
                </a:r>
                <a:r>
                  <a:rPr lang="en-US" sz="1400" u="sng"/>
                  <a:t>Name </a:t>
                </a:r>
                <a:r>
                  <a:rPr lang="en-US" sz="1400"/>
                  <a:t>                                </a:t>
                </a:r>
                <a:r>
                  <a:rPr lang="en-US" sz="1400" u="sng"/>
                  <a:t>Req Des</a:t>
                </a:r>
                <a:r>
                  <a:rPr lang="en-US" sz="1400"/>
                  <a:t>    </a:t>
                </a:r>
                <a:r>
                  <a:rPr lang="en-US" sz="1400" u="sng"/>
                  <a:t>Max Use</a:t>
                </a:r>
                <a:r>
                  <a:rPr lang="en-US" sz="1400"/>
                  <a:t>     </a:t>
                </a:r>
                <a:r>
                  <a:rPr lang="en-US" sz="1400" u="sng"/>
                  <a:t>Loop Repeat</a:t>
                </a:r>
                <a:endParaRPr lang="en-US" sz="1400" u="sng">
                  <a:effectLst>
                    <a:outerShdw blurRad="38100" dist="38100" dir="2700000" algn="tl">
                      <a:srgbClr val="000000"/>
                    </a:outerShdw>
                  </a:effectLst>
                </a:endParaRPr>
              </a:p>
            </p:txBody>
          </p:sp>
          <p:sp>
            <p:nvSpPr>
              <p:cNvPr id="36" name="Rectangle 15"/>
              <p:cNvSpPr>
                <a:spLocks noChangeArrowheads="1"/>
              </p:cNvSpPr>
              <p:nvPr/>
            </p:nvSpPr>
            <p:spPr bwMode="auto">
              <a:xfrm>
                <a:off x="618" y="1794"/>
                <a:ext cx="4751" cy="2178"/>
              </a:xfrm>
              <a:prstGeom prst="rect">
                <a:avLst/>
              </a:prstGeom>
              <a:noFill/>
              <a:ln w="12700">
                <a:noFill/>
                <a:miter lim="800000"/>
                <a:headEnd/>
                <a:tailEnd/>
              </a:ln>
            </p:spPr>
            <p:txBody>
              <a:bodyPr lIns="90488" tIns="44450" rIns="90488" bIns="44450">
                <a:spAutoFit/>
              </a:bodyPr>
              <a:lstStyle/>
              <a:p>
                <a:pPr marL="457200" indent="-457200">
                  <a:spcBef>
                    <a:spcPct val="0"/>
                  </a:spcBef>
                  <a:tabLst>
                    <a:tab pos="228600" algn="l"/>
                    <a:tab pos="1085850" algn="l"/>
                    <a:tab pos="1885950" algn="l"/>
                    <a:tab pos="4225925" algn="l"/>
                    <a:tab pos="4457700" algn="l"/>
                    <a:tab pos="4918075" algn="l"/>
                    <a:tab pos="5600700" algn="l"/>
                    <a:tab pos="6234113" algn="l"/>
                  </a:tabLst>
                </a:pPr>
                <a:r>
                  <a:rPr lang="en-US" sz="1400" dirty="0"/>
                  <a:t>	</a:t>
                </a:r>
                <a:r>
                  <a:rPr lang="en-US" sz="1400" dirty="0" smtClean="0"/>
                  <a:t>10</a:t>
                </a:r>
                <a:r>
                  <a:rPr lang="en-US" sz="1400" dirty="0"/>
                  <a:t>	</a:t>
                </a:r>
                <a:r>
                  <a:rPr lang="en-US" sz="1400" dirty="0" smtClean="0"/>
                  <a:t>	ST         </a:t>
                </a:r>
                <a:r>
                  <a:rPr lang="en-US" sz="1400" dirty="0"/>
                  <a:t>Transaction Set Header     	M	      	1</a:t>
                </a:r>
              </a:p>
              <a:p>
                <a:pPr marL="457200" indent="-457200">
                  <a:spcBef>
                    <a:spcPct val="0"/>
                  </a:spcBef>
                  <a:tabLst>
                    <a:tab pos="228600" algn="l"/>
                    <a:tab pos="1085850" algn="l"/>
                    <a:tab pos="1885950" algn="l"/>
                    <a:tab pos="4225925" algn="l"/>
                    <a:tab pos="4457700" algn="l"/>
                    <a:tab pos="4918075" algn="l"/>
                    <a:tab pos="5600700" algn="l"/>
                    <a:tab pos="6234113" algn="l"/>
                  </a:tabLst>
                </a:pPr>
                <a:r>
                  <a:rPr lang="en-US" sz="1400" dirty="0"/>
                  <a:t>	</a:t>
                </a:r>
                <a:r>
                  <a:rPr lang="en-US" sz="1400" dirty="0" smtClean="0"/>
                  <a:t>20</a:t>
                </a:r>
                <a:r>
                  <a:rPr lang="en-US" sz="1400" dirty="0"/>
                  <a:t>	</a:t>
                </a:r>
                <a:r>
                  <a:rPr lang="en-US" sz="1400" dirty="0" smtClean="0"/>
                  <a:t>	BR         </a:t>
                </a:r>
                <a:r>
                  <a:rPr lang="en-US" sz="1400" dirty="0"/>
                  <a:t>Beginning Segment             	M	       	1</a:t>
                </a:r>
              </a:p>
              <a:p>
                <a:pPr marL="457200" indent="-457200">
                  <a:spcBef>
                    <a:spcPct val="0"/>
                  </a:spcBef>
                  <a:tabLst>
                    <a:tab pos="228600" algn="l"/>
                    <a:tab pos="1085850" algn="l"/>
                    <a:tab pos="1885950" algn="l"/>
                    <a:tab pos="4225925" algn="l"/>
                    <a:tab pos="4457700" algn="l"/>
                    <a:tab pos="4918075" algn="l"/>
                    <a:tab pos="5600700" algn="l"/>
                    <a:tab pos="6234113" algn="l"/>
                  </a:tabLst>
                </a:pPr>
                <a:r>
                  <a:rPr lang="en-US" sz="1400" dirty="0"/>
                  <a:t>	  .		 .	      .	.		 .</a:t>
                </a:r>
              </a:p>
              <a:p>
                <a:pPr marL="457200" indent="-457200">
                  <a:spcBef>
                    <a:spcPct val="0"/>
                  </a:spcBef>
                  <a:tabLst>
                    <a:tab pos="228600" algn="l"/>
                    <a:tab pos="1085850" algn="l"/>
                    <a:tab pos="1885950" algn="l"/>
                    <a:tab pos="4225925" algn="l"/>
                    <a:tab pos="4457700" algn="l"/>
                    <a:tab pos="4918075" algn="l"/>
                    <a:tab pos="5600700" algn="l"/>
                    <a:tab pos="6234113" algn="l"/>
                  </a:tabLst>
                </a:pPr>
                <a:endParaRPr lang="en-US" sz="1600" dirty="0"/>
              </a:p>
              <a:p>
                <a:pPr marL="457200" indent="-457200">
                  <a:spcBef>
                    <a:spcPct val="0"/>
                  </a:spcBef>
                  <a:tabLst>
                    <a:tab pos="228600" algn="l"/>
                    <a:tab pos="1085850" algn="l"/>
                    <a:tab pos="1885950" algn="l"/>
                    <a:tab pos="4225925" algn="l"/>
                    <a:tab pos="4457700" algn="l"/>
                    <a:tab pos="4918075" algn="l"/>
                    <a:tab pos="5600700" algn="l"/>
                    <a:tab pos="6234113" algn="l"/>
                  </a:tabLst>
                </a:pPr>
                <a:r>
                  <a:rPr lang="en-US" sz="1800" dirty="0"/>
                  <a:t>Detail:</a:t>
                </a:r>
              </a:p>
              <a:p>
                <a:pPr marL="457200" indent="-457200">
                  <a:spcBef>
                    <a:spcPct val="0"/>
                  </a:spcBef>
                  <a:tabLst>
                    <a:tab pos="228600" algn="l"/>
                    <a:tab pos="1085850" algn="l"/>
                    <a:tab pos="1885950" algn="l"/>
                    <a:tab pos="4225925" algn="l"/>
                    <a:tab pos="4457700" algn="l"/>
                    <a:tab pos="4918075" algn="l"/>
                    <a:tab pos="5600700" algn="l"/>
                    <a:tab pos="6234113" algn="l"/>
                  </a:tabLst>
                </a:pPr>
                <a:endParaRPr lang="en-US" sz="1400" dirty="0"/>
              </a:p>
              <a:p>
                <a:pPr marL="457200" indent="-457200">
                  <a:spcBef>
                    <a:spcPct val="0"/>
                  </a:spcBef>
                  <a:tabLst>
                    <a:tab pos="228600" algn="l"/>
                    <a:tab pos="1085850" algn="l"/>
                    <a:tab pos="1885950" algn="l"/>
                    <a:tab pos="4225925" algn="l"/>
                    <a:tab pos="4457700" algn="l"/>
                    <a:tab pos="4918075" algn="l"/>
                    <a:tab pos="5600700" algn="l"/>
                    <a:tab pos="6234113" algn="l"/>
                  </a:tabLst>
                </a:pPr>
                <a:r>
                  <a:rPr lang="en-US" sz="1400" dirty="0"/>
                  <a:t> 		</a:t>
                </a:r>
                <a:r>
                  <a:rPr lang="en-US" sz="1400" u="sng" dirty="0">
                    <a:solidFill>
                      <a:srgbClr val="FF0000"/>
                    </a:solidFill>
                  </a:rPr>
                  <a:t>Loop ID-LX</a:t>
                </a:r>
                <a:r>
                  <a:rPr lang="en-US" sz="1400" dirty="0"/>
                  <a:t>							&gt;1</a:t>
                </a:r>
              </a:p>
              <a:p>
                <a:pPr marL="457200" indent="-457200">
                  <a:spcBef>
                    <a:spcPct val="0"/>
                  </a:spcBef>
                  <a:tabLst>
                    <a:tab pos="228600" algn="l"/>
                    <a:tab pos="1085850" algn="l"/>
                    <a:tab pos="1885950" algn="l"/>
                    <a:tab pos="4225925" algn="l"/>
                    <a:tab pos="4457700" algn="l"/>
                    <a:tab pos="4918075" algn="l"/>
                    <a:tab pos="5600700" algn="l"/>
                    <a:tab pos="6234113" algn="l"/>
                  </a:tabLst>
                </a:pPr>
                <a:r>
                  <a:rPr lang="en-US" sz="1400" dirty="0"/>
                  <a:t>	10          	LX         Assigned Number	O</a:t>
                </a:r>
              </a:p>
              <a:p>
                <a:pPr marL="457200" indent="-457200">
                  <a:spcBef>
                    <a:spcPct val="0"/>
                  </a:spcBef>
                  <a:tabLst>
                    <a:tab pos="228600" algn="l"/>
                    <a:tab pos="1085850" algn="l"/>
                    <a:tab pos="1885950" algn="l"/>
                    <a:tab pos="4225925" algn="l"/>
                    <a:tab pos="4457700" algn="l"/>
                    <a:tab pos="4918075" algn="l"/>
                    <a:tab pos="5600700" algn="l"/>
                    <a:tab pos="6234113" algn="l"/>
                  </a:tabLst>
                </a:pPr>
                <a:r>
                  <a:rPr lang="en-US" sz="1400" dirty="0"/>
                  <a:t>	20          	N9         Reference Identification	M       	&gt;1</a:t>
                </a:r>
              </a:p>
              <a:p>
                <a:pPr marL="457200" indent="-457200">
                  <a:spcBef>
                    <a:spcPct val="0"/>
                  </a:spcBef>
                  <a:tabLst>
                    <a:tab pos="228600" algn="l"/>
                    <a:tab pos="1085850" algn="l"/>
                    <a:tab pos="1885950" algn="l"/>
                    <a:tab pos="4225925" algn="l"/>
                    <a:tab pos="4457700" algn="l"/>
                    <a:tab pos="4918075" algn="l"/>
                    <a:tab pos="5600700" algn="l"/>
                    <a:tab pos="6234113" algn="l"/>
                  </a:tabLst>
                </a:pPr>
                <a:r>
                  <a:rPr lang="en-US" sz="1400" dirty="0"/>
                  <a:t>	 .	 	.	      .	.		.</a:t>
                </a:r>
              </a:p>
              <a:p>
                <a:pPr marL="457200" indent="-457200">
                  <a:spcBef>
                    <a:spcPct val="0"/>
                  </a:spcBef>
                  <a:tabLst>
                    <a:tab pos="228600" algn="l"/>
                    <a:tab pos="1085850" algn="l"/>
                    <a:tab pos="1885950" algn="l"/>
                    <a:tab pos="4225925" algn="l"/>
                    <a:tab pos="4457700" algn="l"/>
                    <a:tab pos="4918075" algn="l"/>
                    <a:tab pos="5600700" algn="l"/>
                    <a:tab pos="6234113" algn="l"/>
                  </a:tabLst>
                </a:pPr>
                <a:r>
                  <a:rPr lang="en-US" sz="1400" dirty="0"/>
                  <a:t>	 . 	 	.	      .	.	 	.</a:t>
                </a:r>
              </a:p>
              <a:p>
                <a:pPr marL="457200" indent="-457200">
                  <a:spcBef>
                    <a:spcPct val="0"/>
                  </a:spcBef>
                  <a:tabLst>
                    <a:tab pos="228600" algn="l"/>
                    <a:tab pos="1085850" algn="l"/>
                    <a:tab pos="1885950" algn="l"/>
                    <a:tab pos="4225925" algn="l"/>
                    <a:tab pos="4457700" algn="l"/>
                    <a:tab pos="4918075" algn="l"/>
                    <a:tab pos="5600700" algn="l"/>
                    <a:tab pos="6234113" algn="l"/>
                  </a:tabLst>
                </a:pPr>
                <a:endParaRPr lang="en-US" sz="1400" dirty="0"/>
              </a:p>
              <a:p>
                <a:pPr marL="457200" indent="-457200">
                  <a:spcBef>
                    <a:spcPct val="0"/>
                  </a:spcBef>
                  <a:tabLst>
                    <a:tab pos="228600" algn="l"/>
                    <a:tab pos="1085850" algn="l"/>
                    <a:tab pos="1885950" algn="l"/>
                    <a:tab pos="4225925" algn="l"/>
                    <a:tab pos="4457700" algn="l"/>
                    <a:tab pos="4918075" algn="l"/>
                    <a:tab pos="5600700" algn="l"/>
                    <a:tab pos="6234113" algn="l"/>
                  </a:tabLst>
                </a:pPr>
                <a:r>
                  <a:rPr lang="en-US" sz="1400" dirty="0"/>
                  <a:t>		</a:t>
                </a:r>
                <a:r>
                  <a:rPr lang="en-US" sz="1400" u="sng" dirty="0">
                    <a:solidFill>
                      <a:srgbClr val="00B050"/>
                    </a:solidFill>
                  </a:rPr>
                  <a:t>Loop ID-LM</a:t>
                </a:r>
                <a:r>
                  <a:rPr lang="en-US" sz="1400" dirty="0"/>
                  <a:t>							 50</a:t>
                </a:r>
              </a:p>
              <a:p>
                <a:pPr marL="457200" indent="-457200">
                  <a:spcBef>
                    <a:spcPct val="0"/>
                  </a:spcBef>
                  <a:tabLst>
                    <a:tab pos="228600" algn="l"/>
                    <a:tab pos="1085850" algn="l"/>
                    <a:tab pos="1885950" algn="l"/>
                    <a:tab pos="4225925" algn="l"/>
                    <a:tab pos="4457700" algn="l"/>
                    <a:tab pos="4918075" algn="l"/>
                    <a:tab pos="5600700" algn="l"/>
                    <a:tab pos="6234113" algn="l"/>
                  </a:tabLst>
                </a:pPr>
                <a:r>
                  <a:rPr lang="en-US" sz="1400" dirty="0"/>
                  <a:t> 	270	LM         Code Source Information   	0       	 1</a:t>
                </a:r>
              </a:p>
              <a:p>
                <a:pPr marL="457200" indent="-457200">
                  <a:spcBef>
                    <a:spcPct val="0"/>
                  </a:spcBef>
                  <a:tabLst>
                    <a:tab pos="228600" algn="l"/>
                    <a:tab pos="1085850" algn="l"/>
                    <a:tab pos="1885950" algn="l"/>
                    <a:tab pos="4225925" algn="l"/>
                    <a:tab pos="4457700" algn="l"/>
                    <a:tab pos="4918075" algn="l"/>
                    <a:tab pos="5600700" algn="l"/>
                    <a:tab pos="6234113" algn="l"/>
                  </a:tabLst>
                </a:pPr>
                <a:r>
                  <a:rPr lang="en-US" sz="1400" dirty="0"/>
                  <a:t>	280     	LQ         Industry Code	M            100     </a:t>
                </a:r>
              </a:p>
              <a:p>
                <a:pPr marL="457200" indent="-457200">
                  <a:spcBef>
                    <a:spcPct val="0"/>
                  </a:spcBef>
                  <a:tabLst>
                    <a:tab pos="228600" algn="l"/>
                    <a:tab pos="1085850" algn="l"/>
                    <a:tab pos="1885950" algn="l"/>
                    <a:tab pos="4225925" algn="l"/>
                    <a:tab pos="4457700" algn="l"/>
                    <a:tab pos="4918075" algn="l"/>
                    <a:tab pos="5600700" algn="l"/>
                    <a:tab pos="6234113" algn="l"/>
                  </a:tabLst>
                </a:pPr>
                <a:endParaRPr lang="en-US" sz="1400" dirty="0"/>
              </a:p>
            </p:txBody>
          </p:sp>
        </p:grpSp>
        <p:sp>
          <p:nvSpPr>
            <p:cNvPr id="29" name="Text Box 16"/>
            <p:cNvSpPr txBox="1">
              <a:spLocks noChangeArrowheads="1"/>
            </p:cNvSpPr>
            <p:nvPr/>
          </p:nvSpPr>
          <p:spPr bwMode="auto">
            <a:xfrm>
              <a:off x="584" y="2016"/>
              <a:ext cx="116" cy="231"/>
            </a:xfrm>
            <a:prstGeom prst="rect">
              <a:avLst/>
            </a:prstGeom>
            <a:noFill/>
            <a:ln w="12700">
              <a:noFill/>
              <a:miter lim="800000"/>
              <a:headEnd type="none" w="sm" len="sm"/>
              <a:tailEnd type="none" w="sm" len="sm"/>
            </a:ln>
            <a:effectLst/>
          </p:spPr>
          <p:txBody>
            <a:bodyPr wrap="none">
              <a:spAutoFit/>
            </a:bodyPr>
            <a:lstStyle/>
            <a:p>
              <a:pPr algn="r">
                <a:spcBef>
                  <a:spcPct val="0"/>
                </a:spcBef>
                <a:defRPr/>
              </a:pPr>
              <a:endParaRPr lang="en-US" sz="1800">
                <a:solidFill>
                  <a:schemeClr val="tx2"/>
                </a:solidFill>
                <a:effectLst>
                  <a:outerShdw blurRad="38100" dist="38100" dir="2700000" algn="tl">
                    <a:srgbClr val="000000"/>
                  </a:outerShdw>
                </a:effectLst>
                <a:latin typeface="Arial Rounded MT Bold" pitchFamily="34" charset="0"/>
              </a:endParaRPr>
            </a:p>
          </p:txBody>
        </p:sp>
        <p:sp>
          <p:nvSpPr>
            <p:cNvPr id="30" name="Line 17"/>
            <p:cNvSpPr>
              <a:spLocks noChangeShapeType="1"/>
            </p:cNvSpPr>
            <p:nvPr/>
          </p:nvSpPr>
          <p:spPr bwMode="auto">
            <a:xfrm>
              <a:off x="576" y="2496"/>
              <a:ext cx="4504" cy="0"/>
            </a:xfrm>
            <a:prstGeom prst="line">
              <a:avLst/>
            </a:prstGeom>
            <a:noFill/>
            <a:ln w="12700">
              <a:solidFill>
                <a:schemeClr val="tx1"/>
              </a:solidFill>
              <a:round/>
              <a:headEnd/>
              <a:tailEnd/>
            </a:ln>
          </p:spPr>
          <p:txBody>
            <a:bodyPr wrap="none" anchor="ctr"/>
            <a:lstStyle/>
            <a:p>
              <a:endParaRPr lang="en-US"/>
            </a:p>
          </p:txBody>
        </p:sp>
        <p:sp>
          <p:nvSpPr>
            <p:cNvPr id="31" name="Line 18"/>
            <p:cNvSpPr>
              <a:spLocks noChangeShapeType="1"/>
            </p:cNvSpPr>
            <p:nvPr/>
          </p:nvSpPr>
          <p:spPr bwMode="auto">
            <a:xfrm>
              <a:off x="576" y="4080"/>
              <a:ext cx="4504" cy="0"/>
            </a:xfrm>
            <a:prstGeom prst="line">
              <a:avLst/>
            </a:prstGeom>
            <a:noFill/>
            <a:ln w="12700">
              <a:solidFill>
                <a:schemeClr val="tx1"/>
              </a:solidFill>
              <a:round/>
              <a:headEnd/>
              <a:tailEnd/>
            </a:ln>
          </p:spPr>
          <p:txBody>
            <a:bodyPr wrap="none" anchor="ctr"/>
            <a:lstStyle/>
            <a:p>
              <a:endParaRPr lang="en-US"/>
            </a:p>
          </p:txBody>
        </p:sp>
        <p:sp>
          <p:nvSpPr>
            <p:cNvPr id="32" name="Line 19"/>
            <p:cNvSpPr>
              <a:spLocks noChangeShapeType="1"/>
            </p:cNvSpPr>
            <p:nvPr/>
          </p:nvSpPr>
          <p:spPr bwMode="auto">
            <a:xfrm>
              <a:off x="576" y="3408"/>
              <a:ext cx="4368" cy="0"/>
            </a:xfrm>
            <a:prstGeom prst="line">
              <a:avLst/>
            </a:prstGeom>
            <a:noFill/>
            <a:ln w="12700">
              <a:solidFill>
                <a:schemeClr val="tx1"/>
              </a:solidFill>
              <a:round/>
              <a:headEnd/>
              <a:tailEnd/>
            </a:ln>
          </p:spPr>
          <p:txBody>
            <a:bodyPr wrap="none" anchor="ctr"/>
            <a:lstStyle/>
            <a:p>
              <a:endParaRPr lang="en-US"/>
            </a:p>
          </p:txBody>
        </p:sp>
        <p:sp>
          <p:nvSpPr>
            <p:cNvPr id="33" name="Line 20"/>
            <p:cNvSpPr>
              <a:spLocks noChangeShapeType="1"/>
            </p:cNvSpPr>
            <p:nvPr/>
          </p:nvSpPr>
          <p:spPr bwMode="auto">
            <a:xfrm>
              <a:off x="4944" y="3408"/>
              <a:ext cx="0" cy="576"/>
            </a:xfrm>
            <a:prstGeom prst="line">
              <a:avLst/>
            </a:prstGeom>
            <a:noFill/>
            <a:ln w="9525">
              <a:solidFill>
                <a:schemeClr val="tx1"/>
              </a:solidFill>
              <a:round/>
              <a:headEnd/>
              <a:tailEnd/>
            </a:ln>
          </p:spPr>
          <p:txBody>
            <a:bodyPr/>
            <a:lstStyle/>
            <a:p>
              <a:endParaRPr lang="en-US"/>
            </a:p>
          </p:txBody>
        </p:sp>
        <p:cxnSp>
          <p:nvCxnSpPr>
            <p:cNvPr id="34" name="AutoShape 21"/>
            <p:cNvCxnSpPr>
              <a:cxnSpLocks noChangeShapeType="1"/>
              <a:stCxn id="30" idx="1"/>
              <a:endCxn id="31" idx="1"/>
            </p:cNvCxnSpPr>
            <p:nvPr/>
          </p:nvCxnSpPr>
          <p:spPr bwMode="auto">
            <a:xfrm>
              <a:off x="5080" y="2496"/>
              <a:ext cx="0" cy="1584"/>
            </a:xfrm>
            <a:prstGeom prst="straightConnector1">
              <a:avLst/>
            </a:prstGeom>
            <a:noFill/>
            <a:ln w="12700">
              <a:solidFill>
                <a:schemeClr val="tx1"/>
              </a:solidFill>
              <a:round/>
              <a:headEnd/>
              <a:tailEnd/>
            </a:ln>
          </p:spPr>
        </p:cxnSp>
      </p:grpSp>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2209800" y="304800"/>
            <a:ext cx="4572000" cy="609600"/>
          </a:xfrm>
        </p:spPr>
        <p:txBody>
          <a:bodyPr/>
          <a:lstStyle/>
          <a:p>
            <a:r>
              <a:rPr lang="en-US" smtClean="0">
                <a:latin typeface="Arial Narrow" pitchFamily="34" charset="0"/>
              </a:rPr>
              <a:t>Module 2 Quiz</a:t>
            </a:r>
            <a:endParaRPr lang="en-US" dirty="0" smtClean="0">
              <a:latin typeface="Arial Narrow" pitchFamily="34" charset="0"/>
            </a:endParaRPr>
          </a:p>
        </p:txBody>
      </p:sp>
      <p:sp>
        <p:nvSpPr>
          <p:cNvPr id="71683" name="Text Box 3"/>
          <p:cNvSpPr txBox="1">
            <a:spLocks noChangeArrowheads="1"/>
          </p:cNvSpPr>
          <p:nvPr/>
        </p:nvSpPr>
        <p:spPr bwMode="auto">
          <a:xfrm>
            <a:off x="228600" y="1000065"/>
            <a:ext cx="8915400" cy="5556008"/>
          </a:xfrm>
          <a:prstGeom prst="rect">
            <a:avLst/>
          </a:prstGeom>
          <a:noFill/>
          <a:ln w="9525">
            <a:noFill/>
            <a:miter lim="800000"/>
            <a:headEnd/>
            <a:tailEnd/>
          </a:ln>
        </p:spPr>
        <p:txBody>
          <a:bodyPr>
            <a:spAutoFit/>
          </a:bodyPr>
          <a:lstStyle/>
          <a:p>
            <a:pPr marL="457200" indent="-457200" eaLnBrk="0" hangingPunct="0">
              <a:lnSpc>
                <a:spcPct val="75000"/>
              </a:lnSpc>
              <a:spcBef>
                <a:spcPct val="50000"/>
              </a:spcBef>
            </a:pPr>
            <a:r>
              <a:rPr lang="en-US" sz="2000" dirty="0">
                <a:solidFill>
                  <a:srgbClr val="1F497D"/>
                </a:solidFill>
                <a:latin typeface="+mn-lt"/>
              </a:rPr>
              <a:t>Question 1:</a:t>
            </a:r>
            <a:r>
              <a:rPr lang="en-US" sz="2000" dirty="0">
                <a:solidFill>
                  <a:prstClr val="black"/>
                </a:solidFill>
                <a:latin typeface="+mn-lt"/>
              </a:rPr>
              <a:t>  </a:t>
            </a:r>
            <a:r>
              <a:rPr lang="en-US" sz="2000" dirty="0">
                <a:solidFill>
                  <a:prstClr val="black"/>
                </a:solidFill>
                <a:latin typeface="+mn-lt"/>
                <a:ea typeface="Times New Roman" pitchFamily="18" charset="0"/>
                <a:cs typeface="Arial" pitchFamily="34" charset="0"/>
              </a:rPr>
              <a:t>Which of the EDI Components is equivalent to a written document?</a:t>
            </a:r>
            <a:endParaRPr lang="en-US" sz="2000" dirty="0">
              <a:solidFill>
                <a:prstClr val="black"/>
              </a:solidFill>
              <a:latin typeface="+mn-lt"/>
            </a:endParaRPr>
          </a:p>
          <a:p>
            <a:pPr marL="1371600" lvl="2" indent="-457200" eaLnBrk="0" hangingPunct="0">
              <a:lnSpc>
                <a:spcPct val="75000"/>
              </a:lnSpc>
              <a:spcBef>
                <a:spcPct val="50000"/>
              </a:spcBef>
              <a:buFontTx/>
              <a:buAutoNum type="alphaLcParenR"/>
            </a:pPr>
            <a:r>
              <a:rPr lang="en-US" sz="1800" dirty="0">
                <a:solidFill>
                  <a:prstClr val="black"/>
                </a:solidFill>
                <a:latin typeface="+mn-lt"/>
              </a:rPr>
              <a:t>Interchange groups</a:t>
            </a:r>
          </a:p>
          <a:p>
            <a:pPr marL="1371600" lvl="2" indent="-457200" eaLnBrk="0" hangingPunct="0">
              <a:lnSpc>
                <a:spcPct val="75000"/>
              </a:lnSpc>
              <a:spcBef>
                <a:spcPct val="50000"/>
              </a:spcBef>
              <a:buFontTx/>
              <a:buAutoNum type="alphaLcParenR"/>
            </a:pPr>
            <a:r>
              <a:rPr lang="en-US" sz="1800" dirty="0">
                <a:solidFill>
                  <a:prstClr val="black"/>
                </a:solidFill>
                <a:latin typeface="+mn-lt"/>
              </a:rPr>
              <a:t>A novel</a:t>
            </a:r>
          </a:p>
          <a:p>
            <a:pPr marL="1371600" lvl="2" indent="-457200" eaLnBrk="0" hangingPunct="0">
              <a:lnSpc>
                <a:spcPct val="75000"/>
              </a:lnSpc>
              <a:spcBef>
                <a:spcPct val="50000"/>
              </a:spcBef>
              <a:buFontTx/>
              <a:buAutoNum type="alphaLcParenR"/>
            </a:pPr>
            <a:r>
              <a:rPr lang="en-US" sz="1800" dirty="0">
                <a:solidFill>
                  <a:prstClr val="black"/>
                </a:solidFill>
                <a:latin typeface="+mn-lt"/>
              </a:rPr>
              <a:t>Transaction set</a:t>
            </a:r>
          </a:p>
          <a:p>
            <a:pPr marL="457200" indent="-457200" eaLnBrk="0" hangingPunct="0">
              <a:lnSpc>
                <a:spcPct val="75000"/>
              </a:lnSpc>
              <a:spcBef>
                <a:spcPct val="50000"/>
              </a:spcBef>
              <a:buFontTx/>
              <a:buAutoNum type="alphaLcParenR"/>
            </a:pPr>
            <a:endParaRPr lang="en-US" sz="600" b="0" dirty="0">
              <a:solidFill>
                <a:prstClr val="black"/>
              </a:solidFill>
              <a:latin typeface="+mn-lt"/>
            </a:endParaRPr>
          </a:p>
          <a:p>
            <a:pPr marL="457200" indent="-457200" eaLnBrk="0" hangingPunct="0">
              <a:lnSpc>
                <a:spcPct val="75000"/>
              </a:lnSpc>
              <a:spcBef>
                <a:spcPct val="50000"/>
              </a:spcBef>
            </a:pPr>
            <a:r>
              <a:rPr lang="en-US" sz="2000" dirty="0">
                <a:solidFill>
                  <a:srgbClr val="1F497D"/>
                </a:solidFill>
                <a:latin typeface="+mn-lt"/>
              </a:rPr>
              <a:t>Question 2:</a:t>
            </a:r>
            <a:r>
              <a:rPr lang="en-US" sz="2000" dirty="0">
                <a:solidFill>
                  <a:prstClr val="black"/>
                </a:solidFill>
                <a:latin typeface="+mn-lt"/>
              </a:rPr>
              <a:t> </a:t>
            </a:r>
            <a:r>
              <a:rPr lang="en-US" sz="2000" dirty="0">
                <a:solidFill>
                  <a:prstClr val="black"/>
                </a:solidFill>
                <a:latin typeface="+mn-lt"/>
                <a:cs typeface="Arial" pitchFamily="34" charset="0"/>
              </a:rPr>
              <a:t>The three types of segment level notes are:</a:t>
            </a:r>
          </a:p>
          <a:p>
            <a:pPr marL="457200" indent="-457200" eaLnBrk="0" hangingPunct="0">
              <a:lnSpc>
                <a:spcPct val="75000"/>
              </a:lnSpc>
              <a:spcBef>
                <a:spcPct val="50000"/>
              </a:spcBef>
            </a:pPr>
            <a:r>
              <a:rPr lang="en-US" sz="2000" dirty="0">
                <a:solidFill>
                  <a:prstClr val="black"/>
                </a:solidFill>
                <a:latin typeface="+mn-lt"/>
                <a:cs typeface="Arial" pitchFamily="34" charset="0"/>
              </a:rPr>
              <a:t>		</a:t>
            </a:r>
            <a:r>
              <a:rPr lang="en-US" sz="1800" dirty="0">
                <a:solidFill>
                  <a:prstClr val="black"/>
                </a:solidFill>
                <a:latin typeface="+mn-lt"/>
              </a:rPr>
              <a:t>a)    Fictional</a:t>
            </a:r>
          </a:p>
          <a:p>
            <a:pPr marL="457200" indent="-457200" eaLnBrk="0" hangingPunct="0">
              <a:lnSpc>
                <a:spcPct val="75000"/>
              </a:lnSpc>
              <a:spcBef>
                <a:spcPct val="50000"/>
              </a:spcBef>
            </a:pPr>
            <a:r>
              <a:rPr lang="en-US" sz="1800" dirty="0">
                <a:solidFill>
                  <a:prstClr val="black"/>
                </a:solidFill>
                <a:latin typeface="+mn-lt"/>
              </a:rPr>
              <a:t>		b)    Syntax</a:t>
            </a:r>
          </a:p>
          <a:p>
            <a:pPr marL="457200" indent="-457200" eaLnBrk="0" hangingPunct="0">
              <a:lnSpc>
                <a:spcPct val="75000"/>
              </a:lnSpc>
              <a:spcBef>
                <a:spcPct val="50000"/>
              </a:spcBef>
            </a:pPr>
            <a:r>
              <a:rPr lang="en-US" sz="1800" dirty="0">
                <a:solidFill>
                  <a:prstClr val="black"/>
                </a:solidFill>
                <a:latin typeface="+mn-lt"/>
              </a:rPr>
              <a:t>		c)    Comments</a:t>
            </a:r>
          </a:p>
          <a:p>
            <a:pPr marL="457200" indent="-457200" eaLnBrk="0" hangingPunct="0">
              <a:lnSpc>
                <a:spcPct val="75000"/>
              </a:lnSpc>
              <a:spcBef>
                <a:spcPct val="50000"/>
              </a:spcBef>
            </a:pPr>
            <a:r>
              <a:rPr lang="en-US" sz="1800" dirty="0">
                <a:solidFill>
                  <a:prstClr val="black"/>
                </a:solidFill>
                <a:latin typeface="+mn-lt"/>
              </a:rPr>
              <a:t>		d)    Semantic </a:t>
            </a:r>
          </a:p>
          <a:p>
            <a:pPr marL="457200" indent="-457200" eaLnBrk="0" hangingPunct="0">
              <a:lnSpc>
                <a:spcPct val="75000"/>
              </a:lnSpc>
              <a:spcBef>
                <a:spcPct val="50000"/>
              </a:spcBef>
            </a:pPr>
            <a:r>
              <a:rPr lang="en-US" sz="2000" dirty="0" smtClean="0">
                <a:solidFill>
                  <a:srgbClr val="1F497D"/>
                </a:solidFill>
                <a:latin typeface="+mn-lt"/>
              </a:rPr>
              <a:t>Question 3:</a:t>
            </a:r>
            <a:r>
              <a:rPr lang="en-US" sz="2000" dirty="0" smtClean="0">
                <a:solidFill>
                  <a:prstClr val="black"/>
                </a:solidFill>
                <a:latin typeface="+mn-lt"/>
              </a:rPr>
              <a:t> </a:t>
            </a:r>
            <a:r>
              <a:rPr lang="en-US" sz="2000" dirty="0" smtClean="0">
                <a:solidFill>
                  <a:prstClr val="black"/>
                </a:solidFill>
                <a:latin typeface="+mn-lt"/>
                <a:cs typeface="Arial" pitchFamily="34" charset="0"/>
              </a:rPr>
              <a:t>Using pages from the X12 511R handout, describe the meaning of the following X12 string of characters:</a:t>
            </a:r>
          </a:p>
          <a:p>
            <a:pPr marL="457200" indent="-457200" eaLnBrk="0" hangingPunct="0">
              <a:lnSpc>
                <a:spcPct val="75000"/>
              </a:lnSpc>
              <a:spcBef>
                <a:spcPct val="50000"/>
              </a:spcBef>
            </a:pPr>
            <a:r>
              <a:rPr lang="en-US" sz="2000" dirty="0" smtClean="0">
                <a:solidFill>
                  <a:prstClr val="black"/>
                </a:solidFill>
                <a:latin typeface="+mn-lt"/>
                <a:cs typeface="Arial" pitchFamily="34" charset="0"/>
              </a:rPr>
              <a:t>		a)  </a:t>
            </a:r>
            <a:r>
              <a:rPr lang="en-US" sz="1800" dirty="0" smtClean="0">
                <a:solidFill>
                  <a:prstClr val="black"/>
                </a:solidFill>
                <a:latin typeface="+mn-lt"/>
              </a:rPr>
              <a:t>N1*Z4**M4*DMK**TO^</a:t>
            </a:r>
          </a:p>
          <a:p>
            <a:pPr marL="457200" indent="-457200" eaLnBrk="0" hangingPunct="0">
              <a:lnSpc>
                <a:spcPct val="75000"/>
              </a:lnSpc>
              <a:spcBef>
                <a:spcPct val="50000"/>
              </a:spcBef>
            </a:pPr>
            <a:r>
              <a:rPr lang="en-US" sz="1800" dirty="0" smtClean="0">
                <a:solidFill>
                  <a:prstClr val="black"/>
                </a:solidFill>
                <a:latin typeface="+mn-lt"/>
              </a:rPr>
              <a:t>		b)  2/N101/180</a:t>
            </a:r>
          </a:p>
          <a:p>
            <a:pPr marL="457200" indent="-457200" eaLnBrk="0" hangingPunct="0">
              <a:lnSpc>
                <a:spcPct val="75000"/>
              </a:lnSpc>
              <a:spcBef>
                <a:spcPct val="50000"/>
              </a:spcBef>
            </a:pPr>
            <a:r>
              <a:rPr lang="en-US" sz="1800" dirty="0" smtClean="0">
                <a:solidFill>
                  <a:prstClr val="black"/>
                </a:solidFill>
                <a:latin typeface="+mn-lt"/>
              </a:rPr>
              <a:t>		c)  PO1**1*EA***FS*5910001234567^</a:t>
            </a:r>
            <a:r>
              <a:rPr lang="en-US" sz="1200" dirty="0" smtClean="0">
                <a:solidFill>
                  <a:prstClr val="black"/>
                </a:solidFill>
                <a:latin typeface="+mn-lt"/>
              </a:rPr>
              <a:t> </a:t>
            </a:r>
          </a:p>
          <a:p>
            <a:pPr marL="457200" indent="-457200" eaLnBrk="0" hangingPunct="0">
              <a:lnSpc>
                <a:spcPct val="75000"/>
              </a:lnSpc>
              <a:spcBef>
                <a:spcPct val="50000"/>
              </a:spcBef>
            </a:pPr>
            <a:r>
              <a:rPr lang="en-US" sz="1200" dirty="0" smtClean="0">
                <a:solidFill>
                  <a:prstClr val="black"/>
                </a:solidFill>
                <a:latin typeface="+mn-lt"/>
              </a:rPr>
              <a:t>		</a:t>
            </a:r>
            <a:r>
              <a:rPr lang="en-US" sz="1800" dirty="0" smtClean="0">
                <a:solidFill>
                  <a:prstClr val="black"/>
                </a:solidFill>
                <a:latin typeface="+mn-lt"/>
              </a:rPr>
              <a:t>d)</a:t>
            </a:r>
            <a:r>
              <a:rPr lang="en-US" sz="1200" dirty="0" smtClean="0">
                <a:solidFill>
                  <a:prstClr val="black"/>
                </a:solidFill>
                <a:latin typeface="+mn-lt"/>
              </a:rPr>
              <a:t>   </a:t>
            </a:r>
            <a:r>
              <a:rPr lang="en-US" sz="1800" dirty="0" smtClean="0">
                <a:solidFill>
                  <a:prstClr val="black"/>
                </a:solidFill>
                <a:latin typeface="+mn-lt"/>
              </a:rPr>
              <a:t>N9*TN*FB230093070001^</a:t>
            </a:r>
            <a:endParaRPr lang="en-US" sz="1800" dirty="0">
              <a:solidFill>
                <a:prstClr val="black"/>
              </a:solidFill>
              <a:latin typeface="+mn-lt"/>
            </a:endParaRPr>
          </a:p>
        </p:txBody>
      </p:sp>
    </p:spTree>
    <p:extLst>
      <p:ext uri="{BB962C8B-B14F-4D97-AF65-F5344CB8AC3E}">
        <p14:creationId xmlns:p14="http://schemas.microsoft.com/office/powerpoint/2010/main" val="2501603955"/>
      </p:ext>
    </p:extLst>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ctrTitle"/>
          </p:nvPr>
        </p:nvSpPr>
        <p:spPr>
          <a:xfrm>
            <a:off x="609600" y="2743200"/>
            <a:ext cx="7772400" cy="1138238"/>
          </a:xfrm>
        </p:spPr>
        <p:txBody>
          <a:bodyPr/>
          <a:lstStyle/>
          <a:p>
            <a:r>
              <a:rPr lang="en-US" sz="5400" dirty="0" smtClean="0"/>
              <a:t>End of Module 2</a:t>
            </a:r>
            <a:endParaRPr lang="en-US" dirty="0" smtClean="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304800" y="457200"/>
            <a:ext cx="8610600" cy="1143000"/>
          </a:xfrm>
        </p:spPr>
        <p:txBody>
          <a:bodyPr/>
          <a:lstStyle/>
          <a:p>
            <a:r>
              <a:rPr lang="en-US" sz="4000" smtClean="0"/>
              <a:t>ASC X12 EDI Versions/Releases</a:t>
            </a:r>
          </a:p>
        </p:txBody>
      </p:sp>
      <p:sp>
        <p:nvSpPr>
          <p:cNvPr id="13315" name="Rectangle 3"/>
          <p:cNvSpPr>
            <a:spLocks noGrp="1" noChangeArrowheads="1"/>
          </p:cNvSpPr>
          <p:nvPr>
            <p:ph idx="1"/>
          </p:nvPr>
        </p:nvSpPr>
        <p:spPr/>
        <p:txBody>
          <a:bodyPr/>
          <a:lstStyle/>
          <a:p>
            <a:pPr>
              <a:lnSpc>
                <a:spcPct val="90000"/>
              </a:lnSpc>
              <a:spcBef>
                <a:spcPct val="75000"/>
              </a:spcBef>
              <a:buClr>
                <a:schemeClr val="tx2"/>
              </a:buClr>
              <a:buSzPct val="70000"/>
              <a:buFont typeface="Wingdings" pitchFamily="2" charset="2"/>
              <a:buChar char="l"/>
            </a:pPr>
            <a:r>
              <a:rPr lang="en-US" sz="2800" dirty="0" smtClean="0"/>
              <a:t>Versions are released approximately every five (5) years</a:t>
            </a:r>
          </a:p>
          <a:p>
            <a:pPr>
              <a:lnSpc>
                <a:spcPct val="90000"/>
              </a:lnSpc>
              <a:spcBef>
                <a:spcPct val="75000"/>
              </a:spcBef>
              <a:buClr>
                <a:schemeClr val="tx2"/>
              </a:buClr>
              <a:buSzPct val="70000"/>
              <a:buFont typeface="Wingdings" pitchFamily="2" charset="2"/>
              <a:buChar char="l"/>
            </a:pPr>
            <a:r>
              <a:rPr lang="en-US" sz="2800" dirty="0" smtClean="0"/>
              <a:t>New releases of ASC X12 Draft Standards for Trial Use (DSTU), referred to as the ‘Standards’, are published annually</a:t>
            </a:r>
          </a:p>
          <a:p>
            <a:pPr>
              <a:lnSpc>
                <a:spcPct val="90000"/>
              </a:lnSpc>
              <a:spcBef>
                <a:spcPct val="75000"/>
              </a:spcBef>
              <a:buClr>
                <a:schemeClr val="tx2"/>
              </a:buClr>
              <a:buSzPct val="70000"/>
              <a:buFont typeface="Wingdings" pitchFamily="2" charset="2"/>
              <a:buChar char="l"/>
            </a:pPr>
            <a:r>
              <a:rPr lang="en-US" sz="2800" dirty="0" smtClean="0"/>
              <a:t>DLMS based on ASC X12 </a:t>
            </a:r>
            <a:r>
              <a:rPr lang="en-US" sz="2800" dirty="0" smtClean="0"/>
              <a:t>version/release </a:t>
            </a:r>
            <a:r>
              <a:rPr lang="en-US" sz="2800" dirty="0" smtClean="0"/>
              <a:t>4010 and 4030</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750" name="Group 491"/>
          <p:cNvGrpSpPr>
            <a:grpSpLocks/>
          </p:cNvGrpSpPr>
          <p:nvPr/>
        </p:nvGrpSpPr>
        <p:grpSpPr bwMode="auto">
          <a:xfrm>
            <a:off x="380805" y="1738613"/>
            <a:ext cx="6918607" cy="4662302"/>
            <a:chOff x="242" y="1253"/>
            <a:chExt cx="4294" cy="2818"/>
          </a:xfrm>
        </p:grpSpPr>
        <p:sp>
          <p:nvSpPr>
            <p:cNvPr id="16395" name="Rectangle 492"/>
            <p:cNvSpPr>
              <a:spLocks noChangeArrowheads="1"/>
            </p:cNvSpPr>
            <p:nvPr/>
          </p:nvSpPr>
          <p:spPr bwMode="auto">
            <a:xfrm>
              <a:off x="1992" y="1253"/>
              <a:ext cx="2544" cy="976"/>
            </a:xfrm>
            <a:prstGeom prst="rect">
              <a:avLst/>
            </a:prstGeom>
            <a:noFill/>
            <a:ln w="12700">
              <a:noFill/>
              <a:miter lim="800000"/>
              <a:headEnd/>
              <a:tailEnd/>
            </a:ln>
          </p:spPr>
          <p:txBody>
            <a:bodyPr lIns="90488" tIns="44450" rIns="90488" bIns="44450">
              <a:spAutoFit/>
            </a:bodyPr>
            <a:lstStyle/>
            <a:p>
              <a:pPr algn="l">
                <a:spcBef>
                  <a:spcPct val="0"/>
                </a:spcBef>
              </a:pPr>
              <a:r>
                <a:rPr lang="en-US" sz="2400" b="0" dirty="0">
                  <a:latin typeface="+mn-lt"/>
                </a:rPr>
                <a:t>EDI is the computer-to- </a:t>
              </a:r>
            </a:p>
            <a:p>
              <a:pPr algn="l">
                <a:spcBef>
                  <a:spcPct val="0"/>
                </a:spcBef>
              </a:pPr>
              <a:r>
                <a:rPr lang="en-US" sz="2400" b="0" dirty="0">
                  <a:latin typeface="+mn-lt"/>
                </a:rPr>
                <a:t>  computer exchange of </a:t>
              </a:r>
            </a:p>
            <a:p>
              <a:pPr algn="l">
                <a:spcBef>
                  <a:spcPct val="0"/>
                </a:spcBef>
              </a:pPr>
              <a:r>
                <a:rPr lang="en-US" sz="2400" b="0" dirty="0">
                  <a:latin typeface="+mn-lt"/>
                </a:rPr>
                <a:t>  routine business info in</a:t>
              </a:r>
            </a:p>
            <a:p>
              <a:pPr algn="l">
                <a:spcBef>
                  <a:spcPct val="0"/>
                </a:spcBef>
              </a:pPr>
              <a:r>
                <a:rPr lang="en-US" sz="2400" b="0" dirty="0">
                  <a:latin typeface="+mn-lt"/>
                </a:rPr>
                <a:t>  a standard format. </a:t>
              </a:r>
            </a:p>
          </p:txBody>
        </p:sp>
        <p:sp>
          <p:nvSpPr>
            <p:cNvPr id="585197" name="Rectangle 493"/>
            <p:cNvSpPr>
              <a:spLocks noChangeArrowheads="1"/>
            </p:cNvSpPr>
            <p:nvPr/>
          </p:nvSpPr>
          <p:spPr bwMode="auto">
            <a:xfrm>
              <a:off x="242" y="2020"/>
              <a:ext cx="4140" cy="947"/>
            </a:xfrm>
            <a:prstGeom prst="rect">
              <a:avLst/>
            </a:prstGeom>
            <a:noFill/>
            <a:ln w="12700">
              <a:noFill/>
              <a:miter lim="800000"/>
              <a:headEnd/>
              <a:tailEnd/>
            </a:ln>
            <a:effectLst/>
          </p:spPr>
          <p:txBody>
            <a:bodyPr wrap="none" lIns="90488" tIns="44450" rIns="90488" bIns="44450">
              <a:spAutoFit/>
            </a:bodyPr>
            <a:lstStyle/>
            <a:p>
              <a:pPr algn="l">
                <a:spcBef>
                  <a:spcPct val="0"/>
                </a:spcBef>
                <a:defRPr/>
              </a:pPr>
              <a:endParaRPr lang="en-US" sz="2400" b="0" dirty="0">
                <a:solidFill>
                  <a:schemeClr val="tx2"/>
                </a:solidFill>
                <a:effectLst>
                  <a:outerShdw blurRad="38100" dist="38100" dir="2700000" algn="tl">
                    <a:srgbClr val="000000"/>
                  </a:outerShdw>
                </a:effectLst>
              </a:endParaRPr>
            </a:p>
            <a:p>
              <a:pPr algn="l">
                <a:spcBef>
                  <a:spcPct val="0"/>
                </a:spcBef>
                <a:defRPr/>
              </a:pPr>
              <a:r>
                <a:rPr lang="en-US" sz="2400" b="0" dirty="0">
                  <a:latin typeface="+mn-lt"/>
                </a:rPr>
                <a:t>ASC X12 EDI provides a means for exchanging</a:t>
              </a:r>
            </a:p>
            <a:p>
              <a:pPr algn="l">
                <a:spcBef>
                  <a:spcPct val="0"/>
                </a:spcBef>
                <a:defRPr/>
              </a:pPr>
              <a:r>
                <a:rPr lang="en-US" sz="2400" b="0" dirty="0">
                  <a:latin typeface="+mn-lt"/>
                </a:rPr>
                <a:t>   information between</a:t>
              </a:r>
              <a:r>
                <a:rPr lang="en-US" sz="2400" b="0" dirty="0">
                  <a:solidFill>
                    <a:schemeClr val="tx2"/>
                  </a:solidFill>
                  <a:latin typeface="+mn-lt"/>
                </a:rPr>
                <a:t> </a:t>
              </a:r>
              <a:r>
                <a:rPr lang="en-US" sz="2400" b="0" i="1" dirty="0">
                  <a:latin typeface="+mn-lt"/>
                </a:rPr>
                <a:t>dissimilar </a:t>
              </a:r>
              <a:r>
                <a:rPr lang="en-US" sz="2400" b="0" dirty="0">
                  <a:latin typeface="+mn-lt"/>
                </a:rPr>
                <a:t>computer </a:t>
              </a:r>
            </a:p>
            <a:p>
              <a:pPr algn="l">
                <a:spcBef>
                  <a:spcPct val="0"/>
                </a:spcBef>
                <a:defRPr/>
              </a:pPr>
              <a:r>
                <a:rPr lang="en-US" sz="2400" b="0" dirty="0">
                  <a:latin typeface="+mn-lt"/>
                </a:rPr>
                <a:t>   systems via a standard file structure.</a:t>
              </a:r>
              <a:r>
                <a:rPr lang="en-US" sz="2400" b="0" dirty="0">
                  <a:solidFill>
                    <a:schemeClr val="tx2"/>
                  </a:solidFill>
                  <a:latin typeface="+mn-lt"/>
                </a:rPr>
                <a:t> </a:t>
              </a:r>
            </a:p>
          </p:txBody>
        </p:sp>
        <p:sp>
          <p:nvSpPr>
            <p:cNvPr id="16397" name="Rectangle 494"/>
            <p:cNvSpPr>
              <a:spLocks noChangeArrowheads="1"/>
            </p:cNvSpPr>
            <p:nvPr/>
          </p:nvSpPr>
          <p:spPr bwMode="auto">
            <a:xfrm>
              <a:off x="242" y="3124"/>
              <a:ext cx="3501" cy="947"/>
            </a:xfrm>
            <a:prstGeom prst="rect">
              <a:avLst/>
            </a:prstGeom>
            <a:noFill/>
            <a:ln w="12700">
              <a:noFill/>
              <a:miter lim="800000"/>
              <a:headEnd/>
              <a:tailEnd/>
            </a:ln>
          </p:spPr>
          <p:txBody>
            <a:bodyPr wrap="none" lIns="90488" tIns="44450" rIns="90488" bIns="44450">
              <a:spAutoFit/>
            </a:bodyPr>
            <a:lstStyle/>
            <a:p>
              <a:pPr algn="l">
                <a:spcBef>
                  <a:spcPct val="0"/>
                </a:spcBef>
              </a:pPr>
              <a:r>
                <a:rPr lang="en-US" sz="2400" b="0" dirty="0">
                  <a:latin typeface="+mn-lt"/>
                </a:rPr>
                <a:t>The information, in the form of a </a:t>
              </a:r>
            </a:p>
            <a:p>
              <a:pPr algn="l">
                <a:spcBef>
                  <a:spcPct val="0"/>
                </a:spcBef>
              </a:pPr>
              <a:r>
                <a:rPr lang="en-US" sz="2400" b="0" dirty="0">
                  <a:latin typeface="+mn-lt"/>
                </a:rPr>
                <a:t>   transaction set, is generally patterned </a:t>
              </a:r>
            </a:p>
            <a:p>
              <a:pPr algn="l">
                <a:spcBef>
                  <a:spcPct val="0"/>
                </a:spcBef>
              </a:pPr>
              <a:r>
                <a:rPr lang="en-US" sz="2400" b="0" dirty="0">
                  <a:latin typeface="+mn-lt"/>
                </a:rPr>
                <a:t>   after a conventional document,</a:t>
              </a:r>
            </a:p>
            <a:p>
              <a:pPr algn="l">
                <a:spcBef>
                  <a:spcPct val="0"/>
                </a:spcBef>
              </a:pPr>
              <a:r>
                <a:rPr lang="en-US" sz="2400" b="0" dirty="0">
                  <a:latin typeface="+mn-lt"/>
                </a:rPr>
                <a:t>   such as a requisition or invoice.</a:t>
              </a:r>
            </a:p>
          </p:txBody>
        </p:sp>
      </p:grpSp>
      <p:pic>
        <p:nvPicPr>
          <p:cNvPr id="497" name="Picture 49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5506" y="496106"/>
            <a:ext cx="1942294" cy="1942294"/>
          </a:xfrm>
          <a:prstGeom prst="rect">
            <a:avLst/>
          </a:prstGeom>
        </p:spPr>
      </p:pic>
      <p:grpSp>
        <p:nvGrpSpPr>
          <p:cNvPr id="498" name="Group 3"/>
          <p:cNvGrpSpPr>
            <a:grpSpLocks/>
          </p:cNvGrpSpPr>
          <p:nvPr/>
        </p:nvGrpSpPr>
        <p:grpSpPr bwMode="auto">
          <a:xfrm>
            <a:off x="345141" y="562433"/>
            <a:ext cx="2419350" cy="2324751"/>
            <a:chOff x="632" y="68"/>
            <a:chExt cx="1528" cy="1404"/>
          </a:xfrm>
        </p:grpSpPr>
        <p:grpSp>
          <p:nvGrpSpPr>
            <p:cNvPr id="499" name="Group 4"/>
            <p:cNvGrpSpPr>
              <a:grpSpLocks/>
            </p:cNvGrpSpPr>
            <p:nvPr/>
          </p:nvGrpSpPr>
          <p:grpSpPr bwMode="auto">
            <a:xfrm>
              <a:off x="929" y="817"/>
              <a:ext cx="970" cy="437"/>
              <a:chOff x="929" y="817"/>
              <a:chExt cx="970" cy="437"/>
            </a:xfrm>
          </p:grpSpPr>
          <p:grpSp>
            <p:nvGrpSpPr>
              <p:cNvPr id="551" name="Group 5"/>
              <p:cNvGrpSpPr>
                <a:grpSpLocks/>
              </p:cNvGrpSpPr>
              <p:nvPr/>
            </p:nvGrpSpPr>
            <p:grpSpPr bwMode="auto">
              <a:xfrm>
                <a:off x="929" y="817"/>
                <a:ext cx="970" cy="437"/>
                <a:chOff x="929" y="817"/>
                <a:chExt cx="970" cy="437"/>
              </a:xfrm>
            </p:grpSpPr>
            <p:grpSp>
              <p:nvGrpSpPr>
                <p:cNvPr id="597" name="Group 6"/>
                <p:cNvGrpSpPr>
                  <a:grpSpLocks/>
                </p:cNvGrpSpPr>
                <p:nvPr/>
              </p:nvGrpSpPr>
              <p:grpSpPr bwMode="auto">
                <a:xfrm>
                  <a:off x="929" y="817"/>
                  <a:ext cx="970" cy="437"/>
                  <a:chOff x="929" y="817"/>
                  <a:chExt cx="970" cy="437"/>
                </a:xfrm>
              </p:grpSpPr>
              <p:grpSp>
                <p:nvGrpSpPr>
                  <p:cNvPr id="603" name="Group 7"/>
                  <p:cNvGrpSpPr>
                    <a:grpSpLocks/>
                  </p:cNvGrpSpPr>
                  <p:nvPr/>
                </p:nvGrpSpPr>
                <p:grpSpPr bwMode="auto">
                  <a:xfrm>
                    <a:off x="929" y="817"/>
                    <a:ext cx="970" cy="437"/>
                    <a:chOff x="929" y="817"/>
                    <a:chExt cx="970" cy="437"/>
                  </a:xfrm>
                </p:grpSpPr>
                <p:grpSp>
                  <p:nvGrpSpPr>
                    <p:cNvPr id="731" name="Group 8"/>
                    <p:cNvGrpSpPr>
                      <a:grpSpLocks/>
                    </p:cNvGrpSpPr>
                    <p:nvPr/>
                  </p:nvGrpSpPr>
                  <p:grpSpPr bwMode="auto">
                    <a:xfrm>
                      <a:off x="929" y="817"/>
                      <a:ext cx="970" cy="437"/>
                      <a:chOff x="929" y="817"/>
                      <a:chExt cx="970" cy="437"/>
                    </a:xfrm>
                  </p:grpSpPr>
                  <p:sp>
                    <p:nvSpPr>
                      <p:cNvPr id="733" name="Rectangle 9"/>
                      <p:cNvSpPr>
                        <a:spLocks noChangeArrowheads="1"/>
                      </p:cNvSpPr>
                      <p:nvPr/>
                    </p:nvSpPr>
                    <p:spPr bwMode="auto">
                      <a:xfrm>
                        <a:off x="929" y="924"/>
                        <a:ext cx="961" cy="330"/>
                      </a:xfrm>
                      <a:prstGeom prst="rect">
                        <a:avLst/>
                      </a:prstGeom>
                      <a:solidFill>
                        <a:srgbClr val="C0C0C0"/>
                      </a:solidFill>
                      <a:ln w="12700">
                        <a:solidFill>
                          <a:srgbClr val="000000"/>
                        </a:solidFill>
                        <a:miter lim="800000"/>
                        <a:headEnd/>
                        <a:tailEnd/>
                      </a:ln>
                    </p:spPr>
                    <p:txBody>
                      <a:bodyPr wrap="none" anchor="ctr"/>
                      <a:lstStyle/>
                      <a:p>
                        <a:endParaRPr lang="en-US" dirty="0"/>
                      </a:p>
                    </p:txBody>
                  </p:sp>
                  <p:sp>
                    <p:nvSpPr>
                      <p:cNvPr id="734" name="Freeform 10"/>
                      <p:cNvSpPr>
                        <a:spLocks/>
                      </p:cNvSpPr>
                      <p:nvPr/>
                    </p:nvSpPr>
                    <p:spPr bwMode="auto">
                      <a:xfrm>
                        <a:off x="929" y="817"/>
                        <a:ext cx="970" cy="104"/>
                      </a:xfrm>
                      <a:custGeom>
                        <a:avLst/>
                        <a:gdLst>
                          <a:gd name="T0" fmla="*/ 0 w 970"/>
                          <a:gd name="T1" fmla="*/ 103 h 104"/>
                          <a:gd name="T2" fmla="*/ 969 w 970"/>
                          <a:gd name="T3" fmla="*/ 103 h 104"/>
                          <a:gd name="T4" fmla="*/ 878 w 970"/>
                          <a:gd name="T5" fmla="*/ 0 h 104"/>
                          <a:gd name="T6" fmla="*/ 103 w 970"/>
                          <a:gd name="T7" fmla="*/ 0 h 104"/>
                          <a:gd name="T8" fmla="*/ 0 w 970"/>
                          <a:gd name="T9" fmla="*/ 103 h 104"/>
                          <a:gd name="T10" fmla="*/ 0 60000 65536"/>
                          <a:gd name="T11" fmla="*/ 0 60000 65536"/>
                          <a:gd name="T12" fmla="*/ 0 60000 65536"/>
                          <a:gd name="T13" fmla="*/ 0 60000 65536"/>
                          <a:gd name="T14" fmla="*/ 0 60000 65536"/>
                          <a:gd name="T15" fmla="*/ 0 w 970"/>
                          <a:gd name="T16" fmla="*/ 0 h 104"/>
                          <a:gd name="T17" fmla="*/ 970 w 970"/>
                          <a:gd name="T18" fmla="*/ 104 h 104"/>
                        </a:gdLst>
                        <a:ahLst/>
                        <a:cxnLst>
                          <a:cxn ang="T10">
                            <a:pos x="T0" y="T1"/>
                          </a:cxn>
                          <a:cxn ang="T11">
                            <a:pos x="T2" y="T3"/>
                          </a:cxn>
                          <a:cxn ang="T12">
                            <a:pos x="T4" y="T5"/>
                          </a:cxn>
                          <a:cxn ang="T13">
                            <a:pos x="T6" y="T7"/>
                          </a:cxn>
                          <a:cxn ang="T14">
                            <a:pos x="T8" y="T9"/>
                          </a:cxn>
                        </a:cxnLst>
                        <a:rect l="T15" t="T16" r="T17" b="T18"/>
                        <a:pathLst>
                          <a:path w="970" h="104">
                            <a:moveTo>
                              <a:pt x="0" y="103"/>
                            </a:moveTo>
                            <a:lnTo>
                              <a:pt x="969" y="103"/>
                            </a:lnTo>
                            <a:lnTo>
                              <a:pt x="878" y="0"/>
                            </a:lnTo>
                            <a:lnTo>
                              <a:pt x="103" y="0"/>
                            </a:lnTo>
                            <a:lnTo>
                              <a:pt x="0" y="103"/>
                            </a:lnTo>
                          </a:path>
                        </a:pathLst>
                      </a:custGeom>
                      <a:solidFill>
                        <a:srgbClr val="C0C0C0"/>
                      </a:solidFill>
                      <a:ln w="12700" cap="rnd" cmpd="sng">
                        <a:solidFill>
                          <a:srgbClr val="000000"/>
                        </a:solidFill>
                        <a:prstDash val="solid"/>
                        <a:round/>
                        <a:headEnd type="none" w="med" len="med"/>
                        <a:tailEnd type="none" w="med" len="med"/>
                      </a:ln>
                    </p:spPr>
                    <p:txBody>
                      <a:bodyPr/>
                      <a:lstStyle/>
                      <a:p>
                        <a:endParaRPr lang="en-US" dirty="0"/>
                      </a:p>
                    </p:txBody>
                  </p:sp>
                </p:grpSp>
                <p:sp>
                  <p:nvSpPr>
                    <p:cNvPr id="732" name="Line 11"/>
                    <p:cNvSpPr>
                      <a:spLocks noChangeShapeType="1"/>
                    </p:cNvSpPr>
                    <p:nvPr/>
                  </p:nvSpPr>
                  <p:spPr bwMode="auto">
                    <a:xfrm>
                      <a:off x="955" y="903"/>
                      <a:ext cx="922" cy="0"/>
                    </a:xfrm>
                    <a:prstGeom prst="line">
                      <a:avLst/>
                    </a:prstGeom>
                    <a:noFill/>
                    <a:ln w="12700">
                      <a:solidFill>
                        <a:srgbClr val="000000"/>
                      </a:solidFill>
                      <a:round/>
                      <a:headEnd/>
                      <a:tailEnd/>
                    </a:ln>
                  </p:spPr>
                  <p:txBody>
                    <a:bodyPr wrap="none" anchor="ctr"/>
                    <a:lstStyle/>
                    <a:p>
                      <a:endParaRPr lang="en-US" dirty="0"/>
                    </a:p>
                  </p:txBody>
                </p:sp>
              </p:grpSp>
              <p:grpSp>
                <p:nvGrpSpPr>
                  <p:cNvPr id="604" name="Group 12"/>
                  <p:cNvGrpSpPr>
                    <a:grpSpLocks/>
                  </p:cNvGrpSpPr>
                  <p:nvPr/>
                </p:nvGrpSpPr>
                <p:grpSpPr bwMode="auto">
                  <a:xfrm>
                    <a:off x="966" y="1175"/>
                    <a:ext cx="908" cy="66"/>
                    <a:chOff x="966" y="1175"/>
                    <a:chExt cx="908" cy="66"/>
                  </a:xfrm>
                </p:grpSpPr>
                <p:grpSp>
                  <p:nvGrpSpPr>
                    <p:cNvPr id="605" name="Group 13"/>
                    <p:cNvGrpSpPr>
                      <a:grpSpLocks/>
                    </p:cNvGrpSpPr>
                    <p:nvPr/>
                  </p:nvGrpSpPr>
                  <p:grpSpPr bwMode="auto">
                    <a:xfrm>
                      <a:off x="966" y="1175"/>
                      <a:ext cx="448" cy="66"/>
                      <a:chOff x="966" y="1175"/>
                      <a:chExt cx="448" cy="66"/>
                    </a:xfrm>
                  </p:grpSpPr>
                  <p:grpSp>
                    <p:nvGrpSpPr>
                      <p:cNvPr id="669" name="Group 14"/>
                      <p:cNvGrpSpPr>
                        <a:grpSpLocks/>
                      </p:cNvGrpSpPr>
                      <p:nvPr/>
                    </p:nvGrpSpPr>
                    <p:grpSpPr bwMode="auto">
                      <a:xfrm>
                        <a:off x="966" y="1176"/>
                        <a:ext cx="218" cy="65"/>
                        <a:chOff x="966" y="1176"/>
                        <a:chExt cx="218" cy="65"/>
                      </a:xfrm>
                    </p:grpSpPr>
                    <p:grpSp>
                      <p:nvGrpSpPr>
                        <p:cNvPr id="701" name="Group 15"/>
                        <p:cNvGrpSpPr>
                          <a:grpSpLocks/>
                        </p:cNvGrpSpPr>
                        <p:nvPr/>
                      </p:nvGrpSpPr>
                      <p:grpSpPr bwMode="auto">
                        <a:xfrm>
                          <a:off x="966" y="1176"/>
                          <a:ext cx="103" cy="65"/>
                          <a:chOff x="966" y="1176"/>
                          <a:chExt cx="103" cy="65"/>
                        </a:xfrm>
                      </p:grpSpPr>
                      <p:grpSp>
                        <p:nvGrpSpPr>
                          <p:cNvPr id="717" name="Group 16"/>
                          <p:cNvGrpSpPr>
                            <a:grpSpLocks/>
                          </p:cNvGrpSpPr>
                          <p:nvPr/>
                        </p:nvGrpSpPr>
                        <p:grpSpPr bwMode="auto">
                          <a:xfrm>
                            <a:off x="966" y="1176"/>
                            <a:ext cx="45" cy="65"/>
                            <a:chOff x="966" y="1176"/>
                            <a:chExt cx="45" cy="65"/>
                          </a:xfrm>
                        </p:grpSpPr>
                        <p:grpSp>
                          <p:nvGrpSpPr>
                            <p:cNvPr id="725" name="Group 17"/>
                            <p:cNvGrpSpPr>
                              <a:grpSpLocks/>
                            </p:cNvGrpSpPr>
                            <p:nvPr/>
                          </p:nvGrpSpPr>
                          <p:grpSpPr bwMode="auto">
                            <a:xfrm>
                              <a:off x="966" y="1176"/>
                              <a:ext cx="16" cy="65"/>
                              <a:chOff x="966" y="1176"/>
                              <a:chExt cx="16" cy="65"/>
                            </a:xfrm>
                          </p:grpSpPr>
                          <p:sp>
                            <p:nvSpPr>
                              <p:cNvPr id="729" name="Freeform 18"/>
                              <p:cNvSpPr>
                                <a:spLocks/>
                              </p:cNvSpPr>
                              <p:nvPr/>
                            </p:nvSpPr>
                            <p:spPr bwMode="auto">
                              <a:xfrm>
                                <a:off x="966" y="1176"/>
                                <a:ext cx="2" cy="65"/>
                              </a:xfrm>
                              <a:custGeom>
                                <a:avLst/>
                                <a:gdLst>
                                  <a:gd name="T0" fmla="*/ 1 w 2"/>
                                  <a:gd name="T1" fmla="*/ 0 h 65"/>
                                  <a:gd name="T2" fmla="*/ 0 w 2"/>
                                  <a:gd name="T3" fmla="*/ 0 h 65"/>
                                  <a:gd name="T4" fmla="*/ 0 w 2"/>
                                  <a:gd name="T5" fmla="*/ 64 h 65"/>
                                  <a:gd name="T6" fmla="*/ 1 w 2"/>
                                  <a:gd name="T7" fmla="*/ 64 h 65"/>
                                  <a:gd name="T8" fmla="*/ 1 w 2"/>
                                  <a:gd name="T9" fmla="*/ 0 h 65"/>
                                  <a:gd name="T10" fmla="*/ 0 60000 65536"/>
                                  <a:gd name="T11" fmla="*/ 0 60000 65536"/>
                                  <a:gd name="T12" fmla="*/ 0 60000 65536"/>
                                  <a:gd name="T13" fmla="*/ 0 60000 65536"/>
                                  <a:gd name="T14" fmla="*/ 0 60000 65536"/>
                                  <a:gd name="T15" fmla="*/ 0 w 2"/>
                                  <a:gd name="T16" fmla="*/ 0 h 65"/>
                                  <a:gd name="T17" fmla="*/ 2 w 2"/>
                                  <a:gd name="T18" fmla="*/ 65 h 65"/>
                                </a:gdLst>
                                <a:ahLst/>
                                <a:cxnLst>
                                  <a:cxn ang="T10">
                                    <a:pos x="T0" y="T1"/>
                                  </a:cxn>
                                  <a:cxn ang="T11">
                                    <a:pos x="T2" y="T3"/>
                                  </a:cxn>
                                  <a:cxn ang="T12">
                                    <a:pos x="T4" y="T5"/>
                                  </a:cxn>
                                  <a:cxn ang="T13">
                                    <a:pos x="T6" y="T7"/>
                                  </a:cxn>
                                  <a:cxn ang="T14">
                                    <a:pos x="T8" y="T9"/>
                                  </a:cxn>
                                </a:cxnLst>
                                <a:rect l="T15" t="T16" r="T17" b="T18"/>
                                <a:pathLst>
                                  <a:path w="2" h="65">
                                    <a:moveTo>
                                      <a:pt x="1" y="0"/>
                                    </a:moveTo>
                                    <a:lnTo>
                                      <a:pt x="0" y="0"/>
                                    </a:lnTo>
                                    <a:lnTo>
                                      <a:pt x="0" y="64"/>
                                    </a:lnTo>
                                    <a:lnTo>
                                      <a:pt x="1" y="64"/>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730" name="Freeform 19"/>
                              <p:cNvSpPr>
                                <a:spLocks/>
                              </p:cNvSpPr>
                              <p:nvPr/>
                            </p:nvSpPr>
                            <p:spPr bwMode="auto">
                              <a:xfrm>
                                <a:off x="981" y="1176"/>
                                <a:ext cx="1" cy="65"/>
                              </a:xfrm>
                              <a:custGeom>
                                <a:avLst/>
                                <a:gdLst>
                                  <a:gd name="T0" fmla="*/ 0 w 1"/>
                                  <a:gd name="T1" fmla="*/ 0 h 65"/>
                                  <a:gd name="T2" fmla="*/ 0 w 1"/>
                                  <a:gd name="T3" fmla="*/ 64 h 65"/>
                                  <a:gd name="T4" fmla="*/ 0 w 1"/>
                                  <a:gd name="T5" fmla="*/ 0 h 65"/>
                                  <a:gd name="T6" fmla="*/ 0 60000 65536"/>
                                  <a:gd name="T7" fmla="*/ 0 60000 65536"/>
                                  <a:gd name="T8" fmla="*/ 0 60000 65536"/>
                                  <a:gd name="T9" fmla="*/ 0 w 1"/>
                                  <a:gd name="T10" fmla="*/ 0 h 65"/>
                                  <a:gd name="T11" fmla="*/ 1 w 1"/>
                                  <a:gd name="T12" fmla="*/ 65 h 65"/>
                                </a:gdLst>
                                <a:ahLst/>
                                <a:cxnLst>
                                  <a:cxn ang="T6">
                                    <a:pos x="T0" y="T1"/>
                                  </a:cxn>
                                  <a:cxn ang="T7">
                                    <a:pos x="T2" y="T3"/>
                                  </a:cxn>
                                  <a:cxn ang="T8">
                                    <a:pos x="T4" y="T5"/>
                                  </a:cxn>
                                </a:cxnLst>
                                <a:rect l="T9" t="T10" r="T11" b="T12"/>
                                <a:pathLst>
                                  <a:path w="1" h="65">
                                    <a:moveTo>
                                      <a:pt x="0" y="0"/>
                                    </a:moveTo>
                                    <a:lnTo>
                                      <a:pt x="0" y="64"/>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726" name="Group 20"/>
                            <p:cNvGrpSpPr>
                              <a:grpSpLocks/>
                            </p:cNvGrpSpPr>
                            <p:nvPr/>
                          </p:nvGrpSpPr>
                          <p:grpSpPr bwMode="auto">
                            <a:xfrm>
                              <a:off x="995" y="1176"/>
                              <a:ext cx="16" cy="65"/>
                              <a:chOff x="995" y="1176"/>
                              <a:chExt cx="16" cy="65"/>
                            </a:xfrm>
                          </p:grpSpPr>
                          <p:sp>
                            <p:nvSpPr>
                              <p:cNvPr id="727" name="Freeform 21"/>
                              <p:cNvSpPr>
                                <a:spLocks/>
                              </p:cNvSpPr>
                              <p:nvPr/>
                            </p:nvSpPr>
                            <p:spPr bwMode="auto">
                              <a:xfrm>
                                <a:off x="995" y="1176"/>
                                <a:ext cx="2" cy="65"/>
                              </a:xfrm>
                              <a:custGeom>
                                <a:avLst/>
                                <a:gdLst>
                                  <a:gd name="T0" fmla="*/ 1 w 2"/>
                                  <a:gd name="T1" fmla="*/ 0 h 65"/>
                                  <a:gd name="T2" fmla="*/ 0 w 2"/>
                                  <a:gd name="T3" fmla="*/ 0 h 65"/>
                                  <a:gd name="T4" fmla="*/ 0 w 2"/>
                                  <a:gd name="T5" fmla="*/ 64 h 65"/>
                                  <a:gd name="T6" fmla="*/ 1 w 2"/>
                                  <a:gd name="T7" fmla="*/ 64 h 65"/>
                                  <a:gd name="T8" fmla="*/ 1 w 2"/>
                                  <a:gd name="T9" fmla="*/ 0 h 65"/>
                                  <a:gd name="T10" fmla="*/ 0 60000 65536"/>
                                  <a:gd name="T11" fmla="*/ 0 60000 65536"/>
                                  <a:gd name="T12" fmla="*/ 0 60000 65536"/>
                                  <a:gd name="T13" fmla="*/ 0 60000 65536"/>
                                  <a:gd name="T14" fmla="*/ 0 60000 65536"/>
                                  <a:gd name="T15" fmla="*/ 0 w 2"/>
                                  <a:gd name="T16" fmla="*/ 0 h 65"/>
                                  <a:gd name="T17" fmla="*/ 2 w 2"/>
                                  <a:gd name="T18" fmla="*/ 65 h 65"/>
                                </a:gdLst>
                                <a:ahLst/>
                                <a:cxnLst>
                                  <a:cxn ang="T10">
                                    <a:pos x="T0" y="T1"/>
                                  </a:cxn>
                                  <a:cxn ang="T11">
                                    <a:pos x="T2" y="T3"/>
                                  </a:cxn>
                                  <a:cxn ang="T12">
                                    <a:pos x="T4" y="T5"/>
                                  </a:cxn>
                                  <a:cxn ang="T13">
                                    <a:pos x="T6" y="T7"/>
                                  </a:cxn>
                                  <a:cxn ang="T14">
                                    <a:pos x="T8" y="T9"/>
                                  </a:cxn>
                                </a:cxnLst>
                                <a:rect l="T15" t="T16" r="T17" b="T18"/>
                                <a:pathLst>
                                  <a:path w="2" h="65">
                                    <a:moveTo>
                                      <a:pt x="1" y="0"/>
                                    </a:moveTo>
                                    <a:lnTo>
                                      <a:pt x="0" y="0"/>
                                    </a:lnTo>
                                    <a:lnTo>
                                      <a:pt x="0" y="64"/>
                                    </a:lnTo>
                                    <a:lnTo>
                                      <a:pt x="1" y="64"/>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728" name="Freeform 22"/>
                              <p:cNvSpPr>
                                <a:spLocks/>
                              </p:cNvSpPr>
                              <p:nvPr/>
                            </p:nvSpPr>
                            <p:spPr bwMode="auto">
                              <a:xfrm>
                                <a:off x="1009" y="1176"/>
                                <a:ext cx="2" cy="65"/>
                              </a:xfrm>
                              <a:custGeom>
                                <a:avLst/>
                                <a:gdLst>
                                  <a:gd name="T0" fmla="*/ 1 w 2"/>
                                  <a:gd name="T1" fmla="*/ 0 h 65"/>
                                  <a:gd name="T2" fmla="*/ 0 w 2"/>
                                  <a:gd name="T3" fmla="*/ 0 h 65"/>
                                  <a:gd name="T4" fmla="*/ 0 w 2"/>
                                  <a:gd name="T5" fmla="*/ 64 h 65"/>
                                  <a:gd name="T6" fmla="*/ 1 w 2"/>
                                  <a:gd name="T7" fmla="*/ 64 h 65"/>
                                  <a:gd name="T8" fmla="*/ 1 w 2"/>
                                  <a:gd name="T9" fmla="*/ 0 h 65"/>
                                  <a:gd name="T10" fmla="*/ 0 60000 65536"/>
                                  <a:gd name="T11" fmla="*/ 0 60000 65536"/>
                                  <a:gd name="T12" fmla="*/ 0 60000 65536"/>
                                  <a:gd name="T13" fmla="*/ 0 60000 65536"/>
                                  <a:gd name="T14" fmla="*/ 0 60000 65536"/>
                                  <a:gd name="T15" fmla="*/ 0 w 2"/>
                                  <a:gd name="T16" fmla="*/ 0 h 65"/>
                                  <a:gd name="T17" fmla="*/ 2 w 2"/>
                                  <a:gd name="T18" fmla="*/ 65 h 65"/>
                                </a:gdLst>
                                <a:ahLst/>
                                <a:cxnLst>
                                  <a:cxn ang="T10">
                                    <a:pos x="T0" y="T1"/>
                                  </a:cxn>
                                  <a:cxn ang="T11">
                                    <a:pos x="T2" y="T3"/>
                                  </a:cxn>
                                  <a:cxn ang="T12">
                                    <a:pos x="T4" y="T5"/>
                                  </a:cxn>
                                  <a:cxn ang="T13">
                                    <a:pos x="T6" y="T7"/>
                                  </a:cxn>
                                  <a:cxn ang="T14">
                                    <a:pos x="T8" y="T9"/>
                                  </a:cxn>
                                </a:cxnLst>
                                <a:rect l="T15" t="T16" r="T17" b="T18"/>
                                <a:pathLst>
                                  <a:path w="2" h="65">
                                    <a:moveTo>
                                      <a:pt x="1" y="0"/>
                                    </a:moveTo>
                                    <a:lnTo>
                                      <a:pt x="0" y="0"/>
                                    </a:lnTo>
                                    <a:lnTo>
                                      <a:pt x="0" y="64"/>
                                    </a:lnTo>
                                    <a:lnTo>
                                      <a:pt x="1" y="64"/>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nvGrpSpPr>
                          <p:cNvPr id="718" name="Group 23"/>
                          <p:cNvGrpSpPr>
                            <a:grpSpLocks/>
                          </p:cNvGrpSpPr>
                          <p:nvPr/>
                        </p:nvGrpSpPr>
                        <p:grpSpPr bwMode="auto">
                          <a:xfrm>
                            <a:off x="1024" y="1176"/>
                            <a:ext cx="45" cy="65"/>
                            <a:chOff x="1024" y="1176"/>
                            <a:chExt cx="45" cy="65"/>
                          </a:xfrm>
                        </p:grpSpPr>
                        <p:grpSp>
                          <p:nvGrpSpPr>
                            <p:cNvPr id="719" name="Group 24"/>
                            <p:cNvGrpSpPr>
                              <a:grpSpLocks/>
                            </p:cNvGrpSpPr>
                            <p:nvPr/>
                          </p:nvGrpSpPr>
                          <p:grpSpPr bwMode="auto">
                            <a:xfrm>
                              <a:off x="1024" y="1176"/>
                              <a:ext cx="16" cy="65"/>
                              <a:chOff x="1024" y="1176"/>
                              <a:chExt cx="16" cy="65"/>
                            </a:xfrm>
                          </p:grpSpPr>
                          <p:sp>
                            <p:nvSpPr>
                              <p:cNvPr id="723" name="Freeform 25"/>
                              <p:cNvSpPr>
                                <a:spLocks/>
                              </p:cNvSpPr>
                              <p:nvPr/>
                            </p:nvSpPr>
                            <p:spPr bwMode="auto">
                              <a:xfrm>
                                <a:off x="1024" y="1176"/>
                                <a:ext cx="1" cy="65"/>
                              </a:xfrm>
                              <a:custGeom>
                                <a:avLst/>
                                <a:gdLst>
                                  <a:gd name="T0" fmla="*/ 0 w 1"/>
                                  <a:gd name="T1" fmla="*/ 0 h 65"/>
                                  <a:gd name="T2" fmla="*/ 0 w 1"/>
                                  <a:gd name="T3" fmla="*/ 64 h 65"/>
                                  <a:gd name="T4" fmla="*/ 0 w 1"/>
                                  <a:gd name="T5" fmla="*/ 0 h 65"/>
                                  <a:gd name="T6" fmla="*/ 0 60000 65536"/>
                                  <a:gd name="T7" fmla="*/ 0 60000 65536"/>
                                  <a:gd name="T8" fmla="*/ 0 60000 65536"/>
                                  <a:gd name="T9" fmla="*/ 0 w 1"/>
                                  <a:gd name="T10" fmla="*/ 0 h 65"/>
                                  <a:gd name="T11" fmla="*/ 1 w 1"/>
                                  <a:gd name="T12" fmla="*/ 65 h 65"/>
                                </a:gdLst>
                                <a:ahLst/>
                                <a:cxnLst>
                                  <a:cxn ang="T6">
                                    <a:pos x="T0" y="T1"/>
                                  </a:cxn>
                                  <a:cxn ang="T7">
                                    <a:pos x="T2" y="T3"/>
                                  </a:cxn>
                                  <a:cxn ang="T8">
                                    <a:pos x="T4" y="T5"/>
                                  </a:cxn>
                                </a:cxnLst>
                                <a:rect l="T9" t="T10" r="T11" b="T12"/>
                                <a:pathLst>
                                  <a:path w="1" h="65">
                                    <a:moveTo>
                                      <a:pt x="0" y="0"/>
                                    </a:moveTo>
                                    <a:lnTo>
                                      <a:pt x="0" y="64"/>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724" name="Freeform 26"/>
                              <p:cNvSpPr>
                                <a:spLocks/>
                              </p:cNvSpPr>
                              <p:nvPr/>
                            </p:nvSpPr>
                            <p:spPr bwMode="auto">
                              <a:xfrm>
                                <a:off x="1039" y="1176"/>
                                <a:ext cx="1" cy="65"/>
                              </a:xfrm>
                              <a:custGeom>
                                <a:avLst/>
                                <a:gdLst>
                                  <a:gd name="T0" fmla="*/ 0 w 1"/>
                                  <a:gd name="T1" fmla="*/ 0 h 65"/>
                                  <a:gd name="T2" fmla="*/ 0 w 1"/>
                                  <a:gd name="T3" fmla="*/ 64 h 65"/>
                                  <a:gd name="T4" fmla="*/ 0 w 1"/>
                                  <a:gd name="T5" fmla="*/ 0 h 65"/>
                                  <a:gd name="T6" fmla="*/ 0 60000 65536"/>
                                  <a:gd name="T7" fmla="*/ 0 60000 65536"/>
                                  <a:gd name="T8" fmla="*/ 0 60000 65536"/>
                                  <a:gd name="T9" fmla="*/ 0 w 1"/>
                                  <a:gd name="T10" fmla="*/ 0 h 65"/>
                                  <a:gd name="T11" fmla="*/ 1 w 1"/>
                                  <a:gd name="T12" fmla="*/ 65 h 65"/>
                                </a:gdLst>
                                <a:ahLst/>
                                <a:cxnLst>
                                  <a:cxn ang="T6">
                                    <a:pos x="T0" y="T1"/>
                                  </a:cxn>
                                  <a:cxn ang="T7">
                                    <a:pos x="T2" y="T3"/>
                                  </a:cxn>
                                  <a:cxn ang="T8">
                                    <a:pos x="T4" y="T5"/>
                                  </a:cxn>
                                </a:cxnLst>
                                <a:rect l="T9" t="T10" r="T11" b="T12"/>
                                <a:pathLst>
                                  <a:path w="1" h="65">
                                    <a:moveTo>
                                      <a:pt x="0" y="0"/>
                                    </a:moveTo>
                                    <a:lnTo>
                                      <a:pt x="0" y="64"/>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720" name="Group 27"/>
                            <p:cNvGrpSpPr>
                              <a:grpSpLocks/>
                            </p:cNvGrpSpPr>
                            <p:nvPr/>
                          </p:nvGrpSpPr>
                          <p:grpSpPr bwMode="auto">
                            <a:xfrm>
                              <a:off x="1053" y="1176"/>
                              <a:ext cx="16" cy="65"/>
                              <a:chOff x="1053" y="1176"/>
                              <a:chExt cx="16" cy="65"/>
                            </a:xfrm>
                          </p:grpSpPr>
                          <p:sp>
                            <p:nvSpPr>
                              <p:cNvPr id="721" name="Freeform 28"/>
                              <p:cNvSpPr>
                                <a:spLocks/>
                              </p:cNvSpPr>
                              <p:nvPr/>
                            </p:nvSpPr>
                            <p:spPr bwMode="auto">
                              <a:xfrm>
                                <a:off x="1053" y="1176"/>
                                <a:ext cx="1" cy="65"/>
                              </a:xfrm>
                              <a:custGeom>
                                <a:avLst/>
                                <a:gdLst>
                                  <a:gd name="T0" fmla="*/ 0 w 1"/>
                                  <a:gd name="T1" fmla="*/ 0 h 65"/>
                                  <a:gd name="T2" fmla="*/ 0 w 1"/>
                                  <a:gd name="T3" fmla="*/ 64 h 65"/>
                                  <a:gd name="T4" fmla="*/ 0 w 1"/>
                                  <a:gd name="T5" fmla="*/ 0 h 65"/>
                                  <a:gd name="T6" fmla="*/ 0 60000 65536"/>
                                  <a:gd name="T7" fmla="*/ 0 60000 65536"/>
                                  <a:gd name="T8" fmla="*/ 0 60000 65536"/>
                                  <a:gd name="T9" fmla="*/ 0 w 1"/>
                                  <a:gd name="T10" fmla="*/ 0 h 65"/>
                                  <a:gd name="T11" fmla="*/ 1 w 1"/>
                                  <a:gd name="T12" fmla="*/ 65 h 65"/>
                                </a:gdLst>
                                <a:ahLst/>
                                <a:cxnLst>
                                  <a:cxn ang="T6">
                                    <a:pos x="T0" y="T1"/>
                                  </a:cxn>
                                  <a:cxn ang="T7">
                                    <a:pos x="T2" y="T3"/>
                                  </a:cxn>
                                  <a:cxn ang="T8">
                                    <a:pos x="T4" y="T5"/>
                                  </a:cxn>
                                </a:cxnLst>
                                <a:rect l="T9" t="T10" r="T11" b="T12"/>
                                <a:pathLst>
                                  <a:path w="1" h="65">
                                    <a:moveTo>
                                      <a:pt x="0" y="0"/>
                                    </a:moveTo>
                                    <a:lnTo>
                                      <a:pt x="0" y="64"/>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722" name="Freeform 29"/>
                              <p:cNvSpPr>
                                <a:spLocks/>
                              </p:cNvSpPr>
                              <p:nvPr/>
                            </p:nvSpPr>
                            <p:spPr bwMode="auto">
                              <a:xfrm>
                                <a:off x="1067" y="1176"/>
                                <a:ext cx="2" cy="65"/>
                              </a:xfrm>
                              <a:custGeom>
                                <a:avLst/>
                                <a:gdLst>
                                  <a:gd name="T0" fmla="*/ 1 w 2"/>
                                  <a:gd name="T1" fmla="*/ 0 h 65"/>
                                  <a:gd name="T2" fmla="*/ 0 w 2"/>
                                  <a:gd name="T3" fmla="*/ 0 h 65"/>
                                  <a:gd name="T4" fmla="*/ 0 w 2"/>
                                  <a:gd name="T5" fmla="*/ 64 h 65"/>
                                  <a:gd name="T6" fmla="*/ 1 w 2"/>
                                  <a:gd name="T7" fmla="*/ 64 h 65"/>
                                  <a:gd name="T8" fmla="*/ 1 w 2"/>
                                  <a:gd name="T9" fmla="*/ 0 h 65"/>
                                  <a:gd name="T10" fmla="*/ 0 60000 65536"/>
                                  <a:gd name="T11" fmla="*/ 0 60000 65536"/>
                                  <a:gd name="T12" fmla="*/ 0 60000 65536"/>
                                  <a:gd name="T13" fmla="*/ 0 60000 65536"/>
                                  <a:gd name="T14" fmla="*/ 0 60000 65536"/>
                                  <a:gd name="T15" fmla="*/ 0 w 2"/>
                                  <a:gd name="T16" fmla="*/ 0 h 65"/>
                                  <a:gd name="T17" fmla="*/ 2 w 2"/>
                                  <a:gd name="T18" fmla="*/ 65 h 65"/>
                                </a:gdLst>
                                <a:ahLst/>
                                <a:cxnLst>
                                  <a:cxn ang="T10">
                                    <a:pos x="T0" y="T1"/>
                                  </a:cxn>
                                  <a:cxn ang="T11">
                                    <a:pos x="T2" y="T3"/>
                                  </a:cxn>
                                  <a:cxn ang="T12">
                                    <a:pos x="T4" y="T5"/>
                                  </a:cxn>
                                  <a:cxn ang="T13">
                                    <a:pos x="T6" y="T7"/>
                                  </a:cxn>
                                  <a:cxn ang="T14">
                                    <a:pos x="T8" y="T9"/>
                                  </a:cxn>
                                </a:cxnLst>
                                <a:rect l="T15" t="T16" r="T17" b="T18"/>
                                <a:pathLst>
                                  <a:path w="2" h="65">
                                    <a:moveTo>
                                      <a:pt x="1" y="0"/>
                                    </a:moveTo>
                                    <a:lnTo>
                                      <a:pt x="0" y="0"/>
                                    </a:lnTo>
                                    <a:lnTo>
                                      <a:pt x="0" y="64"/>
                                    </a:lnTo>
                                    <a:lnTo>
                                      <a:pt x="1" y="64"/>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grpSp>
                      <p:nvGrpSpPr>
                        <p:cNvPr id="702" name="Group 30"/>
                        <p:cNvGrpSpPr>
                          <a:grpSpLocks/>
                        </p:cNvGrpSpPr>
                        <p:nvPr/>
                      </p:nvGrpSpPr>
                      <p:grpSpPr bwMode="auto">
                        <a:xfrm>
                          <a:off x="1082" y="1176"/>
                          <a:ext cx="102" cy="65"/>
                          <a:chOff x="1082" y="1176"/>
                          <a:chExt cx="102" cy="65"/>
                        </a:xfrm>
                      </p:grpSpPr>
                      <p:grpSp>
                        <p:nvGrpSpPr>
                          <p:cNvPr id="703" name="Group 31"/>
                          <p:cNvGrpSpPr>
                            <a:grpSpLocks/>
                          </p:cNvGrpSpPr>
                          <p:nvPr/>
                        </p:nvGrpSpPr>
                        <p:grpSpPr bwMode="auto">
                          <a:xfrm>
                            <a:off x="1082" y="1176"/>
                            <a:ext cx="45" cy="65"/>
                            <a:chOff x="1082" y="1176"/>
                            <a:chExt cx="45" cy="65"/>
                          </a:xfrm>
                        </p:grpSpPr>
                        <p:grpSp>
                          <p:nvGrpSpPr>
                            <p:cNvPr id="711" name="Group 32"/>
                            <p:cNvGrpSpPr>
                              <a:grpSpLocks/>
                            </p:cNvGrpSpPr>
                            <p:nvPr/>
                          </p:nvGrpSpPr>
                          <p:grpSpPr bwMode="auto">
                            <a:xfrm>
                              <a:off x="1082" y="1176"/>
                              <a:ext cx="15" cy="65"/>
                              <a:chOff x="1082" y="1176"/>
                              <a:chExt cx="15" cy="65"/>
                            </a:xfrm>
                          </p:grpSpPr>
                          <p:sp>
                            <p:nvSpPr>
                              <p:cNvPr id="715" name="Freeform 33"/>
                              <p:cNvSpPr>
                                <a:spLocks/>
                              </p:cNvSpPr>
                              <p:nvPr/>
                            </p:nvSpPr>
                            <p:spPr bwMode="auto">
                              <a:xfrm>
                                <a:off x="1082" y="1176"/>
                                <a:ext cx="1" cy="65"/>
                              </a:xfrm>
                              <a:custGeom>
                                <a:avLst/>
                                <a:gdLst>
                                  <a:gd name="T0" fmla="*/ 0 w 1"/>
                                  <a:gd name="T1" fmla="*/ 0 h 65"/>
                                  <a:gd name="T2" fmla="*/ 0 w 1"/>
                                  <a:gd name="T3" fmla="*/ 64 h 65"/>
                                  <a:gd name="T4" fmla="*/ 0 w 1"/>
                                  <a:gd name="T5" fmla="*/ 0 h 65"/>
                                  <a:gd name="T6" fmla="*/ 0 60000 65536"/>
                                  <a:gd name="T7" fmla="*/ 0 60000 65536"/>
                                  <a:gd name="T8" fmla="*/ 0 60000 65536"/>
                                  <a:gd name="T9" fmla="*/ 0 w 1"/>
                                  <a:gd name="T10" fmla="*/ 0 h 65"/>
                                  <a:gd name="T11" fmla="*/ 1 w 1"/>
                                  <a:gd name="T12" fmla="*/ 65 h 65"/>
                                </a:gdLst>
                                <a:ahLst/>
                                <a:cxnLst>
                                  <a:cxn ang="T6">
                                    <a:pos x="T0" y="T1"/>
                                  </a:cxn>
                                  <a:cxn ang="T7">
                                    <a:pos x="T2" y="T3"/>
                                  </a:cxn>
                                  <a:cxn ang="T8">
                                    <a:pos x="T4" y="T5"/>
                                  </a:cxn>
                                </a:cxnLst>
                                <a:rect l="T9" t="T10" r="T11" b="T12"/>
                                <a:pathLst>
                                  <a:path w="1" h="65">
                                    <a:moveTo>
                                      <a:pt x="0" y="0"/>
                                    </a:moveTo>
                                    <a:lnTo>
                                      <a:pt x="0" y="64"/>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716" name="Freeform 34"/>
                              <p:cNvSpPr>
                                <a:spLocks/>
                              </p:cNvSpPr>
                              <p:nvPr/>
                            </p:nvSpPr>
                            <p:spPr bwMode="auto">
                              <a:xfrm>
                                <a:off x="1096" y="1176"/>
                                <a:ext cx="1" cy="65"/>
                              </a:xfrm>
                              <a:custGeom>
                                <a:avLst/>
                                <a:gdLst>
                                  <a:gd name="T0" fmla="*/ 0 w 1"/>
                                  <a:gd name="T1" fmla="*/ 0 h 65"/>
                                  <a:gd name="T2" fmla="*/ 0 w 1"/>
                                  <a:gd name="T3" fmla="*/ 64 h 65"/>
                                  <a:gd name="T4" fmla="*/ 0 w 1"/>
                                  <a:gd name="T5" fmla="*/ 0 h 65"/>
                                  <a:gd name="T6" fmla="*/ 0 60000 65536"/>
                                  <a:gd name="T7" fmla="*/ 0 60000 65536"/>
                                  <a:gd name="T8" fmla="*/ 0 60000 65536"/>
                                  <a:gd name="T9" fmla="*/ 0 w 1"/>
                                  <a:gd name="T10" fmla="*/ 0 h 65"/>
                                  <a:gd name="T11" fmla="*/ 1 w 1"/>
                                  <a:gd name="T12" fmla="*/ 65 h 65"/>
                                </a:gdLst>
                                <a:ahLst/>
                                <a:cxnLst>
                                  <a:cxn ang="T6">
                                    <a:pos x="T0" y="T1"/>
                                  </a:cxn>
                                  <a:cxn ang="T7">
                                    <a:pos x="T2" y="T3"/>
                                  </a:cxn>
                                  <a:cxn ang="T8">
                                    <a:pos x="T4" y="T5"/>
                                  </a:cxn>
                                </a:cxnLst>
                                <a:rect l="T9" t="T10" r="T11" b="T12"/>
                                <a:pathLst>
                                  <a:path w="1" h="65">
                                    <a:moveTo>
                                      <a:pt x="0" y="0"/>
                                    </a:moveTo>
                                    <a:lnTo>
                                      <a:pt x="0" y="64"/>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712" name="Group 35"/>
                            <p:cNvGrpSpPr>
                              <a:grpSpLocks/>
                            </p:cNvGrpSpPr>
                            <p:nvPr/>
                          </p:nvGrpSpPr>
                          <p:grpSpPr bwMode="auto">
                            <a:xfrm>
                              <a:off x="1110" y="1176"/>
                              <a:ext cx="17" cy="65"/>
                              <a:chOff x="1110" y="1176"/>
                              <a:chExt cx="17" cy="65"/>
                            </a:xfrm>
                          </p:grpSpPr>
                          <p:sp>
                            <p:nvSpPr>
                              <p:cNvPr id="713" name="Freeform 36"/>
                              <p:cNvSpPr>
                                <a:spLocks/>
                              </p:cNvSpPr>
                              <p:nvPr/>
                            </p:nvSpPr>
                            <p:spPr bwMode="auto">
                              <a:xfrm>
                                <a:off x="1110" y="1176"/>
                                <a:ext cx="2" cy="65"/>
                              </a:xfrm>
                              <a:custGeom>
                                <a:avLst/>
                                <a:gdLst>
                                  <a:gd name="T0" fmla="*/ 1 w 2"/>
                                  <a:gd name="T1" fmla="*/ 0 h 65"/>
                                  <a:gd name="T2" fmla="*/ 0 w 2"/>
                                  <a:gd name="T3" fmla="*/ 0 h 65"/>
                                  <a:gd name="T4" fmla="*/ 0 w 2"/>
                                  <a:gd name="T5" fmla="*/ 64 h 65"/>
                                  <a:gd name="T6" fmla="*/ 1 w 2"/>
                                  <a:gd name="T7" fmla="*/ 64 h 65"/>
                                  <a:gd name="T8" fmla="*/ 1 w 2"/>
                                  <a:gd name="T9" fmla="*/ 0 h 65"/>
                                  <a:gd name="T10" fmla="*/ 0 60000 65536"/>
                                  <a:gd name="T11" fmla="*/ 0 60000 65536"/>
                                  <a:gd name="T12" fmla="*/ 0 60000 65536"/>
                                  <a:gd name="T13" fmla="*/ 0 60000 65536"/>
                                  <a:gd name="T14" fmla="*/ 0 60000 65536"/>
                                  <a:gd name="T15" fmla="*/ 0 w 2"/>
                                  <a:gd name="T16" fmla="*/ 0 h 65"/>
                                  <a:gd name="T17" fmla="*/ 2 w 2"/>
                                  <a:gd name="T18" fmla="*/ 65 h 65"/>
                                </a:gdLst>
                                <a:ahLst/>
                                <a:cxnLst>
                                  <a:cxn ang="T10">
                                    <a:pos x="T0" y="T1"/>
                                  </a:cxn>
                                  <a:cxn ang="T11">
                                    <a:pos x="T2" y="T3"/>
                                  </a:cxn>
                                  <a:cxn ang="T12">
                                    <a:pos x="T4" y="T5"/>
                                  </a:cxn>
                                  <a:cxn ang="T13">
                                    <a:pos x="T6" y="T7"/>
                                  </a:cxn>
                                  <a:cxn ang="T14">
                                    <a:pos x="T8" y="T9"/>
                                  </a:cxn>
                                </a:cxnLst>
                                <a:rect l="T15" t="T16" r="T17" b="T18"/>
                                <a:pathLst>
                                  <a:path w="2" h="65">
                                    <a:moveTo>
                                      <a:pt x="1" y="0"/>
                                    </a:moveTo>
                                    <a:lnTo>
                                      <a:pt x="0" y="0"/>
                                    </a:lnTo>
                                    <a:lnTo>
                                      <a:pt x="0" y="64"/>
                                    </a:lnTo>
                                    <a:lnTo>
                                      <a:pt x="1" y="64"/>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714" name="Freeform 37"/>
                              <p:cNvSpPr>
                                <a:spLocks/>
                              </p:cNvSpPr>
                              <p:nvPr/>
                            </p:nvSpPr>
                            <p:spPr bwMode="auto">
                              <a:xfrm>
                                <a:off x="1124" y="1176"/>
                                <a:ext cx="3" cy="65"/>
                              </a:xfrm>
                              <a:custGeom>
                                <a:avLst/>
                                <a:gdLst>
                                  <a:gd name="T0" fmla="*/ 2 w 3"/>
                                  <a:gd name="T1" fmla="*/ 0 h 65"/>
                                  <a:gd name="T2" fmla="*/ 0 w 3"/>
                                  <a:gd name="T3" fmla="*/ 0 h 65"/>
                                  <a:gd name="T4" fmla="*/ 0 w 3"/>
                                  <a:gd name="T5" fmla="*/ 64 h 65"/>
                                  <a:gd name="T6" fmla="*/ 2 w 3"/>
                                  <a:gd name="T7" fmla="*/ 64 h 65"/>
                                  <a:gd name="T8" fmla="*/ 2 w 3"/>
                                  <a:gd name="T9" fmla="*/ 0 h 65"/>
                                  <a:gd name="T10" fmla="*/ 0 60000 65536"/>
                                  <a:gd name="T11" fmla="*/ 0 60000 65536"/>
                                  <a:gd name="T12" fmla="*/ 0 60000 65536"/>
                                  <a:gd name="T13" fmla="*/ 0 60000 65536"/>
                                  <a:gd name="T14" fmla="*/ 0 60000 65536"/>
                                  <a:gd name="T15" fmla="*/ 0 w 3"/>
                                  <a:gd name="T16" fmla="*/ 0 h 65"/>
                                  <a:gd name="T17" fmla="*/ 3 w 3"/>
                                  <a:gd name="T18" fmla="*/ 65 h 65"/>
                                </a:gdLst>
                                <a:ahLst/>
                                <a:cxnLst>
                                  <a:cxn ang="T10">
                                    <a:pos x="T0" y="T1"/>
                                  </a:cxn>
                                  <a:cxn ang="T11">
                                    <a:pos x="T2" y="T3"/>
                                  </a:cxn>
                                  <a:cxn ang="T12">
                                    <a:pos x="T4" y="T5"/>
                                  </a:cxn>
                                  <a:cxn ang="T13">
                                    <a:pos x="T6" y="T7"/>
                                  </a:cxn>
                                  <a:cxn ang="T14">
                                    <a:pos x="T8" y="T9"/>
                                  </a:cxn>
                                </a:cxnLst>
                                <a:rect l="T15" t="T16" r="T17" b="T18"/>
                                <a:pathLst>
                                  <a:path w="3" h="65">
                                    <a:moveTo>
                                      <a:pt x="2" y="0"/>
                                    </a:moveTo>
                                    <a:lnTo>
                                      <a:pt x="0" y="0"/>
                                    </a:lnTo>
                                    <a:lnTo>
                                      <a:pt x="0" y="64"/>
                                    </a:lnTo>
                                    <a:lnTo>
                                      <a:pt x="2" y="64"/>
                                    </a:lnTo>
                                    <a:lnTo>
                                      <a:pt x="2"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nvGrpSpPr>
                          <p:cNvPr id="704" name="Group 38"/>
                          <p:cNvGrpSpPr>
                            <a:grpSpLocks/>
                          </p:cNvGrpSpPr>
                          <p:nvPr/>
                        </p:nvGrpSpPr>
                        <p:grpSpPr bwMode="auto">
                          <a:xfrm>
                            <a:off x="1138" y="1176"/>
                            <a:ext cx="46" cy="65"/>
                            <a:chOff x="1138" y="1176"/>
                            <a:chExt cx="46" cy="65"/>
                          </a:xfrm>
                        </p:grpSpPr>
                        <p:grpSp>
                          <p:nvGrpSpPr>
                            <p:cNvPr id="705" name="Group 39"/>
                            <p:cNvGrpSpPr>
                              <a:grpSpLocks/>
                            </p:cNvGrpSpPr>
                            <p:nvPr/>
                          </p:nvGrpSpPr>
                          <p:grpSpPr bwMode="auto">
                            <a:xfrm>
                              <a:off x="1138" y="1176"/>
                              <a:ext cx="17" cy="65"/>
                              <a:chOff x="1138" y="1176"/>
                              <a:chExt cx="17" cy="65"/>
                            </a:xfrm>
                          </p:grpSpPr>
                          <p:sp>
                            <p:nvSpPr>
                              <p:cNvPr id="709" name="Freeform 40"/>
                              <p:cNvSpPr>
                                <a:spLocks/>
                              </p:cNvSpPr>
                              <p:nvPr/>
                            </p:nvSpPr>
                            <p:spPr bwMode="auto">
                              <a:xfrm>
                                <a:off x="1138" y="1176"/>
                                <a:ext cx="2" cy="65"/>
                              </a:xfrm>
                              <a:custGeom>
                                <a:avLst/>
                                <a:gdLst>
                                  <a:gd name="T0" fmla="*/ 1 w 2"/>
                                  <a:gd name="T1" fmla="*/ 0 h 65"/>
                                  <a:gd name="T2" fmla="*/ 0 w 2"/>
                                  <a:gd name="T3" fmla="*/ 0 h 65"/>
                                  <a:gd name="T4" fmla="*/ 0 w 2"/>
                                  <a:gd name="T5" fmla="*/ 64 h 65"/>
                                  <a:gd name="T6" fmla="*/ 1 w 2"/>
                                  <a:gd name="T7" fmla="*/ 64 h 65"/>
                                  <a:gd name="T8" fmla="*/ 1 w 2"/>
                                  <a:gd name="T9" fmla="*/ 0 h 65"/>
                                  <a:gd name="T10" fmla="*/ 0 60000 65536"/>
                                  <a:gd name="T11" fmla="*/ 0 60000 65536"/>
                                  <a:gd name="T12" fmla="*/ 0 60000 65536"/>
                                  <a:gd name="T13" fmla="*/ 0 60000 65536"/>
                                  <a:gd name="T14" fmla="*/ 0 60000 65536"/>
                                  <a:gd name="T15" fmla="*/ 0 w 2"/>
                                  <a:gd name="T16" fmla="*/ 0 h 65"/>
                                  <a:gd name="T17" fmla="*/ 2 w 2"/>
                                  <a:gd name="T18" fmla="*/ 65 h 65"/>
                                </a:gdLst>
                                <a:ahLst/>
                                <a:cxnLst>
                                  <a:cxn ang="T10">
                                    <a:pos x="T0" y="T1"/>
                                  </a:cxn>
                                  <a:cxn ang="T11">
                                    <a:pos x="T2" y="T3"/>
                                  </a:cxn>
                                  <a:cxn ang="T12">
                                    <a:pos x="T4" y="T5"/>
                                  </a:cxn>
                                  <a:cxn ang="T13">
                                    <a:pos x="T6" y="T7"/>
                                  </a:cxn>
                                  <a:cxn ang="T14">
                                    <a:pos x="T8" y="T9"/>
                                  </a:cxn>
                                </a:cxnLst>
                                <a:rect l="T15" t="T16" r="T17" b="T18"/>
                                <a:pathLst>
                                  <a:path w="2" h="65">
                                    <a:moveTo>
                                      <a:pt x="1" y="0"/>
                                    </a:moveTo>
                                    <a:lnTo>
                                      <a:pt x="0" y="0"/>
                                    </a:lnTo>
                                    <a:lnTo>
                                      <a:pt x="0" y="64"/>
                                    </a:lnTo>
                                    <a:lnTo>
                                      <a:pt x="1" y="64"/>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710" name="Freeform 41"/>
                              <p:cNvSpPr>
                                <a:spLocks/>
                              </p:cNvSpPr>
                              <p:nvPr/>
                            </p:nvSpPr>
                            <p:spPr bwMode="auto">
                              <a:xfrm>
                                <a:off x="1153" y="1176"/>
                                <a:ext cx="2" cy="65"/>
                              </a:xfrm>
                              <a:custGeom>
                                <a:avLst/>
                                <a:gdLst>
                                  <a:gd name="T0" fmla="*/ 1 w 2"/>
                                  <a:gd name="T1" fmla="*/ 0 h 65"/>
                                  <a:gd name="T2" fmla="*/ 0 w 2"/>
                                  <a:gd name="T3" fmla="*/ 0 h 65"/>
                                  <a:gd name="T4" fmla="*/ 0 w 2"/>
                                  <a:gd name="T5" fmla="*/ 64 h 65"/>
                                  <a:gd name="T6" fmla="*/ 1 w 2"/>
                                  <a:gd name="T7" fmla="*/ 64 h 65"/>
                                  <a:gd name="T8" fmla="*/ 1 w 2"/>
                                  <a:gd name="T9" fmla="*/ 0 h 65"/>
                                  <a:gd name="T10" fmla="*/ 0 60000 65536"/>
                                  <a:gd name="T11" fmla="*/ 0 60000 65536"/>
                                  <a:gd name="T12" fmla="*/ 0 60000 65536"/>
                                  <a:gd name="T13" fmla="*/ 0 60000 65536"/>
                                  <a:gd name="T14" fmla="*/ 0 60000 65536"/>
                                  <a:gd name="T15" fmla="*/ 0 w 2"/>
                                  <a:gd name="T16" fmla="*/ 0 h 65"/>
                                  <a:gd name="T17" fmla="*/ 2 w 2"/>
                                  <a:gd name="T18" fmla="*/ 65 h 65"/>
                                </a:gdLst>
                                <a:ahLst/>
                                <a:cxnLst>
                                  <a:cxn ang="T10">
                                    <a:pos x="T0" y="T1"/>
                                  </a:cxn>
                                  <a:cxn ang="T11">
                                    <a:pos x="T2" y="T3"/>
                                  </a:cxn>
                                  <a:cxn ang="T12">
                                    <a:pos x="T4" y="T5"/>
                                  </a:cxn>
                                  <a:cxn ang="T13">
                                    <a:pos x="T6" y="T7"/>
                                  </a:cxn>
                                  <a:cxn ang="T14">
                                    <a:pos x="T8" y="T9"/>
                                  </a:cxn>
                                </a:cxnLst>
                                <a:rect l="T15" t="T16" r="T17" b="T18"/>
                                <a:pathLst>
                                  <a:path w="2" h="65">
                                    <a:moveTo>
                                      <a:pt x="1" y="0"/>
                                    </a:moveTo>
                                    <a:lnTo>
                                      <a:pt x="0" y="0"/>
                                    </a:lnTo>
                                    <a:lnTo>
                                      <a:pt x="0" y="64"/>
                                    </a:lnTo>
                                    <a:lnTo>
                                      <a:pt x="1" y="64"/>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706" name="Group 42"/>
                            <p:cNvGrpSpPr>
                              <a:grpSpLocks/>
                            </p:cNvGrpSpPr>
                            <p:nvPr/>
                          </p:nvGrpSpPr>
                          <p:grpSpPr bwMode="auto">
                            <a:xfrm>
                              <a:off x="1168" y="1176"/>
                              <a:ext cx="16" cy="65"/>
                              <a:chOff x="1168" y="1176"/>
                              <a:chExt cx="16" cy="65"/>
                            </a:xfrm>
                          </p:grpSpPr>
                          <p:sp>
                            <p:nvSpPr>
                              <p:cNvPr id="707" name="Freeform 43"/>
                              <p:cNvSpPr>
                                <a:spLocks/>
                              </p:cNvSpPr>
                              <p:nvPr/>
                            </p:nvSpPr>
                            <p:spPr bwMode="auto">
                              <a:xfrm>
                                <a:off x="1168" y="1176"/>
                                <a:ext cx="2" cy="65"/>
                              </a:xfrm>
                              <a:custGeom>
                                <a:avLst/>
                                <a:gdLst>
                                  <a:gd name="T0" fmla="*/ 1 w 2"/>
                                  <a:gd name="T1" fmla="*/ 0 h 65"/>
                                  <a:gd name="T2" fmla="*/ 0 w 2"/>
                                  <a:gd name="T3" fmla="*/ 0 h 65"/>
                                  <a:gd name="T4" fmla="*/ 0 w 2"/>
                                  <a:gd name="T5" fmla="*/ 64 h 65"/>
                                  <a:gd name="T6" fmla="*/ 1 w 2"/>
                                  <a:gd name="T7" fmla="*/ 64 h 65"/>
                                  <a:gd name="T8" fmla="*/ 1 w 2"/>
                                  <a:gd name="T9" fmla="*/ 0 h 65"/>
                                  <a:gd name="T10" fmla="*/ 0 60000 65536"/>
                                  <a:gd name="T11" fmla="*/ 0 60000 65536"/>
                                  <a:gd name="T12" fmla="*/ 0 60000 65536"/>
                                  <a:gd name="T13" fmla="*/ 0 60000 65536"/>
                                  <a:gd name="T14" fmla="*/ 0 60000 65536"/>
                                  <a:gd name="T15" fmla="*/ 0 w 2"/>
                                  <a:gd name="T16" fmla="*/ 0 h 65"/>
                                  <a:gd name="T17" fmla="*/ 2 w 2"/>
                                  <a:gd name="T18" fmla="*/ 65 h 65"/>
                                </a:gdLst>
                                <a:ahLst/>
                                <a:cxnLst>
                                  <a:cxn ang="T10">
                                    <a:pos x="T0" y="T1"/>
                                  </a:cxn>
                                  <a:cxn ang="T11">
                                    <a:pos x="T2" y="T3"/>
                                  </a:cxn>
                                  <a:cxn ang="T12">
                                    <a:pos x="T4" y="T5"/>
                                  </a:cxn>
                                  <a:cxn ang="T13">
                                    <a:pos x="T6" y="T7"/>
                                  </a:cxn>
                                  <a:cxn ang="T14">
                                    <a:pos x="T8" y="T9"/>
                                  </a:cxn>
                                </a:cxnLst>
                                <a:rect l="T15" t="T16" r="T17" b="T18"/>
                                <a:pathLst>
                                  <a:path w="2" h="65">
                                    <a:moveTo>
                                      <a:pt x="1" y="0"/>
                                    </a:moveTo>
                                    <a:lnTo>
                                      <a:pt x="0" y="0"/>
                                    </a:lnTo>
                                    <a:lnTo>
                                      <a:pt x="0" y="64"/>
                                    </a:lnTo>
                                    <a:lnTo>
                                      <a:pt x="1" y="64"/>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708" name="Freeform 44"/>
                              <p:cNvSpPr>
                                <a:spLocks/>
                              </p:cNvSpPr>
                              <p:nvPr/>
                            </p:nvSpPr>
                            <p:spPr bwMode="auto">
                              <a:xfrm>
                                <a:off x="1181" y="1176"/>
                                <a:ext cx="3" cy="65"/>
                              </a:xfrm>
                              <a:custGeom>
                                <a:avLst/>
                                <a:gdLst>
                                  <a:gd name="T0" fmla="*/ 2 w 3"/>
                                  <a:gd name="T1" fmla="*/ 0 h 65"/>
                                  <a:gd name="T2" fmla="*/ 0 w 3"/>
                                  <a:gd name="T3" fmla="*/ 0 h 65"/>
                                  <a:gd name="T4" fmla="*/ 0 w 3"/>
                                  <a:gd name="T5" fmla="*/ 64 h 65"/>
                                  <a:gd name="T6" fmla="*/ 2 w 3"/>
                                  <a:gd name="T7" fmla="*/ 64 h 65"/>
                                  <a:gd name="T8" fmla="*/ 2 w 3"/>
                                  <a:gd name="T9" fmla="*/ 0 h 65"/>
                                  <a:gd name="T10" fmla="*/ 0 60000 65536"/>
                                  <a:gd name="T11" fmla="*/ 0 60000 65536"/>
                                  <a:gd name="T12" fmla="*/ 0 60000 65536"/>
                                  <a:gd name="T13" fmla="*/ 0 60000 65536"/>
                                  <a:gd name="T14" fmla="*/ 0 60000 65536"/>
                                  <a:gd name="T15" fmla="*/ 0 w 3"/>
                                  <a:gd name="T16" fmla="*/ 0 h 65"/>
                                  <a:gd name="T17" fmla="*/ 3 w 3"/>
                                  <a:gd name="T18" fmla="*/ 65 h 65"/>
                                </a:gdLst>
                                <a:ahLst/>
                                <a:cxnLst>
                                  <a:cxn ang="T10">
                                    <a:pos x="T0" y="T1"/>
                                  </a:cxn>
                                  <a:cxn ang="T11">
                                    <a:pos x="T2" y="T3"/>
                                  </a:cxn>
                                  <a:cxn ang="T12">
                                    <a:pos x="T4" y="T5"/>
                                  </a:cxn>
                                  <a:cxn ang="T13">
                                    <a:pos x="T6" y="T7"/>
                                  </a:cxn>
                                  <a:cxn ang="T14">
                                    <a:pos x="T8" y="T9"/>
                                  </a:cxn>
                                </a:cxnLst>
                                <a:rect l="T15" t="T16" r="T17" b="T18"/>
                                <a:pathLst>
                                  <a:path w="3" h="65">
                                    <a:moveTo>
                                      <a:pt x="2" y="0"/>
                                    </a:moveTo>
                                    <a:lnTo>
                                      <a:pt x="0" y="0"/>
                                    </a:lnTo>
                                    <a:lnTo>
                                      <a:pt x="0" y="64"/>
                                    </a:lnTo>
                                    <a:lnTo>
                                      <a:pt x="2" y="64"/>
                                    </a:lnTo>
                                    <a:lnTo>
                                      <a:pt x="2"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grpSp>
                  <p:grpSp>
                    <p:nvGrpSpPr>
                      <p:cNvPr id="670" name="Group 45"/>
                      <p:cNvGrpSpPr>
                        <a:grpSpLocks/>
                      </p:cNvGrpSpPr>
                      <p:nvPr/>
                    </p:nvGrpSpPr>
                    <p:grpSpPr bwMode="auto">
                      <a:xfrm>
                        <a:off x="1196" y="1175"/>
                        <a:ext cx="218" cy="66"/>
                        <a:chOff x="1196" y="1175"/>
                        <a:chExt cx="218" cy="66"/>
                      </a:xfrm>
                    </p:grpSpPr>
                    <p:grpSp>
                      <p:nvGrpSpPr>
                        <p:cNvPr id="671" name="Group 46"/>
                        <p:cNvGrpSpPr>
                          <a:grpSpLocks/>
                        </p:cNvGrpSpPr>
                        <p:nvPr/>
                      </p:nvGrpSpPr>
                      <p:grpSpPr bwMode="auto">
                        <a:xfrm>
                          <a:off x="1196" y="1175"/>
                          <a:ext cx="103" cy="66"/>
                          <a:chOff x="1196" y="1175"/>
                          <a:chExt cx="103" cy="66"/>
                        </a:xfrm>
                      </p:grpSpPr>
                      <p:grpSp>
                        <p:nvGrpSpPr>
                          <p:cNvPr id="687" name="Group 47"/>
                          <p:cNvGrpSpPr>
                            <a:grpSpLocks/>
                          </p:cNvGrpSpPr>
                          <p:nvPr/>
                        </p:nvGrpSpPr>
                        <p:grpSpPr bwMode="auto">
                          <a:xfrm>
                            <a:off x="1196" y="1175"/>
                            <a:ext cx="45" cy="66"/>
                            <a:chOff x="1196" y="1175"/>
                            <a:chExt cx="45" cy="66"/>
                          </a:xfrm>
                        </p:grpSpPr>
                        <p:grpSp>
                          <p:nvGrpSpPr>
                            <p:cNvPr id="695" name="Group 48"/>
                            <p:cNvGrpSpPr>
                              <a:grpSpLocks/>
                            </p:cNvGrpSpPr>
                            <p:nvPr/>
                          </p:nvGrpSpPr>
                          <p:grpSpPr bwMode="auto">
                            <a:xfrm>
                              <a:off x="1196" y="1175"/>
                              <a:ext cx="16" cy="66"/>
                              <a:chOff x="1196" y="1175"/>
                              <a:chExt cx="16" cy="66"/>
                            </a:xfrm>
                          </p:grpSpPr>
                          <p:sp>
                            <p:nvSpPr>
                              <p:cNvPr id="699" name="Freeform 49"/>
                              <p:cNvSpPr>
                                <a:spLocks/>
                              </p:cNvSpPr>
                              <p:nvPr/>
                            </p:nvSpPr>
                            <p:spPr bwMode="auto">
                              <a:xfrm>
                                <a:off x="1196" y="1175"/>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700" name="Freeform 50"/>
                              <p:cNvSpPr>
                                <a:spLocks/>
                              </p:cNvSpPr>
                              <p:nvPr/>
                            </p:nvSpPr>
                            <p:spPr bwMode="auto">
                              <a:xfrm>
                                <a:off x="1211" y="1175"/>
                                <a:ext cx="1" cy="66"/>
                              </a:xfrm>
                              <a:custGeom>
                                <a:avLst/>
                                <a:gdLst>
                                  <a:gd name="T0" fmla="*/ 0 w 1"/>
                                  <a:gd name="T1" fmla="*/ 0 h 66"/>
                                  <a:gd name="T2" fmla="*/ 0 w 1"/>
                                  <a:gd name="T3" fmla="*/ 65 h 66"/>
                                  <a:gd name="T4" fmla="*/ 0 w 1"/>
                                  <a:gd name="T5" fmla="*/ 0 h 66"/>
                                  <a:gd name="T6" fmla="*/ 0 60000 65536"/>
                                  <a:gd name="T7" fmla="*/ 0 60000 65536"/>
                                  <a:gd name="T8" fmla="*/ 0 60000 65536"/>
                                  <a:gd name="T9" fmla="*/ 0 w 1"/>
                                  <a:gd name="T10" fmla="*/ 0 h 66"/>
                                  <a:gd name="T11" fmla="*/ 1 w 1"/>
                                  <a:gd name="T12" fmla="*/ 66 h 66"/>
                                </a:gdLst>
                                <a:ahLst/>
                                <a:cxnLst>
                                  <a:cxn ang="T6">
                                    <a:pos x="T0" y="T1"/>
                                  </a:cxn>
                                  <a:cxn ang="T7">
                                    <a:pos x="T2" y="T3"/>
                                  </a:cxn>
                                  <a:cxn ang="T8">
                                    <a:pos x="T4" y="T5"/>
                                  </a:cxn>
                                </a:cxnLst>
                                <a:rect l="T9" t="T10" r="T11" b="T12"/>
                                <a:pathLst>
                                  <a:path w="1" h="66">
                                    <a:moveTo>
                                      <a:pt x="0" y="0"/>
                                    </a:moveTo>
                                    <a:lnTo>
                                      <a:pt x="0" y="65"/>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696" name="Group 51"/>
                            <p:cNvGrpSpPr>
                              <a:grpSpLocks/>
                            </p:cNvGrpSpPr>
                            <p:nvPr/>
                          </p:nvGrpSpPr>
                          <p:grpSpPr bwMode="auto">
                            <a:xfrm>
                              <a:off x="1225" y="1175"/>
                              <a:ext cx="16" cy="66"/>
                              <a:chOff x="1225" y="1175"/>
                              <a:chExt cx="16" cy="66"/>
                            </a:xfrm>
                          </p:grpSpPr>
                          <p:sp>
                            <p:nvSpPr>
                              <p:cNvPr id="697" name="Freeform 52"/>
                              <p:cNvSpPr>
                                <a:spLocks/>
                              </p:cNvSpPr>
                              <p:nvPr/>
                            </p:nvSpPr>
                            <p:spPr bwMode="auto">
                              <a:xfrm>
                                <a:off x="1225" y="1175"/>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698" name="Freeform 53"/>
                              <p:cNvSpPr>
                                <a:spLocks/>
                              </p:cNvSpPr>
                              <p:nvPr/>
                            </p:nvSpPr>
                            <p:spPr bwMode="auto">
                              <a:xfrm>
                                <a:off x="1239" y="1175"/>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nvGrpSpPr>
                          <p:cNvPr id="688" name="Group 54"/>
                          <p:cNvGrpSpPr>
                            <a:grpSpLocks/>
                          </p:cNvGrpSpPr>
                          <p:nvPr/>
                        </p:nvGrpSpPr>
                        <p:grpSpPr bwMode="auto">
                          <a:xfrm>
                            <a:off x="1254" y="1175"/>
                            <a:ext cx="45" cy="66"/>
                            <a:chOff x="1254" y="1175"/>
                            <a:chExt cx="45" cy="66"/>
                          </a:xfrm>
                        </p:grpSpPr>
                        <p:grpSp>
                          <p:nvGrpSpPr>
                            <p:cNvPr id="689" name="Group 55"/>
                            <p:cNvGrpSpPr>
                              <a:grpSpLocks/>
                            </p:cNvGrpSpPr>
                            <p:nvPr/>
                          </p:nvGrpSpPr>
                          <p:grpSpPr bwMode="auto">
                            <a:xfrm>
                              <a:off x="1254" y="1175"/>
                              <a:ext cx="16" cy="66"/>
                              <a:chOff x="1254" y="1175"/>
                              <a:chExt cx="16" cy="66"/>
                            </a:xfrm>
                          </p:grpSpPr>
                          <p:sp>
                            <p:nvSpPr>
                              <p:cNvPr id="693" name="Freeform 56"/>
                              <p:cNvSpPr>
                                <a:spLocks/>
                              </p:cNvSpPr>
                              <p:nvPr/>
                            </p:nvSpPr>
                            <p:spPr bwMode="auto">
                              <a:xfrm>
                                <a:off x="1254" y="1175"/>
                                <a:ext cx="1" cy="66"/>
                              </a:xfrm>
                              <a:custGeom>
                                <a:avLst/>
                                <a:gdLst>
                                  <a:gd name="T0" fmla="*/ 0 w 1"/>
                                  <a:gd name="T1" fmla="*/ 0 h 66"/>
                                  <a:gd name="T2" fmla="*/ 0 w 1"/>
                                  <a:gd name="T3" fmla="*/ 65 h 66"/>
                                  <a:gd name="T4" fmla="*/ 0 w 1"/>
                                  <a:gd name="T5" fmla="*/ 0 h 66"/>
                                  <a:gd name="T6" fmla="*/ 0 60000 65536"/>
                                  <a:gd name="T7" fmla="*/ 0 60000 65536"/>
                                  <a:gd name="T8" fmla="*/ 0 60000 65536"/>
                                  <a:gd name="T9" fmla="*/ 0 w 1"/>
                                  <a:gd name="T10" fmla="*/ 0 h 66"/>
                                  <a:gd name="T11" fmla="*/ 1 w 1"/>
                                  <a:gd name="T12" fmla="*/ 66 h 66"/>
                                </a:gdLst>
                                <a:ahLst/>
                                <a:cxnLst>
                                  <a:cxn ang="T6">
                                    <a:pos x="T0" y="T1"/>
                                  </a:cxn>
                                  <a:cxn ang="T7">
                                    <a:pos x="T2" y="T3"/>
                                  </a:cxn>
                                  <a:cxn ang="T8">
                                    <a:pos x="T4" y="T5"/>
                                  </a:cxn>
                                </a:cxnLst>
                                <a:rect l="T9" t="T10" r="T11" b="T12"/>
                                <a:pathLst>
                                  <a:path w="1" h="66">
                                    <a:moveTo>
                                      <a:pt x="0" y="0"/>
                                    </a:moveTo>
                                    <a:lnTo>
                                      <a:pt x="0" y="65"/>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694" name="Freeform 57"/>
                              <p:cNvSpPr>
                                <a:spLocks/>
                              </p:cNvSpPr>
                              <p:nvPr/>
                            </p:nvSpPr>
                            <p:spPr bwMode="auto">
                              <a:xfrm>
                                <a:off x="1268" y="1175"/>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690" name="Group 58"/>
                            <p:cNvGrpSpPr>
                              <a:grpSpLocks/>
                            </p:cNvGrpSpPr>
                            <p:nvPr/>
                          </p:nvGrpSpPr>
                          <p:grpSpPr bwMode="auto">
                            <a:xfrm>
                              <a:off x="1283" y="1175"/>
                              <a:ext cx="16" cy="66"/>
                              <a:chOff x="1283" y="1175"/>
                              <a:chExt cx="16" cy="66"/>
                            </a:xfrm>
                          </p:grpSpPr>
                          <p:sp>
                            <p:nvSpPr>
                              <p:cNvPr id="691" name="Freeform 59"/>
                              <p:cNvSpPr>
                                <a:spLocks/>
                              </p:cNvSpPr>
                              <p:nvPr/>
                            </p:nvSpPr>
                            <p:spPr bwMode="auto">
                              <a:xfrm>
                                <a:off x="1283" y="1175"/>
                                <a:ext cx="1" cy="66"/>
                              </a:xfrm>
                              <a:custGeom>
                                <a:avLst/>
                                <a:gdLst>
                                  <a:gd name="T0" fmla="*/ 0 w 1"/>
                                  <a:gd name="T1" fmla="*/ 0 h 66"/>
                                  <a:gd name="T2" fmla="*/ 0 w 1"/>
                                  <a:gd name="T3" fmla="*/ 65 h 66"/>
                                  <a:gd name="T4" fmla="*/ 0 w 1"/>
                                  <a:gd name="T5" fmla="*/ 0 h 66"/>
                                  <a:gd name="T6" fmla="*/ 0 60000 65536"/>
                                  <a:gd name="T7" fmla="*/ 0 60000 65536"/>
                                  <a:gd name="T8" fmla="*/ 0 60000 65536"/>
                                  <a:gd name="T9" fmla="*/ 0 w 1"/>
                                  <a:gd name="T10" fmla="*/ 0 h 66"/>
                                  <a:gd name="T11" fmla="*/ 1 w 1"/>
                                  <a:gd name="T12" fmla="*/ 66 h 66"/>
                                </a:gdLst>
                                <a:ahLst/>
                                <a:cxnLst>
                                  <a:cxn ang="T6">
                                    <a:pos x="T0" y="T1"/>
                                  </a:cxn>
                                  <a:cxn ang="T7">
                                    <a:pos x="T2" y="T3"/>
                                  </a:cxn>
                                  <a:cxn ang="T8">
                                    <a:pos x="T4" y="T5"/>
                                  </a:cxn>
                                </a:cxnLst>
                                <a:rect l="T9" t="T10" r="T11" b="T12"/>
                                <a:pathLst>
                                  <a:path w="1" h="66">
                                    <a:moveTo>
                                      <a:pt x="0" y="0"/>
                                    </a:moveTo>
                                    <a:lnTo>
                                      <a:pt x="0" y="65"/>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692" name="Freeform 60"/>
                              <p:cNvSpPr>
                                <a:spLocks/>
                              </p:cNvSpPr>
                              <p:nvPr/>
                            </p:nvSpPr>
                            <p:spPr bwMode="auto">
                              <a:xfrm>
                                <a:off x="1296" y="1175"/>
                                <a:ext cx="3" cy="66"/>
                              </a:xfrm>
                              <a:custGeom>
                                <a:avLst/>
                                <a:gdLst>
                                  <a:gd name="T0" fmla="*/ 2 w 3"/>
                                  <a:gd name="T1" fmla="*/ 0 h 66"/>
                                  <a:gd name="T2" fmla="*/ 0 w 3"/>
                                  <a:gd name="T3" fmla="*/ 0 h 66"/>
                                  <a:gd name="T4" fmla="*/ 0 w 3"/>
                                  <a:gd name="T5" fmla="*/ 65 h 66"/>
                                  <a:gd name="T6" fmla="*/ 2 w 3"/>
                                  <a:gd name="T7" fmla="*/ 65 h 66"/>
                                  <a:gd name="T8" fmla="*/ 2 w 3"/>
                                  <a:gd name="T9" fmla="*/ 0 h 66"/>
                                  <a:gd name="T10" fmla="*/ 0 60000 65536"/>
                                  <a:gd name="T11" fmla="*/ 0 60000 65536"/>
                                  <a:gd name="T12" fmla="*/ 0 60000 65536"/>
                                  <a:gd name="T13" fmla="*/ 0 60000 65536"/>
                                  <a:gd name="T14" fmla="*/ 0 60000 65536"/>
                                  <a:gd name="T15" fmla="*/ 0 w 3"/>
                                  <a:gd name="T16" fmla="*/ 0 h 66"/>
                                  <a:gd name="T17" fmla="*/ 3 w 3"/>
                                  <a:gd name="T18" fmla="*/ 66 h 66"/>
                                </a:gdLst>
                                <a:ahLst/>
                                <a:cxnLst>
                                  <a:cxn ang="T10">
                                    <a:pos x="T0" y="T1"/>
                                  </a:cxn>
                                  <a:cxn ang="T11">
                                    <a:pos x="T2" y="T3"/>
                                  </a:cxn>
                                  <a:cxn ang="T12">
                                    <a:pos x="T4" y="T5"/>
                                  </a:cxn>
                                  <a:cxn ang="T13">
                                    <a:pos x="T6" y="T7"/>
                                  </a:cxn>
                                  <a:cxn ang="T14">
                                    <a:pos x="T8" y="T9"/>
                                  </a:cxn>
                                </a:cxnLst>
                                <a:rect l="T15" t="T16" r="T17" b="T18"/>
                                <a:pathLst>
                                  <a:path w="3" h="66">
                                    <a:moveTo>
                                      <a:pt x="2" y="0"/>
                                    </a:moveTo>
                                    <a:lnTo>
                                      <a:pt x="0" y="0"/>
                                    </a:lnTo>
                                    <a:lnTo>
                                      <a:pt x="0" y="65"/>
                                    </a:lnTo>
                                    <a:lnTo>
                                      <a:pt x="2" y="65"/>
                                    </a:lnTo>
                                    <a:lnTo>
                                      <a:pt x="2"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grpSp>
                      <p:nvGrpSpPr>
                        <p:cNvPr id="672" name="Group 61"/>
                        <p:cNvGrpSpPr>
                          <a:grpSpLocks/>
                        </p:cNvGrpSpPr>
                        <p:nvPr/>
                      </p:nvGrpSpPr>
                      <p:grpSpPr bwMode="auto">
                        <a:xfrm>
                          <a:off x="1311" y="1175"/>
                          <a:ext cx="103" cy="66"/>
                          <a:chOff x="1311" y="1175"/>
                          <a:chExt cx="103" cy="66"/>
                        </a:xfrm>
                      </p:grpSpPr>
                      <p:grpSp>
                        <p:nvGrpSpPr>
                          <p:cNvPr id="673" name="Group 62"/>
                          <p:cNvGrpSpPr>
                            <a:grpSpLocks/>
                          </p:cNvGrpSpPr>
                          <p:nvPr/>
                        </p:nvGrpSpPr>
                        <p:grpSpPr bwMode="auto">
                          <a:xfrm>
                            <a:off x="1311" y="1175"/>
                            <a:ext cx="46" cy="66"/>
                            <a:chOff x="1311" y="1175"/>
                            <a:chExt cx="46" cy="66"/>
                          </a:xfrm>
                        </p:grpSpPr>
                        <p:grpSp>
                          <p:nvGrpSpPr>
                            <p:cNvPr id="681" name="Group 63"/>
                            <p:cNvGrpSpPr>
                              <a:grpSpLocks/>
                            </p:cNvGrpSpPr>
                            <p:nvPr/>
                          </p:nvGrpSpPr>
                          <p:grpSpPr bwMode="auto">
                            <a:xfrm>
                              <a:off x="1311" y="1175"/>
                              <a:ext cx="16" cy="66"/>
                              <a:chOff x="1311" y="1175"/>
                              <a:chExt cx="16" cy="66"/>
                            </a:xfrm>
                          </p:grpSpPr>
                          <p:sp>
                            <p:nvSpPr>
                              <p:cNvPr id="685" name="Freeform 64"/>
                              <p:cNvSpPr>
                                <a:spLocks/>
                              </p:cNvSpPr>
                              <p:nvPr/>
                            </p:nvSpPr>
                            <p:spPr bwMode="auto">
                              <a:xfrm>
                                <a:off x="1311" y="1175"/>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686" name="Freeform 65"/>
                              <p:cNvSpPr>
                                <a:spLocks/>
                              </p:cNvSpPr>
                              <p:nvPr/>
                            </p:nvSpPr>
                            <p:spPr bwMode="auto">
                              <a:xfrm>
                                <a:off x="1325" y="1175"/>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682" name="Group 66"/>
                            <p:cNvGrpSpPr>
                              <a:grpSpLocks/>
                            </p:cNvGrpSpPr>
                            <p:nvPr/>
                          </p:nvGrpSpPr>
                          <p:grpSpPr bwMode="auto">
                            <a:xfrm>
                              <a:off x="1340" y="1175"/>
                              <a:ext cx="17" cy="66"/>
                              <a:chOff x="1340" y="1175"/>
                              <a:chExt cx="17" cy="66"/>
                            </a:xfrm>
                          </p:grpSpPr>
                          <p:sp>
                            <p:nvSpPr>
                              <p:cNvPr id="683" name="Freeform 67"/>
                              <p:cNvSpPr>
                                <a:spLocks/>
                              </p:cNvSpPr>
                              <p:nvPr/>
                            </p:nvSpPr>
                            <p:spPr bwMode="auto">
                              <a:xfrm>
                                <a:off x="1340" y="1175"/>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684" name="Freeform 68"/>
                              <p:cNvSpPr>
                                <a:spLocks/>
                              </p:cNvSpPr>
                              <p:nvPr/>
                            </p:nvSpPr>
                            <p:spPr bwMode="auto">
                              <a:xfrm>
                                <a:off x="1354" y="1175"/>
                                <a:ext cx="3" cy="66"/>
                              </a:xfrm>
                              <a:custGeom>
                                <a:avLst/>
                                <a:gdLst>
                                  <a:gd name="T0" fmla="*/ 2 w 3"/>
                                  <a:gd name="T1" fmla="*/ 0 h 66"/>
                                  <a:gd name="T2" fmla="*/ 0 w 3"/>
                                  <a:gd name="T3" fmla="*/ 0 h 66"/>
                                  <a:gd name="T4" fmla="*/ 0 w 3"/>
                                  <a:gd name="T5" fmla="*/ 65 h 66"/>
                                  <a:gd name="T6" fmla="*/ 2 w 3"/>
                                  <a:gd name="T7" fmla="*/ 65 h 66"/>
                                  <a:gd name="T8" fmla="*/ 2 w 3"/>
                                  <a:gd name="T9" fmla="*/ 0 h 66"/>
                                  <a:gd name="T10" fmla="*/ 0 60000 65536"/>
                                  <a:gd name="T11" fmla="*/ 0 60000 65536"/>
                                  <a:gd name="T12" fmla="*/ 0 60000 65536"/>
                                  <a:gd name="T13" fmla="*/ 0 60000 65536"/>
                                  <a:gd name="T14" fmla="*/ 0 60000 65536"/>
                                  <a:gd name="T15" fmla="*/ 0 w 3"/>
                                  <a:gd name="T16" fmla="*/ 0 h 66"/>
                                  <a:gd name="T17" fmla="*/ 3 w 3"/>
                                  <a:gd name="T18" fmla="*/ 66 h 66"/>
                                </a:gdLst>
                                <a:ahLst/>
                                <a:cxnLst>
                                  <a:cxn ang="T10">
                                    <a:pos x="T0" y="T1"/>
                                  </a:cxn>
                                  <a:cxn ang="T11">
                                    <a:pos x="T2" y="T3"/>
                                  </a:cxn>
                                  <a:cxn ang="T12">
                                    <a:pos x="T4" y="T5"/>
                                  </a:cxn>
                                  <a:cxn ang="T13">
                                    <a:pos x="T6" y="T7"/>
                                  </a:cxn>
                                  <a:cxn ang="T14">
                                    <a:pos x="T8" y="T9"/>
                                  </a:cxn>
                                </a:cxnLst>
                                <a:rect l="T15" t="T16" r="T17" b="T18"/>
                                <a:pathLst>
                                  <a:path w="3" h="66">
                                    <a:moveTo>
                                      <a:pt x="2" y="0"/>
                                    </a:moveTo>
                                    <a:lnTo>
                                      <a:pt x="0" y="0"/>
                                    </a:lnTo>
                                    <a:lnTo>
                                      <a:pt x="0" y="65"/>
                                    </a:lnTo>
                                    <a:lnTo>
                                      <a:pt x="2" y="65"/>
                                    </a:lnTo>
                                    <a:lnTo>
                                      <a:pt x="2"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nvGrpSpPr>
                          <p:cNvPr id="674" name="Group 69"/>
                          <p:cNvGrpSpPr>
                            <a:grpSpLocks/>
                          </p:cNvGrpSpPr>
                          <p:nvPr/>
                        </p:nvGrpSpPr>
                        <p:grpSpPr bwMode="auto">
                          <a:xfrm>
                            <a:off x="1368" y="1175"/>
                            <a:ext cx="46" cy="66"/>
                            <a:chOff x="1368" y="1175"/>
                            <a:chExt cx="46" cy="66"/>
                          </a:xfrm>
                        </p:grpSpPr>
                        <p:grpSp>
                          <p:nvGrpSpPr>
                            <p:cNvPr id="675" name="Group 70"/>
                            <p:cNvGrpSpPr>
                              <a:grpSpLocks/>
                            </p:cNvGrpSpPr>
                            <p:nvPr/>
                          </p:nvGrpSpPr>
                          <p:grpSpPr bwMode="auto">
                            <a:xfrm>
                              <a:off x="1368" y="1175"/>
                              <a:ext cx="17" cy="66"/>
                              <a:chOff x="1368" y="1175"/>
                              <a:chExt cx="17" cy="66"/>
                            </a:xfrm>
                          </p:grpSpPr>
                          <p:sp>
                            <p:nvSpPr>
                              <p:cNvPr id="679" name="Freeform 71"/>
                              <p:cNvSpPr>
                                <a:spLocks/>
                              </p:cNvSpPr>
                              <p:nvPr/>
                            </p:nvSpPr>
                            <p:spPr bwMode="auto">
                              <a:xfrm>
                                <a:off x="1368" y="1175"/>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680" name="Freeform 72"/>
                              <p:cNvSpPr>
                                <a:spLocks/>
                              </p:cNvSpPr>
                              <p:nvPr/>
                            </p:nvSpPr>
                            <p:spPr bwMode="auto">
                              <a:xfrm>
                                <a:off x="1383" y="1175"/>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676" name="Group 73"/>
                            <p:cNvGrpSpPr>
                              <a:grpSpLocks/>
                            </p:cNvGrpSpPr>
                            <p:nvPr/>
                          </p:nvGrpSpPr>
                          <p:grpSpPr bwMode="auto">
                            <a:xfrm>
                              <a:off x="1398" y="1175"/>
                              <a:ext cx="16" cy="66"/>
                              <a:chOff x="1398" y="1175"/>
                              <a:chExt cx="16" cy="66"/>
                            </a:xfrm>
                          </p:grpSpPr>
                          <p:sp>
                            <p:nvSpPr>
                              <p:cNvPr id="677" name="Freeform 74"/>
                              <p:cNvSpPr>
                                <a:spLocks/>
                              </p:cNvSpPr>
                              <p:nvPr/>
                            </p:nvSpPr>
                            <p:spPr bwMode="auto">
                              <a:xfrm>
                                <a:off x="1398" y="1175"/>
                                <a:ext cx="1" cy="66"/>
                              </a:xfrm>
                              <a:custGeom>
                                <a:avLst/>
                                <a:gdLst>
                                  <a:gd name="T0" fmla="*/ 0 w 1"/>
                                  <a:gd name="T1" fmla="*/ 0 h 66"/>
                                  <a:gd name="T2" fmla="*/ 0 w 1"/>
                                  <a:gd name="T3" fmla="*/ 65 h 66"/>
                                  <a:gd name="T4" fmla="*/ 0 w 1"/>
                                  <a:gd name="T5" fmla="*/ 0 h 66"/>
                                  <a:gd name="T6" fmla="*/ 0 60000 65536"/>
                                  <a:gd name="T7" fmla="*/ 0 60000 65536"/>
                                  <a:gd name="T8" fmla="*/ 0 60000 65536"/>
                                  <a:gd name="T9" fmla="*/ 0 w 1"/>
                                  <a:gd name="T10" fmla="*/ 0 h 66"/>
                                  <a:gd name="T11" fmla="*/ 1 w 1"/>
                                  <a:gd name="T12" fmla="*/ 66 h 66"/>
                                </a:gdLst>
                                <a:ahLst/>
                                <a:cxnLst>
                                  <a:cxn ang="T6">
                                    <a:pos x="T0" y="T1"/>
                                  </a:cxn>
                                  <a:cxn ang="T7">
                                    <a:pos x="T2" y="T3"/>
                                  </a:cxn>
                                  <a:cxn ang="T8">
                                    <a:pos x="T4" y="T5"/>
                                  </a:cxn>
                                </a:cxnLst>
                                <a:rect l="T9" t="T10" r="T11" b="T12"/>
                                <a:pathLst>
                                  <a:path w="1" h="66">
                                    <a:moveTo>
                                      <a:pt x="0" y="0"/>
                                    </a:moveTo>
                                    <a:lnTo>
                                      <a:pt x="0" y="65"/>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678" name="Freeform 75"/>
                              <p:cNvSpPr>
                                <a:spLocks/>
                              </p:cNvSpPr>
                              <p:nvPr/>
                            </p:nvSpPr>
                            <p:spPr bwMode="auto">
                              <a:xfrm>
                                <a:off x="1411" y="1175"/>
                                <a:ext cx="3" cy="66"/>
                              </a:xfrm>
                              <a:custGeom>
                                <a:avLst/>
                                <a:gdLst>
                                  <a:gd name="T0" fmla="*/ 2 w 3"/>
                                  <a:gd name="T1" fmla="*/ 0 h 66"/>
                                  <a:gd name="T2" fmla="*/ 0 w 3"/>
                                  <a:gd name="T3" fmla="*/ 0 h 66"/>
                                  <a:gd name="T4" fmla="*/ 0 w 3"/>
                                  <a:gd name="T5" fmla="*/ 65 h 66"/>
                                  <a:gd name="T6" fmla="*/ 2 w 3"/>
                                  <a:gd name="T7" fmla="*/ 65 h 66"/>
                                  <a:gd name="T8" fmla="*/ 2 w 3"/>
                                  <a:gd name="T9" fmla="*/ 0 h 66"/>
                                  <a:gd name="T10" fmla="*/ 0 60000 65536"/>
                                  <a:gd name="T11" fmla="*/ 0 60000 65536"/>
                                  <a:gd name="T12" fmla="*/ 0 60000 65536"/>
                                  <a:gd name="T13" fmla="*/ 0 60000 65536"/>
                                  <a:gd name="T14" fmla="*/ 0 60000 65536"/>
                                  <a:gd name="T15" fmla="*/ 0 w 3"/>
                                  <a:gd name="T16" fmla="*/ 0 h 66"/>
                                  <a:gd name="T17" fmla="*/ 3 w 3"/>
                                  <a:gd name="T18" fmla="*/ 66 h 66"/>
                                </a:gdLst>
                                <a:ahLst/>
                                <a:cxnLst>
                                  <a:cxn ang="T10">
                                    <a:pos x="T0" y="T1"/>
                                  </a:cxn>
                                  <a:cxn ang="T11">
                                    <a:pos x="T2" y="T3"/>
                                  </a:cxn>
                                  <a:cxn ang="T12">
                                    <a:pos x="T4" y="T5"/>
                                  </a:cxn>
                                  <a:cxn ang="T13">
                                    <a:pos x="T6" y="T7"/>
                                  </a:cxn>
                                  <a:cxn ang="T14">
                                    <a:pos x="T8" y="T9"/>
                                  </a:cxn>
                                </a:cxnLst>
                                <a:rect l="T15" t="T16" r="T17" b="T18"/>
                                <a:pathLst>
                                  <a:path w="3" h="66">
                                    <a:moveTo>
                                      <a:pt x="2" y="0"/>
                                    </a:moveTo>
                                    <a:lnTo>
                                      <a:pt x="0" y="0"/>
                                    </a:lnTo>
                                    <a:lnTo>
                                      <a:pt x="0" y="65"/>
                                    </a:lnTo>
                                    <a:lnTo>
                                      <a:pt x="2" y="65"/>
                                    </a:lnTo>
                                    <a:lnTo>
                                      <a:pt x="2"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grpSp>
                </p:grpSp>
                <p:grpSp>
                  <p:nvGrpSpPr>
                    <p:cNvPr id="606" name="Group 76"/>
                    <p:cNvGrpSpPr>
                      <a:grpSpLocks/>
                    </p:cNvGrpSpPr>
                    <p:nvPr/>
                  </p:nvGrpSpPr>
                  <p:grpSpPr bwMode="auto">
                    <a:xfrm>
                      <a:off x="1426" y="1175"/>
                      <a:ext cx="448" cy="66"/>
                      <a:chOff x="1426" y="1175"/>
                      <a:chExt cx="448" cy="66"/>
                    </a:xfrm>
                  </p:grpSpPr>
                  <p:grpSp>
                    <p:nvGrpSpPr>
                      <p:cNvPr id="607" name="Group 77"/>
                      <p:cNvGrpSpPr>
                        <a:grpSpLocks/>
                      </p:cNvGrpSpPr>
                      <p:nvPr/>
                    </p:nvGrpSpPr>
                    <p:grpSpPr bwMode="auto">
                      <a:xfrm>
                        <a:off x="1426" y="1175"/>
                        <a:ext cx="218" cy="66"/>
                        <a:chOff x="1426" y="1175"/>
                        <a:chExt cx="218" cy="66"/>
                      </a:xfrm>
                    </p:grpSpPr>
                    <p:grpSp>
                      <p:nvGrpSpPr>
                        <p:cNvPr id="639" name="Group 78"/>
                        <p:cNvGrpSpPr>
                          <a:grpSpLocks/>
                        </p:cNvGrpSpPr>
                        <p:nvPr/>
                      </p:nvGrpSpPr>
                      <p:grpSpPr bwMode="auto">
                        <a:xfrm>
                          <a:off x="1426" y="1175"/>
                          <a:ext cx="102" cy="66"/>
                          <a:chOff x="1426" y="1175"/>
                          <a:chExt cx="102" cy="66"/>
                        </a:xfrm>
                      </p:grpSpPr>
                      <p:grpSp>
                        <p:nvGrpSpPr>
                          <p:cNvPr id="655" name="Group 79"/>
                          <p:cNvGrpSpPr>
                            <a:grpSpLocks/>
                          </p:cNvGrpSpPr>
                          <p:nvPr/>
                        </p:nvGrpSpPr>
                        <p:grpSpPr bwMode="auto">
                          <a:xfrm>
                            <a:off x="1426" y="1175"/>
                            <a:ext cx="45" cy="66"/>
                            <a:chOff x="1426" y="1175"/>
                            <a:chExt cx="45" cy="66"/>
                          </a:xfrm>
                        </p:grpSpPr>
                        <p:grpSp>
                          <p:nvGrpSpPr>
                            <p:cNvPr id="663" name="Group 80"/>
                            <p:cNvGrpSpPr>
                              <a:grpSpLocks/>
                            </p:cNvGrpSpPr>
                            <p:nvPr/>
                          </p:nvGrpSpPr>
                          <p:grpSpPr bwMode="auto">
                            <a:xfrm>
                              <a:off x="1426" y="1175"/>
                              <a:ext cx="16" cy="66"/>
                              <a:chOff x="1426" y="1175"/>
                              <a:chExt cx="16" cy="66"/>
                            </a:xfrm>
                          </p:grpSpPr>
                          <p:sp>
                            <p:nvSpPr>
                              <p:cNvPr id="667" name="Freeform 81"/>
                              <p:cNvSpPr>
                                <a:spLocks/>
                              </p:cNvSpPr>
                              <p:nvPr/>
                            </p:nvSpPr>
                            <p:spPr bwMode="auto">
                              <a:xfrm>
                                <a:off x="1426" y="1175"/>
                                <a:ext cx="1" cy="66"/>
                              </a:xfrm>
                              <a:custGeom>
                                <a:avLst/>
                                <a:gdLst>
                                  <a:gd name="T0" fmla="*/ 0 w 1"/>
                                  <a:gd name="T1" fmla="*/ 0 h 66"/>
                                  <a:gd name="T2" fmla="*/ 0 w 1"/>
                                  <a:gd name="T3" fmla="*/ 65 h 66"/>
                                  <a:gd name="T4" fmla="*/ 0 w 1"/>
                                  <a:gd name="T5" fmla="*/ 0 h 66"/>
                                  <a:gd name="T6" fmla="*/ 0 60000 65536"/>
                                  <a:gd name="T7" fmla="*/ 0 60000 65536"/>
                                  <a:gd name="T8" fmla="*/ 0 60000 65536"/>
                                  <a:gd name="T9" fmla="*/ 0 w 1"/>
                                  <a:gd name="T10" fmla="*/ 0 h 66"/>
                                  <a:gd name="T11" fmla="*/ 1 w 1"/>
                                  <a:gd name="T12" fmla="*/ 66 h 66"/>
                                </a:gdLst>
                                <a:ahLst/>
                                <a:cxnLst>
                                  <a:cxn ang="T6">
                                    <a:pos x="T0" y="T1"/>
                                  </a:cxn>
                                  <a:cxn ang="T7">
                                    <a:pos x="T2" y="T3"/>
                                  </a:cxn>
                                  <a:cxn ang="T8">
                                    <a:pos x="T4" y="T5"/>
                                  </a:cxn>
                                </a:cxnLst>
                                <a:rect l="T9" t="T10" r="T11" b="T12"/>
                                <a:pathLst>
                                  <a:path w="1" h="66">
                                    <a:moveTo>
                                      <a:pt x="0" y="0"/>
                                    </a:moveTo>
                                    <a:lnTo>
                                      <a:pt x="0" y="65"/>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668" name="Freeform 82"/>
                              <p:cNvSpPr>
                                <a:spLocks/>
                              </p:cNvSpPr>
                              <p:nvPr/>
                            </p:nvSpPr>
                            <p:spPr bwMode="auto">
                              <a:xfrm>
                                <a:off x="1440" y="1175"/>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664" name="Group 83"/>
                            <p:cNvGrpSpPr>
                              <a:grpSpLocks/>
                            </p:cNvGrpSpPr>
                            <p:nvPr/>
                          </p:nvGrpSpPr>
                          <p:grpSpPr bwMode="auto">
                            <a:xfrm>
                              <a:off x="1455" y="1175"/>
                              <a:ext cx="16" cy="66"/>
                              <a:chOff x="1455" y="1175"/>
                              <a:chExt cx="16" cy="66"/>
                            </a:xfrm>
                          </p:grpSpPr>
                          <p:sp>
                            <p:nvSpPr>
                              <p:cNvPr id="665" name="Freeform 84"/>
                              <p:cNvSpPr>
                                <a:spLocks/>
                              </p:cNvSpPr>
                              <p:nvPr/>
                            </p:nvSpPr>
                            <p:spPr bwMode="auto">
                              <a:xfrm>
                                <a:off x="1455" y="1175"/>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666" name="Freeform 85"/>
                              <p:cNvSpPr>
                                <a:spLocks/>
                              </p:cNvSpPr>
                              <p:nvPr/>
                            </p:nvSpPr>
                            <p:spPr bwMode="auto">
                              <a:xfrm>
                                <a:off x="1469" y="1175"/>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nvGrpSpPr>
                          <p:cNvPr id="656" name="Group 86"/>
                          <p:cNvGrpSpPr>
                            <a:grpSpLocks/>
                          </p:cNvGrpSpPr>
                          <p:nvPr/>
                        </p:nvGrpSpPr>
                        <p:grpSpPr bwMode="auto">
                          <a:xfrm>
                            <a:off x="1483" y="1175"/>
                            <a:ext cx="45" cy="66"/>
                            <a:chOff x="1483" y="1175"/>
                            <a:chExt cx="45" cy="66"/>
                          </a:xfrm>
                        </p:grpSpPr>
                        <p:grpSp>
                          <p:nvGrpSpPr>
                            <p:cNvPr id="657" name="Group 87"/>
                            <p:cNvGrpSpPr>
                              <a:grpSpLocks/>
                            </p:cNvGrpSpPr>
                            <p:nvPr/>
                          </p:nvGrpSpPr>
                          <p:grpSpPr bwMode="auto">
                            <a:xfrm>
                              <a:off x="1483" y="1175"/>
                              <a:ext cx="17" cy="66"/>
                              <a:chOff x="1483" y="1175"/>
                              <a:chExt cx="17" cy="66"/>
                            </a:xfrm>
                          </p:grpSpPr>
                          <p:sp>
                            <p:nvSpPr>
                              <p:cNvPr id="661" name="Freeform 88"/>
                              <p:cNvSpPr>
                                <a:spLocks/>
                              </p:cNvSpPr>
                              <p:nvPr/>
                            </p:nvSpPr>
                            <p:spPr bwMode="auto">
                              <a:xfrm>
                                <a:off x="1483" y="1175"/>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662" name="Freeform 89"/>
                              <p:cNvSpPr>
                                <a:spLocks/>
                              </p:cNvSpPr>
                              <p:nvPr/>
                            </p:nvSpPr>
                            <p:spPr bwMode="auto">
                              <a:xfrm>
                                <a:off x="1498" y="1175"/>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658" name="Group 90"/>
                            <p:cNvGrpSpPr>
                              <a:grpSpLocks/>
                            </p:cNvGrpSpPr>
                            <p:nvPr/>
                          </p:nvGrpSpPr>
                          <p:grpSpPr bwMode="auto">
                            <a:xfrm>
                              <a:off x="1512" y="1175"/>
                              <a:ext cx="16" cy="66"/>
                              <a:chOff x="1512" y="1175"/>
                              <a:chExt cx="16" cy="66"/>
                            </a:xfrm>
                          </p:grpSpPr>
                          <p:sp>
                            <p:nvSpPr>
                              <p:cNvPr id="659" name="Freeform 91"/>
                              <p:cNvSpPr>
                                <a:spLocks/>
                              </p:cNvSpPr>
                              <p:nvPr/>
                            </p:nvSpPr>
                            <p:spPr bwMode="auto">
                              <a:xfrm>
                                <a:off x="1512" y="1175"/>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660" name="Freeform 92"/>
                              <p:cNvSpPr>
                                <a:spLocks/>
                              </p:cNvSpPr>
                              <p:nvPr/>
                            </p:nvSpPr>
                            <p:spPr bwMode="auto">
                              <a:xfrm>
                                <a:off x="1527" y="1175"/>
                                <a:ext cx="1" cy="66"/>
                              </a:xfrm>
                              <a:custGeom>
                                <a:avLst/>
                                <a:gdLst>
                                  <a:gd name="T0" fmla="*/ 0 w 1"/>
                                  <a:gd name="T1" fmla="*/ 0 h 66"/>
                                  <a:gd name="T2" fmla="*/ 0 w 1"/>
                                  <a:gd name="T3" fmla="*/ 65 h 66"/>
                                  <a:gd name="T4" fmla="*/ 0 w 1"/>
                                  <a:gd name="T5" fmla="*/ 0 h 66"/>
                                  <a:gd name="T6" fmla="*/ 0 60000 65536"/>
                                  <a:gd name="T7" fmla="*/ 0 60000 65536"/>
                                  <a:gd name="T8" fmla="*/ 0 60000 65536"/>
                                  <a:gd name="T9" fmla="*/ 0 w 1"/>
                                  <a:gd name="T10" fmla="*/ 0 h 66"/>
                                  <a:gd name="T11" fmla="*/ 1 w 1"/>
                                  <a:gd name="T12" fmla="*/ 66 h 66"/>
                                </a:gdLst>
                                <a:ahLst/>
                                <a:cxnLst>
                                  <a:cxn ang="T6">
                                    <a:pos x="T0" y="T1"/>
                                  </a:cxn>
                                  <a:cxn ang="T7">
                                    <a:pos x="T2" y="T3"/>
                                  </a:cxn>
                                  <a:cxn ang="T8">
                                    <a:pos x="T4" y="T5"/>
                                  </a:cxn>
                                </a:cxnLst>
                                <a:rect l="T9" t="T10" r="T11" b="T12"/>
                                <a:pathLst>
                                  <a:path w="1" h="66">
                                    <a:moveTo>
                                      <a:pt x="0" y="0"/>
                                    </a:moveTo>
                                    <a:lnTo>
                                      <a:pt x="0" y="65"/>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grpSp>
                      <p:nvGrpSpPr>
                        <p:cNvPr id="640" name="Group 93"/>
                        <p:cNvGrpSpPr>
                          <a:grpSpLocks/>
                        </p:cNvGrpSpPr>
                        <p:nvPr/>
                      </p:nvGrpSpPr>
                      <p:grpSpPr bwMode="auto">
                        <a:xfrm>
                          <a:off x="1541" y="1175"/>
                          <a:ext cx="103" cy="66"/>
                          <a:chOff x="1541" y="1175"/>
                          <a:chExt cx="103" cy="66"/>
                        </a:xfrm>
                      </p:grpSpPr>
                      <p:grpSp>
                        <p:nvGrpSpPr>
                          <p:cNvPr id="641" name="Group 94"/>
                          <p:cNvGrpSpPr>
                            <a:grpSpLocks/>
                          </p:cNvGrpSpPr>
                          <p:nvPr/>
                        </p:nvGrpSpPr>
                        <p:grpSpPr bwMode="auto">
                          <a:xfrm>
                            <a:off x="1541" y="1175"/>
                            <a:ext cx="45" cy="66"/>
                            <a:chOff x="1541" y="1175"/>
                            <a:chExt cx="45" cy="66"/>
                          </a:xfrm>
                        </p:grpSpPr>
                        <p:grpSp>
                          <p:nvGrpSpPr>
                            <p:cNvPr id="649" name="Group 95"/>
                            <p:cNvGrpSpPr>
                              <a:grpSpLocks/>
                            </p:cNvGrpSpPr>
                            <p:nvPr/>
                          </p:nvGrpSpPr>
                          <p:grpSpPr bwMode="auto">
                            <a:xfrm>
                              <a:off x="1541" y="1175"/>
                              <a:ext cx="15" cy="66"/>
                              <a:chOff x="1541" y="1175"/>
                              <a:chExt cx="15" cy="66"/>
                            </a:xfrm>
                          </p:grpSpPr>
                          <p:sp>
                            <p:nvSpPr>
                              <p:cNvPr id="653" name="Freeform 96"/>
                              <p:cNvSpPr>
                                <a:spLocks/>
                              </p:cNvSpPr>
                              <p:nvPr/>
                            </p:nvSpPr>
                            <p:spPr bwMode="auto">
                              <a:xfrm>
                                <a:off x="1541" y="1175"/>
                                <a:ext cx="1" cy="66"/>
                              </a:xfrm>
                              <a:custGeom>
                                <a:avLst/>
                                <a:gdLst>
                                  <a:gd name="T0" fmla="*/ 0 w 1"/>
                                  <a:gd name="T1" fmla="*/ 0 h 66"/>
                                  <a:gd name="T2" fmla="*/ 0 w 1"/>
                                  <a:gd name="T3" fmla="*/ 65 h 66"/>
                                  <a:gd name="T4" fmla="*/ 0 w 1"/>
                                  <a:gd name="T5" fmla="*/ 0 h 66"/>
                                  <a:gd name="T6" fmla="*/ 0 60000 65536"/>
                                  <a:gd name="T7" fmla="*/ 0 60000 65536"/>
                                  <a:gd name="T8" fmla="*/ 0 60000 65536"/>
                                  <a:gd name="T9" fmla="*/ 0 w 1"/>
                                  <a:gd name="T10" fmla="*/ 0 h 66"/>
                                  <a:gd name="T11" fmla="*/ 1 w 1"/>
                                  <a:gd name="T12" fmla="*/ 66 h 66"/>
                                </a:gdLst>
                                <a:ahLst/>
                                <a:cxnLst>
                                  <a:cxn ang="T6">
                                    <a:pos x="T0" y="T1"/>
                                  </a:cxn>
                                  <a:cxn ang="T7">
                                    <a:pos x="T2" y="T3"/>
                                  </a:cxn>
                                  <a:cxn ang="T8">
                                    <a:pos x="T4" y="T5"/>
                                  </a:cxn>
                                </a:cxnLst>
                                <a:rect l="T9" t="T10" r="T11" b="T12"/>
                                <a:pathLst>
                                  <a:path w="1" h="66">
                                    <a:moveTo>
                                      <a:pt x="0" y="0"/>
                                    </a:moveTo>
                                    <a:lnTo>
                                      <a:pt x="0" y="65"/>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654" name="Freeform 97"/>
                              <p:cNvSpPr>
                                <a:spLocks/>
                              </p:cNvSpPr>
                              <p:nvPr/>
                            </p:nvSpPr>
                            <p:spPr bwMode="auto">
                              <a:xfrm>
                                <a:off x="1555" y="1175"/>
                                <a:ext cx="1" cy="66"/>
                              </a:xfrm>
                              <a:custGeom>
                                <a:avLst/>
                                <a:gdLst>
                                  <a:gd name="T0" fmla="*/ 0 w 1"/>
                                  <a:gd name="T1" fmla="*/ 0 h 66"/>
                                  <a:gd name="T2" fmla="*/ 0 w 1"/>
                                  <a:gd name="T3" fmla="*/ 65 h 66"/>
                                  <a:gd name="T4" fmla="*/ 0 w 1"/>
                                  <a:gd name="T5" fmla="*/ 0 h 66"/>
                                  <a:gd name="T6" fmla="*/ 0 60000 65536"/>
                                  <a:gd name="T7" fmla="*/ 0 60000 65536"/>
                                  <a:gd name="T8" fmla="*/ 0 60000 65536"/>
                                  <a:gd name="T9" fmla="*/ 0 w 1"/>
                                  <a:gd name="T10" fmla="*/ 0 h 66"/>
                                  <a:gd name="T11" fmla="*/ 1 w 1"/>
                                  <a:gd name="T12" fmla="*/ 66 h 66"/>
                                </a:gdLst>
                                <a:ahLst/>
                                <a:cxnLst>
                                  <a:cxn ang="T6">
                                    <a:pos x="T0" y="T1"/>
                                  </a:cxn>
                                  <a:cxn ang="T7">
                                    <a:pos x="T2" y="T3"/>
                                  </a:cxn>
                                  <a:cxn ang="T8">
                                    <a:pos x="T4" y="T5"/>
                                  </a:cxn>
                                </a:cxnLst>
                                <a:rect l="T9" t="T10" r="T11" b="T12"/>
                                <a:pathLst>
                                  <a:path w="1" h="66">
                                    <a:moveTo>
                                      <a:pt x="0" y="0"/>
                                    </a:moveTo>
                                    <a:lnTo>
                                      <a:pt x="0" y="65"/>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650" name="Group 98"/>
                            <p:cNvGrpSpPr>
                              <a:grpSpLocks/>
                            </p:cNvGrpSpPr>
                            <p:nvPr/>
                          </p:nvGrpSpPr>
                          <p:grpSpPr bwMode="auto">
                            <a:xfrm>
                              <a:off x="1570" y="1175"/>
                              <a:ext cx="16" cy="66"/>
                              <a:chOff x="1570" y="1175"/>
                              <a:chExt cx="16" cy="66"/>
                            </a:xfrm>
                          </p:grpSpPr>
                          <p:sp>
                            <p:nvSpPr>
                              <p:cNvPr id="651" name="Freeform 99"/>
                              <p:cNvSpPr>
                                <a:spLocks/>
                              </p:cNvSpPr>
                              <p:nvPr/>
                            </p:nvSpPr>
                            <p:spPr bwMode="auto">
                              <a:xfrm>
                                <a:off x="1570" y="1175"/>
                                <a:ext cx="1" cy="66"/>
                              </a:xfrm>
                              <a:custGeom>
                                <a:avLst/>
                                <a:gdLst>
                                  <a:gd name="T0" fmla="*/ 0 w 1"/>
                                  <a:gd name="T1" fmla="*/ 0 h 66"/>
                                  <a:gd name="T2" fmla="*/ 0 w 1"/>
                                  <a:gd name="T3" fmla="*/ 65 h 66"/>
                                  <a:gd name="T4" fmla="*/ 0 w 1"/>
                                  <a:gd name="T5" fmla="*/ 0 h 66"/>
                                  <a:gd name="T6" fmla="*/ 0 60000 65536"/>
                                  <a:gd name="T7" fmla="*/ 0 60000 65536"/>
                                  <a:gd name="T8" fmla="*/ 0 60000 65536"/>
                                  <a:gd name="T9" fmla="*/ 0 w 1"/>
                                  <a:gd name="T10" fmla="*/ 0 h 66"/>
                                  <a:gd name="T11" fmla="*/ 1 w 1"/>
                                  <a:gd name="T12" fmla="*/ 66 h 66"/>
                                </a:gdLst>
                                <a:ahLst/>
                                <a:cxnLst>
                                  <a:cxn ang="T6">
                                    <a:pos x="T0" y="T1"/>
                                  </a:cxn>
                                  <a:cxn ang="T7">
                                    <a:pos x="T2" y="T3"/>
                                  </a:cxn>
                                  <a:cxn ang="T8">
                                    <a:pos x="T4" y="T5"/>
                                  </a:cxn>
                                </a:cxnLst>
                                <a:rect l="T9" t="T10" r="T11" b="T12"/>
                                <a:pathLst>
                                  <a:path w="1" h="66">
                                    <a:moveTo>
                                      <a:pt x="0" y="0"/>
                                    </a:moveTo>
                                    <a:lnTo>
                                      <a:pt x="0" y="65"/>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652" name="Freeform 100"/>
                              <p:cNvSpPr>
                                <a:spLocks/>
                              </p:cNvSpPr>
                              <p:nvPr/>
                            </p:nvSpPr>
                            <p:spPr bwMode="auto">
                              <a:xfrm>
                                <a:off x="1584" y="1175"/>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nvGrpSpPr>
                          <p:cNvPr id="642" name="Group 101"/>
                          <p:cNvGrpSpPr>
                            <a:grpSpLocks/>
                          </p:cNvGrpSpPr>
                          <p:nvPr/>
                        </p:nvGrpSpPr>
                        <p:grpSpPr bwMode="auto">
                          <a:xfrm>
                            <a:off x="1598" y="1175"/>
                            <a:ext cx="46" cy="66"/>
                            <a:chOff x="1598" y="1175"/>
                            <a:chExt cx="46" cy="66"/>
                          </a:xfrm>
                        </p:grpSpPr>
                        <p:grpSp>
                          <p:nvGrpSpPr>
                            <p:cNvPr id="643" name="Group 102"/>
                            <p:cNvGrpSpPr>
                              <a:grpSpLocks/>
                            </p:cNvGrpSpPr>
                            <p:nvPr/>
                          </p:nvGrpSpPr>
                          <p:grpSpPr bwMode="auto">
                            <a:xfrm>
                              <a:off x="1598" y="1175"/>
                              <a:ext cx="16" cy="66"/>
                              <a:chOff x="1598" y="1175"/>
                              <a:chExt cx="16" cy="66"/>
                            </a:xfrm>
                          </p:grpSpPr>
                          <p:sp>
                            <p:nvSpPr>
                              <p:cNvPr id="647" name="Freeform 103"/>
                              <p:cNvSpPr>
                                <a:spLocks/>
                              </p:cNvSpPr>
                              <p:nvPr/>
                            </p:nvSpPr>
                            <p:spPr bwMode="auto">
                              <a:xfrm>
                                <a:off x="1598" y="1175"/>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648" name="Freeform 104"/>
                              <p:cNvSpPr>
                                <a:spLocks/>
                              </p:cNvSpPr>
                              <p:nvPr/>
                            </p:nvSpPr>
                            <p:spPr bwMode="auto">
                              <a:xfrm>
                                <a:off x="1613" y="1175"/>
                                <a:ext cx="1" cy="66"/>
                              </a:xfrm>
                              <a:custGeom>
                                <a:avLst/>
                                <a:gdLst>
                                  <a:gd name="T0" fmla="*/ 0 w 1"/>
                                  <a:gd name="T1" fmla="*/ 0 h 66"/>
                                  <a:gd name="T2" fmla="*/ 0 w 1"/>
                                  <a:gd name="T3" fmla="*/ 65 h 66"/>
                                  <a:gd name="T4" fmla="*/ 0 w 1"/>
                                  <a:gd name="T5" fmla="*/ 0 h 66"/>
                                  <a:gd name="T6" fmla="*/ 0 60000 65536"/>
                                  <a:gd name="T7" fmla="*/ 0 60000 65536"/>
                                  <a:gd name="T8" fmla="*/ 0 60000 65536"/>
                                  <a:gd name="T9" fmla="*/ 0 w 1"/>
                                  <a:gd name="T10" fmla="*/ 0 h 66"/>
                                  <a:gd name="T11" fmla="*/ 1 w 1"/>
                                  <a:gd name="T12" fmla="*/ 66 h 66"/>
                                </a:gdLst>
                                <a:ahLst/>
                                <a:cxnLst>
                                  <a:cxn ang="T6">
                                    <a:pos x="T0" y="T1"/>
                                  </a:cxn>
                                  <a:cxn ang="T7">
                                    <a:pos x="T2" y="T3"/>
                                  </a:cxn>
                                  <a:cxn ang="T8">
                                    <a:pos x="T4" y="T5"/>
                                  </a:cxn>
                                </a:cxnLst>
                                <a:rect l="T9" t="T10" r="T11" b="T12"/>
                                <a:pathLst>
                                  <a:path w="1" h="66">
                                    <a:moveTo>
                                      <a:pt x="0" y="0"/>
                                    </a:moveTo>
                                    <a:lnTo>
                                      <a:pt x="0" y="65"/>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644" name="Group 105"/>
                            <p:cNvGrpSpPr>
                              <a:grpSpLocks/>
                            </p:cNvGrpSpPr>
                            <p:nvPr/>
                          </p:nvGrpSpPr>
                          <p:grpSpPr bwMode="auto">
                            <a:xfrm>
                              <a:off x="1627" y="1175"/>
                              <a:ext cx="17" cy="66"/>
                              <a:chOff x="1627" y="1175"/>
                              <a:chExt cx="17" cy="66"/>
                            </a:xfrm>
                          </p:grpSpPr>
                          <p:sp>
                            <p:nvSpPr>
                              <p:cNvPr id="645" name="Freeform 106"/>
                              <p:cNvSpPr>
                                <a:spLocks/>
                              </p:cNvSpPr>
                              <p:nvPr/>
                            </p:nvSpPr>
                            <p:spPr bwMode="auto">
                              <a:xfrm>
                                <a:off x="1627" y="1175"/>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646" name="Freeform 107"/>
                              <p:cNvSpPr>
                                <a:spLocks/>
                              </p:cNvSpPr>
                              <p:nvPr/>
                            </p:nvSpPr>
                            <p:spPr bwMode="auto">
                              <a:xfrm>
                                <a:off x="1641" y="1175"/>
                                <a:ext cx="3" cy="66"/>
                              </a:xfrm>
                              <a:custGeom>
                                <a:avLst/>
                                <a:gdLst>
                                  <a:gd name="T0" fmla="*/ 2 w 3"/>
                                  <a:gd name="T1" fmla="*/ 0 h 66"/>
                                  <a:gd name="T2" fmla="*/ 0 w 3"/>
                                  <a:gd name="T3" fmla="*/ 0 h 66"/>
                                  <a:gd name="T4" fmla="*/ 0 w 3"/>
                                  <a:gd name="T5" fmla="*/ 65 h 66"/>
                                  <a:gd name="T6" fmla="*/ 2 w 3"/>
                                  <a:gd name="T7" fmla="*/ 65 h 66"/>
                                  <a:gd name="T8" fmla="*/ 2 w 3"/>
                                  <a:gd name="T9" fmla="*/ 0 h 66"/>
                                  <a:gd name="T10" fmla="*/ 0 60000 65536"/>
                                  <a:gd name="T11" fmla="*/ 0 60000 65536"/>
                                  <a:gd name="T12" fmla="*/ 0 60000 65536"/>
                                  <a:gd name="T13" fmla="*/ 0 60000 65536"/>
                                  <a:gd name="T14" fmla="*/ 0 60000 65536"/>
                                  <a:gd name="T15" fmla="*/ 0 w 3"/>
                                  <a:gd name="T16" fmla="*/ 0 h 66"/>
                                  <a:gd name="T17" fmla="*/ 3 w 3"/>
                                  <a:gd name="T18" fmla="*/ 66 h 66"/>
                                </a:gdLst>
                                <a:ahLst/>
                                <a:cxnLst>
                                  <a:cxn ang="T10">
                                    <a:pos x="T0" y="T1"/>
                                  </a:cxn>
                                  <a:cxn ang="T11">
                                    <a:pos x="T2" y="T3"/>
                                  </a:cxn>
                                  <a:cxn ang="T12">
                                    <a:pos x="T4" y="T5"/>
                                  </a:cxn>
                                  <a:cxn ang="T13">
                                    <a:pos x="T6" y="T7"/>
                                  </a:cxn>
                                  <a:cxn ang="T14">
                                    <a:pos x="T8" y="T9"/>
                                  </a:cxn>
                                </a:cxnLst>
                                <a:rect l="T15" t="T16" r="T17" b="T18"/>
                                <a:pathLst>
                                  <a:path w="3" h="66">
                                    <a:moveTo>
                                      <a:pt x="2" y="0"/>
                                    </a:moveTo>
                                    <a:lnTo>
                                      <a:pt x="0" y="0"/>
                                    </a:lnTo>
                                    <a:lnTo>
                                      <a:pt x="0" y="65"/>
                                    </a:lnTo>
                                    <a:lnTo>
                                      <a:pt x="2" y="65"/>
                                    </a:lnTo>
                                    <a:lnTo>
                                      <a:pt x="2"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grpSp>
                  <p:grpSp>
                    <p:nvGrpSpPr>
                      <p:cNvPr id="608" name="Group 108"/>
                      <p:cNvGrpSpPr>
                        <a:grpSpLocks/>
                      </p:cNvGrpSpPr>
                      <p:nvPr/>
                    </p:nvGrpSpPr>
                    <p:grpSpPr bwMode="auto">
                      <a:xfrm>
                        <a:off x="1656" y="1175"/>
                        <a:ext cx="218" cy="66"/>
                        <a:chOff x="1656" y="1175"/>
                        <a:chExt cx="218" cy="66"/>
                      </a:xfrm>
                    </p:grpSpPr>
                    <p:grpSp>
                      <p:nvGrpSpPr>
                        <p:cNvPr id="609" name="Group 109"/>
                        <p:cNvGrpSpPr>
                          <a:grpSpLocks/>
                        </p:cNvGrpSpPr>
                        <p:nvPr/>
                      </p:nvGrpSpPr>
                      <p:grpSpPr bwMode="auto">
                        <a:xfrm>
                          <a:off x="1656" y="1175"/>
                          <a:ext cx="102" cy="66"/>
                          <a:chOff x="1656" y="1175"/>
                          <a:chExt cx="102" cy="66"/>
                        </a:xfrm>
                      </p:grpSpPr>
                      <p:grpSp>
                        <p:nvGrpSpPr>
                          <p:cNvPr id="625" name="Group 110"/>
                          <p:cNvGrpSpPr>
                            <a:grpSpLocks/>
                          </p:cNvGrpSpPr>
                          <p:nvPr/>
                        </p:nvGrpSpPr>
                        <p:grpSpPr bwMode="auto">
                          <a:xfrm>
                            <a:off x="1656" y="1175"/>
                            <a:ext cx="45" cy="66"/>
                            <a:chOff x="1656" y="1175"/>
                            <a:chExt cx="45" cy="66"/>
                          </a:xfrm>
                        </p:grpSpPr>
                        <p:grpSp>
                          <p:nvGrpSpPr>
                            <p:cNvPr id="633" name="Group 111"/>
                            <p:cNvGrpSpPr>
                              <a:grpSpLocks/>
                            </p:cNvGrpSpPr>
                            <p:nvPr/>
                          </p:nvGrpSpPr>
                          <p:grpSpPr bwMode="auto">
                            <a:xfrm>
                              <a:off x="1656" y="1175"/>
                              <a:ext cx="15" cy="66"/>
                              <a:chOff x="1656" y="1175"/>
                              <a:chExt cx="15" cy="66"/>
                            </a:xfrm>
                          </p:grpSpPr>
                          <p:sp>
                            <p:nvSpPr>
                              <p:cNvPr id="637" name="Freeform 112"/>
                              <p:cNvSpPr>
                                <a:spLocks/>
                              </p:cNvSpPr>
                              <p:nvPr/>
                            </p:nvSpPr>
                            <p:spPr bwMode="auto">
                              <a:xfrm>
                                <a:off x="1656" y="1175"/>
                                <a:ext cx="1" cy="66"/>
                              </a:xfrm>
                              <a:custGeom>
                                <a:avLst/>
                                <a:gdLst>
                                  <a:gd name="T0" fmla="*/ 0 w 1"/>
                                  <a:gd name="T1" fmla="*/ 0 h 66"/>
                                  <a:gd name="T2" fmla="*/ 0 w 1"/>
                                  <a:gd name="T3" fmla="*/ 65 h 66"/>
                                  <a:gd name="T4" fmla="*/ 0 w 1"/>
                                  <a:gd name="T5" fmla="*/ 0 h 66"/>
                                  <a:gd name="T6" fmla="*/ 0 60000 65536"/>
                                  <a:gd name="T7" fmla="*/ 0 60000 65536"/>
                                  <a:gd name="T8" fmla="*/ 0 60000 65536"/>
                                  <a:gd name="T9" fmla="*/ 0 w 1"/>
                                  <a:gd name="T10" fmla="*/ 0 h 66"/>
                                  <a:gd name="T11" fmla="*/ 1 w 1"/>
                                  <a:gd name="T12" fmla="*/ 66 h 66"/>
                                </a:gdLst>
                                <a:ahLst/>
                                <a:cxnLst>
                                  <a:cxn ang="T6">
                                    <a:pos x="T0" y="T1"/>
                                  </a:cxn>
                                  <a:cxn ang="T7">
                                    <a:pos x="T2" y="T3"/>
                                  </a:cxn>
                                  <a:cxn ang="T8">
                                    <a:pos x="T4" y="T5"/>
                                  </a:cxn>
                                </a:cxnLst>
                                <a:rect l="T9" t="T10" r="T11" b="T12"/>
                                <a:pathLst>
                                  <a:path w="1" h="66">
                                    <a:moveTo>
                                      <a:pt x="0" y="0"/>
                                    </a:moveTo>
                                    <a:lnTo>
                                      <a:pt x="0" y="65"/>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638" name="Freeform 113"/>
                              <p:cNvSpPr>
                                <a:spLocks/>
                              </p:cNvSpPr>
                              <p:nvPr/>
                            </p:nvSpPr>
                            <p:spPr bwMode="auto">
                              <a:xfrm>
                                <a:off x="1670" y="1175"/>
                                <a:ext cx="1" cy="66"/>
                              </a:xfrm>
                              <a:custGeom>
                                <a:avLst/>
                                <a:gdLst>
                                  <a:gd name="T0" fmla="*/ 0 w 1"/>
                                  <a:gd name="T1" fmla="*/ 0 h 66"/>
                                  <a:gd name="T2" fmla="*/ 0 w 1"/>
                                  <a:gd name="T3" fmla="*/ 65 h 66"/>
                                  <a:gd name="T4" fmla="*/ 0 w 1"/>
                                  <a:gd name="T5" fmla="*/ 0 h 66"/>
                                  <a:gd name="T6" fmla="*/ 0 60000 65536"/>
                                  <a:gd name="T7" fmla="*/ 0 60000 65536"/>
                                  <a:gd name="T8" fmla="*/ 0 60000 65536"/>
                                  <a:gd name="T9" fmla="*/ 0 w 1"/>
                                  <a:gd name="T10" fmla="*/ 0 h 66"/>
                                  <a:gd name="T11" fmla="*/ 1 w 1"/>
                                  <a:gd name="T12" fmla="*/ 66 h 66"/>
                                </a:gdLst>
                                <a:ahLst/>
                                <a:cxnLst>
                                  <a:cxn ang="T6">
                                    <a:pos x="T0" y="T1"/>
                                  </a:cxn>
                                  <a:cxn ang="T7">
                                    <a:pos x="T2" y="T3"/>
                                  </a:cxn>
                                  <a:cxn ang="T8">
                                    <a:pos x="T4" y="T5"/>
                                  </a:cxn>
                                </a:cxnLst>
                                <a:rect l="T9" t="T10" r="T11" b="T12"/>
                                <a:pathLst>
                                  <a:path w="1" h="66">
                                    <a:moveTo>
                                      <a:pt x="0" y="0"/>
                                    </a:moveTo>
                                    <a:lnTo>
                                      <a:pt x="0" y="65"/>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634" name="Group 114"/>
                            <p:cNvGrpSpPr>
                              <a:grpSpLocks/>
                            </p:cNvGrpSpPr>
                            <p:nvPr/>
                          </p:nvGrpSpPr>
                          <p:grpSpPr bwMode="auto">
                            <a:xfrm>
                              <a:off x="1685" y="1175"/>
                              <a:ext cx="16" cy="66"/>
                              <a:chOff x="1685" y="1175"/>
                              <a:chExt cx="16" cy="66"/>
                            </a:xfrm>
                          </p:grpSpPr>
                          <p:sp>
                            <p:nvSpPr>
                              <p:cNvPr id="635" name="Freeform 115"/>
                              <p:cNvSpPr>
                                <a:spLocks/>
                              </p:cNvSpPr>
                              <p:nvPr/>
                            </p:nvSpPr>
                            <p:spPr bwMode="auto">
                              <a:xfrm>
                                <a:off x="1685" y="1175"/>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636" name="Freeform 116"/>
                              <p:cNvSpPr>
                                <a:spLocks/>
                              </p:cNvSpPr>
                              <p:nvPr/>
                            </p:nvSpPr>
                            <p:spPr bwMode="auto">
                              <a:xfrm>
                                <a:off x="1699" y="1175"/>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nvGrpSpPr>
                          <p:cNvPr id="626" name="Group 117"/>
                          <p:cNvGrpSpPr>
                            <a:grpSpLocks/>
                          </p:cNvGrpSpPr>
                          <p:nvPr/>
                        </p:nvGrpSpPr>
                        <p:grpSpPr bwMode="auto">
                          <a:xfrm>
                            <a:off x="1713" y="1175"/>
                            <a:ext cx="45" cy="66"/>
                            <a:chOff x="1713" y="1175"/>
                            <a:chExt cx="45" cy="66"/>
                          </a:xfrm>
                        </p:grpSpPr>
                        <p:grpSp>
                          <p:nvGrpSpPr>
                            <p:cNvPr id="627" name="Group 118"/>
                            <p:cNvGrpSpPr>
                              <a:grpSpLocks/>
                            </p:cNvGrpSpPr>
                            <p:nvPr/>
                          </p:nvGrpSpPr>
                          <p:grpSpPr bwMode="auto">
                            <a:xfrm>
                              <a:off x="1713" y="1175"/>
                              <a:ext cx="16" cy="66"/>
                              <a:chOff x="1713" y="1175"/>
                              <a:chExt cx="16" cy="66"/>
                            </a:xfrm>
                          </p:grpSpPr>
                          <p:sp>
                            <p:nvSpPr>
                              <p:cNvPr id="631" name="Freeform 119"/>
                              <p:cNvSpPr>
                                <a:spLocks/>
                              </p:cNvSpPr>
                              <p:nvPr/>
                            </p:nvSpPr>
                            <p:spPr bwMode="auto">
                              <a:xfrm>
                                <a:off x="1713" y="1175"/>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632" name="Freeform 120"/>
                              <p:cNvSpPr>
                                <a:spLocks/>
                              </p:cNvSpPr>
                              <p:nvPr/>
                            </p:nvSpPr>
                            <p:spPr bwMode="auto">
                              <a:xfrm>
                                <a:off x="1728" y="1175"/>
                                <a:ext cx="1" cy="66"/>
                              </a:xfrm>
                              <a:custGeom>
                                <a:avLst/>
                                <a:gdLst>
                                  <a:gd name="T0" fmla="*/ 0 w 1"/>
                                  <a:gd name="T1" fmla="*/ 0 h 66"/>
                                  <a:gd name="T2" fmla="*/ 0 w 1"/>
                                  <a:gd name="T3" fmla="*/ 65 h 66"/>
                                  <a:gd name="T4" fmla="*/ 0 w 1"/>
                                  <a:gd name="T5" fmla="*/ 0 h 66"/>
                                  <a:gd name="T6" fmla="*/ 0 60000 65536"/>
                                  <a:gd name="T7" fmla="*/ 0 60000 65536"/>
                                  <a:gd name="T8" fmla="*/ 0 60000 65536"/>
                                  <a:gd name="T9" fmla="*/ 0 w 1"/>
                                  <a:gd name="T10" fmla="*/ 0 h 66"/>
                                  <a:gd name="T11" fmla="*/ 1 w 1"/>
                                  <a:gd name="T12" fmla="*/ 66 h 66"/>
                                </a:gdLst>
                                <a:ahLst/>
                                <a:cxnLst>
                                  <a:cxn ang="T6">
                                    <a:pos x="T0" y="T1"/>
                                  </a:cxn>
                                  <a:cxn ang="T7">
                                    <a:pos x="T2" y="T3"/>
                                  </a:cxn>
                                  <a:cxn ang="T8">
                                    <a:pos x="T4" y="T5"/>
                                  </a:cxn>
                                </a:cxnLst>
                                <a:rect l="T9" t="T10" r="T11" b="T12"/>
                                <a:pathLst>
                                  <a:path w="1" h="66">
                                    <a:moveTo>
                                      <a:pt x="0" y="0"/>
                                    </a:moveTo>
                                    <a:lnTo>
                                      <a:pt x="0" y="65"/>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628" name="Group 121"/>
                            <p:cNvGrpSpPr>
                              <a:grpSpLocks/>
                            </p:cNvGrpSpPr>
                            <p:nvPr/>
                          </p:nvGrpSpPr>
                          <p:grpSpPr bwMode="auto">
                            <a:xfrm>
                              <a:off x="1742" y="1175"/>
                              <a:ext cx="16" cy="66"/>
                              <a:chOff x="1742" y="1175"/>
                              <a:chExt cx="16" cy="66"/>
                            </a:xfrm>
                          </p:grpSpPr>
                          <p:sp>
                            <p:nvSpPr>
                              <p:cNvPr id="629" name="Freeform 122"/>
                              <p:cNvSpPr>
                                <a:spLocks/>
                              </p:cNvSpPr>
                              <p:nvPr/>
                            </p:nvSpPr>
                            <p:spPr bwMode="auto">
                              <a:xfrm>
                                <a:off x="1742" y="1175"/>
                                <a:ext cx="2" cy="66"/>
                              </a:xfrm>
                              <a:custGeom>
                                <a:avLst/>
                                <a:gdLst>
                                  <a:gd name="T0" fmla="*/ 0 w 2"/>
                                  <a:gd name="T1" fmla="*/ 0 h 66"/>
                                  <a:gd name="T2" fmla="*/ 1 w 2"/>
                                  <a:gd name="T3" fmla="*/ 0 h 66"/>
                                  <a:gd name="T4" fmla="*/ 1 w 2"/>
                                  <a:gd name="T5" fmla="*/ 65 h 66"/>
                                  <a:gd name="T6" fmla="*/ 0 w 2"/>
                                  <a:gd name="T7" fmla="*/ 65 h 66"/>
                                  <a:gd name="T8" fmla="*/ 0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0" y="0"/>
                                    </a:moveTo>
                                    <a:lnTo>
                                      <a:pt x="1" y="0"/>
                                    </a:lnTo>
                                    <a:lnTo>
                                      <a:pt x="1" y="65"/>
                                    </a:lnTo>
                                    <a:lnTo>
                                      <a:pt x="0" y="65"/>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630" name="Freeform 123"/>
                              <p:cNvSpPr>
                                <a:spLocks/>
                              </p:cNvSpPr>
                              <p:nvPr/>
                            </p:nvSpPr>
                            <p:spPr bwMode="auto">
                              <a:xfrm>
                                <a:off x="1757" y="1175"/>
                                <a:ext cx="1" cy="66"/>
                              </a:xfrm>
                              <a:custGeom>
                                <a:avLst/>
                                <a:gdLst>
                                  <a:gd name="T0" fmla="*/ 0 w 1"/>
                                  <a:gd name="T1" fmla="*/ 0 h 66"/>
                                  <a:gd name="T2" fmla="*/ 0 w 1"/>
                                  <a:gd name="T3" fmla="*/ 65 h 66"/>
                                  <a:gd name="T4" fmla="*/ 0 w 1"/>
                                  <a:gd name="T5" fmla="*/ 0 h 66"/>
                                  <a:gd name="T6" fmla="*/ 0 60000 65536"/>
                                  <a:gd name="T7" fmla="*/ 0 60000 65536"/>
                                  <a:gd name="T8" fmla="*/ 0 60000 65536"/>
                                  <a:gd name="T9" fmla="*/ 0 w 1"/>
                                  <a:gd name="T10" fmla="*/ 0 h 66"/>
                                  <a:gd name="T11" fmla="*/ 1 w 1"/>
                                  <a:gd name="T12" fmla="*/ 66 h 66"/>
                                </a:gdLst>
                                <a:ahLst/>
                                <a:cxnLst>
                                  <a:cxn ang="T6">
                                    <a:pos x="T0" y="T1"/>
                                  </a:cxn>
                                  <a:cxn ang="T7">
                                    <a:pos x="T2" y="T3"/>
                                  </a:cxn>
                                  <a:cxn ang="T8">
                                    <a:pos x="T4" y="T5"/>
                                  </a:cxn>
                                </a:cxnLst>
                                <a:rect l="T9" t="T10" r="T11" b="T12"/>
                                <a:pathLst>
                                  <a:path w="1" h="66">
                                    <a:moveTo>
                                      <a:pt x="0" y="0"/>
                                    </a:moveTo>
                                    <a:lnTo>
                                      <a:pt x="0" y="65"/>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grpSp>
                      <p:nvGrpSpPr>
                        <p:cNvPr id="610" name="Group 124"/>
                        <p:cNvGrpSpPr>
                          <a:grpSpLocks/>
                        </p:cNvGrpSpPr>
                        <p:nvPr/>
                      </p:nvGrpSpPr>
                      <p:grpSpPr bwMode="auto">
                        <a:xfrm>
                          <a:off x="1770" y="1175"/>
                          <a:ext cx="104" cy="66"/>
                          <a:chOff x="1770" y="1175"/>
                          <a:chExt cx="104" cy="66"/>
                        </a:xfrm>
                      </p:grpSpPr>
                      <p:grpSp>
                        <p:nvGrpSpPr>
                          <p:cNvPr id="611" name="Group 125"/>
                          <p:cNvGrpSpPr>
                            <a:grpSpLocks/>
                          </p:cNvGrpSpPr>
                          <p:nvPr/>
                        </p:nvGrpSpPr>
                        <p:grpSpPr bwMode="auto">
                          <a:xfrm>
                            <a:off x="1770" y="1175"/>
                            <a:ext cx="46" cy="66"/>
                            <a:chOff x="1770" y="1175"/>
                            <a:chExt cx="46" cy="66"/>
                          </a:xfrm>
                        </p:grpSpPr>
                        <p:grpSp>
                          <p:nvGrpSpPr>
                            <p:cNvPr id="619" name="Group 126"/>
                            <p:cNvGrpSpPr>
                              <a:grpSpLocks/>
                            </p:cNvGrpSpPr>
                            <p:nvPr/>
                          </p:nvGrpSpPr>
                          <p:grpSpPr bwMode="auto">
                            <a:xfrm>
                              <a:off x="1770" y="1175"/>
                              <a:ext cx="17" cy="66"/>
                              <a:chOff x="1770" y="1175"/>
                              <a:chExt cx="17" cy="66"/>
                            </a:xfrm>
                          </p:grpSpPr>
                          <p:sp>
                            <p:nvSpPr>
                              <p:cNvPr id="623" name="Freeform 127"/>
                              <p:cNvSpPr>
                                <a:spLocks/>
                              </p:cNvSpPr>
                              <p:nvPr/>
                            </p:nvSpPr>
                            <p:spPr bwMode="auto">
                              <a:xfrm>
                                <a:off x="1770" y="1175"/>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624" name="Freeform 128"/>
                              <p:cNvSpPr>
                                <a:spLocks/>
                              </p:cNvSpPr>
                              <p:nvPr/>
                            </p:nvSpPr>
                            <p:spPr bwMode="auto">
                              <a:xfrm>
                                <a:off x="1785" y="1175"/>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620" name="Group 129"/>
                            <p:cNvGrpSpPr>
                              <a:grpSpLocks/>
                            </p:cNvGrpSpPr>
                            <p:nvPr/>
                          </p:nvGrpSpPr>
                          <p:grpSpPr bwMode="auto">
                            <a:xfrm>
                              <a:off x="1800" y="1175"/>
                              <a:ext cx="16" cy="66"/>
                              <a:chOff x="1800" y="1175"/>
                              <a:chExt cx="16" cy="66"/>
                            </a:xfrm>
                          </p:grpSpPr>
                          <p:sp>
                            <p:nvSpPr>
                              <p:cNvPr id="621" name="Freeform 130"/>
                              <p:cNvSpPr>
                                <a:spLocks/>
                              </p:cNvSpPr>
                              <p:nvPr/>
                            </p:nvSpPr>
                            <p:spPr bwMode="auto">
                              <a:xfrm>
                                <a:off x="1800" y="1175"/>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622" name="Freeform 131"/>
                              <p:cNvSpPr>
                                <a:spLocks/>
                              </p:cNvSpPr>
                              <p:nvPr/>
                            </p:nvSpPr>
                            <p:spPr bwMode="auto">
                              <a:xfrm>
                                <a:off x="1815" y="1175"/>
                                <a:ext cx="1" cy="66"/>
                              </a:xfrm>
                              <a:custGeom>
                                <a:avLst/>
                                <a:gdLst>
                                  <a:gd name="T0" fmla="*/ 0 w 1"/>
                                  <a:gd name="T1" fmla="*/ 0 h 66"/>
                                  <a:gd name="T2" fmla="*/ 0 w 1"/>
                                  <a:gd name="T3" fmla="*/ 65 h 66"/>
                                  <a:gd name="T4" fmla="*/ 0 w 1"/>
                                  <a:gd name="T5" fmla="*/ 0 h 66"/>
                                  <a:gd name="T6" fmla="*/ 0 60000 65536"/>
                                  <a:gd name="T7" fmla="*/ 0 60000 65536"/>
                                  <a:gd name="T8" fmla="*/ 0 60000 65536"/>
                                  <a:gd name="T9" fmla="*/ 0 w 1"/>
                                  <a:gd name="T10" fmla="*/ 0 h 66"/>
                                  <a:gd name="T11" fmla="*/ 1 w 1"/>
                                  <a:gd name="T12" fmla="*/ 66 h 66"/>
                                </a:gdLst>
                                <a:ahLst/>
                                <a:cxnLst>
                                  <a:cxn ang="T6">
                                    <a:pos x="T0" y="T1"/>
                                  </a:cxn>
                                  <a:cxn ang="T7">
                                    <a:pos x="T2" y="T3"/>
                                  </a:cxn>
                                  <a:cxn ang="T8">
                                    <a:pos x="T4" y="T5"/>
                                  </a:cxn>
                                </a:cxnLst>
                                <a:rect l="T9" t="T10" r="T11" b="T12"/>
                                <a:pathLst>
                                  <a:path w="1" h="66">
                                    <a:moveTo>
                                      <a:pt x="0" y="0"/>
                                    </a:moveTo>
                                    <a:lnTo>
                                      <a:pt x="0" y="65"/>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nvGrpSpPr>
                          <p:cNvPr id="612" name="Group 132"/>
                          <p:cNvGrpSpPr>
                            <a:grpSpLocks/>
                          </p:cNvGrpSpPr>
                          <p:nvPr/>
                        </p:nvGrpSpPr>
                        <p:grpSpPr bwMode="auto">
                          <a:xfrm>
                            <a:off x="1828" y="1175"/>
                            <a:ext cx="46" cy="66"/>
                            <a:chOff x="1828" y="1175"/>
                            <a:chExt cx="46" cy="66"/>
                          </a:xfrm>
                        </p:grpSpPr>
                        <p:grpSp>
                          <p:nvGrpSpPr>
                            <p:cNvPr id="613" name="Group 133"/>
                            <p:cNvGrpSpPr>
                              <a:grpSpLocks/>
                            </p:cNvGrpSpPr>
                            <p:nvPr/>
                          </p:nvGrpSpPr>
                          <p:grpSpPr bwMode="auto">
                            <a:xfrm>
                              <a:off x="1828" y="1175"/>
                              <a:ext cx="17" cy="66"/>
                              <a:chOff x="1828" y="1175"/>
                              <a:chExt cx="17" cy="66"/>
                            </a:xfrm>
                          </p:grpSpPr>
                          <p:sp>
                            <p:nvSpPr>
                              <p:cNvPr id="617" name="Freeform 134"/>
                              <p:cNvSpPr>
                                <a:spLocks/>
                              </p:cNvSpPr>
                              <p:nvPr/>
                            </p:nvSpPr>
                            <p:spPr bwMode="auto">
                              <a:xfrm>
                                <a:off x="1828" y="1175"/>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618" name="Freeform 135"/>
                              <p:cNvSpPr>
                                <a:spLocks/>
                              </p:cNvSpPr>
                              <p:nvPr/>
                            </p:nvSpPr>
                            <p:spPr bwMode="auto">
                              <a:xfrm>
                                <a:off x="1843" y="1175"/>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614" name="Group 136"/>
                            <p:cNvGrpSpPr>
                              <a:grpSpLocks/>
                            </p:cNvGrpSpPr>
                            <p:nvPr/>
                          </p:nvGrpSpPr>
                          <p:grpSpPr bwMode="auto">
                            <a:xfrm>
                              <a:off x="1858" y="1175"/>
                              <a:ext cx="16" cy="66"/>
                              <a:chOff x="1858" y="1175"/>
                              <a:chExt cx="16" cy="66"/>
                            </a:xfrm>
                          </p:grpSpPr>
                          <p:sp>
                            <p:nvSpPr>
                              <p:cNvPr id="615" name="Freeform 137"/>
                              <p:cNvSpPr>
                                <a:spLocks/>
                              </p:cNvSpPr>
                              <p:nvPr/>
                            </p:nvSpPr>
                            <p:spPr bwMode="auto">
                              <a:xfrm>
                                <a:off x="1858" y="1175"/>
                                <a:ext cx="1" cy="66"/>
                              </a:xfrm>
                              <a:custGeom>
                                <a:avLst/>
                                <a:gdLst>
                                  <a:gd name="T0" fmla="*/ 0 w 1"/>
                                  <a:gd name="T1" fmla="*/ 0 h 66"/>
                                  <a:gd name="T2" fmla="*/ 0 w 1"/>
                                  <a:gd name="T3" fmla="*/ 65 h 66"/>
                                  <a:gd name="T4" fmla="*/ 0 w 1"/>
                                  <a:gd name="T5" fmla="*/ 0 h 66"/>
                                  <a:gd name="T6" fmla="*/ 0 60000 65536"/>
                                  <a:gd name="T7" fmla="*/ 0 60000 65536"/>
                                  <a:gd name="T8" fmla="*/ 0 60000 65536"/>
                                  <a:gd name="T9" fmla="*/ 0 w 1"/>
                                  <a:gd name="T10" fmla="*/ 0 h 66"/>
                                  <a:gd name="T11" fmla="*/ 1 w 1"/>
                                  <a:gd name="T12" fmla="*/ 66 h 66"/>
                                </a:gdLst>
                                <a:ahLst/>
                                <a:cxnLst>
                                  <a:cxn ang="T6">
                                    <a:pos x="T0" y="T1"/>
                                  </a:cxn>
                                  <a:cxn ang="T7">
                                    <a:pos x="T2" y="T3"/>
                                  </a:cxn>
                                  <a:cxn ang="T8">
                                    <a:pos x="T4" y="T5"/>
                                  </a:cxn>
                                </a:cxnLst>
                                <a:rect l="T9" t="T10" r="T11" b="T12"/>
                                <a:pathLst>
                                  <a:path w="1" h="66">
                                    <a:moveTo>
                                      <a:pt x="0" y="0"/>
                                    </a:moveTo>
                                    <a:lnTo>
                                      <a:pt x="0" y="65"/>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616" name="Freeform 138"/>
                              <p:cNvSpPr>
                                <a:spLocks/>
                              </p:cNvSpPr>
                              <p:nvPr/>
                            </p:nvSpPr>
                            <p:spPr bwMode="auto">
                              <a:xfrm>
                                <a:off x="1872" y="1175"/>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grpSp>
                </p:grpSp>
              </p:grpSp>
            </p:grpSp>
            <p:grpSp>
              <p:nvGrpSpPr>
                <p:cNvPr id="598" name="Group 139"/>
                <p:cNvGrpSpPr>
                  <a:grpSpLocks/>
                </p:cNvGrpSpPr>
                <p:nvPr/>
              </p:nvGrpSpPr>
              <p:grpSpPr bwMode="auto">
                <a:xfrm>
                  <a:off x="955" y="951"/>
                  <a:ext cx="911" cy="162"/>
                  <a:chOff x="955" y="951"/>
                  <a:chExt cx="911" cy="162"/>
                </a:xfrm>
              </p:grpSpPr>
              <p:sp>
                <p:nvSpPr>
                  <p:cNvPr id="599" name="Rectangle 140"/>
                  <p:cNvSpPr>
                    <a:spLocks noChangeArrowheads="1"/>
                  </p:cNvSpPr>
                  <p:nvPr/>
                </p:nvSpPr>
                <p:spPr bwMode="auto">
                  <a:xfrm>
                    <a:off x="955" y="951"/>
                    <a:ext cx="189" cy="162"/>
                  </a:xfrm>
                  <a:prstGeom prst="rect">
                    <a:avLst/>
                  </a:prstGeom>
                  <a:solidFill>
                    <a:srgbClr val="C0C0C0"/>
                  </a:solidFill>
                  <a:ln w="12700">
                    <a:solidFill>
                      <a:srgbClr val="000000"/>
                    </a:solidFill>
                    <a:miter lim="800000"/>
                    <a:headEnd/>
                    <a:tailEnd/>
                  </a:ln>
                </p:spPr>
                <p:txBody>
                  <a:bodyPr wrap="none" anchor="ctr"/>
                  <a:lstStyle/>
                  <a:p>
                    <a:endParaRPr lang="en-US" dirty="0"/>
                  </a:p>
                </p:txBody>
              </p:sp>
              <p:sp>
                <p:nvSpPr>
                  <p:cNvPr id="600" name="Rectangle 141"/>
                  <p:cNvSpPr>
                    <a:spLocks noChangeArrowheads="1"/>
                  </p:cNvSpPr>
                  <p:nvPr/>
                </p:nvSpPr>
                <p:spPr bwMode="auto">
                  <a:xfrm>
                    <a:off x="1155" y="951"/>
                    <a:ext cx="272" cy="162"/>
                  </a:xfrm>
                  <a:prstGeom prst="rect">
                    <a:avLst/>
                  </a:prstGeom>
                  <a:solidFill>
                    <a:srgbClr val="C0C0C0"/>
                  </a:solidFill>
                  <a:ln w="12700">
                    <a:solidFill>
                      <a:srgbClr val="000000"/>
                    </a:solidFill>
                    <a:miter lim="800000"/>
                    <a:headEnd/>
                    <a:tailEnd/>
                  </a:ln>
                </p:spPr>
                <p:txBody>
                  <a:bodyPr wrap="none" anchor="ctr"/>
                  <a:lstStyle/>
                  <a:p>
                    <a:endParaRPr lang="en-US" dirty="0"/>
                  </a:p>
                </p:txBody>
              </p:sp>
              <p:sp>
                <p:nvSpPr>
                  <p:cNvPr id="601" name="Rectangle 142"/>
                  <p:cNvSpPr>
                    <a:spLocks noChangeArrowheads="1"/>
                  </p:cNvSpPr>
                  <p:nvPr/>
                </p:nvSpPr>
                <p:spPr bwMode="auto">
                  <a:xfrm>
                    <a:off x="1438" y="951"/>
                    <a:ext cx="295" cy="162"/>
                  </a:xfrm>
                  <a:prstGeom prst="rect">
                    <a:avLst/>
                  </a:prstGeom>
                  <a:solidFill>
                    <a:srgbClr val="C0C0C0"/>
                  </a:solidFill>
                  <a:ln w="12700">
                    <a:solidFill>
                      <a:srgbClr val="000000"/>
                    </a:solidFill>
                    <a:miter lim="800000"/>
                    <a:headEnd/>
                    <a:tailEnd/>
                  </a:ln>
                </p:spPr>
                <p:txBody>
                  <a:bodyPr wrap="none" anchor="ctr"/>
                  <a:lstStyle/>
                  <a:p>
                    <a:endParaRPr lang="en-US" dirty="0"/>
                  </a:p>
                </p:txBody>
              </p:sp>
              <p:sp>
                <p:nvSpPr>
                  <p:cNvPr id="602" name="Rectangle 143"/>
                  <p:cNvSpPr>
                    <a:spLocks noChangeArrowheads="1"/>
                  </p:cNvSpPr>
                  <p:nvPr/>
                </p:nvSpPr>
                <p:spPr bwMode="auto">
                  <a:xfrm>
                    <a:off x="1744" y="951"/>
                    <a:ext cx="122" cy="162"/>
                  </a:xfrm>
                  <a:prstGeom prst="rect">
                    <a:avLst/>
                  </a:prstGeom>
                  <a:solidFill>
                    <a:srgbClr val="C0C0C0"/>
                  </a:solidFill>
                  <a:ln w="12700">
                    <a:solidFill>
                      <a:srgbClr val="000000"/>
                    </a:solidFill>
                    <a:miter lim="800000"/>
                    <a:headEnd/>
                    <a:tailEnd/>
                  </a:ln>
                </p:spPr>
                <p:txBody>
                  <a:bodyPr wrap="none" anchor="ctr"/>
                  <a:lstStyle/>
                  <a:p>
                    <a:endParaRPr lang="en-US" dirty="0"/>
                  </a:p>
                </p:txBody>
              </p:sp>
            </p:grpSp>
          </p:grpSp>
          <p:grpSp>
            <p:nvGrpSpPr>
              <p:cNvPr id="552" name="Group 144"/>
              <p:cNvGrpSpPr>
                <a:grpSpLocks/>
              </p:cNvGrpSpPr>
              <p:nvPr/>
            </p:nvGrpSpPr>
            <p:grpSpPr bwMode="auto">
              <a:xfrm>
                <a:off x="1758" y="969"/>
                <a:ext cx="80" cy="75"/>
                <a:chOff x="1758" y="969"/>
                <a:chExt cx="80" cy="75"/>
              </a:xfrm>
            </p:grpSpPr>
            <p:sp>
              <p:nvSpPr>
                <p:cNvPr id="592" name="Rectangle 145"/>
                <p:cNvSpPr>
                  <a:spLocks noChangeArrowheads="1"/>
                </p:cNvSpPr>
                <p:nvPr/>
              </p:nvSpPr>
              <p:spPr bwMode="auto">
                <a:xfrm>
                  <a:off x="1799" y="969"/>
                  <a:ext cx="39" cy="75"/>
                </a:xfrm>
                <a:prstGeom prst="rect">
                  <a:avLst/>
                </a:prstGeom>
                <a:solidFill>
                  <a:srgbClr val="000000"/>
                </a:solidFill>
                <a:ln w="12700">
                  <a:solidFill>
                    <a:srgbClr val="000000"/>
                  </a:solidFill>
                  <a:miter lim="800000"/>
                  <a:headEnd/>
                  <a:tailEnd/>
                </a:ln>
              </p:spPr>
              <p:txBody>
                <a:bodyPr wrap="none" anchor="ctr"/>
                <a:lstStyle/>
                <a:p>
                  <a:endParaRPr lang="en-US" dirty="0"/>
                </a:p>
              </p:txBody>
            </p:sp>
            <p:sp>
              <p:nvSpPr>
                <p:cNvPr id="593" name="Rectangle 146"/>
                <p:cNvSpPr>
                  <a:spLocks noChangeArrowheads="1"/>
                </p:cNvSpPr>
                <p:nvPr/>
              </p:nvSpPr>
              <p:spPr bwMode="auto">
                <a:xfrm>
                  <a:off x="1805" y="996"/>
                  <a:ext cx="27" cy="3"/>
                </a:xfrm>
                <a:prstGeom prst="rect">
                  <a:avLst/>
                </a:prstGeom>
                <a:solidFill>
                  <a:srgbClr val="C0C0C0"/>
                </a:solidFill>
                <a:ln w="12700">
                  <a:solidFill>
                    <a:srgbClr val="000000"/>
                  </a:solidFill>
                  <a:miter lim="800000"/>
                  <a:headEnd/>
                  <a:tailEnd/>
                </a:ln>
              </p:spPr>
              <p:txBody>
                <a:bodyPr wrap="none" anchor="ctr"/>
                <a:lstStyle/>
                <a:p>
                  <a:endParaRPr lang="en-US" dirty="0"/>
                </a:p>
              </p:txBody>
            </p:sp>
            <p:grpSp>
              <p:nvGrpSpPr>
                <p:cNvPr id="594" name="Group 147"/>
                <p:cNvGrpSpPr>
                  <a:grpSpLocks/>
                </p:cNvGrpSpPr>
                <p:nvPr/>
              </p:nvGrpSpPr>
              <p:grpSpPr bwMode="auto">
                <a:xfrm>
                  <a:off x="1758" y="975"/>
                  <a:ext cx="9" cy="51"/>
                  <a:chOff x="1758" y="975"/>
                  <a:chExt cx="9" cy="51"/>
                </a:xfrm>
              </p:grpSpPr>
              <p:sp>
                <p:nvSpPr>
                  <p:cNvPr id="595" name="Rectangle 148"/>
                  <p:cNvSpPr>
                    <a:spLocks noChangeArrowheads="1"/>
                  </p:cNvSpPr>
                  <p:nvPr/>
                </p:nvSpPr>
                <p:spPr bwMode="auto">
                  <a:xfrm>
                    <a:off x="1758" y="975"/>
                    <a:ext cx="9" cy="5"/>
                  </a:xfrm>
                  <a:prstGeom prst="rect">
                    <a:avLst/>
                  </a:prstGeom>
                  <a:solidFill>
                    <a:srgbClr val="C0C0C0"/>
                  </a:solidFill>
                  <a:ln w="12700">
                    <a:solidFill>
                      <a:srgbClr val="000000"/>
                    </a:solidFill>
                    <a:miter lim="800000"/>
                    <a:headEnd/>
                    <a:tailEnd/>
                  </a:ln>
                </p:spPr>
                <p:txBody>
                  <a:bodyPr wrap="none" anchor="ctr"/>
                  <a:lstStyle/>
                  <a:p>
                    <a:endParaRPr lang="en-US" dirty="0"/>
                  </a:p>
                </p:txBody>
              </p:sp>
              <p:sp>
                <p:nvSpPr>
                  <p:cNvPr id="596" name="Rectangle 149"/>
                  <p:cNvSpPr>
                    <a:spLocks noChangeArrowheads="1"/>
                  </p:cNvSpPr>
                  <p:nvPr/>
                </p:nvSpPr>
                <p:spPr bwMode="auto">
                  <a:xfrm>
                    <a:off x="1758" y="1021"/>
                    <a:ext cx="9" cy="5"/>
                  </a:xfrm>
                  <a:prstGeom prst="rect">
                    <a:avLst/>
                  </a:prstGeom>
                  <a:solidFill>
                    <a:srgbClr val="C0C0C0"/>
                  </a:solidFill>
                  <a:ln w="12700">
                    <a:solidFill>
                      <a:srgbClr val="000000"/>
                    </a:solidFill>
                    <a:miter lim="800000"/>
                    <a:headEnd/>
                    <a:tailEnd/>
                  </a:ln>
                </p:spPr>
                <p:txBody>
                  <a:bodyPr wrap="none" anchor="ctr"/>
                  <a:lstStyle/>
                  <a:p>
                    <a:endParaRPr lang="en-US" dirty="0"/>
                  </a:p>
                </p:txBody>
              </p:sp>
            </p:grpSp>
          </p:grpSp>
          <p:grpSp>
            <p:nvGrpSpPr>
              <p:cNvPr id="553" name="Group 150"/>
              <p:cNvGrpSpPr>
                <a:grpSpLocks/>
              </p:cNvGrpSpPr>
              <p:nvPr/>
            </p:nvGrpSpPr>
            <p:grpSpPr bwMode="auto">
              <a:xfrm>
                <a:off x="1166" y="973"/>
                <a:ext cx="247" cy="105"/>
                <a:chOff x="1166" y="973"/>
                <a:chExt cx="247" cy="105"/>
              </a:xfrm>
            </p:grpSpPr>
            <p:grpSp>
              <p:nvGrpSpPr>
                <p:cNvPr id="586" name="Group 151"/>
                <p:cNvGrpSpPr>
                  <a:grpSpLocks/>
                </p:cNvGrpSpPr>
                <p:nvPr/>
              </p:nvGrpSpPr>
              <p:grpSpPr bwMode="auto">
                <a:xfrm>
                  <a:off x="1172" y="974"/>
                  <a:ext cx="241" cy="53"/>
                  <a:chOff x="1172" y="974"/>
                  <a:chExt cx="241" cy="53"/>
                </a:xfrm>
              </p:grpSpPr>
              <p:sp>
                <p:nvSpPr>
                  <p:cNvPr id="589" name="Rectangle 152"/>
                  <p:cNvSpPr>
                    <a:spLocks noChangeArrowheads="1"/>
                  </p:cNvSpPr>
                  <p:nvPr/>
                </p:nvSpPr>
                <p:spPr bwMode="auto">
                  <a:xfrm>
                    <a:off x="1248" y="974"/>
                    <a:ext cx="88" cy="53"/>
                  </a:xfrm>
                  <a:prstGeom prst="rect">
                    <a:avLst/>
                  </a:prstGeom>
                  <a:solidFill>
                    <a:srgbClr val="808080"/>
                  </a:solidFill>
                  <a:ln w="12700">
                    <a:solidFill>
                      <a:srgbClr val="000000"/>
                    </a:solidFill>
                    <a:miter lim="800000"/>
                    <a:headEnd/>
                    <a:tailEnd/>
                  </a:ln>
                </p:spPr>
                <p:txBody>
                  <a:bodyPr wrap="none" anchor="ctr"/>
                  <a:lstStyle/>
                  <a:p>
                    <a:endParaRPr lang="en-US" dirty="0"/>
                  </a:p>
                </p:txBody>
              </p:sp>
              <p:sp>
                <p:nvSpPr>
                  <p:cNvPr id="590" name="Rectangle 153"/>
                  <p:cNvSpPr>
                    <a:spLocks noChangeArrowheads="1"/>
                  </p:cNvSpPr>
                  <p:nvPr/>
                </p:nvSpPr>
                <p:spPr bwMode="auto">
                  <a:xfrm>
                    <a:off x="1248" y="1002"/>
                    <a:ext cx="88" cy="25"/>
                  </a:xfrm>
                  <a:prstGeom prst="rect">
                    <a:avLst/>
                  </a:prstGeom>
                  <a:solidFill>
                    <a:srgbClr val="000000"/>
                  </a:solidFill>
                  <a:ln w="12700">
                    <a:solidFill>
                      <a:srgbClr val="000000"/>
                    </a:solidFill>
                    <a:miter lim="800000"/>
                    <a:headEnd/>
                    <a:tailEnd/>
                  </a:ln>
                </p:spPr>
                <p:txBody>
                  <a:bodyPr wrap="none" anchor="ctr"/>
                  <a:lstStyle/>
                  <a:p>
                    <a:endParaRPr lang="en-US" dirty="0"/>
                  </a:p>
                </p:txBody>
              </p:sp>
              <p:sp>
                <p:nvSpPr>
                  <p:cNvPr id="591" name="Rectangle 154"/>
                  <p:cNvSpPr>
                    <a:spLocks noChangeArrowheads="1"/>
                  </p:cNvSpPr>
                  <p:nvPr/>
                </p:nvSpPr>
                <p:spPr bwMode="auto">
                  <a:xfrm>
                    <a:off x="1172" y="1001"/>
                    <a:ext cx="241" cy="12"/>
                  </a:xfrm>
                  <a:prstGeom prst="rect">
                    <a:avLst/>
                  </a:prstGeom>
                  <a:solidFill>
                    <a:srgbClr val="000000"/>
                  </a:solidFill>
                  <a:ln w="12700">
                    <a:noFill/>
                    <a:miter lim="800000"/>
                    <a:headEnd/>
                    <a:tailEnd/>
                  </a:ln>
                </p:spPr>
                <p:txBody>
                  <a:bodyPr wrap="none" anchor="ctr"/>
                  <a:lstStyle/>
                  <a:p>
                    <a:endParaRPr lang="en-US" dirty="0"/>
                  </a:p>
                </p:txBody>
              </p:sp>
            </p:grpSp>
            <p:sp>
              <p:nvSpPr>
                <p:cNvPr id="587" name="Rectangle 155"/>
                <p:cNvSpPr>
                  <a:spLocks noChangeArrowheads="1"/>
                </p:cNvSpPr>
                <p:nvPr/>
              </p:nvSpPr>
              <p:spPr bwMode="auto">
                <a:xfrm>
                  <a:off x="1166" y="973"/>
                  <a:ext cx="11" cy="4"/>
                </a:xfrm>
                <a:prstGeom prst="rect">
                  <a:avLst/>
                </a:prstGeom>
                <a:solidFill>
                  <a:srgbClr val="008000"/>
                </a:solidFill>
                <a:ln w="12700">
                  <a:solidFill>
                    <a:srgbClr val="000000"/>
                  </a:solidFill>
                  <a:miter lim="800000"/>
                  <a:headEnd/>
                  <a:tailEnd/>
                </a:ln>
              </p:spPr>
              <p:txBody>
                <a:bodyPr wrap="none" anchor="ctr"/>
                <a:lstStyle/>
                <a:p>
                  <a:endParaRPr lang="en-US" dirty="0"/>
                </a:p>
              </p:txBody>
            </p:sp>
            <p:sp>
              <p:nvSpPr>
                <p:cNvPr id="588" name="Rectangle 156"/>
                <p:cNvSpPr>
                  <a:spLocks noChangeArrowheads="1"/>
                </p:cNvSpPr>
                <p:nvPr/>
              </p:nvSpPr>
              <p:spPr bwMode="auto">
                <a:xfrm>
                  <a:off x="1374" y="1059"/>
                  <a:ext cx="21" cy="19"/>
                </a:xfrm>
                <a:prstGeom prst="rect">
                  <a:avLst/>
                </a:prstGeom>
                <a:solidFill>
                  <a:srgbClr val="000000"/>
                </a:solidFill>
                <a:ln w="12700">
                  <a:solidFill>
                    <a:srgbClr val="000000"/>
                  </a:solidFill>
                  <a:miter lim="800000"/>
                  <a:headEnd/>
                  <a:tailEnd/>
                </a:ln>
              </p:spPr>
              <p:txBody>
                <a:bodyPr wrap="none" anchor="ctr"/>
                <a:lstStyle/>
                <a:p>
                  <a:endParaRPr lang="en-US" dirty="0"/>
                </a:p>
              </p:txBody>
            </p:sp>
          </p:grpSp>
          <p:grpSp>
            <p:nvGrpSpPr>
              <p:cNvPr id="554" name="Group 157"/>
              <p:cNvGrpSpPr>
                <a:grpSpLocks/>
              </p:cNvGrpSpPr>
              <p:nvPr/>
            </p:nvGrpSpPr>
            <p:grpSpPr bwMode="auto">
              <a:xfrm>
                <a:off x="967" y="1075"/>
                <a:ext cx="167" cy="32"/>
                <a:chOff x="967" y="1075"/>
                <a:chExt cx="167" cy="32"/>
              </a:xfrm>
            </p:grpSpPr>
            <p:grpSp>
              <p:nvGrpSpPr>
                <p:cNvPr id="556" name="Group 158"/>
                <p:cNvGrpSpPr>
                  <a:grpSpLocks/>
                </p:cNvGrpSpPr>
                <p:nvPr/>
              </p:nvGrpSpPr>
              <p:grpSpPr bwMode="auto">
                <a:xfrm>
                  <a:off x="967" y="1075"/>
                  <a:ext cx="81" cy="32"/>
                  <a:chOff x="967" y="1075"/>
                  <a:chExt cx="81" cy="32"/>
                </a:xfrm>
              </p:grpSpPr>
              <p:grpSp>
                <p:nvGrpSpPr>
                  <p:cNvPr id="572" name="Group 159"/>
                  <p:cNvGrpSpPr>
                    <a:grpSpLocks/>
                  </p:cNvGrpSpPr>
                  <p:nvPr/>
                </p:nvGrpSpPr>
                <p:grpSpPr bwMode="auto">
                  <a:xfrm>
                    <a:off x="967" y="1075"/>
                    <a:ext cx="36" cy="32"/>
                    <a:chOff x="967" y="1075"/>
                    <a:chExt cx="36" cy="32"/>
                  </a:xfrm>
                </p:grpSpPr>
                <p:grpSp>
                  <p:nvGrpSpPr>
                    <p:cNvPr id="580" name="Group 160"/>
                    <p:cNvGrpSpPr>
                      <a:grpSpLocks/>
                    </p:cNvGrpSpPr>
                    <p:nvPr/>
                  </p:nvGrpSpPr>
                  <p:grpSpPr bwMode="auto">
                    <a:xfrm>
                      <a:off x="967" y="1075"/>
                      <a:ext cx="14" cy="32"/>
                      <a:chOff x="967" y="1075"/>
                      <a:chExt cx="14" cy="32"/>
                    </a:xfrm>
                  </p:grpSpPr>
                  <p:sp>
                    <p:nvSpPr>
                      <p:cNvPr id="584" name="Freeform 161"/>
                      <p:cNvSpPr>
                        <a:spLocks/>
                      </p:cNvSpPr>
                      <p:nvPr/>
                    </p:nvSpPr>
                    <p:spPr bwMode="auto">
                      <a:xfrm>
                        <a:off x="967" y="1075"/>
                        <a:ext cx="3" cy="32"/>
                      </a:xfrm>
                      <a:custGeom>
                        <a:avLst/>
                        <a:gdLst>
                          <a:gd name="T0" fmla="*/ 2 w 3"/>
                          <a:gd name="T1" fmla="*/ 0 h 32"/>
                          <a:gd name="T2" fmla="*/ 0 w 3"/>
                          <a:gd name="T3" fmla="*/ 0 h 32"/>
                          <a:gd name="T4" fmla="*/ 0 w 3"/>
                          <a:gd name="T5" fmla="*/ 31 h 32"/>
                          <a:gd name="T6" fmla="*/ 2 w 3"/>
                          <a:gd name="T7" fmla="*/ 31 h 32"/>
                          <a:gd name="T8" fmla="*/ 2 w 3"/>
                          <a:gd name="T9" fmla="*/ 0 h 32"/>
                          <a:gd name="T10" fmla="*/ 0 60000 65536"/>
                          <a:gd name="T11" fmla="*/ 0 60000 65536"/>
                          <a:gd name="T12" fmla="*/ 0 60000 65536"/>
                          <a:gd name="T13" fmla="*/ 0 60000 65536"/>
                          <a:gd name="T14" fmla="*/ 0 60000 65536"/>
                          <a:gd name="T15" fmla="*/ 0 w 3"/>
                          <a:gd name="T16" fmla="*/ 0 h 32"/>
                          <a:gd name="T17" fmla="*/ 3 w 3"/>
                          <a:gd name="T18" fmla="*/ 32 h 32"/>
                        </a:gdLst>
                        <a:ahLst/>
                        <a:cxnLst>
                          <a:cxn ang="T10">
                            <a:pos x="T0" y="T1"/>
                          </a:cxn>
                          <a:cxn ang="T11">
                            <a:pos x="T2" y="T3"/>
                          </a:cxn>
                          <a:cxn ang="T12">
                            <a:pos x="T4" y="T5"/>
                          </a:cxn>
                          <a:cxn ang="T13">
                            <a:pos x="T6" y="T7"/>
                          </a:cxn>
                          <a:cxn ang="T14">
                            <a:pos x="T8" y="T9"/>
                          </a:cxn>
                        </a:cxnLst>
                        <a:rect l="T15" t="T16" r="T17" b="T18"/>
                        <a:pathLst>
                          <a:path w="3" h="32">
                            <a:moveTo>
                              <a:pt x="2" y="0"/>
                            </a:moveTo>
                            <a:lnTo>
                              <a:pt x="0" y="0"/>
                            </a:lnTo>
                            <a:lnTo>
                              <a:pt x="0" y="31"/>
                            </a:lnTo>
                            <a:lnTo>
                              <a:pt x="2" y="31"/>
                            </a:lnTo>
                            <a:lnTo>
                              <a:pt x="2"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585" name="Freeform 162"/>
                      <p:cNvSpPr>
                        <a:spLocks/>
                      </p:cNvSpPr>
                      <p:nvPr/>
                    </p:nvSpPr>
                    <p:spPr bwMode="auto">
                      <a:xfrm>
                        <a:off x="977" y="1075"/>
                        <a:ext cx="4" cy="32"/>
                      </a:xfrm>
                      <a:custGeom>
                        <a:avLst/>
                        <a:gdLst>
                          <a:gd name="T0" fmla="*/ 3 w 4"/>
                          <a:gd name="T1" fmla="*/ 0 h 32"/>
                          <a:gd name="T2" fmla="*/ 0 w 4"/>
                          <a:gd name="T3" fmla="*/ 0 h 32"/>
                          <a:gd name="T4" fmla="*/ 0 w 4"/>
                          <a:gd name="T5" fmla="*/ 31 h 32"/>
                          <a:gd name="T6" fmla="*/ 3 w 4"/>
                          <a:gd name="T7" fmla="*/ 31 h 32"/>
                          <a:gd name="T8" fmla="*/ 3 w 4"/>
                          <a:gd name="T9" fmla="*/ 0 h 32"/>
                          <a:gd name="T10" fmla="*/ 0 60000 65536"/>
                          <a:gd name="T11" fmla="*/ 0 60000 65536"/>
                          <a:gd name="T12" fmla="*/ 0 60000 65536"/>
                          <a:gd name="T13" fmla="*/ 0 60000 65536"/>
                          <a:gd name="T14" fmla="*/ 0 60000 65536"/>
                          <a:gd name="T15" fmla="*/ 0 w 4"/>
                          <a:gd name="T16" fmla="*/ 0 h 32"/>
                          <a:gd name="T17" fmla="*/ 4 w 4"/>
                          <a:gd name="T18" fmla="*/ 32 h 32"/>
                        </a:gdLst>
                        <a:ahLst/>
                        <a:cxnLst>
                          <a:cxn ang="T10">
                            <a:pos x="T0" y="T1"/>
                          </a:cxn>
                          <a:cxn ang="T11">
                            <a:pos x="T2" y="T3"/>
                          </a:cxn>
                          <a:cxn ang="T12">
                            <a:pos x="T4" y="T5"/>
                          </a:cxn>
                          <a:cxn ang="T13">
                            <a:pos x="T6" y="T7"/>
                          </a:cxn>
                          <a:cxn ang="T14">
                            <a:pos x="T8" y="T9"/>
                          </a:cxn>
                        </a:cxnLst>
                        <a:rect l="T15" t="T16" r="T17" b="T18"/>
                        <a:pathLst>
                          <a:path w="4" h="32">
                            <a:moveTo>
                              <a:pt x="3" y="0"/>
                            </a:moveTo>
                            <a:lnTo>
                              <a:pt x="0" y="0"/>
                            </a:lnTo>
                            <a:lnTo>
                              <a:pt x="0" y="31"/>
                            </a:lnTo>
                            <a:lnTo>
                              <a:pt x="3" y="31"/>
                            </a:lnTo>
                            <a:lnTo>
                              <a:pt x="3"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581" name="Group 163"/>
                    <p:cNvGrpSpPr>
                      <a:grpSpLocks/>
                    </p:cNvGrpSpPr>
                    <p:nvPr/>
                  </p:nvGrpSpPr>
                  <p:grpSpPr bwMode="auto">
                    <a:xfrm>
                      <a:off x="989" y="1075"/>
                      <a:ext cx="14" cy="32"/>
                      <a:chOff x="989" y="1075"/>
                      <a:chExt cx="14" cy="32"/>
                    </a:xfrm>
                  </p:grpSpPr>
                  <p:sp>
                    <p:nvSpPr>
                      <p:cNvPr id="582" name="Freeform 164"/>
                      <p:cNvSpPr>
                        <a:spLocks/>
                      </p:cNvSpPr>
                      <p:nvPr/>
                    </p:nvSpPr>
                    <p:spPr bwMode="auto">
                      <a:xfrm>
                        <a:off x="989" y="1075"/>
                        <a:ext cx="4" cy="32"/>
                      </a:xfrm>
                      <a:custGeom>
                        <a:avLst/>
                        <a:gdLst>
                          <a:gd name="T0" fmla="*/ 3 w 4"/>
                          <a:gd name="T1" fmla="*/ 0 h 32"/>
                          <a:gd name="T2" fmla="*/ 0 w 4"/>
                          <a:gd name="T3" fmla="*/ 0 h 32"/>
                          <a:gd name="T4" fmla="*/ 0 w 4"/>
                          <a:gd name="T5" fmla="*/ 31 h 32"/>
                          <a:gd name="T6" fmla="*/ 3 w 4"/>
                          <a:gd name="T7" fmla="*/ 31 h 32"/>
                          <a:gd name="T8" fmla="*/ 3 w 4"/>
                          <a:gd name="T9" fmla="*/ 0 h 32"/>
                          <a:gd name="T10" fmla="*/ 0 60000 65536"/>
                          <a:gd name="T11" fmla="*/ 0 60000 65536"/>
                          <a:gd name="T12" fmla="*/ 0 60000 65536"/>
                          <a:gd name="T13" fmla="*/ 0 60000 65536"/>
                          <a:gd name="T14" fmla="*/ 0 60000 65536"/>
                          <a:gd name="T15" fmla="*/ 0 w 4"/>
                          <a:gd name="T16" fmla="*/ 0 h 32"/>
                          <a:gd name="T17" fmla="*/ 4 w 4"/>
                          <a:gd name="T18" fmla="*/ 32 h 32"/>
                        </a:gdLst>
                        <a:ahLst/>
                        <a:cxnLst>
                          <a:cxn ang="T10">
                            <a:pos x="T0" y="T1"/>
                          </a:cxn>
                          <a:cxn ang="T11">
                            <a:pos x="T2" y="T3"/>
                          </a:cxn>
                          <a:cxn ang="T12">
                            <a:pos x="T4" y="T5"/>
                          </a:cxn>
                          <a:cxn ang="T13">
                            <a:pos x="T6" y="T7"/>
                          </a:cxn>
                          <a:cxn ang="T14">
                            <a:pos x="T8" y="T9"/>
                          </a:cxn>
                        </a:cxnLst>
                        <a:rect l="T15" t="T16" r="T17" b="T18"/>
                        <a:pathLst>
                          <a:path w="4" h="32">
                            <a:moveTo>
                              <a:pt x="3" y="0"/>
                            </a:moveTo>
                            <a:lnTo>
                              <a:pt x="0" y="0"/>
                            </a:lnTo>
                            <a:lnTo>
                              <a:pt x="0" y="31"/>
                            </a:lnTo>
                            <a:lnTo>
                              <a:pt x="3" y="31"/>
                            </a:lnTo>
                            <a:lnTo>
                              <a:pt x="3"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583" name="Freeform 165"/>
                      <p:cNvSpPr>
                        <a:spLocks/>
                      </p:cNvSpPr>
                      <p:nvPr/>
                    </p:nvSpPr>
                    <p:spPr bwMode="auto">
                      <a:xfrm>
                        <a:off x="1000" y="1075"/>
                        <a:ext cx="3" cy="32"/>
                      </a:xfrm>
                      <a:custGeom>
                        <a:avLst/>
                        <a:gdLst>
                          <a:gd name="T0" fmla="*/ 2 w 3"/>
                          <a:gd name="T1" fmla="*/ 0 h 32"/>
                          <a:gd name="T2" fmla="*/ 0 w 3"/>
                          <a:gd name="T3" fmla="*/ 0 h 32"/>
                          <a:gd name="T4" fmla="*/ 0 w 3"/>
                          <a:gd name="T5" fmla="*/ 31 h 32"/>
                          <a:gd name="T6" fmla="*/ 2 w 3"/>
                          <a:gd name="T7" fmla="*/ 31 h 32"/>
                          <a:gd name="T8" fmla="*/ 2 w 3"/>
                          <a:gd name="T9" fmla="*/ 0 h 32"/>
                          <a:gd name="T10" fmla="*/ 0 60000 65536"/>
                          <a:gd name="T11" fmla="*/ 0 60000 65536"/>
                          <a:gd name="T12" fmla="*/ 0 60000 65536"/>
                          <a:gd name="T13" fmla="*/ 0 60000 65536"/>
                          <a:gd name="T14" fmla="*/ 0 60000 65536"/>
                          <a:gd name="T15" fmla="*/ 0 w 3"/>
                          <a:gd name="T16" fmla="*/ 0 h 32"/>
                          <a:gd name="T17" fmla="*/ 3 w 3"/>
                          <a:gd name="T18" fmla="*/ 32 h 32"/>
                        </a:gdLst>
                        <a:ahLst/>
                        <a:cxnLst>
                          <a:cxn ang="T10">
                            <a:pos x="T0" y="T1"/>
                          </a:cxn>
                          <a:cxn ang="T11">
                            <a:pos x="T2" y="T3"/>
                          </a:cxn>
                          <a:cxn ang="T12">
                            <a:pos x="T4" y="T5"/>
                          </a:cxn>
                          <a:cxn ang="T13">
                            <a:pos x="T6" y="T7"/>
                          </a:cxn>
                          <a:cxn ang="T14">
                            <a:pos x="T8" y="T9"/>
                          </a:cxn>
                        </a:cxnLst>
                        <a:rect l="T15" t="T16" r="T17" b="T18"/>
                        <a:pathLst>
                          <a:path w="3" h="32">
                            <a:moveTo>
                              <a:pt x="2" y="0"/>
                            </a:moveTo>
                            <a:lnTo>
                              <a:pt x="0" y="0"/>
                            </a:lnTo>
                            <a:lnTo>
                              <a:pt x="0" y="31"/>
                            </a:lnTo>
                            <a:lnTo>
                              <a:pt x="2" y="31"/>
                            </a:lnTo>
                            <a:lnTo>
                              <a:pt x="2"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nvGrpSpPr>
                  <p:cNvPr id="573" name="Group 166"/>
                  <p:cNvGrpSpPr>
                    <a:grpSpLocks/>
                  </p:cNvGrpSpPr>
                  <p:nvPr/>
                </p:nvGrpSpPr>
                <p:grpSpPr bwMode="auto">
                  <a:xfrm>
                    <a:off x="1011" y="1075"/>
                    <a:ext cx="37" cy="32"/>
                    <a:chOff x="1011" y="1075"/>
                    <a:chExt cx="37" cy="32"/>
                  </a:xfrm>
                </p:grpSpPr>
                <p:grpSp>
                  <p:nvGrpSpPr>
                    <p:cNvPr id="574" name="Group 167"/>
                    <p:cNvGrpSpPr>
                      <a:grpSpLocks/>
                    </p:cNvGrpSpPr>
                    <p:nvPr/>
                  </p:nvGrpSpPr>
                  <p:grpSpPr bwMode="auto">
                    <a:xfrm>
                      <a:off x="1011" y="1075"/>
                      <a:ext cx="14" cy="32"/>
                      <a:chOff x="1011" y="1075"/>
                      <a:chExt cx="14" cy="32"/>
                    </a:xfrm>
                  </p:grpSpPr>
                  <p:sp>
                    <p:nvSpPr>
                      <p:cNvPr id="578" name="Freeform 168"/>
                      <p:cNvSpPr>
                        <a:spLocks/>
                      </p:cNvSpPr>
                      <p:nvPr/>
                    </p:nvSpPr>
                    <p:spPr bwMode="auto">
                      <a:xfrm>
                        <a:off x="1011" y="1075"/>
                        <a:ext cx="3" cy="32"/>
                      </a:xfrm>
                      <a:custGeom>
                        <a:avLst/>
                        <a:gdLst>
                          <a:gd name="T0" fmla="*/ 2 w 3"/>
                          <a:gd name="T1" fmla="*/ 0 h 32"/>
                          <a:gd name="T2" fmla="*/ 0 w 3"/>
                          <a:gd name="T3" fmla="*/ 0 h 32"/>
                          <a:gd name="T4" fmla="*/ 0 w 3"/>
                          <a:gd name="T5" fmla="*/ 31 h 32"/>
                          <a:gd name="T6" fmla="*/ 2 w 3"/>
                          <a:gd name="T7" fmla="*/ 31 h 32"/>
                          <a:gd name="T8" fmla="*/ 2 w 3"/>
                          <a:gd name="T9" fmla="*/ 0 h 32"/>
                          <a:gd name="T10" fmla="*/ 0 60000 65536"/>
                          <a:gd name="T11" fmla="*/ 0 60000 65536"/>
                          <a:gd name="T12" fmla="*/ 0 60000 65536"/>
                          <a:gd name="T13" fmla="*/ 0 60000 65536"/>
                          <a:gd name="T14" fmla="*/ 0 60000 65536"/>
                          <a:gd name="T15" fmla="*/ 0 w 3"/>
                          <a:gd name="T16" fmla="*/ 0 h 32"/>
                          <a:gd name="T17" fmla="*/ 3 w 3"/>
                          <a:gd name="T18" fmla="*/ 32 h 32"/>
                        </a:gdLst>
                        <a:ahLst/>
                        <a:cxnLst>
                          <a:cxn ang="T10">
                            <a:pos x="T0" y="T1"/>
                          </a:cxn>
                          <a:cxn ang="T11">
                            <a:pos x="T2" y="T3"/>
                          </a:cxn>
                          <a:cxn ang="T12">
                            <a:pos x="T4" y="T5"/>
                          </a:cxn>
                          <a:cxn ang="T13">
                            <a:pos x="T6" y="T7"/>
                          </a:cxn>
                          <a:cxn ang="T14">
                            <a:pos x="T8" y="T9"/>
                          </a:cxn>
                        </a:cxnLst>
                        <a:rect l="T15" t="T16" r="T17" b="T18"/>
                        <a:pathLst>
                          <a:path w="3" h="32">
                            <a:moveTo>
                              <a:pt x="2" y="0"/>
                            </a:moveTo>
                            <a:lnTo>
                              <a:pt x="0" y="0"/>
                            </a:lnTo>
                            <a:lnTo>
                              <a:pt x="0" y="31"/>
                            </a:lnTo>
                            <a:lnTo>
                              <a:pt x="2" y="31"/>
                            </a:lnTo>
                            <a:lnTo>
                              <a:pt x="2"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579" name="Freeform 169"/>
                      <p:cNvSpPr>
                        <a:spLocks/>
                      </p:cNvSpPr>
                      <p:nvPr/>
                    </p:nvSpPr>
                    <p:spPr bwMode="auto">
                      <a:xfrm>
                        <a:off x="1021" y="1075"/>
                        <a:ext cx="4" cy="32"/>
                      </a:xfrm>
                      <a:custGeom>
                        <a:avLst/>
                        <a:gdLst>
                          <a:gd name="T0" fmla="*/ 3 w 4"/>
                          <a:gd name="T1" fmla="*/ 0 h 32"/>
                          <a:gd name="T2" fmla="*/ 0 w 4"/>
                          <a:gd name="T3" fmla="*/ 0 h 32"/>
                          <a:gd name="T4" fmla="*/ 0 w 4"/>
                          <a:gd name="T5" fmla="*/ 31 h 32"/>
                          <a:gd name="T6" fmla="*/ 3 w 4"/>
                          <a:gd name="T7" fmla="*/ 31 h 32"/>
                          <a:gd name="T8" fmla="*/ 3 w 4"/>
                          <a:gd name="T9" fmla="*/ 0 h 32"/>
                          <a:gd name="T10" fmla="*/ 0 60000 65536"/>
                          <a:gd name="T11" fmla="*/ 0 60000 65536"/>
                          <a:gd name="T12" fmla="*/ 0 60000 65536"/>
                          <a:gd name="T13" fmla="*/ 0 60000 65536"/>
                          <a:gd name="T14" fmla="*/ 0 60000 65536"/>
                          <a:gd name="T15" fmla="*/ 0 w 4"/>
                          <a:gd name="T16" fmla="*/ 0 h 32"/>
                          <a:gd name="T17" fmla="*/ 4 w 4"/>
                          <a:gd name="T18" fmla="*/ 32 h 32"/>
                        </a:gdLst>
                        <a:ahLst/>
                        <a:cxnLst>
                          <a:cxn ang="T10">
                            <a:pos x="T0" y="T1"/>
                          </a:cxn>
                          <a:cxn ang="T11">
                            <a:pos x="T2" y="T3"/>
                          </a:cxn>
                          <a:cxn ang="T12">
                            <a:pos x="T4" y="T5"/>
                          </a:cxn>
                          <a:cxn ang="T13">
                            <a:pos x="T6" y="T7"/>
                          </a:cxn>
                          <a:cxn ang="T14">
                            <a:pos x="T8" y="T9"/>
                          </a:cxn>
                        </a:cxnLst>
                        <a:rect l="T15" t="T16" r="T17" b="T18"/>
                        <a:pathLst>
                          <a:path w="4" h="32">
                            <a:moveTo>
                              <a:pt x="3" y="0"/>
                            </a:moveTo>
                            <a:lnTo>
                              <a:pt x="0" y="0"/>
                            </a:lnTo>
                            <a:lnTo>
                              <a:pt x="0" y="31"/>
                            </a:lnTo>
                            <a:lnTo>
                              <a:pt x="3" y="31"/>
                            </a:lnTo>
                            <a:lnTo>
                              <a:pt x="3"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575" name="Group 170"/>
                    <p:cNvGrpSpPr>
                      <a:grpSpLocks/>
                    </p:cNvGrpSpPr>
                    <p:nvPr/>
                  </p:nvGrpSpPr>
                  <p:grpSpPr bwMode="auto">
                    <a:xfrm>
                      <a:off x="1033" y="1075"/>
                      <a:ext cx="15" cy="32"/>
                      <a:chOff x="1033" y="1075"/>
                      <a:chExt cx="15" cy="32"/>
                    </a:xfrm>
                  </p:grpSpPr>
                  <p:sp>
                    <p:nvSpPr>
                      <p:cNvPr id="576" name="Freeform 171"/>
                      <p:cNvSpPr>
                        <a:spLocks/>
                      </p:cNvSpPr>
                      <p:nvPr/>
                    </p:nvSpPr>
                    <p:spPr bwMode="auto">
                      <a:xfrm>
                        <a:off x="1033" y="1075"/>
                        <a:ext cx="3" cy="32"/>
                      </a:xfrm>
                      <a:custGeom>
                        <a:avLst/>
                        <a:gdLst>
                          <a:gd name="T0" fmla="*/ 2 w 3"/>
                          <a:gd name="T1" fmla="*/ 0 h 32"/>
                          <a:gd name="T2" fmla="*/ 0 w 3"/>
                          <a:gd name="T3" fmla="*/ 0 h 32"/>
                          <a:gd name="T4" fmla="*/ 0 w 3"/>
                          <a:gd name="T5" fmla="*/ 31 h 32"/>
                          <a:gd name="T6" fmla="*/ 2 w 3"/>
                          <a:gd name="T7" fmla="*/ 31 h 32"/>
                          <a:gd name="T8" fmla="*/ 2 w 3"/>
                          <a:gd name="T9" fmla="*/ 0 h 32"/>
                          <a:gd name="T10" fmla="*/ 0 60000 65536"/>
                          <a:gd name="T11" fmla="*/ 0 60000 65536"/>
                          <a:gd name="T12" fmla="*/ 0 60000 65536"/>
                          <a:gd name="T13" fmla="*/ 0 60000 65536"/>
                          <a:gd name="T14" fmla="*/ 0 60000 65536"/>
                          <a:gd name="T15" fmla="*/ 0 w 3"/>
                          <a:gd name="T16" fmla="*/ 0 h 32"/>
                          <a:gd name="T17" fmla="*/ 3 w 3"/>
                          <a:gd name="T18" fmla="*/ 32 h 32"/>
                        </a:gdLst>
                        <a:ahLst/>
                        <a:cxnLst>
                          <a:cxn ang="T10">
                            <a:pos x="T0" y="T1"/>
                          </a:cxn>
                          <a:cxn ang="T11">
                            <a:pos x="T2" y="T3"/>
                          </a:cxn>
                          <a:cxn ang="T12">
                            <a:pos x="T4" y="T5"/>
                          </a:cxn>
                          <a:cxn ang="T13">
                            <a:pos x="T6" y="T7"/>
                          </a:cxn>
                          <a:cxn ang="T14">
                            <a:pos x="T8" y="T9"/>
                          </a:cxn>
                        </a:cxnLst>
                        <a:rect l="T15" t="T16" r="T17" b="T18"/>
                        <a:pathLst>
                          <a:path w="3" h="32">
                            <a:moveTo>
                              <a:pt x="2" y="0"/>
                            </a:moveTo>
                            <a:lnTo>
                              <a:pt x="0" y="0"/>
                            </a:lnTo>
                            <a:lnTo>
                              <a:pt x="0" y="31"/>
                            </a:lnTo>
                            <a:lnTo>
                              <a:pt x="2" y="31"/>
                            </a:lnTo>
                            <a:lnTo>
                              <a:pt x="2"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577" name="Freeform 172"/>
                      <p:cNvSpPr>
                        <a:spLocks/>
                      </p:cNvSpPr>
                      <p:nvPr/>
                    </p:nvSpPr>
                    <p:spPr bwMode="auto">
                      <a:xfrm>
                        <a:off x="1043" y="1075"/>
                        <a:ext cx="5" cy="32"/>
                      </a:xfrm>
                      <a:custGeom>
                        <a:avLst/>
                        <a:gdLst>
                          <a:gd name="T0" fmla="*/ 4 w 5"/>
                          <a:gd name="T1" fmla="*/ 0 h 32"/>
                          <a:gd name="T2" fmla="*/ 0 w 5"/>
                          <a:gd name="T3" fmla="*/ 0 h 32"/>
                          <a:gd name="T4" fmla="*/ 0 w 5"/>
                          <a:gd name="T5" fmla="*/ 31 h 32"/>
                          <a:gd name="T6" fmla="*/ 4 w 5"/>
                          <a:gd name="T7" fmla="*/ 31 h 32"/>
                          <a:gd name="T8" fmla="*/ 4 w 5"/>
                          <a:gd name="T9" fmla="*/ 0 h 32"/>
                          <a:gd name="T10" fmla="*/ 0 60000 65536"/>
                          <a:gd name="T11" fmla="*/ 0 60000 65536"/>
                          <a:gd name="T12" fmla="*/ 0 60000 65536"/>
                          <a:gd name="T13" fmla="*/ 0 60000 65536"/>
                          <a:gd name="T14" fmla="*/ 0 60000 65536"/>
                          <a:gd name="T15" fmla="*/ 0 w 5"/>
                          <a:gd name="T16" fmla="*/ 0 h 32"/>
                          <a:gd name="T17" fmla="*/ 5 w 5"/>
                          <a:gd name="T18" fmla="*/ 32 h 32"/>
                        </a:gdLst>
                        <a:ahLst/>
                        <a:cxnLst>
                          <a:cxn ang="T10">
                            <a:pos x="T0" y="T1"/>
                          </a:cxn>
                          <a:cxn ang="T11">
                            <a:pos x="T2" y="T3"/>
                          </a:cxn>
                          <a:cxn ang="T12">
                            <a:pos x="T4" y="T5"/>
                          </a:cxn>
                          <a:cxn ang="T13">
                            <a:pos x="T6" y="T7"/>
                          </a:cxn>
                          <a:cxn ang="T14">
                            <a:pos x="T8" y="T9"/>
                          </a:cxn>
                        </a:cxnLst>
                        <a:rect l="T15" t="T16" r="T17" b="T18"/>
                        <a:pathLst>
                          <a:path w="5" h="32">
                            <a:moveTo>
                              <a:pt x="4" y="0"/>
                            </a:moveTo>
                            <a:lnTo>
                              <a:pt x="0" y="0"/>
                            </a:lnTo>
                            <a:lnTo>
                              <a:pt x="0" y="31"/>
                            </a:lnTo>
                            <a:lnTo>
                              <a:pt x="4" y="31"/>
                            </a:lnTo>
                            <a:lnTo>
                              <a:pt x="4"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grpSp>
              <p:nvGrpSpPr>
                <p:cNvPr id="557" name="Group 173"/>
                <p:cNvGrpSpPr>
                  <a:grpSpLocks/>
                </p:cNvGrpSpPr>
                <p:nvPr/>
              </p:nvGrpSpPr>
              <p:grpSpPr bwMode="auto">
                <a:xfrm>
                  <a:off x="1055" y="1075"/>
                  <a:ext cx="79" cy="32"/>
                  <a:chOff x="1055" y="1075"/>
                  <a:chExt cx="79" cy="32"/>
                </a:xfrm>
              </p:grpSpPr>
              <p:grpSp>
                <p:nvGrpSpPr>
                  <p:cNvPr id="558" name="Group 174"/>
                  <p:cNvGrpSpPr>
                    <a:grpSpLocks/>
                  </p:cNvGrpSpPr>
                  <p:nvPr/>
                </p:nvGrpSpPr>
                <p:grpSpPr bwMode="auto">
                  <a:xfrm>
                    <a:off x="1055" y="1075"/>
                    <a:ext cx="36" cy="32"/>
                    <a:chOff x="1055" y="1075"/>
                    <a:chExt cx="36" cy="32"/>
                  </a:xfrm>
                </p:grpSpPr>
                <p:grpSp>
                  <p:nvGrpSpPr>
                    <p:cNvPr id="566" name="Group 175"/>
                    <p:cNvGrpSpPr>
                      <a:grpSpLocks/>
                    </p:cNvGrpSpPr>
                    <p:nvPr/>
                  </p:nvGrpSpPr>
                  <p:grpSpPr bwMode="auto">
                    <a:xfrm>
                      <a:off x="1055" y="1075"/>
                      <a:ext cx="14" cy="32"/>
                      <a:chOff x="1055" y="1075"/>
                      <a:chExt cx="14" cy="32"/>
                    </a:xfrm>
                  </p:grpSpPr>
                  <p:sp>
                    <p:nvSpPr>
                      <p:cNvPr id="570" name="Freeform 176"/>
                      <p:cNvSpPr>
                        <a:spLocks/>
                      </p:cNvSpPr>
                      <p:nvPr/>
                    </p:nvSpPr>
                    <p:spPr bwMode="auto">
                      <a:xfrm>
                        <a:off x="1055" y="1075"/>
                        <a:ext cx="4" cy="32"/>
                      </a:xfrm>
                      <a:custGeom>
                        <a:avLst/>
                        <a:gdLst>
                          <a:gd name="T0" fmla="*/ 3 w 4"/>
                          <a:gd name="T1" fmla="*/ 0 h 32"/>
                          <a:gd name="T2" fmla="*/ 0 w 4"/>
                          <a:gd name="T3" fmla="*/ 0 h 32"/>
                          <a:gd name="T4" fmla="*/ 0 w 4"/>
                          <a:gd name="T5" fmla="*/ 31 h 32"/>
                          <a:gd name="T6" fmla="*/ 3 w 4"/>
                          <a:gd name="T7" fmla="*/ 31 h 32"/>
                          <a:gd name="T8" fmla="*/ 3 w 4"/>
                          <a:gd name="T9" fmla="*/ 0 h 32"/>
                          <a:gd name="T10" fmla="*/ 0 60000 65536"/>
                          <a:gd name="T11" fmla="*/ 0 60000 65536"/>
                          <a:gd name="T12" fmla="*/ 0 60000 65536"/>
                          <a:gd name="T13" fmla="*/ 0 60000 65536"/>
                          <a:gd name="T14" fmla="*/ 0 60000 65536"/>
                          <a:gd name="T15" fmla="*/ 0 w 4"/>
                          <a:gd name="T16" fmla="*/ 0 h 32"/>
                          <a:gd name="T17" fmla="*/ 4 w 4"/>
                          <a:gd name="T18" fmla="*/ 32 h 32"/>
                        </a:gdLst>
                        <a:ahLst/>
                        <a:cxnLst>
                          <a:cxn ang="T10">
                            <a:pos x="T0" y="T1"/>
                          </a:cxn>
                          <a:cxn ang="T11">
                            <a:pos x="T2" y="T3"/>
                          </a:cxn>
                          <a:cxn ang="T12">
                            <a:pos x="T4" y="T5"/>
                          </a:cxn>
                          <a:cxn ang="T13">
                            <a:pos x="T6" y="T7"/>
                          </a:cxn>
                          <a:cxn ang="T14">
                            <a:pos x="T8" y="T9"/>
                          </a:cxn>
                        </a:cxnLst>
                        <a:rect l="T15" t="T16" r="T17" b="T18"/>
                        <a:pathLst>
                          <a:path w="4" h="32">
                            <a:moveTo>
                              <a:pt x="3" y="0"/>
                            </a:moveTo>
                            <a:lnTo>
                              <a:pt x="0" y="0"/>
                            </a:lnTo>
                            <a:lnTo>
                              <a:pt x="0" y="31"/>
                            </a:lnTo>
                            <a:lnTo>
                              <a:pt x="3" y="31"/>
                            </a:lnTo>
                            <a:lnTo>
                              <a:pt x="3"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571" name="Freeform 177"/>
                      <p:cNvSpPr>
                        <a:spLocks/>
                      </p:cNvSpPr>
                      <p:nvPr/>
                    </p:nvSpPr>
                    <p:spPr bwMode="auto">
                      <a:xfrm>
                        <a:off x="1064" y="1075"/>
                        <a:ext cx="5" cy="32"/>
                      </a:xfrm>
                      <a:custGeom>
                        <a:avLst/>
                        <a:gdLst>
                          <a:gd name="T0" fmla="*/ 4 w 5"/>
                          <a:gd name="T1" fmla="*/ 0 h 32"/>
                          <a:gd name="T2" fmla="*/ 0 w 5"/>
                          <a:gd name="T3" fmla="*/ 0 h 32"/>
                          <a:gd name="T4" fmla="*/ 0 w 5"/>
                          <a:gd name="T5" fmla="*/ 31 h 32"/>
                          <a:gd name="T6" fmla="*/ 4 w 5"/>
                          <a:gd name="T7" fmla="*/ 31 h 32"/>
                          <a:gd name="T8" fmla="*/ 4 w 5"/>
                          <a:gd name="T9" fmla="*/ 0 h 32"/>
                          <a:gd name="T10" fmla="*/ 0 60000 65536"/>
                          <a:gd name="T11" fmla="*/ 0 60000 65536"/>
                          <a:gd name="T12" fmla="*/ 0 60000 65536"/>
                          <a:gd name="T13" fmla="*/ 0 60000 65536"/>
                          <a:gd name="T14" fmla="*/ 0 60000 65536"/>
                          <a:gd name="T15" fmla="*/ 0 w 5"/>
                          <a:gd name="T16" fmla="*/ 0 h 32"/>
                          <a:gd name="T17" fmla="*/ 5 w 5"/>
                          <a:gd name="T18" fmla="*/ 32 h 32"/>
                        </a:gdLst>
                        <a:ahLst/>
                        <a:cxnLst>
                          <a:cxn ang="T10">
                            <a:pos x="T0" y="T1"/>
                          </a:cxn>
                          <a:cxn ang="T11">
                            <a:pos x="T2" y="T3"/>
                          </a:cxn>
                          <a:cxn ang="T12">
                            <a:pos x="T4" y="T5"/>
                          </a:cxn>
                          <a:cxn ang="T13">
                            <a:pos x="T6" y="T7"/>
                          </a:cxn>
                          <a:cxn ang="T14">
                            <a:pos x="T8" y="T9"/>
                          </a:cxn>
                        </a:cxnLst>
                        <a:rect l="T15" t="T16" r="T17" b="T18"/>
                        <a:pathLst>
                          <a:path w="5" h="32">
                            <a:moveTo>
                              <a:pt x="4" y="0"/>
                            </a:moveTo>
                            <a:lnTo>
                              <a:pt x="0" y="0"/>
                            </a:lnTo>
                            <a:lnTo>
                              <a:pt x="0" y="31"/>
                            </a:lnTo>
                            <a:lnTo>
                              <a:pt x="4" y="31"/>
                            </a:lnTo>
                            <a:lnTo>
                              <a:pt x="4"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567" name="Group 178"/>
                    <p:cNvGrpSpPr>
                      <a:grpSpLocks/>
                    </p:cNvGrpSpPr>
                    <p:nvPr/>
                  </p:nvGrpSpPr>
                  <p:grpSpPr bwMode="auto">
                    <a:xfrm>
                      <a:off x="1076" y="1075"/>
                      <a:ext cx="15" cy="32"/>
                      <a:chOff x="1076" y="1075"/>
                      <a:chExt cx="15" cy="32"/>
                    </a:xfrm>
                  </p:grpSpPr>
                  <p:sp>
                    <p:nvSpPr>
                      <p:cNvPr id="568" name="Freeform 179"/>
                      <p:cNvSpPr>
                        <a:spLocks/>
                      </p:cNvSpPr>
                      <p:nvPr/>
                    </p:nvSpPr>
                    <p:spPr bwMode="auto">
                      <a:xfrm>
                        <a:off x="1076" y="1075"/>
                        <a:ext cx="3" cy="32"/>
                      </a:xfrm>
                      <a:custGeom>
                        <a:avLst/>
                        <a:gdLst>
                          <a:gd name="T0" fmla="*/ 2 w 3"/>
                          <a:gd name="T1" fmla="*/ 0 h 32"/>
                          <a:gd name="T2" fmla="*/ 0 w 3"/>
                          <a:gd name="T3" fmla="*/ 0 h 32"/>
                          <a:gd name="T4" fmla="*/ 0 w 3"/>
                          <a:gd name="T5" fmla="*/ 31 h 32"/>
                          <a:gd name="T6" fmla="*/ 2 w 3"/>
                          <a:gd name="T7" fmla="*/ 31 h 32"/>
                          <a:gd name="T8" fmla="*/ 2 w 3"/>
                          <a:gd name="T9" fmla="*/ 0 h 32"/>
                          <a:gd name="T10" fmla="*/ 0 60000 65536"/>
                          <a:gd name="T11" fmla="*/ 0 60000 65536"/>
                          <a:gd name="T12" fmla="*/ 0 60000 65536"/>
                          <a:gd name="T13" fmla="*/ 0 60000 65536"/>
                          <a:gd name="T14" fmla="*/ 0 60000 65536"/>
                          <a:gd name="T15" fmla="*/ 0 w 3"/>
                          <a:gd name="T16" fmla="*/ 0 h 32"/>
                          <a:gd name="T17" fmla="*/ 3 w 3"/>
                          <a:gd name="T18" fmla="*/ 32 h 32"/>
                        </a:gdLst>
                        <a:ahLst/>
                        <a:cxnLst>
                          <a:cxn ang="T10">
                            <a:pos x="T0" y="T1"/>
                          </a:cxn>
                          <a:cxn ang="T11">
                            <a:pos x="T2" y="T3"/>
                          </a:cxn>
                          <a:cxn ang="T12">
                            <a:pos x="T4" y="T5"/>
                          </a:cxn>
                          <a:cxn ang="T13">
                            <a:pos x="T6" y="T7"/>
                          </a:cxn>
                          <a:cxn ang="T14">
                            <a:pos x="T8" y="T9"/>
                          </a:cxn>
                        </a:cxnLst>
                        <a:rect l="T15" t="T16" r="T17" b="T18"/>
                        <a:pathLst>
                          <a:path w="3" h="32">
                            <a:moveTo>
                              <a:pt x="2" y="0"/>
                            </a:moveTo>
                            <a:lnTo>
                              <a:pt x="0" y="0"/>
                            </a:lnTo>
                            <a:lnTo>
                              <a:pt x="0" y="31"/>
                            </a:lnTo>
                            <a:lnTo>
                              <a:pt x="2" y="31"/>
                            </a:lnTo>
                            <a:lnTo>
                              <a:pt x="2"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569" name="Freeform 180"/>
                      <p:cNvSpPr>
                        <a:spLocks/>
                      </p:cNvSpPr>
                      <p:nvPr/>
                    </p:nvSpPr>
                    <p:spPr bwMode="auto">
                      <a:xfrm>
                        <a:off x="1087" y="1075"/>
                        <a:ext cx="4" cy="32"/>
                      </a:xfrm>
                      <a:custGeom>
                        <a:avLst/>
                        <a:gdLst>
                          <a:gd name="T0" fmla="*/ 3 w 4"/>
                          <a:gd name="T1" fmla="*/ 0 h 32"/>
                          <a:gd name="T2" fmla="*/ 0 w 4"/>
                          <a:gd name="T3" fmla="*/ 0 h 32"/>
                          <a:gd name="T4" fmla="*/ 0 w 4"/>
                          <a:gd name="T5" fmla="*/ 31 h 32"/>
                          <a:gd name="T6" fmla="*/ 3 w 4"/>
                          <a:gd name="T7" fmla="*/ 31 h 32"/>
                          <a:gd name="T8" fmla="*/ 3 w 4"/>
                          <a:gd name="T9" fmla="*/ 0 h 32"/>
                          <a:gd name="T10" fmla="*/ 0 60000 65536"/>
                          <a:gd name="T11" fmla="*/ 0 60000 65536"/>
                          <a:gd name="T12" fmla="*/ 0 60000 65536"/>
                          <a:gd name="T13" fmla="*/ 0 60000 65536"/>
                          <a:gd name="T14" fmla="*/ 0 60000 65536"/>
                          <a:gd name="T15" fmla="*/ 0 w 4"/>
                          <a:gd name="T16" fmla="*/ 0 h 32"/>
                          <a:gd name="T17" fmla="*/ 4 w 4"/>
                          <a:gd name="T18" fmla="*/ 32 h 32"/>
                        </a:gdLst>
                        <a:ahLst/>
                        <a:cxnLst>
                          <a:cxn ang="T10">
                            <a:pos x="T0" y="T1"/>
                          </a:cxn>
                          <a:cxn ang="T11">
                            <a:pos x="T2" y="T3"/>
                          </a:cxn>
                          <a:cxn ang="T12">
                            <a:pos x="T4" y="T5"/>
                          </a:cxn>
                          <a:cxn ang="T13">
                            <a:pos x="T6" y="T7"/>
                          </a:cxn>
                          <a:cxn ang="T14">
                            <a:pos x="T8" y="T9"/>
                          </a:cxn>
                        </a:cxnLst>
                        <a:rect l="T15" t="T16" r="T17" b="T18"/>
                        <a:pathLst>
                          <a:path w="4" h="32">
                            <a:moveTo>
                              <a:pt x="3" y="0"/>
                            </a:moveTo>
                            <a:lnTo>
                              <a:pt x="0" y="0"/>
                            </a:lnTo>
                            <a:lnTo>
                              <a:pt x="0" y="31"/>
                            </a:lnTo>
                            <a:lnTo>
                              <a:pt x="3" y="31"/>
                            </a:lnTo>
                            <a:lnTo>
                              <a:pt x="3"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nvGrpSpPr>
                  <p:cNvPr id="559" name="Group 181"/>
                  <p:cNvGrpSpPr>
                    <a:grpSpLocks/>
                  </p:cNvGrpSpPr>
                  <p:nvPr/>
                </p:nvGrpSpPr>
                <p:grpSpPr bwMode="auto">
                  <a:xfrm>
                    <a:off x="1098" y="1075"/>
                    <a:ext cx="36" cy="32"/>
                    <a:chOff x="1098" y="1075"/>
                    <a:chExt cx="36" cy="32"/>
                  </a:xfrm>
                </p:grpSpPr>
                <p:grpSp>
                  <p:nvGrpSpPr>
                    <p:cNvPr id="560" name="Group 182"/>
                    <p:cNvGrpSpPr>
                      <a:grpSpLocks/>
                    </p:cNvGrpSpPr>
                    <p:nvPr/>
                  </p:nvGrpSpPr>
                  <p:grpSpPr bwMode="auto">
                    <a:xfrm>
                      <a:off x="1098" y="1075"/>
                      <a:ext cx="14" cy="32"/>
                      <a:chOff x="1098" y="1075"/>
                      <a:chExt cx="14" cy="32"/>
                    </a:xfrm>
                  </p:grpSpPr>
                  <p:sp>
                    <p:nvSpPr>
                      <p:cNvPr id="564" name="Freeform 183"/>
                      <p:cNvSpPr>
                        <a:spLocks/>
                      </p:cNvSpPr>
                      <p:nvPr/>
                    </p:nvSpPr>
                    <p:spPr bwMode="auto">
                      <a:xfrm>
                        <a:off x="1098" y="1075"/>
                        <a:ext cx="4" cy="32"/>
                      </a:xfrm>
                      <a:custGeom>
                        <a:avLst/>
                        <a:gdLst>
                          <a:gd name="T0" fmla="*/ 3 w 4"/>
                          <a:gd name="T1" fmla="*/ 0 h 32"/>
                          <a:gd name="T2" fmla="*/ 0 w 4"/>
                          <a:gd name="T3" fmla="*/ 0 h 32"/>
                          <a:gd name="T4" fmla="*/ 0 w 4"/>
                          <a:gd name="T5" fmla="*/ 31 h 32"/>
                          <a:gd name="T6" fmla="*/ 3 w 4"/>
                          <a:gd name="T7" fmla="*/ 31 h 32"/>
                          <a:gd name="T8" fmla="*/ 3 w 4"/>
                          <a:gd name="T9" fmla="*/ 0 h 32"/>
                          <a:gd name="T10" fmla="*/ 0 60000 65536"/>
                          <a:gd name="T11" fmla="*/ 0 60000 65536"/>
                          <a:gd name="T12" fmla="*/ 0 60000 65536"/>
                          <a:gd name="T13" fmla="*/ 0 60000 65536"/>
                          <a:gd name="T14" fmla="*/ 0 60000 65536"/>
                          <a:gd name="T15" fmla="*/ 0 w 4"/>
                          <a:gd name="T16" fmla="*/ 0 h 32"/>
                          <a:gd name="T17" fmla="*/ 4 w 4"/>
                          <a:gd name="T18" fmla="*/ 32 h 32"/>
                        </a:gdLst>
                        <a:ahLst/>
                        <a:cxnLst>
                          <a:cxn ang="T10">
                            <a:pos x="T0" y="T1"/>
                          </a:cxn>
                          <a:cxn ang="T11">
                            <a:pos x="T2" y="T3"/>
                          </a:cxn>
                          <a:cxn ang="T12">
                            <a:pos x="T4" y="T5"/>
                          </a:cxn>
                          <a:cxn ang="T13">
                            <a:pos x="T6" y="T7"/>
                          </a:cxn>
                          <a:cxn ang="T14">
                            <a:pos x="T8" y="T9"/>
                          </a:cxn>
                        </a:cxnLst>
                        <a:rect l="T15" t="T16" r="T17" b="T18"/>
                        <a:pathLst>
                          <a:path w="4" h="32">
                            <a:moveTo>
                              <a:pt x="3" y="0"/>
                            </a:moveTo>
                            <a:lnTo>
                              <a:pt x="0" y="0"/>
                            </a:lnTo>
                            <a:lnTo>
                              <a:pt x="0" y="31"/>
                            </a:lnTo>
                            <a:lnTo>
                              <a:pt x="3" y="31"/>
                            </a:lnTo>
                            <a:lnTo>
                              <a:pt x="3"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565" name="Freeform 184"/>
                      <p:cNvSpPr>
                        <a:spLocks/>
                      </p:cNvSpPr>
                      <p:nvPr/>
                    </p:nvSpPr>
                    <p:spPr bwMode="auto">
                      <a:xfrm>
                        <a:off x="1109" y="1075"/>
                        <a:ext cx="3" cy="32"/>
                      </a:xfrm>
                      <a:custGeom>
                        <a:avLst/>
                        <a:gdLst>
                          <a:gd name="T0" fmla="*/ 2 w 3"/>
                          <a:gd name="T1" fmla="*/ 0 h 32"/>
                          <a:gd name="T2" fmla="*/ 0 w 3"/>
                          <a:gd name="T3" fmla="*/ 0 h 32"/>
                          <a:gd name="T4" fmla="*/ 0 w 3"/>
                          <a:gd name="T5" fmla="*/ 31 h 32"/>
                          <a:gd name="T6" fmla="*/ 2 w 3"/>
                          <a:gd name="T7" fmla="*/ 31 h 32"/>
                          <a:gd name="T8" fmla="*/ 2 w 3"/>
                          <a:gd name="T9" fmla="*/ 0 h 32"/>
                          <a:gd name="T10" fmla="*/ 0 60000 65536"/>
                          <a:gd name="T11" fmla="*/ 0 60000 65536"/>
                          <a:gd name="T12" fmla="*/ 0 60000 65536"/>
                          <a:gd name="T13" fmla="*/ 0 60000 65536"/>
                          <a:gd name="T14" fmla="*/ 0 60000 65536"/>
                          <a:gd name="T15" fmla="*/ 0 w 3"/>
                          <a:gd name="T16" fmla="*/ 0 h 32"/>
                          <a:gd name="T17" fmla="*/ 3 w 3"/>
                          <a:gd name="T18" fmla="*/ 32 h 32"/>
                        </a:gdLst>
                        <a:ahLst/>
                        <a:cxnLst>
                          <a:cxn ang="T10">
                            <a:pos x="T0" y="T1"/>
                          </a:cxn>
                          <a:cxn ang="T11">
                            <a:pos x="T2" y="T3"/>
                          </a:cxn>
                          <a:cxn ang="T12">
                            <a:pos x="T4" y="T5"/>
                          </a:cxn>
                          <a:cxn ang="T13">
                            <a:pos x="T6" y="T7"/>
                          </a:cxn>
                          <a:cxn ang="T14">
                            <a:pos x="T8" y="T9"/>
                          </a:cxn>
                        </a:cxnLst>
                        <a:rect l="T15" t="T16" r="T17" b="T18"/>
                        <a:pathLst>
                          <a:path w="3" h="32">
                            <a:moveTo>
                              <a:pt x="2" y="0"/>
                            </a:moveTo>
                            <a:lnTo>
                              <a:pt x="0" y="0"/>
                            </a:lnTo>
                            <a:lnTo>
                              <a:pt x="0" y="31"/>
                            </a:lnTo>
                            <a:lnTo>
                              <a:pt x="2" y="31"/>
                            </a:lnTo>
                            <a:lnTo>
                              <a:pt x="2"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561" name="Group 185"/>
                    <p:cNvGrpSpPr>
                      <a:grpSpLocks/>
                    </p:cNvGrpSpPr>
                    <p:nvPr/>
                  </p:nvGrpSpPr>
                  <p:grpSpPr bwMode="auto">
                    <a:xfrm>
                      <a:off x="1119" y="1075"/>
                      <a:ext cx="15" cy="32"/>
                      <a:chOff x="1119" y="1075"/>
                      <a:chExt cx="15" cy="32"/>
                    </a:xfrm>
                  </p:grpSpPr>
                  <p:sp>
                    <p:nvSpPr>
                      <p:cNvPr id="562" name="Freeform 186"/>
                      <p:cNvSpPr>
                        <a:spLocks/>
                      </p:cNvSpPr>
                      <p:nvPr/>
                    </p:nvSpPr>
                    <p:spPr bwMode="auto">
                      <a:xfrm>
                        <a:off x="1119" y="1075"/>
                        <a:ext cx="5" cy="32"/>
                      </a:xfrm>
                      <a:custGeom>
                        <a:avLst/>
                        <a:gdLst>
                          <a:gd name="T0" fmla="*/ 4 w 5"/>
                          <a:gd name="T1" fmla="*/ 0 h 32"/>
                          <a:gd name="T2" fmla="*/ 0 w 5"/>
                          <a:gd name="T3" fmla="*/ 0 h 32"/>
                          <a:gd name="T4" fmla="*/ 0 w 5"/>
                          <a:gd name="T5" fmla="*/ 31 h 32"/>
                          <a:gd name="T6" fmla="*/ 4 w 5"/>
                          <a:gd name="T7" fmla="*/ 31 h 32"/>
                          <a:gd name="T8" fmla="*/ 4 w 5"/>
                          <a:gd name="T9" fmla="*/ 0 h 32"/>
                          <a:gd name="T10" fmla="*/ 0 60000 65536"/>
                          <a:gd name="T11" fmla="*/ 0 60000 65536"/>
                          <a:gd name="T12" fmla="*/ 0 60000 65536"/>
                          <a:gd name="T13" fmla="*/ 0 60000 65536"/>
                          <a:gd name="T14" fmla="*/ 0 60000 65536"/>
                          <a:gd name="T15" fmla="*/ 0 w 5"/>
                          <a:gd name="T16" fmla="*/ 0 h 32"/>
                          <a:gd name="T17" fmla="*/ 5 w 5"/>
                          <a:gd name="T18" fmla="*/ 32 h 32"/>
                        </a:gdLst>
                        <a:ahLst/>
                        <a:cxnLst>
                          <a:cxn ang="T10">
                            <a:pos x="T0" y="T1"/>
                          </a:cxn>
                          <a:cxn ang="T11">
                            <a:pos x="T2" y="T3"/>
                          </a:cxn>
                          <a:cxn ang="T12">
                            <a:pos x="T4" y="T5"/>
                          </a:cxn>
                          <a:cxn ang="T13">
                            <a:pos x="T6" y="T7"/>
                          </a:cxn>
                          <a:cxn ang="T14">
                            <a:pos x="T8" y="T9"/>
                          </a:cxn>
                        </a:cxnLst>
                        <a:rect l="T15" t="T16" r="T17" b="T18"/>
                        <a:pathLst>
                          <a:path w="5" h="32">
                            <a:moveTo>
                              <a:pt x="4" y="0"/>
                            </a:moveTo>
                            <a:lnTo>
                              <a:pt x="0" y="0"/>
                            </a:lnTo>
                            <a:lnTo>
                              <a:pt x="0" y="31"/>
                            </a:lnTo>
                            <a:lnTo>
                              <a:pt x="4" y="31"/>
                            </a:lnTo>
                            <a:lnTo>
                              <a:pt x="4"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563" name="Freeform 187"/>
                      <p:cNvSpPr>
                        <a:spLocks/>
                      </p:cNvSpPr>
                      <p:nvPr/>
                    </p:nvSpPr>
                    <p:spPr bwMode="auto">
                      <a:xfrm>
                        <a:off x="1130" y="1075"/>
                        <a:ext cx="4" cy="32"/>
                      </a:xfrm>
                      <a:custGeom>
                        <a:avLst/>
                        <a:gdLst>
                          <a:gd name="T0" fmla="*/ 3 w 4"/>
                          <a:gd name="T1" fmla="*/ 0 h 32"/>
                          <a:gd name="T2" fmla="*/ 0 w 4"/>
                          <a:gd name="T3" fmla="*/ 0 h 32"/>
                          <a:gd name="T4" fmla="*/ 0 w 4"/>
                          <a:gd name="T5" fmla="*/ 31 h 32"/>
                          <a:gd name="T6" fmla="*/ 3 w 4"/>
                          <a:gd name="T7" fmla="*/ 31 h 32"/>
                          <a:gd name="T8" fmla="*/ 3 w 4"/>
                          <a:gd name="T9" fmla="*/ 0 h 32"/>
                          <a:gd name="T10" fmla="*/ 0 60000 65536"/>
                          <a:gd name="T11" fmla="*/ 0 60000 65536"/>
                          <a:gd name="T12" fmla="*/ 0 60000 65536"/>
                          <a:gd name="T13" fmla="*/ 0 60000 65536"/>
                          <a:gd name="T14" fmla="*/ 0 60000 65536"/>
                          <a:gd name="T15" fmla="*/ 0 w 4"/>
                          <a:gd name="T16" fmla="*/ 0 h 32"/>
                          <a:gd name="T17" fmla="*/ 4 w 4"/>
                          <a:gd name="T18" fmla="*/ 32 h 32"/>
                        </a:gdLst>
                        <a:ahLst/>
                        <a:cxnLst>
                          <a:cxn ang="T10">
                            <a:pos x="T0" y="T1"/>
                          </a:cxn>
                          <a:cxn ang="T11">
                            <a:pos x="T2" y="T3"/>
                          </a:cxn>
                          <a:cxn ang="T12">
                            <a:pos x="T4" y="T5"/>
                          </a:cxn>
                          <a:cxn ang="T13">
                            <a:pos x="T6" y="T7"/>
                          </a:cxn>
                          <a:cxn ang="T14">
                            <a:pos x="T8" y="T9"/>
                          </a:cxn>
                        </a:cxnLst>
                        <a:rect l="T15" t="T16" r="T17" b="T18"/>
                        <a:pathLst>
                          <a:path w="4" h="32">
                            <a:moveTo>
                              <a:pt x="3" y="0"/>
                            </a:moveTo>
                            <a:lnTo>
                              <a:pt x="0" y="0"/>
                            </a:lnTo>
                            <a:lnTo>
                              <a:pt x="0" y="31"/>
                            </a:lnTo>
                            <a:lnTo>
                              <a:pt x="3" y="31"/>
                            </a:lnTo>
                            <a:lnTo>
                              <a:pt x="3"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grpSp>
          <p:sp>
            <p:nvSpPr>
              <p:cNvPr id="555" name="Freeform 188"/>
              <p:cNvSpPr>
                <a:spLocks/>
              </p:cNvSpPr>
              <p:nvPr/>
            </p:nvSpPr>
            <p:spPr bwMode="auto">
              <a:xfrm>
                <a:off x="954" y="1046"/>
                <a:ext cx="923" cy="27"/>
              </a:xfrm>
              <a:custGeom>
                <a:avLst/>
                <a:gdLst>
                  <a:gd name="T0" fmla="*/ 0 w 923"/>
                  <a:gd name="T1" fmla="*/ 20 h 27"/>
                  <a:gd name="T2" fmla="*/ 405 w 923"/>
                  <a:gd name="T3" fmla="*/ 20 h 27"/>
                  <a:gd name="T4" fmla="*/ 405 w 923"/>
                  <a:gd name="T5" fmla="*/ 0 h 27"/>
                  <a:gd name="T6" fmla="*/ 468 w 923"/>
                  <a:gd name="T7" fmla="*/ 0 h 27"/>
                  <a:gd name="T8" fmla="*/ 468 w 923"/>
                  <a:gd name="T9" fmla="*/ 26 h 27"/>
                  <a:gd name="T10" fmla="*/ 922 w 923"/>
                  <a:gd name="T11" fmla="*/ 26 h 27"/>
                  <a:gd name="T12" fmla="*/ 0 60000 65536"/>
                  <a:gd name="T13" fmla="*/ 0 60000 65536"/>
                  <a:gd name="T14" fmla="*/ 0 60000 65536"/>
                  <a:gd name="T15" fmla="*/ 0 60000 65536"/>
                  <a:gd name="T16" fmla="*/ 0 60000 65536"/>
                  <a:gd name="T17" fmla="*/ 0 60000 65536"/>
                  <a:gd name="T18" fmla="*/ 0 w 923"/>
                  <a:gd name="T19" fmla="*/ 0 h 27"/>
                  <a:gd name="T20" fmla="*/ 923 w 923"/>
                  <a:gd name="T21" fmla="*/ 27 h 27"/>
                </a:gdLst>
                <a:ahLst/>
                <a:cxnLst>
                  <a:cxn ang="T12">
                    <a:pos x="T0" y="T1"/>
                  </a:cxn>
                  <a:cxn ang="T13">
                    <a:pos x="T2" y="T3"/>
                  </a:cxn>
                  <a:cxn ang="T14">
                    <a:pos x="T4" y="T5"/>
                  </a:cxn>
                  <a:cxn ang="T15">
                    <a:pos x="T6" y="T7"/>
                  </a:cxn>
                  <a:cxn ang="T16">
                    <a:pos x="T8" y="T9"/>
                  </a:cxn>
                  <a:cxn ang="T17">
                    <a:pos x="T10" y="T11"/>
                  </a:cxn>
                </a:cxnLst>
                <a:rect l="T18" t="T19" r="T20" b="T21"/>
                <a:pathLst>
                  <a:path w="923" h="27">
                    <a:moveTo>
                      <a:pt x="0" y="20"/>
                    </a:moveTo>
                    <a:lnTo>
                      <a:pt x="405" y="20"/>
                    </a:lnTo>
                    <a:lnTo>
                      <a:pt x="405" y="0"/>
                    </a:lnTo>
                    <a:lnTo>
                      <a:pt x="468" y="0"/>
                    </a:lnTo>
                    <a:lnTo>
                      <a:pt x="468" y="26"/>
                    </a:lnTo>
                    <a:lnTo>
                      <a:pt x="922" y="26"/>
                    </a:lnTo>
                  </a:path>
                </a:pathLst>
              </a:custGeom>
              <a:noFill/>
              <a:ln w="12700" cap="rnd" cmpd="sng">
                <a:solidFill>
                  <a:srgbClr val="000000"/>
                </a:solidFill>
                <a:prstDash val="solid"/>
                <a:round/>
                <a:headEnd type="none" w="med" len="med"/>
                <a:tailEnd type="none" w="med" len="med"/>
              </a:ln>
            </p:spPr>
            <p:txBody>
              <a:bodyPr/>
              <a:lstStyle/>
              <a:p>
                <a:endParaRPr lang="en-US" dirty="0"/>
              </a:p>
            </p:txBody>
          </p:sp>
        </p:grpSp>
        <p:grpSp>
          <p:nvGrpSpPr>
            <p:cNvPr id="500" name="Group 189"/>
            <p:cNvGrpSpPr>
              <a:grpSpLocks/>
            </p:cNvGrpSpPr>
            <p:nvPr/>
          </p:nvGrpSpPr>
          <p:grpSpPr bwMode="auto">
            <a:xfrm>
              <a:off x="632" y="1237"/>
              <a:ext cx="1528" cy="235"/>
              <a:chOff x="632" y="1237"/>
              <a:chExt cx="1528" cy="235"/>
            </a:xfrm>
          </p:grpSpPr>
          <p:grpSp>
            <p:nvGrpSpPr>
              <p:cNvPr id="512" name="Group 190"/>
              <p:cNvGrpSpPr>
                <a:grpSpLocks/>
              </p:cNvGrpSpPr>
              <p:nvPr/>
            </p:nvGrpSpPr>
            <p:grpSpPr bwMode="auto">
              <a:xfrm>
                <a:off x="632" y="1237"/>
                <a:ext cx="1528" cy="235"/>
                <a:chOff x="632" y="1237"/>
                <a:chExt cx="1528" cy="235"/>
              </a:xfrm>
            </p:grpSpPr>
            <p:sp>
              <p:nvSpPr>
                <p:cNvPr id="548" name="Rectangle 191"/>
                <p:cNvSpPr>
                  <a:spLocks noChangeArrowheads="1"/>
                </p:cNvSpPr>
                <p:nvPr/>
              </p:nvSpPr>
              <p:spPr bwMode="auto">
                <a:xfrm>
                  <a:off x="636" y="1435"/>
                  <a:ext cx="1514" cy="37"/>
                </a:xfrm>
                <a:prstGeom prst="rect">
                  <a:avLst/>
                </a:prstGeom>
                <a:solidFill>
                  <a:srgbClr val="C0C0C0"/>
                </a:solidFill>
                <a:ln w="12700">
                  <a:solidFill>
                    <a:srgbClr val="000000"/>
                  </a:solidFill>
                  <a:miter lim="800000"/>
                  <a:headEnd/>
                  <a:tailEnd/>
                </a:ln>
              </p:spPr>
              <p:txBody>
                <a:bodyPr wrap="none" anchor="ctr"/>
                <a:lstStyle/>
                <a:p>
                  <a:endParaRPr lang="en-US" dirty="0"/>
                </a:p>
              </p:txBody>
            </p:sp>
            <p:sp>
              <p:nvSpPr>
                <p:cNvPr id="549" name="Freeform 192"/>
                <p:cNvSpPr>
                  <a:spLocks/>
                </p:cNvSpPr>
                <p:nvPr/>
              </p:nvSpPr>
              <p:spPr bwMode="auto">
                <a:xfrm>
                  <a:off x="632" y="1237"/>
                  <a:ext cx="1528" cy="198"/>
                </a:xfrm>
                <a:custGeom>
                  <a:avLst/>
                  <a:gdLst>
                    <a:gd name="T0" fmla="*/ 0 w 1528"/>
                    <a:gd name="T1" fmla="*/ 197 h 198"/>
                    <a:gd name="T2" fmla="*/ 1527 w 1528"/>
                    <a:gd name="T3" fmla="*/ 197 h 198"/>
                    <a:gd name="T4" fmla="*/ 1438 w 1528"/>
                    <a:gd name="T5" fmla="*/ 1 h 198"/>
                    <a:gd name="T6" fmla="*/ 111 w 1528"/>
                    <a:gd name="T7" fmla="*/ 0 h 198"/>
                    <a:gd name="T8" fmla="*/ 0 w 1528"/>
                    <a:gd name="T9" fmla="*/ 197 h 198"/>
                    <a:gd name="T10" fmla="*/ 0 60000 65536"/>
                    <a:gd name="T11" fmla="*/ 0 60000 65536"/>
                    <a:gd name="T12" fmla="*/ 0 60000 65536"/>
                    <a:gd name="T13" fmla="*/ 0 60000 65536"/>
                    <a:gd name="T14" fmla="*/ 0 60000 65536"/>
                    <a:gd name="T15" fmla="*/ 0 w 1528"/>
                    <a:gd name="T16" fmla="*/ 0 h 198"/>
                    <a:gd name="T17" fmla="*/ 1528 w 1528"/>
                    <a:gd name="T18" fmla="*/ 198 h 198"/>
                  </a:gdLst>
                  <a:ahLst/>
                  <a:cxnLst>
                    <a:cxn ang="T10">
                      <a:pos x="T0" y="T1"/>
                    </a:cxn>
                    <a:cxn ang="T11">
                      <a:pos x="T2" y="T3"/>
                    </a:cxn>
                    <a:cxn ang="T12">
                      <a:pos x="T4" y="T5"/>
                    </a:cxn>
                    <a:cxn ang="T13">
                      <a:pos x="T6" y="T7"/>
                    </a:cxn>
                    <a:cxn ang="T14">
                      <a:pos x="T8" y="T9"/>
                    </a:cxn>
                  </a:cxnLst>
                  <a:rect l="T15" t="T16" r="T17" b="T18"/>
                  <a:pathLst>
                    <a:path w="1528" h="198">
                      <a:moveTo>
                        <a:pt x="0" y="197"/>
                      </a:moveTo>
                      <a:lnTo>
                        <a:pt x="1527" y="197"/>
                      </a:lnTo>
                      <a:lnTo>
                        <a:pt x="1438" y="1"/>
                      </a:lnTo>
                      <a:lnTo>
                        <a:pt x="111" y="0"/>
                      </a:lnTo>
                      <a:lnTo>
                        <a:pt x="0" y="197"/>
                      </a:lnTo>
                    </a:path>
                  </a:pathLst>
                </a:custGeom>
                <a:solidFill>
                  <a:srgbClr val="C0C0C0"/>
                </a:solidFill>
                <a:ln w="12700" cap="rnd" cmpd="sng">
                  <a:solidFill>
                    <a:srgbClr val="000000"/>
                  </a:solidFill>
                  <a:prstDash val="solid"/>
                  <a:round/>
                  <a:headEnd type="none" w="med" len="med"/>
                  <a:tailEnd type="none" w="med" len="med"/>
                </a:ln>
              </p:spPr>
              <p:txBody>
                <a:bodyPr/>
                <a:lstStyle/>
                <a:p>
                  <a:endParaRPr lang="en-US" dirty="0"/>
                </a:p>
              </p:txBody>
            </p:sp>
            <p:sp>
              <p:nvSpPr>
                <p:cNvPr id="550" name="Freeform 193"/>
                <p:cNvSpPr>
                  <a:spLocks/>
                </p:cNvSpPr>
                <p:nvPr/>
              </p:nvSpPr>
              <p:spPr bwMode="auto">
                <a:xfrm>
                  <a:off x="677" y="1259"/>
                  <a:ext cx="1432" cy="153"/>
                </a:xfrm>
                <a:custGeom>
                  <a:avLst/>
                  <a:gdLst>
                    <a:gd name="T0" fmla="*/ 82 w 1432"/>
                    <a:gd name="T1" fmla="*/ 0 h 153"/>
                    <a:gd name="T2" fmla="*/ 0 w 1432"/>
                    <a:gd name="T3" fmla="*/ 152 h 153"/>
                    <a:gd name="T4" fmla="*/ 1431 w 1432"/>
                    <a:gd name="T5" fmla="*/ 152 h 153"/>
                    <a:gd name="T6" fmla="*/ 1365 w 1432"/>
                    <a:gd name="T7" fmla="*/ 0 h 153"/>
                    <a:gd name="T8" fmla="*/ 0 60000 65536"/>
                    <a:gd name="T9" fmla="*/ 0 60000 65536"/>
                    <a:gd name="T10" fmla="*/ 0 60000 65536"/>
                    <a:gd name="T11" fmla="*/ 0 60000 65536"/>
                    <a:gd name="T12" fmla="*/ 0 w 1432"/>
                    <a:gd name="T13" fmla="*/ 0 h 153"/>
                    <a:gd name="T14" fmla="*/ 1432 w 1432"/>
                    <a:gd name="T15" fmla="*/ 153 h 153"/>
                  </a:gdLst>
                  <a:ahLst/>
                  <a:cxnLst>
                    <a:cxn ang="T8">
                      <a:pos x="T0" y="T1"/>
                    </a:cxn>
                    <a:cxn ang="T9">
                      <a:pos x="T2" y="T3"/>
                    </a:cxn>
                    <a:cxn ang="T10">
                      <a:pos x="T4" y="T5"/>
                    </a:cxn>
                    <a:cxn ang="T11">
                      <a:pos x="T6" y="T7"/>
                    </a:cxn>
                  </a:cxnLst>
                  <a:rect l="T12" t="T13" r="T14" b="T15"/>
                  <a:pathLst>
                    <a:path w="1432" h="153">
                      <a:moveTo>
                        <a:pt x="82" y="0"/>
                      </a:moveTo>
                      <a:lnTo>
                        <a:pt x="0" y="152"/>
                      </a:lnTo>
                      <a:lnTo>
                        <a:pt x="1431" y="152"/>
                      </a:lnTo>
                      <a:lnTo>
                        <a:pt x="1365" y="0"/>
                      </a:lnTo>
                    </a:path>
                  </a:pathLst>
                </a:custGeom>
                <a:noFill/>
                <a:ln w="12700" cap="rnd" cmpd="sng">
                  <a:solidFill>
                    <a:srgbClr val="000000"/>
                  </a:solidFill>
                  <a:prstDash val="solid"/>
                  <a:round/>
                  <a:headEnd type="none" w="med" len="med"/>
                  <a:tailEnd type="none" w="med" len="med"/>
                </a:ln>
              </p:spPr>
              <p:txBody>
                <a:bodyPr/>
                <a:lstStyle/>
                <a:p>
                  <a:endParaRPr lang="en-US" dirty="0"/>
                </a:p>
              </p:txBody>
            </p:sp>
          </p:grpSp>
          <p:grpSp>
            <p:nvGrpSpPr>
              <p:cNvPr id="513" name="Group 194"/>
              <p:cNvGrpSpPr>
                <a:grpSpLocks/>
              </p:cNvGrpSpPr>
              <p:nvPr/>
            </p:nvGrpSpPr>
            <p:grpSpPr bwMode="auto">
              <a:xfrm>
                <a:off x="801" y="1255"/>
                <a:ext cx="1203" cy="44"/>
                <a:chOff x="801" y="1255"/>
                <a:chExt cx="1203" cy="44"/>
              </a:xfrm>
            </p:grpSpPr>
            <p:sp>
              <p:nvSpPr>
                <p:cNvPr id="542" name="Freeform 195"/>
                <p:cNvSpPr>
                  <a:spLocks/>
                </p:cNvSpPr>
                <p:nvPr/>
              </p:nvSpPr>
              <p:spPr bwMode="auto">
                <a:xfrm>
                  <a:off x="801" y="1255"/>
                  <a:ext cx="48" cy="30"/>
                </a:xfrm>
                <a:custGeom>
                  <a:avLst/>
                  <a:gdLst>
                    <a:gd name="T0" fmla="*/ 13 w 48"/>
                    <a:gd name="T1" fmla="*/ 0 h 30"/>
                    <a:gd name="T2" fmla="*/ 47 w 48"/>
                    <a:gd name="T3" fmla="*/ 0 h 30"/>
                    <a:gd name="T4" fmla="*/ 35 w 48"/>
                    <a:gd name="T5" fmla="*/ 29 h 30"/>
                    <a:gd name="T6" fmla="*/ 0 w 48"/>
                    <a:gd name="T7" fmla="*/ 29 h 30"/>
                    <a:gd name="T8" fmla="*/ 13 w 48"/>
                    <a:gd name="T9" fmla="*/ 0 h 30"/>
                    <a:gd name="T10" fmla="*/ 0 60000 65536"/>
                    <a:gd name="T11" fmla="*/ 0 60000 65536"/>
                    <a:gd name="T12" fmla="*/ 0 60000 65536"/>
                    <a:gd name="T13" fmla="*/ 0 60000 65536"/>
                    <a:gd name="T14" fmla="*/ 0 60000 65536"/>
                    <a:gd name="T15" fmla="*/ 0 w 48"/>
                    <a:gd name="T16" fmla="*/ 0 h 30"/>
                    <a:gd name="T17" fmla="*/ 48 w 48"/>
                    <a:gd name="T18" fmla="*/ 30 h 30"/>
                  </a:gdLst>
                  <a:ahLst/>
                  <a:cxnLst>
                    <a:cxn ang="T10">
                      <a:pos x="T0" y="T1"/>
                    </a:cxn>
                    <a:cxn ang="T11">
                      <a:pos x="T2" y="T3"/>
                    </a:cxn>
                    <a:cxn ang="T12">
                      <a:pos x="T4" y="T5"/>
                    </a:cxn>
                    <a:cxn ang="T13">
                      <a:pos x="T6" y="T7"/>
                    </a:cxn>
                    <a:cxn ang="T14">
                      <a:pos x="T8" y="T9"/>
                    </a:cxn>
                  </a:cxnLst>
                  <a:rect l="T15" t="T16" r="T17" b="T18"/>
                  <a:pathLst>
                    <a:path w="48" h="30">
                      <a:moveTo>
                        <a:pt x="13" y="0"/>
                      </a:moveTo>
                      <a:lnTo>
                        <a:pt x="47" y="0"/>
                      </a:lnTo>
                      <a:lnTo>
                        <a:pt x="35" y="29"/>
                      </a:lnTo>
                      <a:lnTo>
                        <a:pt x="0" y="29"/>
                      </a:lnTo>
                      <a:lnTo>
                        <a:pt x="13" y="0"/>
                      </a:lnTo>
                    </a:path>
                  </a:pathLst>
                </a:custGeom>
                <a:solidFill>
                  <a:srgbClr val="808080"/>
                </a:solidFill>
                <a:ln w="12700" cap="rnd" cmpd="sng">
                  <a:solidFill>
                    <a:srgbClr val="000000"/>
                  </a:solidFill>
                  <a:prstDash val="solid"/>
                  <a:round/>
                  <a:headEnd type="none" w="med" len="med"/>
                  <a:tailEnd type="none" w="med" len="med"/>
                </a:ln>
              </p:spPr>
              <p:txBody>
                <a:bodyPr/>
                <a:lstStyle/>
                <a:p>
                  <a:endParaRPr lang="en-US" dirty="0"/>
                </a:p>
              </p:txBody>
            </p:sp>
            <p:sp>
              <p:nvSpPr>
                <p:cNvPr id="543" name="Freeform 196"/>
                <p:cNvSpPr>
                  <a:spLocks/>
                </p:cNvSpPr>
                <p:nvPr/>
              </p:nvSpPr>
              <p:spPr bwMode="auto">
                <a:xfrm>
                  <a:off x="917" y="1255"/>
                  <a:ext cx="191" cy="28"/>
                </a:xfrm>
                <a:custGeom>
                  <a:avLst/>
                  <a:gdLst>
                    <a:gd name="T0" fmla="*/ 9 w 191"/>
                    <a:gd name="T1" fmla="*/ 0 h 28"/>
                    <a:gd name="T2" fmla="*/ 190 w 191"/>
                    <a:gd name="T3" fmla="*/ 0 h 28"/>
                    <a:gd name="T4" fmla="*/ 183 w 191"/>
                    <a:gd name="T5" fmla="*/ 27 h 28"/>
                    <a:gd name="T6" fmla="*/ 0 w 191"/>
                    <a:gd name="T7" fmla="*/ 27 h 28"/>
                    <a:gd name="T8" fmla="*/ 9 w 191"/>
                    <a:gd name="T9" fmla="*/ 0 h 28"/>
                    <a:gd name="T10" fmla="*/ 0 60000 65536"/>
                    <a:gd name="T11" fmla="*/ 0 60000 65536"/>
                    <a:gd name="T12" fmla="*/ 0 60000 65536"/>
                    <a:gd name="T13" fmla="*/ 0 60000 65536"/>
                    <a:gd name="T14" fmla="*/ 0 60000 65536"/>
                    <a:gd name="T15" fmla="*/ 0 w 191"/>
                    <a:gd name="T16" fmla="*/ 0 h 28"/>
                    <a:gd name="T17" fmla="*/ 191 w 191"/>
                    <a:gd name="T18" fmla="*/ 28 h 28"/>
                  </a:gdLst>
                  <a:ahLst/>
                  <a:cxnLst>
                    <a:cxn ang="T10">
                      <a:pos x="T0" y="T1"/>
                    </a:cxn>
                    <a:cxn ang="T11">
                      <a:pos x="T2" y="T3"/>
                    </a:cxn>
                    <a:cxn ang="T12">
                      <a:pos x="T4" y="T5"/>
                    </a:cxn>
                    <a:cxn ang="T13">
                      <a:pos x="T6" y="T7"/>
                    </a:cxn>
                    <a:cxn ang="T14">
                      <a:pos x="T8" y="T9"/>
                    </a:cxn>
                  </a:cxnLst>
                  <a:rect l="T15" t="T16" r="T17" b="T18"/>
                  <a:pathLst>
                    <a:path w="191" h="28">
                      <a:moveTo>
                        <a:pt x="9" y="0"/>
                      </a:moveTo>
                      <a:lnTo>
                        <a:pt x="190" y="0"/>
                      </a:lnTo>
                      <a:lnTo>
                        <a:pt x="183" y="27"/>
                      </a:lnTo>
                      <a:lnTo>
                        <a:pt x="0" y="27"/>
                      </a:lnTo>
                      <a:lnTo>
                        <a:pt x="9" y="0"/>
                      </a:lnTo>
                    </a:path>
                  </a:pathLst>
                </a:custGeom>
                <a:solidFill>
                  <a:srgbClr val="808080"/>
                </a:solidFill>
                <a:ln w="12700" cap="rnd" cmpd="sng">
                  <a:solidFill>
                    <a:srgbClr val="000000"/>
                  </a:solidFill>
                  <a:prstDash val="solid"/>
                  <a:round/>
                  <a:headEnd type="none" w="med" len="med"/>
                  <a:tailEnd type="none" w="med" len="med"/>
                </a:ln>
              </p:spPr>
              <p:txBody>
                <a:bodyPr/>
                <a:lstStyle/>
                <a:p>
                  <a:endParaRPr lang="en-US" dirty="0"/>
                </a:p>
              </p:txBody>
            </p:sp>
            <p:sp>
              <p:nvSpPr>
                <p:cNvPr id="544" name="Freeform 197"/>
                <p:cNvSpPr>
                  <a:spLocks/>
                </p:cNvSpPr>
                <p:nvPr/>
              </p:nvSpPr>
              <p:spPr bwMode="auto">
                <a:xfrm>
                  <a:off x="1162" y="1255"/>
                  <a:ext cx="181" cy="30"/>
                </a:xfrm>
                <a:custGeom>
                  <a:avLst/>
                  <a:gdLst>
                    <a:gd name="T0" fmla="*/ 6 w 181"/>
                    <a:gd name="T1" fmla="*/ 0 h 30"/>
                    <a:gd name="T2" fmla="*/ 180 w 181"/>
                    <a:gd name="T3" fmla="*/ 0 h 30"/>
                    <a:gd name="T4" fmla="*/ 179 w 181"/>
                    <a:gd name="T5" fmla="*/ 29 h 30"/>
                    <a:gd name="T6" fmla="*/ 0 w 181"/>
                    <a:gd name="T7" fmla="*/ 29 h 30"/>
                    <a:gd name="T8" fmla="*/ 6 w 181"/>
                    <a:gd name="T9" fmla="*/ 0 h 30"/>
                    <a:gd name="T10" fmla="*/ 0 60000 65536"/>
                    <a:gd name="T11" fmla="*/ 0 60000 65536"/>
                    <a:gd name="T12" fmla="*/ 0 60000 65536"/>
                    <a:gd name="T13" fmla="*/ 0 60000 65536"/>
                    <a:gd name="T14" fmla="*/ 0 60000 65536"/>
                    <a:gd name="T15" fmla="*/ 0 w 181"/>
                    <a:gd name="T16" fmla="*/ 0 h 30"/>
                    <a:gd name="T17" fmla="*/ 181 w 181"/>
                    <a:gd name="T18" fmla="*/ 30 h 30"/>
                  </a:gdLst>
                  <a:ahLst/>
                  <a:cxnLst>
                    <a:cxn ang="T10">
                      <a:pos x="T0" y="T1"/>
                    </a:cxn>
                    <a:cxn ang="T11">
                      <a:pos x="T2" y="T3"/>
                    </a:cxn>
                    <a:cxn ang="T12">
                      <a:pos x="T4" y="T5"/>
                    </a:cxn>
                    <a:cxn ang="T13">
                      <a:pos x="T6" y="T7"/>
                    </a:cxn>
                    <a:cxn ang="T14">
                      <a:pos x="T8" y="T9"/>
                    </a:cxn>
                  </a:cxnLst>
                  <a:rect l="T15" t="T16" r="T17" b="T18"/>
                  <a:pathLst>
                    <a:path w="181" h="30">
                      <a:moveTo>
                        <a:pt x="6" y="0"/>
                      </a:moveTo>
                      <a:lnTo>
                        <a:pt x="180" y="0"/>
                      </a:lnTo>
                      <a:lnTo>
                        <a:pt x="179" y="29"/>
                      </a:lnTo>
                      <a:lnTo>
                        <a:pt x="0" y="29"/>
                      </a:lnTo>
                      <a:lnTo>
                        <a:pt x="6" y="0"/>
                      </a:lnTo>
                    </a:path>
                  </a:pathLst>
                </a:custGeom>
                <a:solidFill>
                  <a:srgbClr val="808080"/>
                </a:solidFill>
                <a:ln w="12700" cap="rnd" cmpd="sng">
                  <a:solidFill>
                    <a:srgbClr val="000000"/>
                  </a:solidFill>
                  <a:prstDash val="solid"/>
                  <a:round/>
                  <a:headEnd type="none" w="med" len="med"/>
                  <a:tailEnd type="none" w="med" len="med"/>
                </a:ln>
              </p:spPr>
              <p:txBody>
                <a:bodyPr/>
                <a:lstStyle/>
                <a:p>
                  <a:endParaRPr lang="en-US" dirty="0"/>
                </a:p>
              </p:txBody>
            </p:sp>
            <p:sp>
              <p:nvSpPr>
                <p:cNvPr id="545" name="Freeform 198"/>
                <p:cNvSpPr>
                  <a:spLocks/>
                </p:cNvSpPr>
                <p:nvPr/>
              </p:nvSpPr>
              <p:spPr bwMode="auto">
                <a:xfrm>
                  <a:off x="1378" y="1255"/>
                  <a:ext cx="185" cy="30"/>
                </a:xfrm>
                <a:custGeom>
                  <a:avLst/>
                  <a:gdLst>
                    <a:gd name="T0" fmla="*/ 1 w 185"/>
                    <a:gd name="T1" fmla="*/ 0 h 30"/>
                    <a:gd name="T2" fmla="*/ 184 w 185"/>
                    <a:gd name="T3" fmla="*/ 0 h 30"/>
                    <a:gd name="T4" fmla="*/ 184 w 185"/>
                    <a:gd name="T5" fmla="*/ 29 h 30"/>
                    <a:gd name="T6" fmla="*/ 0 w 185"/>
                    <a:gd name="T7" fmla="*/ 29 h 30"/>
                    <a:gd name="T8" fmla="*/ 1 w 185"/>
                    <a:gd name="T9" fmla="*/ 0 h 30"/>
                    <a:gd name="T10" fmla="*/ 0 60000 65536"/>
                    <a:gd name="T11" fmla="*/ 0 60000 65536"/>
                    <a:gd name="T12" fmla="*/ 0 60000 65536"/>
                    <a:gd name="T13" fmla="*/ 0 60000 65536"/>
                    <a:gd name="T14" fmla="*/ 0 60000 65536"/>
                    <a:gd name="T15" fmla="*/ 0 w 185"/>
                    <a:gd name="T16" fmla="*/ 0 h 30"/>
                    <a:gd name="T17" fmla="*/ 185 w 185"/>
                    <a:gd name="T18" fmla="*/ 30 h 30"/>
                  </a:gdLst>
                  <a:ahLst/>
                  <a:cxnLst>
                    <a:cxn ang="T10">
                      <a:pos x="T0" y="T1"/>
                    </a:cxn>
                    <a:cxn ang="T11">
                      <a:pos x="T2" y="T3"/>
                    </a:cxn>
                    <a:cxn ang="T12">
                      <a:pos x="T4" y="T5"/>
                    </a:cxn>
                    <a:cxn ang="T13">
                      <a:pos x="T6" y="T7"/>
                    </a:cxn>
                    <a:cxn ang="T14">
                      <a:pos x="T8" y="T9"/>
                    </a:cxn>
                  </a:cxnLst>
                  <a:rect l="T15" t="T16" r="T17" b="T18"/>
                  <a:pathLst>
                    <a:path w="185" h="30">
                      <a:moveTo>
                        <a:pt x="1" y="0"/>
                      </a:moveTo>
                      <a:lnTo>
                        <a:pt x="184" y="0"/>
                      </a:lnTo>
                      <a:lnTo>
                        <a:pt x="184" y="29"/>
                      </a:lnTo>
                      <a:lnTo>
                        <a:pt x="0" y="29"/>
                      </a:lnTo>
                      <a:lnTo>
                        <a:pt x="1" y="0"/>
                      </a:lnTo>
                    </a:path>
                  </a:pathLst>
                </a:custGeom>
                <a:solidFill>
                  <a:srgbClr val="808080"/>
                </a:solidFill>
                <a:ln w="12700" cap="rnd" cmpd="sng">
                  <a:solidFill>
                    <a:srgbClr val="000000"/>
                  </a:solidFill>
                  <a:prstDash val="solid"/>
                  <a:round/>
                  <a:headEnd type="none" w="med" len="med"/>
                  <a:tailEnd type="none" w="med" len="med"/>
                </a:ln>
              </p:spPr>
              <p:txBody>
                <a:bodyPr/>
                <a:lstStyle/>
                <a:p>
                  <a:endParaRPr lang="en-US" dirty="0"/>
                </a:p>
              </p:txBody>
            </p:sp>
            <p:sp>
              <p:nvSpPr>
                <p:cNvPr id="546" name="Freeform 199"/>
                <p:cNvSpPr>
                  <a:spLocks/>
                </p:cNvSpPr>
                <p:nvPr/>
              </p:nvSpPr>
              <p:spPr bwMode="auto">
                <a:xfrm>
                  <a:off x="1602" y="1255"/>
                  <a:ext cx="163" cy="32"/>
                </a:xfrm>
                <a:custGeom>
                  <a:avLst/>
                  <a:gdLst>
                    <a:gd name="T0" fmla="*/ 0 w 163"/>
                    <a:gd name="T1" fmla="*/ 0 h 32"/>
                    <a:gd name="T2" fmla="*/ 158 w 163"/>
                    <a:gd name="T3" fmla="*/ 0 h 32"/>
                    <a:gd name="T4" fmla="*/ 162 w 163"/>
                    <a:gd name="T5" fmla="*/ 31 h 32"/>
                    <a:gd name="T6" fmla="*/ 0 w 163"/>
                    <a:gd name="T7" fmla="*/ 31 h 32"/>
                    <a:gd name="T8" fmla="*/ 0 w 163"/>
                    <a:gd name="T9" fmla="*/ 0 h 32"/>
                    <a:gd name="T10" fmla="*/ 0 60000 65536"/>
                    <a:gd name="T11" fmla="*/ 0 60000 65536"/>
                    <a:gd name="T12" fmla="*/ 0 60000 65536"/>
                    <a:gd name="T13" fmla="*/ 0 60000 65536"/>
                    <a:gd name="T14" fmla="*/ 0 60000 65536"/>
                    <a:gd name="T15" fmla="*/ 0 w 163"/>
                    <a:gd name="T16" fmla="*/ 0 h 32"/>
                    <a:gd name="T17" fmla="*/ 163 w 163"/>
                    <a:gd name="T18" fmla="*/ 32 h 32"/>
                  </a:gdLst>
                  <a:ahLst/>
                  <a:cxnLst>
                    <a:cxn ang="T10">
                      <a:pos x="T0" y="T1"/>
                    </a:cxn>
                    <a:cxn ang="T11">
                      <a:pos x="T2" y="T3"/>
                    </a:cxn>
                    <a:cxn ang="T12">
                      <a:pos x="T4" y="T5"/>
                    </a:cxn>
                    <a:cxn ang="T13">
                      <a:pos x="T6" y="T7"/>
                    </a:cxn>
                    <a:cxn ang="T14">
                      <a:pos x="T8" y="T9"/>
                    </a:cxn>
                  </a:cxnLst>
                  <a:rect l="T15" t="T16" r="T17" b="T18"/>
                  <a:pathLst>
                    <a:path w="163" h="32">
                      <a:moveTo>
                        <a:pt x="0" y="0"/>
                      </a:moveTo>
                      <a:lnTo>
                        <a:pt x="158" y="0"/>
                      </a:lnTo>
                      <a:lnTo>
                        <a:pt x="162" y="31"/>
                      </a:lnTo>
                      <a:lnTo>
                        <a:pt x="0" y="31"/>
                      </a:lnTo>
                      <a:lnTo>
                        <a:pt x="0" y="0"/>
                      </a:lnTo>
                    </a:path>
                  </a:pathLst>
                </a:custGeom>
                <a:solidFill>
                  <a:srgbClr val="808080"/>
                </a:solidFill>
                <a:ln w="12700" cap="rnd" cmpd="sng">
                  <a:solidFill>
                    <a:srgbClr val="000000"/>
                  </a:solidFill>
                  <a:prstDash val="solid"/>
                  <a:round/>
                  <a:headEnd type="none" w="med" len="med"/>
                  <a:tailEnd type="none" w="med" len="med"/>
                </a:ln>
              </p:spPr>
              <p:txBody>
                <a:bodyPr/>
                <a:lstStyle/>
                <a:p>
                  <a:endParaRPr lang="en-US" dirty="0"/>
                </a:p>
              </p:txBody>
            </p:sp>
            <p:sp>
              <p:nvSpPr>
                <p:cNvPr id="547" name="Freeform 200"/>
                <p:cNvSpPr>
                  <a:spLocks/>
                </p:cNvSpPr>
                <p:nvPr/>
              </p:nvSpPr>
              <p:spPr bwMode="auto">
                <a:xfrm>
                  <a:off x="1803" y="1272"/>
                  <a:ext cx="201" cy="27"/>
                </a:xfrm>
                <a:custGeom>
                  <a:avLst/>
                  <a:gdLst>
                    <a:gd name="T0" fmla="*/ 0 w 201"/>
                    <a:gd name="T1" fmla="*/ 0 h 27"/>
                    <a:gd name="T2" fmla="*/ 183 w 201"/>
                    <a:gd name="T3" fmla="*/ 0 h 27"/>
                    <a:gd name="T4" fmla="*/ 200 w 201"/>
                    <a:gd name="T5" fmla="*/ 26 h 27"/>
                    <a:gd name="T6" fmla="*/ 9 w 201"/>
                    <a:gd name="T7" fmla="*/ 26 h 27"/>
                    <a:gd name="T8" fmla="*/ 0 w 201"/>
                    <a:gd name="T9" fmla="*/ 0 h 27"/>
                    <a:gd name="T10" fmla="*/ 0 60000 65536"/>
                    <a:gd name="T11" fmla="*/ 0 60000 65536"/>
                    <a:gd name="T12" fmla="*/ 0 60000 65536"/>
                    <a:gd name="T13" fmla="*/ 0 60000 65536"/>
                    <a:gd name="T14" fmla="*/ 0 60000 65536"/>
                    <a:gd name="T15" fmla="*/ 0 w 201"/>
                    <a:gd name="T16" fmla="*/ 0 h 27"/>
                    <a:gd name="T17" fmla="*/ 201 w 201"/>
                    <a:gd name="T18" fmla="*/ 27 h 27"/>
                  </a:gdLst>
                  <a:ahLst/>
                  <a:cxnLst>
                    <a:cxn ang="T10">
                      <a:pos x="T0" y="T1"/>
                    </a:cxn>
                    <a:cxn ang="T11">
                      <a:pos x="T2" y="T3"/>
                    </a:cxn>
                    <a:cxn ang="T12">
                      <a:pos x="T4" y="T5"/>
                    </a:cxn>
                    <a:cxn ang="T13">
                      <a:pos x="T6" y="T7"/>
                    </a:cxn>
                    <a:cxn ang="T14">
                      <a:pos x="T8" y="T9"/>
                    </a:cxn>
                  </a:cxnLst>
                  <a:rect l="T15" t="T16" r="T17" b="T18"/>
                  <a:pathLst>
                    <a:path w="201" h="27">
                      <a:moveTo>
                        <a:pt x="0" y="0"/>
                      </a:moveTo>
                      <a:lnTo>
                        <a:pt x="183" y="0"/>
                      </a:lnTo>
                      <a:lnTo>
                        <a:pt x="200" y="26"/>
                      </a:lnTo>
                      <a:lnTo>
                        <a:pt x="9" y="26"/>
                      </a:lnTo>
                      <a:lnTo>
                        <a:pt x="0" y="0"/>
                      </a:lnTo>
                    </a:path>
                  </a:pathLst>
                </a:custGeom>
                <a:solidFill>
                  <a:srgbClr val="808080"/>
                </a:solidFill>
                <a:ln w="12700" cap="rnd" cmpd="sng">
                  <a:solidFill>
                    <a:srgbClr val="000000"/>
                  </a:solidFill>
                  <a:prstDash val="solid"/>
                  <a:round/>
                  <a:headEnd type="none" w="med" len="med"/>
                  <a:tailEnd type="none" w="med" len="med"/>
                </a:ln>
              </p:spPr>
              <p:txBody>
                <a:bodyPr/>
                <a:lstStyle/>
                <a:p>
                  <a:endParaRPr lang="en-US" dirty="0"/>
                </a:p>
              </p:txBody>
            </p:sp>
          </p:grpSp>
          <p:grpSp>
            <p:nvGrpSpPr>
              <p:cNvPr id="514" name="Group 201"/>
              <p:cNvGrpSpPr>
                <a:grpSpLocks/>
              </p:cNvGrpSpPr>
              <p:nvPr/>
            </p:nvGrpSpPr>
            <p:grpSpPr bwMode="auto">
              <a:xfrm>
                <a:off x="764" y="1307"/>
                <a:ext cx="1247" cy="80"/>
                <a:chOff x="764" y="1307"/>
                <a:chExt cx="1247" cy="80"/>
              </a:xfrm>
            </p:grpSpPr>
            <p:grpSp>
              <p:nvGrpSpPr>
                <p:cNvPr id="515" name="Group 202"/>
                <p:cNvGrpSpPr>
                  <a:grpSpLocks/>
                </p:cNvGrpSpPr>
                <p:nvPr/>
              </p:nvGrpSpPr>
              <p:grpSpPr bwMode="auto">
                <a:xfrm>
                  <a:off x="872" y="1310"/>
                  <a:ext cx="608" cy="70"/>
                  <a:chOff x="872" y="1310"/>
                  <a:chExt cx="608" cy="70"/>
                </a:xfrm>
              </p:grpSpPr>
              <p:sp>
                <p:nvSpPr>
                  <p:cNvPr id="538" name="Line 203"/>
                  <p:cNvSpPr>
                    <a:spLocks noChangeShapeType="1"/>
                  </p:cNvSpPr>
                  <p:nvPr/>
                </p:nvSpPr>
                <p:spPr bwMode="auto">
                  <a:xfrm>
                    <a:off x="872" y="1310"/>
                    <a:ext cx="576" cy="0"/>
                  </a:xfrm>
                  <a:prstGeom prst="line">
                    <a:avLst/>
                  </a:prstGeom>
                  <a:noFill/>
                  <a:ln w="12700">
                    <a:solidFill>
                      <a:srgbClr val="000000"/>
                    </a:solidFill>
                    <a:round/>
                    <a:headEnd/>
                    <a:tailEnd/>
                  </a:ln>
                </p:spPr>
                <p:txBody>
                  <a:bodyPr wrap="none" anchor="ctr"/>
                  <a:lstStyle/>
                  <a:p>
                    <a:endParaRPr lang="en-US" dirty="0"/>
                  </a:p>
                </p:txBody>
              </p:sp>
              <p:sp>
                <p:nvSpPr>
                  <p:cNvPr id="539" name="Line 204"/>
                  <p:cNvSpPr>
                    <a:spLocks noChangeShapeType="1"/>
                  </p:cNvSpPr>
                  <p:nvPr/>
                </p:nvSpPr>
                <p:spPr bwMode="auto">
                  <a:xfrm>
                    <a:off x="897" y="1334"/>
                    <a:ext cx="583" cy="0"/>
                  </a:xfrm>
                  <a:prstGeom prst="line">
                    <a:avLst/>
                  </a:prstGeom>
                  <a:noFill/>
                  <a:ln w="12700">
                    <a:solidFill>
                      <a:srgbClr val="000000"/>
                    </a:solidFill>
                    <a:round/>
                    <a:headEnd/>
                    <a:tailEnd/>
                  </a:ln>
                </p:spPr>
                <p:txBody>
                  <a:bodyPr wrap="none" anchor="ctr"/>
                  <a:lstStyle/>
                  <a:p>
                    <a:endParaRPr lang="en-US" dirty="0"/>
                  </a:p>
                </p:txBody>
              </p:sp>
              <p:sp>
                <p:nvSpPr>
                  <p:cNvPr id="540" name="Line 205"/>
                  <p:cNvSpPr>
                    <a:spLocks noChangeShapeType="1"/>
                  </p:cNvSpPr>
                  <p:nvPr/>
                </p:nvSpPr>
                <p:spPr bwMode="auto">
                  <a:xfrm>
                    <a:off x="903" y="1355"/>
                    <a:ext cx="508" cy="0"/>
                  </a:xfrm>
                  <a:prstGeom prst="line">
                    <a:avLst/>
                  </a:prstGeom>
                  <a:noFill/>
                  <a:ln w="12700">
                    <a:solidFill>
                      <a:srgbClr val="000000"/>
                    </a:solidFill>
                    <a:round/>
                    <a:headEnd/>
                    <a:tailEnd/>
                  </a:ln>
                </p:spPr>
                <p:txBody>
                  <a:bodyPr wrap="none" anchor="ctr"/>
                  <a:lstStyle/>
                  <a:p>
                    <a:endParaRPr lang="en-US" dirty="0"/>
                  </a:p>
                </p:txBody>
              </p:sp>
              <p:sp>
                <p:nvSpPr>
                  <p:cNvPr id="541" name="Line 206"/>
                  <p:cNvSpPr>
                    <a:spLocks noChangeShapeType="1"/>
                  </p:cNvSpPr>
                  <p:nvPr/>
                </p:nvSpPr>
                <p:spPr bwMode="auto">
                  <a:xfrm>
                    <a:off x="916" y="1380"/>
                    <a:ext cx="53" cy="0"/>
                  </a:xfrm>
                  <a:prstGeom prst="line">
                    <a:avLst/>
                  </a:prstGeom>
                  <a:noFill/>
                  <a:ln w="12700">
                    <a:solidFill>
                      <a:srgbClr val="000000"/>
                    </a:solidFill>
                    <a:round/>
                    <a:headEnd/>
                    <a:tailEnd/>
                  </a:ln>
                </p:spPr>
                <p:txBody>
                  <a:bodyPr wrap="none" anchor="ctr"/>
                  <a:lstStyle/>
                  <a:p>
                    <a:endParaRPr lang="en-US" dirty="0"/>
                  </a:p>
                </p:txBody>
              </p:sp>
            </p:grpSp>
            <p:grpSp>
              <p:nvGrpSpPr>
                <p:cNvPr id="516" name="Group 207"/>
                <p:cNvGrpSpPr>
                  <a:grpSpLocks/>
                </p:cNvGrpSpPr>
                <p:nvPr/>
              </p:nvGrpSpPr>
              <p:grpSpPr bwMode="auto">
                <a:xfrm>
                  <a:off x="764" y="1321"/>
                  <a:ext cx="87" cy="44"/>
                  <a:chOff x="764" y="1321"/>
                  <a:chExt cx="87" cy="44"/>
                </a:xfrm>
              </p:grpSpPr>
              <p:sp>
                <p:nvSpPr>
                  <p:cNvPr id="535" name="Line 208"/>
                  <p:cNvSpPr>
                    <a:spLocks noChangeShapeType="1"/>
                  </p:cNvSpPr>
                  <p:nvPr/>
                </p:nvSpPr>
                <p:spPr bwMode="auto">
                  <a:xfrm>
                    <a:off x="789" y="1321"/>
                    <a:ext cx="43" cy="0"/>
                  </a:xfrm>
                  <a:prstGeom prst="line">
                    <a:avLst/>
                  </a:prstGeom>
                  <a:noFill/>
                  <a:ln w="12700">
                    <a:solidFill>
                      <a:srgbClr val="000000"/>
                    </a:solidFill>
                    <a:round/>
                    <a:headEnd/>
                    <a:tailEnd/>
                  </a:ln>
                </p:spPr>
                <p:txBody>
                  <a:bodyPr wrap="none" anchor="ctr"/>
                  <a:lstStyle/>
                  <a:p>
                    <a:endParaRPr lang="en-US" dirty="0"/>
                  </a:p>
                </p:txBody>
              </p:sp>
              <p:sp>
                <p:nvSpPr>
                  <p:cNvPr id="536" name="Line 209"/>
                  <p:cNvSpPr>
                    <a:spLocks noChangeShapeType="1"/>
                  </p:cNvSpPr>
                  <p:nvPr/>
                </p:nvSpPr>
                <p:spPr bwMode="auto">
                  <a:xfrm>
                    <a:off x="780" y="1344"/>
                    <a:ext cx="40" cy="0"/>
                  </a:xfrm>
                  <a:prstGeom prst="line">
                    <a:avLst/>
                  </a:prstGeom>
                  <a:noFill/>
                  <a:ln w="12700">
                    <a:solidFill>
                      <a:srgbClr val="000000"/>
                    </a:solidFill>
                    <a:round/>
                    <a:headEnd/>
                    <a:tailEnd/>
                  </a:ln>
                </p:spPr>
                <p:txBody>
                  <a:bodyPr wrap="none" anchor="ctr"/>
                  <a:lstStyle/>
                  <a:p>
                    <a:endParaRPr lang="en-US" dirty="0"/>
                  </a:p>
                </p:txBody>
              </p:sp>
              <p:sp>
                <p:nvSpPr>
                  <p:cNvPr id="537" name="Line 210"/>
                  <p:cNvSpPr>
                    <a:spLocks noChangeShapeType="1"/>
                  </p:cNvSpPr>
                  <p:nvPr/>
                </p:nvSpPr>
                <p:spPr bwMode="auto">
                  <a:xfrm>
                    <a:off x="764" y="1365"/>
                    <a:ext cx="87" cy="0"/>
                  </a:xfrm>
                  <a:prstGeom prst="line">
                    <a:avLst/>
                  </a:prstGeom>
                  <a:noFill/>
                  <a:ln w="12700">
                    <a:solidFill>
                      <a:srgbClr val="000000"/>
                    </a:solidFill>
                    <a:round/>
                    <a:headEnd/>
                    <a:tailEnd/>
                  </a:ln>
                </p:spPr>
                <p:txBody>
                  <a:bodyPr wrap="none" anchor="ctr"/>
                  <a:lstStyle/>
                  <a:p>
                    <a:endParaRPr lang="en-US" dirty="0"/>
                  </a:p>
                </p:txBody>
              </p:sp>
            </p:grpSp>
            <p:grpSp>
              <p:nvGrpSpPr>
                <p:cNvPr id="517" name="Group 211"/>
                <p:cNvGrpSpPr>
                  <a:grpSpLocks/>
                </p:cNvGrpSpPr>
                <p:nvPr/>
              </p:nvGrpSpPr>
              <p:grpSpPr bwMode="auto">
                <a:xfrm>
                  <a:off x="1007" y="1307"/>
                  <a:ext cx="556" cy="75"/>
                  <a:chOff x="1007" y="1307"/>
                  <a:chExt cx="556" cy="75"/>
                </a:xfrm>
              </p:grpSpPr>
              <p:sp>
                <p:nvSpPr>
                  <p:cNvPr id="529" name="Line 212"/>
                  <p:cNvSpPr>
                    <a:spLocks noChangeShapeType="1"/>
                  </p:cNvSpPr>
                  <p:nvPr/>
                </p:nvSpPr>
                <p:spPr bwMode="auto">
                  <a:xfrm>
                    <a:off x="1007" y="1380"/>
                    <a:ext cx="340" cy="0"/>
                  </a:xfrm>
                  <a:prstGeom prst="line">
                    <a:avLst/>
                  </a:prstGeom>
                  <a:noFill/>
                  <a:ln w="12700">
                    <a:solidFill>
                      <a:srgbClr val="000000"/>
                    </a:solidFill>
                    <a:round/>
                    <a:headEnd/>
                    <a:tailEnd/>
                  </a:ln>
                </p:spPr>
                <p:txBody>
                  <a:bodyPr wrap="none" anchor="ctr"/>
                  <a:lstStyle/>
                  <a:p>
                    <a:endParaRPr lang="en-US" dirty="0"/>
                  </a:p>
                </p:txBody>
              </p:sp>
              <p:sp>
                <p:nvSpPr>
                  <p:cNvPr id="530" name="Line 213"/>
                  <p:cNvSpPr>
                    <a:spLocks noChangeShapeType="1"/>
                  </p:cNvSpPr>
                  <p:nvPr/>
                </p:nvSpPr>
                <p:spPr bwMode="auto">
                  <a:xfrm>
                    <a:off x="1493" y="1307"/>
                    <a:ext cx="66" cy="0"/>
                  </a:xfrm>
                  <a:prstGeom prst="line">
                    <a:avLst/>
                  </a:prstGeom>
                  <a:noFill/>
                  <a:ln w="12700">
                    <a:solidFill>
                      <a:srgbClr val="000000"/>
                    </a:solidFill>
                    <a:round/>
                    <a:headEnd/>
                    <a:tailEnd/>
                  </a:ln>
                </p:spPr>
                <p:txBody>
                  <a:bodyPr wrap="none" anchor="ctr"/>
                  <a:lstStyle/>
                  <a:p>
                    <a:endParaRPr lang="en-US" dirty="0"/>
                  </a:p>
                </p:txBody>
              </p:sp>
              <p:sp>
                <p:nvSpPr>
                  <p:cNvPr id="531" name="Line 214"/>
                  <p:cNvSpPr>
                    <a:spLocks noChangeShapeType="1"/>
                  </p:cNvSpPr>
                  <p:nvPr/>
                </p:nvSpPr>
                <p:spPr bwMode="auto">
                  <a:xfrm>
                    <a:off x="1515" y="1334"/>
                    <a:ext cx="48" cy="0"/>
                  </a:xfrm>
                  <a:prstGeom prst="line">
                    <a:avLst/>
                  </a:prstGeom>
                  <a:noFill/>
                  <a:ln w="12700">
                    <a:solidFill>
                      <a:srgbClr val="000000"/>
                    </a:solidFill>
                    <a:round/>
                    <a:headEnd/>
                    <a:tailEnd/>
                  </a:ln>
                </p:spPr>
                <p:txBody>
                  <a:bodyPr wrap="none" anchor="ctr"/>
                  <a:lstStyle/>
                  <a:p>
                    <a:endParaRPr lang="en-US" dirty="0"/>
                  </a:p>
                </p:txBody>
              </p:sp>
              <p:sp>
                <p:nvSpPr>
                  <p:cNvPr id="532" name="Line 215"/>
                  <p:cNvSpPr>
                    <a:spLocks noChangeShapeType="1"/>
                  </p:cNvSpPr>
                  <p:nvPr/>
                </p:nvSpPr>
                <p:spPr bwMode="auto">
                  <a:xfrm>
                    <a:off x="1469" y="1356"/>
                    <a:ext cx="94" cy="0"/>
                  </a:xfrm>
                  <a:prstGeom prst="line">
                    <a:avLst/>
                  </a:prstGeom>
                  <a:noFill/>
                  <a:ln w="12700">
                    <a:solidFill>
                      <a:srgbClr val="000000"/>
                    </a:solidFill>
                    <a:round/>
                    <a:headEnd/>
                    <a:tailEnd/>
                  </a:ln>
                </p:spPr>
                <p:txBody>
                  <a:bodyPr wrap="none" anchor="ctr"/>
                  <a:lstStyle/>
                  <a:p>
                    <a:endParaRPr lang="en-US" dirty="0"/>
                  </a:p>
                </p:txBody>
              </p:sp>
              <p:sp>
                <p:nvSpPr>
                  <p:cNvPr id="533" name="Line 216"/>
                  <p:cNvSpPr>
                    <a:spLocks noChangeShapeType="1"/>
                  </p:cNvSpPr>
                  <p:nvPr/>
                </p:nvSpPr>
                <p:spPr bwMode="auto">
                  <a:xfrm>
                    <a:off x="1378" y="1380"/>
                    <a:ext cx="39" cy="0"/>
                  </a:xfrm>
                  <a:prstGeom prst="line">
                    <a:avLst/>
                  </a:prstGeom>
                  <a:noFill/>
                  <a:ln w="12700">
                    <a:solidFill>
                      <a:srgbClr val="000000"/>
                    </a:solidFill>
                    <a:round/>
                    <a:headEnd/>
                    <a:tailEnd/>
                  </a:ln>
                </p:spPr>
                <p:txBody>
                  <a:bodyPr wrap="none" anchor="ctr"/>
                  <a:lstStyle/>
                  <a:p>
                    <a:endParaRPr lang="en-US" dirty="0"/>
                  </a:p>
                </p:txBody>
              </p:sp>
              <p:sp>
                <p:nvSpPr>
                  <p:cNvPr id="534" name="Line 217"/>
                  <p:cNvSpPr>
                    <a:spLocks noChangeShapeType="1"/>
                  </p:cNvSpPr>
                  <p:nvPr/>
                </p:nvSpPr>
                <p:spPr bwMode="auto">
                  <a:xfrm>
                    <a:off x="1452" y="1382"/>
                    <a:ext cx="105" cy="0"/>
                  </a:xfrm>
                  <a:prstGeom prst="line">
                    <a:avLst/>
                  </a:prstGeom>
                  <a:noFill/>
                  <a:ln w="12700">
                    <a:solidFill>
                      <a:srgbClr val="000000"/>
                    </a:solidFill>
                    <a:round/>
                    <a:headEnd/>
                    <a:tailEnd/>
                  </a:ln>
                </p:spPr>
                <p:txBody>
                  <a:bodyPr wrap="none" anchor="ctr"/>
                  <a:lstStyle/>
                  <a:p>
                    <a:endParaRPr lang="en-US" dirty="0"/>
                  </a:p>
                </p:txBody>
              </p:sp>
            </p:grpSp>
            <p:grpSp>
              <p:nvGrpSpPr>
                <p:cNvPr id="518" name="Group 218"/>
                <p:cNvGrpSpPr>
                  <a:grpSpLocks/>
                </p:cNvGrpSpPr>
                <p:nvPr/>
              </p:nvGrpSpPr>
              <p:grpSpPr bwMode="auto">
                <a:xfrm>
                  <a:off x="1608" y="1321"/>
                  <a:ext cx="161" cy="63"/>
                  <a:chOff x="1608" y="1321"/>
                  <a:chExt cx="161" cy="63"/>
                </a:xfrm>
              </p:grpSpPr>
              <p:sp>
                <p:nvSpPr>
                  <p:cNvPr id="526" name="Line 219"/>
                  <p:cNvSpPr>
                    <a:spLocks noChangeShapeType="1"/>
                  </p:cNvSpPr>
                  <p:nvPr/>
                </p:nvSpPr>
                <p:spPr bwMode="auto">
                  <a:xfrm>
                    <a:off x="1608" y="1321"/>
                    <a:ext cx="151" cy="0"/>
                  </a:xfrm>
                  <a:prstGeom prst="line">
                    <a:avLst/>
                  </a:prstGeom>
                  <a:noFill/>
                  <a:ln w="12700">
                    <a:solidFill>
                      <a:srgbClr val="000000"/>
                    </a:solidFill>
                    <a:round/>
                    <a:headEnd/>
                    <a:tailEnd/>
                  </a:ln>
                </p:spPr>
                <p:txBody>
                  <a:bodyPr wrap="none" anchor="ctr"/>
                  <a:lstStyle/>
                  <a:p>
                    <a:endParaRPr lang="en-US" dirty="0"/>
                  </a:p>
                </p:txBody>
              </p:sp>
              <p:sp>
                <p:nvSpPr>
                  <p:cNvPr id="527" name="Line 220"/>
                  <p:cNvSpPr>
                    <a:spLocks noChangeShapeType="1"/>
                  </p:cNvSpPr>
                  <p:nvPr/>
                </p:nvSpPr>
                <p:spPr bwMode="auto">
                  <a:xfrm>
                    <a:off x="1632" y="1349"/>
                    <a:ext cx="129" cy="0"/>
                  </a:xfrm>
                  <a:prstGeom prst="line">
                    <a:avLst/>
                  </a:prstGeom>
                  <a:noFill/>
                  <a:ln w="12700">
                    <a:solidFill>
                      <a:srgbClr val="000000"/>
                    </a:solidFill>
                    <a:round/>
                    <a:headEnd/>
                    <a:tailEnd/>
                  </a:ln>
                </p:spPr>
                <p:txBody>
                  <a:bodyPr wrap="none" anchor="ctr"/>
                  <a:lstStyle/>
                  <a:p>
                    <a:endParaRPr lang="en-US" dirty="0"/>
                  </a:p>
                </p:txBody>
              </p:sp>
              <p:sp>
                <p:nvSpPr>
                  <p:cNvPr id="528" name="Line 221"/>
                  <p:cNvSpPr>
                    <a:spLocks noChangeShapeType="1"/>
                  </p:cNvSpPr>
                  <p:nvPr/>
                </p:nvSpPr>
                <p:spPr bwMode="auto">
                  <a:xfrm>
                    <a:off x="1634" y="1384"/>
                    <a:ext cx="135" cy="0"/>
                  </a:xfrm>
                  <a:prstGeom prst="line">
                    <a:avLst/>
                  </a:prstGeom>
                  <a:noFill/>
                  <a:ln w="12700">
                    <a:solidFill>
                      <a:srgbClr val="000000"/>
                    </a:solidFill>
                    <a:round/>
                    <a:headEnd/>
                    <a:tailEnd/>
                  </a:ln>
                </p:spPr>
                <p:txBody>
                  <a:bodyPr wrap="none" anchor="ctr"/>
                  <a:lstStyle/>
                  <a:p>
                    <a:endParaRPr lang="en-US" dirty="0"/>
                  </a:p>
                </p:txBody>
              </p:sp>
            </p:grpSp>
            <p:grpSp>
              <p:nvGrpSpPr>
                <p:cNvPr id="519" name="Group 222"/>
                <p:cNvGrpSpPr>
                  <a:grpSpLocks/>
                </p:cNvGrpSpPr>
                <p:nvPr/>
              </p:nvGrpSpPr>
              <p:grpSpPr bwMode="auto">
                <a:xfrm>
                  <a:off x="1817" y="1321"/>
                  <a:ext cx="194" cy="66"/>
                  <a:chOff x="1817" y="1321"/>
                  <a:chExt cx="194" cy="66"/>
                </a:xfrm>
              </p:grpSpPr>
              <p:sp>
                <p:nvSpPr>
                  <p:cNvPr id="520" name="Line 223"/>
                  <p:cNvSpPr>
                    <a:spLocks noChangeShapeType="1"/>
                  </p:cNvSpPr>
                  <p:nvPr/>
                </p:nvSpPr>
                <p:spPr bwMode="auto">
                  <a:xfrm>
                    <a:off x="1832" y="1321"/>
                    <a:ext cx="144" cy="0"/>
                  </a:xfrm>
                  <a:prstGeom prst="line">
                    <a:avLst/>
                  </a:prstGeom>
                  <a:noFill/>
                  <a:ln w="12700">
                    <a:solidFill>
                      <a:srgbClr val="000000"/>
                    </a:solidFill>
                    <a:round/>
                    <a:headEnd/>
                    <a:tailEnd/>
                  </a:ln>
                </p:spPr>
                <p:txBody>
                  <a:bodyPr wrap="none" anchor="ctr"/>
                  <a:lstStyle/>
                  <a:p>
                    <a:endParaRPr lang="en-US" dirty="0"/>
                  </a:p>
                </p:txBody>
              </p:sp>
              <p:sp>
                <p:nvSpPr>
                  <p:cNvPr id="521" name="Line 224"/>
                  <p:cNvSpPr>
                    <a:spLocks noChangeShapeType="1"/>
                  </p:cNvSpPr>
                  <p:nvPr/>
                </p:nvSpPr>
                <p:spPr bwMode="auto">
                  <a:xfrm>
                    <a:off x="1817" y="1346"/>
                    <a:ext cx="113" cy="0"/>
                  </a:xfrm>
                  <a:prstGeom prst="line">
                    <a:avLst/>
                  </a:prstGeom>
                  <a:noFill/>
                  <a:ln w="12700">
                    <a:solidFill>
                      <a:srgbClr val="000000"/>
                    </a:solidFill>
                    <a:round/>
                    <a:headEnd/>
                    <a:tailEnd/>
                  </a:ln>
                </p:spPr>
                <p:txBody>
                  <a:bodyPr wrap="none" anchor="ctr"/>
                  <a:lstStyle/>
                  <a:p>
                    <a:endParaRPr lang="en-US" dirty="0"/>
                  </a:p>
                </p:txBody>
              </p:sp>
              <p:sp>
                <p:nvSpPr>
                  <p:cNvPr id="522" name="Line 225"/>
                  <p:cNvSpPr>
                    <a:spLocks noChangeShapeType="1"/>
                  </p:cNvSpPr>
                  <p:nvPr/>
                </p:nvSpPr>
                <p:spPr bwMode="auto">
                  <a:xfrm>
                    <a:off x="1832" y="1365"/>
                    <a:ext cx="104" cy="0"/>
                  </a:xfrm>
                  <a:prstGeom prst="line">
                    <a:avLst/>
                  </a:prstGeom>
                  <a:noFill/>
                  <a:ln w="12700">
                    <a:solidFill>
                      <a:srgbClr val="000000"/>
                    </a:solidFill>
                    <a:round/>
                    <a:headEnd/>
                    <a:tailEnd/>
                  </a:ln>
                </p:spPr>
                <p:txBody>
                  <a:bodyPr wrap="none" anchor="ctr"/>
                  <a:lstStyle/>
                  <a:p>
                    <a:endParaRPr lang="en-US" dirty="0"/>
                  </a:p>
                </p:txBody>
              </p:sp>
              <p:sp>
                <p:nvSpPr>
                  <p:cNvPr id="523" name="Line 226"/>
                  <p:cNvSpPr>
                    <a:spLocks noChangeShapeType="1"/>
                  </p:cNvSpPr>
                  <p:nvPr/>
                </p:nvSpPr>
                <p:spPr bwMode="auto">
                  <a:xfrm>
                    <a:off x="1828" y="1387"/>
                    <a:ext cx="133" cy="0"/>
                  </a:xfrm>
                  <a:prstGeom prst="line">
                    <a:avLst/>
                  </a:prstGeom>
                  <a:noFill/>
                  <a:ln w="12700">
                    <a:solidFill>
                      <a:srgbClr val="000000"/>
                    </a:solidFill>
                    <a:round/>
                    <a:headEnd/>
                    <a:tailEnd/>
                  </a:ln>
                </p:spPr>
                <p:txBody>
                  <a:bodyPr wrap="none" anchor="ctr"/>
                  <a:lstStyle/>
                  <a:p>
                    <a:endParaRPr lang="en-US" dirty="0"/>
                  </a:p>
                </p:txBody>
              </p:sp>
              <p:sp>
                <p:nvSpPr>
                  <p:cNvPr id="524" name="Line 227"/>
                  <p:cNvSpPr>
                    <a:spLocks noChangeShapeType="1"/>
                  </p:cNvSpPr>
                  <p:nvPr/>
                </p:nvSpPr>
                <p:spPr bwMode="auto">
                  <a:xfrm>
                    <a:off x="1974" y="1347"/>
                    <a:ext cx="25" cy="0"/>
                  </a:xfrm>
                  <a:prstGeom prst="line">
                    <a:avLst/>
                  </a:prstGeom>
                  <a:noFill/>
                  <a:ln w="12700">
                    <a:solidFill>
                      <a:srgbClr val="000000"/>
                    </a:solidFill>
                    <a:round/>
                    <a:headEnd/>
                    <a:tailEnd/>
                  </a:ln>
                </p:spPr>
                <p:txBody>
                  <a:bodyPr wrap="none" anchor="ctr"/>
                  <a:lstStyle/>
                  <a:p>
                    <a:endParaRPr lang="en-US" dirty="0"/>
                  </a:p>
                </p:txBody>
              </p:sp>
              <p:sp>
                <p:nvSpPr>
                  <p:cNvPr id="525" name="Line 228"/>
                  <p:cNvSpPr>
                    <a:spLocks noChangeShapeType="1"/>
                  </p:cNvSpPr>
                  <p:nvPr/>
                </p:nvSpPr>
                <p:spPr bwMode="auto">
                  <a:xfrm>
                    <a:off x="1988" y="1377"/>
                    <a:ext cx="23" cy="0"/>
                  </a:xfrm>
                  <a:prstGeom prst="line">
                    <a:avLst/>
                  </a:prstGeom>
                  <a:noFill/>
                  <a:ln w="12700">
                    <a:solidFill>
                      <a:srgbClr val="000000"/>
                    </a:solidFill>
                    <a:round/>
                    <a:headEnd/>
                    <a:tailEnd/>
                  </a:ln>
                </p:spPr>
                <p:txBody>
                  <a:bodyPr wrap="none" anchor="ctr"/>
                  <a:lstStyle/>
                  <a:p>
                    <a:endParaRPr lang="en-US" dirty="0"/>
                  </a:p>
                </p:txBody>
              </p:sp>
            </p:grpSp>
          </p:grpSp>
        </p:grpSp>
        <p:grpSp>
          <p:nvGrpSpPr>
            <p:cNvPr id="501" name="Group 229"/>
            <p:cNvGrpSpPr>
              <a:grpSpLocks/>
            </p:cNvGrpSpPr>
            <p:nvPr/>
          </p:nvGrpSpPr>
          <p:grpSpPr bwMode="auto">
            <a:xfrm>
              <a:off x="1082" y="738"/>
              <a:ext cx="665" cy="146"/>
              <a:chOff x="1082" y="738"/>
              <a:chExt cx="665" cy="146"/>
            </a:xfrm>
          </p:grpSpPr>
          <p:grpSp>
            <p:nvGrpSpPr>
              <p:cNvPr id="508" name="Group 230"/>
              <p:cNvGrpSpPr>
                <a:grpSpLocks/>
              </p:cNvGrpSpPr>
              <p:nvPr/>
            </p:nvGrpSpPr>
            <p:grpSpPr bwMode="auto">
              <a:xfrm>
                <a:off x="1082" y="785"/>
                <a:ext cx="665" cy="99"/>
                <a:chOff x="1082" y="785"/>
                <a:chExt cx="665" cy="99"/>
              </a:xfrm>
            </p:grpSpPr>
            <p:sp>
              <p:nvSpPr>
                <p:cNvPr id="510" name="Freeform 231"/>
                <p:cNvSpPr>
                  <a:spLocks/>
                </p:cNvSpPr>
                <p:nvPr/>
              </p:nvSpPr>
              <p:spPr bwMode="auto">
                <a:xfrm>
                  <a:off x="1082" y="785"/>
                  <a:ext cx="665" cy="58"/>
                </a:xfrm>
                <a:custGeom>
                  <a:avLst/>
                  <a:gdLst>
                    <a:gd name="T0" fmla="*/ 0 w 665"/>
                    <a:gd name="T1" fmla="*/ 57 h 58"/>
                    <a:gd name="T2" fmla="*/ 664 w 665"/>
                    <a:gd name="T3" fmla="*/ 57 h 58"/>
                    <a:gd name="T4" fmla="*/ 625 w 665"/>
                    <a:gd name="T5" fmla="*/ 0 h 58"/>
                    <a:gd name="T6" fmla="*/ 41 w 665"/>
                    <a:gd name="T7" fmla="*/ 0 h 58"/>
                    <a:gd name="T8" fmla="*/ 0 w 665"/>
                    <a:gd name="T9" fmla="*/ 57 h 58"/>
                    <a:gd name="T10" fmla="*/ 0 60000 65536"/>
                    <a:gd name="T11" fmla="*/ 0 60000 65536"/>
                    <a:gd name="T12" fmla="*/ 0 60000 65536"/>
                    <a:gd name="T13" fmla="*/ 0 60000 65536"/>
                    <a:gd name="T14" fmla="*/ 0 60000 65536"/>
                    <a:gd name="T15" fmla="*/ 0 w 665"/>
                    <a:gd name="T16" fmla="*/ 0 h 58"/>
                    <a:gd name="T17" fmla="*/ 665 w 665"/>
                    <a:gd name="T18" fmla="*/ 58 h 58"/>
                  </a:gdLst>
                  <a:ahLst/>
                  <a:cxnLst>
                    <a:cxn ang="T10">
                      <a:pos x="T0" y="T1"/>
                    </a:cxn>
                    <a:cxn ang="T11">
                      <a:pos x="T2" y="T3"/>
                    </a:cxn>
                    <a:cxn ang="T12">
                      <a:pos x="T4" y="T5"/>
                    </a:cxn>
                    <a:cxn ang="T13">
                      <a:pos x="T6" y="T7"/>
                    </a:cxn>
                    <a:cxn ang="T14">
                      <a:pos x="T8" y="T9"/>
                    </a:cxn>
                  </a:cxnLst>
                  <a:rect l="T15" t="T16" r="T17" b="T18"/>
                  <a:pathLst>
                    <a:path w="665" h="58">
                      <a:moveTo>
                        <a:pt x="0" y="57"/>
                      </a:moveTo>
                      <a:lnTo>
                        <a:pt x="664" y="57"/>
                      </a:lnTo>
                      <a:lnTo>
                        <a:pt x="625" y="0"/>
                      </a:lnTo>
                      <a:lnTo>
                        <a:pt x="41" y="0"/>
                      </a:lnTo>
                      <a:lnTo>
                        <a:pt x="0" y="57"/>
                      </a:lnTo>
                    </a:path>
                  </a:pathLst>
                </a:custGeom>
                <a:solidFill>
                  <a:srgbClr val="C0C0C0"/>
                </a:solidFill>
                <a:ln w="12700" cap="rnd" cmpd="sng">
                  <a:solidFill>
                    <a:srgbClr val="000000"/>
                  </a:solidFill>
                  <a:prstDash val="solid"/>
                  <a:round/>
                  <a:headEnd type="none" w="med" len="med"/>
                  <a:tailEnd type="none" w="med" len="med"/>
                </a:ln>
              </p:spPr>
              <p:txBody>
                <a:bodyPr/>
                <a:lstStyle/>
                <a:p>
                  <a:endParaRPr lang="en-US" dirty="0"/>
                </a:p>
              </p:txBody>
            </p:sp>
            <p:sp>
              <p:nvSpPr>
                <p:cNvPr id="511" name="Rectangle 232"/>
                <p:cNvSpPr>
                  <a:spLocks noChangeArrowheads="1"/>
                </p:cNvSpPr>
                <p:nvPr/>
              </p:nvSpPr>
              <p:spPr bwMode="auto">
                <a:xfrm>
                  <a:off x="1084" y="843"/>
                  <a:ext cx="651" cy="41"/>
                </a:xfrm>
                <a:prstGeom prst="rect">
                  <a:avLst/>
                </a:prstGeom>
                <a:solidFill>
                  <a:srgbClr val="C0C0C0"/>
                </a:solidFill>
                <a:ln w="12700">
                  <a:solidFill>
                    <a:srgbClr val="000000"/>
                  </a:solidFill>
                  <a:miter lim="800000"/>
                  <a:headEnd/>
                  <a:tailEnd/>
                </a:ln>
              </p:spPr>
              <p:txBody>
                <a:bodyPr wrap="none" anchor="ctr"/>
                <a:lstStyle/>
                <a:p>
                  <a:endParaRPr lang="en-US" dirty="0"/>
                </a:p>
              </p:txBody>
            </p:sp>
          </p:grpSp>
          <p:sp>
            <p:nvSpPr>
              <p:cNvPr id="509" name="Freeform 233"/>
              <p:cNvSpPr>
                <a:spLocks/>
              </p:cNvSpPr>
              <p:nvPr/>
            </p:nvSpPr>
            <p:spPr bwMode="auto">
              <a:xfrm>
                <a:off x="1236" y="738"/>
                <a:ext cx="354" cy="103"/>
              </a:xfrm>
              <a:custGeom>
                <a:avLst/>
                <a:gdLst>
                  <a:gd name="T0" fmla="*/ 0 w 354"/>
                  <a:gd name="T1" fmla="*/ 58 h 103"/>
                  <a:gd name="T2" fmla="*/ 0 w 354"/>
                  <a:gd name="T3" fmla="*/ 0 h 103"/>
                  <a:gd name="T4" fmla="*/ 353 w 354"/>
                  <a:gd name="T5" fmla="*/ 0 h 103"/>
                  <a:gd name="T6" fmla="*/ 353 w 354"/>
                  <a:gd name="T7" fmla="*/ 59 h 103"/>
                  <a:gd name="T8" fmla="*/ 351 w 354"/>
                  <a:gd name="T9" fmla="*/ 65 h 103"/>
                  <a:gd name="T10" fmla="*/ 348 w 354"/>
                  <a:gd name="T11" fmla="*/ 69 h 103"/>
                  <a:gd name="T12" fmla="*/ 341 w 354"/>
                  <a:gd name="T13" fmla="*/ 74 h 103"/>
                  <a:gd name="T14" fmla="*/ 333 w 354"/>
                  <a:gd name="T15" fmla="*/ 79 h 103"/>
                  <a:gd name="T16" fmla="*/ 323 w 354"/>
                  <a:gd name="T17" fmla="*/ 83 h 103"/>
                  <a:gd name="T18" fmla="*/ 314 w 354"/>
                  <a:gd name="T19" fmla="*/ 86 h 103"/>
                  <a:gd name="T20" fmla="*/ 302 w 354"/>
                  <a:gd name="T21" fmla="*/ 89 h 103"/>
                  <a:gd name="T22" fmla="*/ 289 w 354"/>
                  <a:gd name="T23" fmla="*/ 92 h 103"/>
                  <a:gd name="T24" fmla="*/ 278 w 354"/>
                  <a:gd name="T25" fmla="*/ 94 h 103"/>
                  <a:gd name="T26" fmla="*/ 259 w 354"/>
                  <a:gd name="T27" fmla="*/ 98 h 103"/>
                  <a:gd name="T28" fmla="*/ 243 w 354"/>
                  <a:gd name="T29" fmla="*/ 99 h 103"/>
                  <a:gd name="T30" fmla="*/ 229 w 354"/>
                  <a:gd name="T31" fmla="*/ 101 h 103"/>
                  <a:gd name="T32" fmla="*/ 212 w 354"/>
                  <a:gd name="T33" fmla="*/ 101 h 103"/>
                  <a:gd name="T34" fmla="*/ 192 w 354"/>
                  <a:gd name="T35" fmla="*/ 102 h 103"/>
                  <a:gd name="T36" fmla="*/ 167 w 354"/>
                  <a:gd name="T37" fmla="*/ 102 h 103"/>
                  <a:gd name="T38" fmla="*/ 144 w 354"/>
                  <a:gd name="T39" fmla="*/ 101 h 103"/>
                  <a:gd name="T40" fmla="*/ 123 w 354"/>
                  <a:gd name="T41" fmla="*/ 101 h 103"/>
                  <a:gd name="T42" fmla="*/ 103 w 354"/>
                  <a:gd name="T43" fmla="*/ 99 h 103"/>
                  <a:gd name="T44" fmla="*/ 87 w 354"/>
                  <a:gd name="T45" fmla="*/ 97 h 103"/>
                  <a:gd name="T46" fmla="*/ 74 w 354"/>
                  <a:gd name="T47" fmla="*/ 94 h 103"/>
                  <a:gd name="T48" fmla="*/ 58 w 354"/>
                  <a:gd name="T49" fmla="*/ 92 h 103"/>
                  <a:gd name="T50" fmla="*/ 44 w 354"/>
                  <a:gd name="T51" fmla="*/ 88 h 103"/>
                  <a:gd name="T52" fmla="*/ 33 w 354"/>
                  <a:gd name="T53" fmla="*/ 84 h 103"/>
                  <a:gd name="T54" fmla="*/ 21 w 354"/>
                  <a:gd name="T55" fmla="*/ 79 h 103"/>
                  <a:gd name="T56" fmla="*/ 14 w 354"/>
                  <a:gd name="T57" fmla="*/ 76 h 103"/>
                  <a:gd name="T58" fmla="*/ 8 w 354"/>
                  <a:gd name="T59" fmla="*/ 72 h 103"/>
                  <a:gd name="T60" fmla="*/ 5 w 354"/>
                  <a:gd name="T61" fmla="*/ 68 h 103"/>
                  <a:gd name="T62" fmla="*/ 2 w 354"/>
                  <a:gd name="T63" fmla="*/ 63 h 103"/>
                  <a:gd name="T64" fmla="*/ 0 w 354"/>
                  <a:gd name="T65" fmla="*/ 58 h 10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54"/>
                  <a:gd name="T100" fmla="*/ 0 h 103"/>
                  <a:gd name="T101" fmla="*/ 354 w 354"/>
                  <a:gd name="T102" fmla="*/ 103 h 10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54" h="103">
                    <a:moveTo>
                      <a:pt x="0" y="58"/>
                    </a:moveTo>
                    <a:lnTo>
                      <a:pt x="0" y="0"/>
                    </a:lnTo>
                    <a:lnTo>
                      <a:pt x="353" y="0"/>
                    </a:lnTo>
                    <a:lnTo>
                      <a:pt x="353" y="59"/>
                    </a:lnTo>
                    <a:lnTo>
                      <a:pt x="351" y="65"/>
                    </a:lnTo>
                    <a:lnTo>
                      <a:pt x="348" y="69"/>
                    </a:lnTo>
                    <a:lnTo>
                      <a:pt x="341" y="74"/>
                    </a:lnTo>
                    <a:lnTo>
                      <a:pt x="333" y="79"/>
                    </a:lnTo>
                    <a:lnTo>
                      <a:pt x="323" y="83"/>
                    </a:lnTo>
                    <a:lnTo>
                      <a:pt x="314" y="86"/>
                    </a:lnTo>
                    <a:lnTo>
                      <a:pt x="302" y="89"/>
                    </a:lnTo>
                    <a:lnTo>
                      <a:pt x="289" y="92"/>
                    </a:lnTo>
                    <a:lnTo>
                      <a:pt x="278" y="94"/>
                    </a:lnTo>
                    <a:lnTo>
                      <a:pt x="259" y="98"/>
                    </a:lnTo>
                    <a:lnTo>
                      <a:pt x="243" y="99"/>
                    </a:lnTo>
                    <a:lnTo>
                      <a:pt x="229" y="101"/>
                    </a:lnTo>
                    <a:lnTo>
                      <a:pt x="212" y="101"/>
                    </a:lnTo>
                    <a:lnTo>
                      <a:pt x="192" y="102"/>
                    </a:lnTo>
                    <a:lnTo>
                      <a:pt x="167" y="102"/>
                    </a:lnTo>
                    <a:lnTo>
                      <a:pt x="144" y="101"/>
                    </a:lnTo>
                    <a:lnTo>
                      <a:pt x="123" y="101"/>
                    </a:lnTo>
                    <a:lnTo>
                      <a:pt x="103" y="99"/>
                    </a:lnTo>
                    <a:lnTo>
                      <a:pt x="87" y="97"/>
                    </a:lnTo>
                    <a:lnTo>
                      <a:pt x="74" y="94"/>
                    </a:lnTo>
                    <a:lnTo>
                      <a:pt x="58" y="92"/>
                    </a:lnTo>
                    <a:lnTo>
                      <a:pt x="44" y="88"/>
                    </a:lnTo>
                    <a:lnTo>
                      <a:pt x="33" y="84"/>
                    </a:lnTo>
                    <a:lnTo>
                      <a:pt x="21" y="79"/>
                    </a:lnTo>
                    <a:lnTo>
                      <a:pt x="14" y="76"/>
                    </a:lnTo>
                    <a:lnTo>
                      <a:pt x="8" y="72"/>
                    </a:lnTo>
                    <a:lnTo>
                      <a:pt x="5" y="68"/>
                    </a:lnTo>
                    <a:lnTo>
                      <a:pt x="2" y="63"/>
                    </a:lnTo>
                    <a:lnTo>
                      <a:pt x="0" y="58"/>
                    </a:lnTo>
                  </a:path>
                </a:pathLst>
              </a:custGeom>
              <a:solidFill>
                <a:srgbClr val="C0C0C0"/>
              </a:solidFill>
              <a:ln w="12700" cap="rnd" cmpd="sng">
                <a:solidFill>
                  <a:srgbClr val="000000"/>
                </a:solidFill>
                <a:prstDash val="solid"/>
                <a:round/>
                <a:headEnd type="none" w="med" len="med"/>
                <a:tailEnd type="none" w="med" len="med"/>
              </a:ln>
            </p:spPr>
            <p:txBody>
              <a:bodyPr/>
              <a:lstStyle/>
              <a:p>
                <a:endParaRPr lang="en-US" dirty="0"/>
              </a:p>
            </p:txBody>
          </p:sp>
        </p:grpSp>
        <p:grpSp>
          <p:nvGrpSpPr>
            <p:cNvPr id="502" name="Group 234"/>
            <p:cNvGrpSpPr>
              <a:grpSpLocks/>
            </p:cNvGrpSpPr>
            <p:nvPr/>
          </p:nvGrpSpPr>
          <p:grpSpPr bwMode="auto">
            <a:xfrm>
              <a:off x="1003" y="68"/>
              <a:ext cx="812" cy="683"/>
              <a:chOff x="1003" y="68"/>
              <a:chExt cx="812" cy="683"/>
            </a:xfrm>
          </p:grpSpPr>
          <p:grpSp>
            <p:nvGrpSpPr>
              <p:cNvPr id="503" name="Group 235"/>
              <p:cNvGrpSpPr>
                <a:grpSpLocks/>
              </p:cNvGrpSpPr>
              <p:nvPr/>
            </p:nvGrpSpPr>
            <p:grpSpPr bwMode="auto">
              <a:xfrm>
                <a:off x="1003" y="68"/>
                <a:ext cx="812" cy="683"/>
                <a:chOff x="1003" y="68"/>
                <a:chExt cx="812" cy="683"/>
              </a:xfrm>
            </p:grpSpPr>
            <p:sp>
              <p:nvSpPr>
                <p:cNvPr id="505" name="AutoShape 236"/>
                <p:cNvSpPr>
                  <a:spLocks noChangeArrowheads="1"/>
                </p:cNvSpPr>
                <p:nvPr/>
              </p:nvSpPr>
              <p:spPr bwMode="auto">
                <a:xfrm>
                  <a:off x="1003" y="68"/>
                  <a:ext cx="812" cy="683"/>
                </a:xfrm>
                <a:prstGeom prst="roundRect">
                  <a:avLst>
                    <a:gd name="adj" fmla="val 12287"/>
                  </a:avLst>
                </a:prstGeom>
                <a:solidFill>
                  <a:srgbClr val="C0C0C0"/>
                </a:solidFill>
                <a:ln w="12700">
                  <a:solidFill>
                    <a:srgbClr val="000000"/>
                  </a:solidFill>
                  <a:round/>
                  <a:headEnd/>
                  <a:tailEnd/>
                </a:ln>
              </p:spPr>
              <p:txBody>
                <a:bodyPr wrap="none" anchor="ctr"/>
                <a:lstStyle/>
                <a:p>
                  <a:endParaRPr lang="en-US" dirty="0"/>
                </a:p>
              </p:txBody>
            </p:sp>
            <p:sp>
              <p:nvSpPr>
                <p:cNvPr id="506" name="AutoShape 237"/>
                <p:cNvSpPr>
                  <a:spLocks noChangeArrowheads="1"/>
                </p:cNvSpPr>
                <p:nvPr/>
              </p:nvSpPr>
              <p:spPr bwMode="auto">
                <a:xfrm>
                  <a:off x="1095" y="145"/>
                  <a:ext cx="629" cy="529"/>
                </a:xfrm>
                <a:prstGeom prst="roundRect">
                  <a:avLst>
                    <a:gd name="adj" fmla="val 12278"/>
                  </a:avLst>
                </a:prstGeom>
                <a:solidFill>
                  <a:srgbClr val="808080"/>
                </a:solidFill>
                <a:ln w="12700">
                  <a:solidFill>
                    <a:srgbClr val="000000"/>
                  </a:solidFill>
                  <a:round/>
                  <a:headEnd/>
                  <a:tailEnd/>
                </a:ln>
              </p:spPr>
              <p:txBody>
                <a:bodyPr wrap="none" anchor="ctr"/>
                <a:lstStyle/>
                <a:p>
                  <a:endParaRPr lang="en-US" dirty="0"/>
                </a:p>
              </p:txBody>
            </p:sp>
            <p:sp>
              <p:nvSpPr>
                <p:cNvPr id="507" name="AutoShape 238"/>
                <p:cNvSpPr>
                  <a:spLocks noChangeArrowheads="1"/>
                </p:cNvSpPr>
                <p:nvPr/>
              </p:nvSpPr>
              <p:spPr bwMode="auto">
                <a:xfrm>
                  <a:off x="1131" y="174"/>
                  <a:ext cx="557" cy="470"/>
                </a:xfrm>
                <a:prstGeom prst="roundRect">
                  <a:avLst>
                    <a:gd name="adj" fmla="val 12125"/>
                  </a:avLst>
                </a:prstGeom>
                <a:solidFill>
                  <a:srgbClr val="008000"/>
                </a:solidFill>
                <a:ln w="12700">
                  <a:solidFill>
                    <a:srgbClr val="000000"/>
                  </a:solidFill>
                  <a:round/>
                  <a:headEnd/>
                  <a:tailEnd/>
                </a:ln>
              </p:spPr>
              <p:txBody>
                <a:bodyPr wrap="none" anchor="ctr"/>
                <a:lstStyle/>
                <a:p>
                  <a:endParaRPr lang="en-US" dirty="0"/>
                </a:p>
              </p:txBody>
            </p:sp>
          </p:grpSp>
          <p:sp>
            <p:nvSpPr>
              <p:cNvPr id="504" name="Rectangle 239"/>
              <p:cNvSpPr>
                <a:spLocks noChangeArrowheads="1"/>
              </p:cNvSpPr>
              <p:nvPr/>
            </p:nvSpPr>
            <p:spPr bwMode="auto">
              <a:xfrm>
                <a:off x="1692" y="717"/>
                <a:ext cx="11" cy="4"/>
              </a:xfrm>
              <a:prstGeom prst="rect">
                <a:avLst/>
              </a:prstGeom>
              <a:solidFill>
                <a:srgbClr val="008000"/>
              </a:solidFill>
              <a:ln w="12700">
                <a:solidFill>
                  <a:srgbClr val="000000"/>
                </a:solidFill>
                <a:miter lim="800000"/>
                <a:headEnd/>
                <a:tailEnd/>
              </a:ln>
            </p:spPr>
            <p:txBody>
              <a:bodyPr wrap="none" anchor="ctr"/>
              <a:lstStyle/>
              <a:p>
                <a:endParaRPr lang="en-US" dirty="0"/>
              </a:p>
            </p:txBody>
          </p:sp>
        </p:grpSp>
      </p:grpSp>
      <p:grpSp>
        <p:nvGrpSpPr>
          <p:cNvPr id="735" name="Group 240"/>
          <p:cNvGrpSpPr>
            <a:grpSpLocks/>
          </p:cNvGrpSpPr>
          <p:nvPr/>
        </p:nvGrpSpPr>
        <p:grpSpPr bwMode="auto">
          <a:xfrm>
            <a:off x="6489700" y="4022725"/>
            <a:ext cx="2425700" cy="2225675"/>
            <a:chOff x="4030" y="2333"/>
            <a:chExt cx="1528" cy="1402"/>
          </a:xfrm>
        </p:grpSpPr>
        <p:grpSp>
          <p:nvGrpSpPr>
            <p:cNvPr id="736" name="Group 241"/>
            <p:cNvGrpSpPr>
              <a:grpSpLocks/>
            </p:cNvGrpSpPr>
            <p:nvPr/>
          </p:nvGrpSpPr>
          <p:grpSpPr bwMode="auto">
            <a:xfrm>
              <a:off x="4327" y="3080"/>
              <a:ext cx="970" cy="437"/>
              <a:chOff x="4327" y="3080"/>
              <a:chExt cx="970" cy="437"/>
            </a:xfrm>
          </p:grpSpPr>
          <p:grpSp>
            <p:nvGrpSpPr>
              <p:cNvPr id="788" name="Group 242"/>
              <p:cNvGrpSpPr>
                <a:grpSpLocks/>
              </p:cNvGrpSpPr>
              <p:nvPr/>
            </p:nvGrpSpPr>
            <p:grpSpPr bwMode="auto">
              <a:xfrm>
                <a:off x="4327" y="3080"/>
                <a:ext cx="970" cy="437"/>
                <a:chOff x="4327" y="3080"/>
                <a:chExt cx="970" cy="437"/>
              </a:xfrm>
            </p:grpSpPr>
            <p:grpSp>
              <p:nvGrpSpPr>
                <p:cNvPr id="834" name="Group 243"/>
                <p:cNvGrpSpPr>
                  <a:grpSpLocks/>
                </p:cNvGrpSpPr>
                <p:nvPr/>
              </p:nvGrpSpPr>
              <p:grpSpPr bwMode="auto">
                <a:xfrm>
                  <a:off x="4327" y="3080"/>
                  <a:ext cx="970" cy="437"/>
                  <a:chOff x="4327" y="3080"/>
                  <a:chExt cx="970" cy="437"/>
                </a:xfrm>
              </p:grpSpPr>
              <p:grpSp>
                <p:nvGrpSpPr>
                  <p:cNvPr id="840" name="Group 244"/>
                  <p:cNvGrpSpPr>
                    <a:grpSpLocks/>
                  </p:cNvGrpSpPr>
                  <p:nvPr/>
                </p:nvGrpSpPr>
                <p:grpSpPr bwMode="auto">
                  <a:xfrm>
                    <a:off x="4327" y="3080"/>
                    <a:ext cx="970" cy="437"/>
                    <a:chOff x="4327" y="3080"/>
                    <a:chExt cx="970" cy="437"/>
                  </a:xfrm>
                </p:grpSpPr>
                <p:grpSp>
                  <p:nvGrpSpPr>
                    <p:cNvPr id="968" name="Group 245"/>
                    <p:cNvGrpSpPr>
                      <a:grpSpLocks/>
                    </p:cNvGrpSpPr>
                    <p:nvPr/>
                  </p:nvGrpSpPr>
                  <p:grpSpPr bwMode="auto">
                    <a:xfrm>
                      <a:off x="4327" y="3080"/>
                      <a:ext cx="970" cy="437"/>
                      <a:chOff x="4327" y="3080"/>
                      <a:chExt cx="970" cy="437"/>
                    </a:xfrm>
                  </p:grpSpPr>
                  <p:sp>
                    <p:nvSpPr>
                      <p:cNvPr id="970" name="Rectangle 246"/>
                      <p:cNvSpPr>
                        <a:spLocks noChangeArrowheads="1"/>
                      </p:cNvSpPr>
                      <p:nvPr/>
                    </p:nvSpPr>
                    <p:spPr bwMode="auto">
                      <a:xfrm>
                        <a:off x="4327" y="3188"/>
                        <a:ext cx="961" cy="329"/>
                      </a:xfrm>
                      <a:prstGeom prst="rect">
                        <a:avLst/>
                      </a:prstGeom>
                      <a:solidFill>
                        <a:srgbClr val="C0C0C0"/>
                      </a:solidFill>
                      <a:ln w="12700">
                        <a:solidFill>
                          <a:srgbClr val="000000"/>
                        </a:solidFill>
                        <a:miter lim="800000"/>
                        <a:headEnd/>
                        <a:tailEnd/>
                      </a:ln>
                    </p:spPr>
                    <p:txBody>
                      <a:bodyPr wrap="none" anchor="ctr"/>
                      <a:lstStyle/>
                      <a:p>
                        <a:endParaRPr lang="en-US" dirty="0"/>
                      </a:p>
                    </p:txBody>
                  </p:sp>
                  <p:sp>
                    <p:nvSpPr>
                      <p:cNvPr id="971" name="Freeform 247"/>
                      <p:cNvSpPr>
                        <a:spLocks/>
                      </p:cNvSpPr>
                      <p:nvPr/>
                    </p:nvSpPr>
                    <p:spPr bwMode="auto">
                      <a:xfrm>
                        <a:off x="4327" y="3080"/>
                        <a:ext cx="970" cy="105"/>
                      </a:xfrm>
                      <a:custGeom>
                        <a:avLst/>
                        <a:gdLst>
                          <a:gd name="T0" fmla="*/ 0 w 970"/>
                          <a:gd name="T1" fmla="*/ 104 h 105"/>
                          <a:gd name="T2" fmla="*/ 969 w 970"/>
                          <a:gd name="T3" fmla="*/ 104 h 105"/>
                          <a:gd name="T4" fmla="*/ 878 w 970"/>
                          <a:gd name="T5" fmla="*/ 0 h 105"/>
                          <a:gd name="T6" fmla="*/ 103 w 970"/>
                          <a:gd name="T7" fmla="*/ 0 h 105"/>
                          <a:gd name="T8" fmla="*/ 0 w 970"/>
                          <a:gd name="T9" fmla="*/ 104 h 105"/>
                          <a:gd name="T10" fmla="*/ 0 60000 65536"/>
                          <a:gd name="T11" fmla="*/ 0 60000 65536"/>
                          <a:gd name="T12" fmla="*/ 0 60000 65536"/>
                          <a:gd name="T13" fmla="*/ 0 60000 65536"/>
                          <a:gd name="T14" fmla="*/ 0 60000 65536"/>
                          <a:gd name="T15" fmla="*/ 0 w 970"/>
                          <a:gd name="T16" fmla="*/ 0 h 105"/>
                          <a:gd name="T17" fmla="*/ 970 w 970"/>
                          <a:gd name="T18" fmla="*/ 105 h 105"/>
                        </a:gdLst>
                        <a:ahLst/>
                        <a:cxnLst>
                          <a:cxn ang="T10">
                            <a:pos x="T0" y="T1"/>
                          </a:cxn>
                          <a:cxn ang="T11">
                            <a:pos x="T2" y="T3"/>
                          </a:cxn>
                          <a:cxn ang="T12">
                            <a:pos x="T4" y="T5"/>
                          </a:cxn>
                          <a:cxn ang="T13">
                            <a:pos x="T6" y="T7"/>
                          </a:cxn>
                          <a:cxn ang="T14">
                            <a:pos x="T8" y="T9"/>
                          </a:cxn>
                        </a:cxnLst>
                        <a:rect l="T15" t="T16" r="T17" b="T18"/>
                        <a:pathLst>
                          <a:path w="970" h="105">
                            <a:moveTo>
                              <a:pt x="0" y="104"/>
                            </a:moveTo>
                            <a:lnTo>
                              <a:pt x="969" y="104"/>
                            </a:lnTo>
                            <a:lnTo>
                              <a:pt x="878" y="0"/>
                            </a:lnTo>
                            <a:lnTo>
                              <a:pt x="103" y="0"/>
                            </a:lnTo>
                            <a:lnTo>
                              <a:pt x="0" y="104"/>
                            </a:lnTo>
                          </a:path>
                        </a:pathLst>
                      </a:custGeom>
                      <a:solidFill>
                        <a:srgbClr val="C0C0C0"/>
                      </a:solidFill>
                      <a:ln w="12700" cap="rnd" cmpd="sng">
                        <a:solidFill>
                          <a:srgbClr val="000000"/>
                        </a:solidFill>
                        <a:prstDash val="solid"/>
                        <a:round/>
                        <a:headEnd type="none" w="med" len="med"/>
                        <a:tailEnd type="none" w="med" len="med"/>
                      </a:ln>
                    </p:spPr>
                    <p:txBody>
                      <a:bodyPr/>
                      <a:lstStyle/>
                      <a:p>
                        <a:endParaRPr lang="en-US" dirty="0"/>
                      </a:p>
                    </p:txBody>
                  </p:sp>
                </p:grpSp>
                <p:sp>
                  <p:nvSpPr>
                    <p:cNvPr id="969" name="Line 248"/>
                    <p:cNvSpPr>
                      <a:spLocks noChangeShapeType="1"/>
                    </p:cNvSpPr>
                    <p:nvPr/>
                  </p:nvSpPr>
                  <p:spPr bwMode="auto">
                    <a:xfrm>
                      <a:off x="4352" y="3166"/>
                      <a:ext cx="923" cy="1"/>
                    </a:xfrm>
                    <a:prstGeom prst="line">
                      <a:avLst/>
                    </a:prstGeom>
                    <a:noFill/>
                    <a:ln w="12700">
                      <a:solidFill>
                        <a:srgbClr val="000000"/>
                      </a:solidFill>
                      <a:round/>
                      <a:headEnd/>
                      <a:tailEnd/>
                    </a:ln>
                  </p:spPr>
                  <p:txBody>
                    <a:bodyPr wrap="none" anchor="ctr"/>
                    <a:lstStyle/>
                    <a:p>
                      <a:endParaRPr lang="en-US" dirty="0"/>
                    </a:p>
                  </p:txBody>
                </p:sp>
              </p:grpSp>
              <p:grpSp>
                <p:nvGrpSpPr>
                  <p:cNvPr id="841" name="Group 249"/>
                  <p:cNvGrpSpPr>
                    <a:grpSpLocks/>
                  </p:cNvGrpSpPr>
                  <p:nvPr/>
                </p:nvGrpSpPr>
                <p:grpSpPr bwMode="auto">
                  <a:xfrm>
                    <a:off x="4364" y="3438"/>
                    <a:ext cx="908" cy="66"/>
                    <a:chOff x="4364" y="3438"/>
                    <a:chExt cx="908" cy="66"/>
                  </a:xfrm>
                </p:grpSpPr>
                <p:grpSp>
                  <p:nvGrpSpPr>
                    <p:cNvPr id="842" name="Group 250"/>
                    <p:cNvGrpSpPr>
                      <a:grpSpLocks/>
                    </p:cNvGrpSpPr>
                    <p:nvPr/>
                  </p:nvGrpSpPr>
                  <p:grpSpPr bwMode="auto">
                    <a:xfrm>
                      <a:off x="4364" y="3438"/>
                      <a:ext cx="447" cy="66"/>
                      <a:chOff x="4364" y="3438"/>
                      <a:chExt cx="447" cy="66"/>
                    </a:xfrm>
                  </p:grpSpPr>
                  <p:grpSp>
                    <p:nvGrpSpPr>
                      <p:cNvPr id="906" name="Group 251"/>
                      <p:cNvGrpSpPr>
                        <a:grpSpLocks/>
                      </p:cNvGrpSpPr>
                      <p:nvPr/>
                    </p:nvGrpSpPr>
                    <p:grpSpPr bwMode="auto">
                      <a:xfrm>
                        <a:off x="4364" y="3439"/>
                        <a:ext cx="217" cy="65"/>
                        <a:chOff x="4364" y="3439"/>
                        <a:chExt cx="217" cy="65"/>
                      </a:xfrm>
                    </p:grpSpPr>
                    <p:grpSp>
                      <p:nvGrpSpPr>
                        <p:cNvPr id="938" name="Group 252"/>
                        <p:cNvGrpSpPr>
                          <a:grpSpLocks/>
                        </p:cNvGrpSpPr>
                        <p:nvPr/>
                      </p:nvGrpSpPr>
                      <p:grpSpPr bwMode="auto">
                        <a:xfrm>
                          <a:off x="4364" y="3439"/>
                          <a:ext cx="102" cy="65"/>
                          <a:chOff x="4364" y="3439"/>
                          <a:chExt cx="102" cy="65"/>
                        </a:xfrm>
                      </p:grpSpPr>
                      <p:grpSp>
                        <p:nvGrpSpPr>
                          <p:cNvPr id="954" name="Group 253"/>
                          <p:cNvGrpSpPr>
                            <a:grpSpLocks/>
                          </p:cNvGrpSpPr>
                          <p:nvPr/>
                        </p:nvGrpSpPr>
                        <p:grpSpPr bwMode="auto">
                          <a:xfrm>
                            <a:off x="4364" y="3439"/>
                            <a:ext cx="45" cy="65"/>
                            <a:chOff x="4364" y="3439"/>
                            <a:chExt cx="45" cy="65"/>
                          </a:xfrm>
                        </p:grpSpPr>
                        <p:grpSp>
                          <p:nvGrpSpPr>
                            <p:cNvPr id="962" name="Group 254"/>
                            <p:cNvGrpSpPr>
                              <a:grpSpLocks/>
                            </p:cNvGrpSpPr>
                            <p:nvPr/>
                          </p:nvGrpSpPr>
                          <p:grpSpPr bwMode="auto">
                            <a:xfrm>
                              <a:off x="4364" y="3439"/>
                              <a:ext cx="16" cy="65"/>
                              <a:chOff x="4364" y="3439"/>
                              <a:chExt cx="16" cy="65"/>
                            </a:xfrm>
                          </p:grpSpPr>
                          <p:sp>
                            <p:nvSpPr>
                              <p:cNvPr id="966" name="Freeform 255"/>
                              <p:cNvSpPr>
                                <a:spLocks/>
                              </p:cNvSpPr>
                              <p:nvPr/>
                            </p:nvSpPr>
                            <p:spPr bwMode="auto">
                              <a:xfrm>
                                <a:off x="4364" y="3439"/>
                                <a:ext cx="2" cy="65"/>
                              </a:xfrm>
                              <a:custGeom>
                                <a:avLst/>
                                <a:gdLst>
                                  <a:gd name="T0" fmla="*/ 1 w 2"/>
                                  <a:gd name="T1" fmla="*/ 0 h 65"/>
                                  <a:gd name="T2" fmla="*/ 0 w 2"/>
                                  <a:gd name="T3" fmla="*/ 0 h 65"/>
                                  <a:gd name="T4" fmla="*/ 0 w 2"/>
                                  <a:gd name="T5" fmla="*/ 64 h 65"/>
                                  <a:gd name="T6" fmla="*/ 1 w 2"/>
                                  <a:gd name="T7" fmla="*/ 64 h 65"/>
                                  <a:gd name="T8" fmla="*/ 1 w 2"/>
                                  <a:gd name="T9" fmla="*/ 0 h 65"/>
                                  <a:gd name="T10" fmla="*/ 0 60000 65536"/>
                                  <a:gd name="T11" fmla="*/ 0 60000 65536"/>
                                  <a:gd name="T12" fmla="*/ 0 60000 65536"/>
                                  <a:gd name="T13" fmla="*/ 0 60000 65536"/>
                                  <a:gd name="T14" fmla="*/ 0 60000 65536"/>
                                  <a:gd name="T15" fmla="*/ 0 w 2"/>
                                  <a:gd name="T16" fmla="*/ 0 h 65"/>
                                  <a:gd name="T17" fmla="*/ 2 w 2"/>
                                  <a:gd name="T18" fmla="*/ 65 h 65"/>
                                </a:gdLst>
                                <a:ahLst/>
                                <a:cxnLst>
                                  <a:cxn ang="T10">
                                    <a:pos x="T0" y="T1"/>
                                  </a:cxn>
                                  <a:cxn ang="T11">
                                    <a:pos x="T2" y="T3"/>
                                  </a:cxn>
                                  <a:cxn ang="T12">
                                    <a:pos x="T4" y="T5"/>
                                  </a:cxn>
                                  <a:cxn ang="T13">
                                    <a:pos x="T6" y="T7"/>
                                  </a:cxn>
                                  <a:cxn ang="T14">
                                    <a:pos x="T8" y="T9"/>
                                  </a:cxn>
                                </a:cxnLst>
                                <a:rect l="T15" t="T16" r="T17" b="T18"/>
                                <a:pathLst>
                                  <a:path w="2" h="65">
                                    <a:moveTo>
                                      <a:pt x="1" y="0"/>
                                    </a:moveTo>
                                    <a:lnTo>
                                      <a:pt x="0" y="0"/>
                                    </a:lnTo>
                                    <a:lnTo>
                                      <a:pt x="0" y="64"/>
                                    </a:lnTo>
                                    <a:lnTo>
                                      <a:pt x="1" y="64"/>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967" name="Freeform 256"/>
                              <p:cNvSpPr>
                                <a:spLocks/>
                              </p:cNvSpPr>
                              <p:nvPr/>
                            </p:nvSpPr>
                            <p:spPr bwMode="auto">
                              <a:xfrm>
                                <a:off x="4379" y="3439"/>
                                <a:ext cx="1" cy="65"/>
                              </a:xfrm>
                              <a:custGeom>
                                <a:avLst/>
                                <a:gdLst>
                                  <a:gd name="T0" fmla="*/ 0 w 1"/>
                                  <a:gd name="T1" fmla="*/ 0 h 65"/>
                                  <a:gd name="T2" fmla="*/ 0 w 1"/>
                                  <a:gd name="T3" fmla="*/ 64 h 65"/>
                                  <a:gd name="T4" fmla="*/ 0 w 1"/>
                                  <a:gd name="T5" fmla="*/ 0 h 65"/>
                                  <a:gd name="T6" fmla="*/ 0 60000 65536"/>
                                  <a:gd name="T7" fmla="*/ 0 60000 65536"/>
                                  <a:gd name="T8" fmla="*/ 0 60000 65536"/>
                                  <a:gd name="T9" fmla="*/ 0 w 1"/>
                                  <a:gd name="T10" fmla="*/ 0 h 65"/>
                                  <a:gd name="T11" fmla="*/ 1 w 1"/>
                                  <a:gd name="T12" fmla="*/ 65 h 65"/>
                                </a:gdLst>
                                <a:ahLst/>
                                <a:cxnLst>
                                  <a:cxn ang="T6">
                                    <a:pos x="T0" y="T1"/>
                                  </a:cxn>
                                  <a:cxn ang="T7">
                                    <a:pos x="T2" y="T3"/>
                                  </a:cxn>
                                  <a:cxn ang="T8">
                                    <a:pos x="T4" y="T5"/>
                                  </a:cxn>
                                </a:cxnLst>
                                <a:rect l="T9" t="T10" r="T11" b="T12"/>
                                <a:pathLst>
                                  <a:path w="1" h="65">
                                    <a:moveTo>
                                      <a:pt x="0" y="0"/>
                                    </a:moveTo>
                                    <a:lnTo>
                                      <a:pt x="0" y="64"/>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963" name="Group 257"/>
                            <p:cNvGrpSpPr>
                              <a:grpSpLocks/>
                            </p:cNvGrpSpPr>
                            <p:nvPr/>
                          </p:nvGrpSpPr>
                          <p:grpSpPr bwMode="auto">
                            <a:xfrm>
                              <a:off x="4392" y="3439"/>
                              <a:ext cx="17" cy="65"/>
                              <a:chOff x="4392" y="3439"/>
                              <a:chExt cx="17" cy="65"/>
                            </a:xfrm>
                          </p:grpSpPr>
                          <p:sp>
                            <p:nvSpPr>
                              <p:cNvPr id="964" name="Freeform 258"/>
                              <p:cNvSpPr>
                                <a:spLocks/>
                              </p:cNvSpPr>
                              <p:nvPr/>
                            </p:nvSpPr>
                            <p:spPr bwMode="auto">
                              <a:xfrm>
                                <a:off x="4392" y="3439"/>
                                <a:ext cx="3" cy="65"/>
                              </a:xfrm>
                              <a:custGeom>
                                <a:avLst/>
                                <a:gdLst>
                                  <a:gd name="T0" fmla="*/ 2 w 3"/>
                                  <a:gd name="T1" fmla="*/ 0 h 65"/>
                                  <a:gd name="T2" fmla="*/ 0 w 3"/>
                                  <a:gd name="T3" fmla="*/ 0 h 65"/>
                                  <a:gd name="T4" fmla="*/ 0 w 3"/>
                                  <a:gd name="T5" fmla="*/ 64 h 65"/>
                                  <a:gd name="T6" fmla="*/ 2 w 3"/>
                                  <a:gd name="T7" fmla="*/ 64 h 65"/>
                                  <a:gd name="T8" fmla="*/ 2 w 3"/>
                                  <a:gd name="T9" fmla="*/ 0 h 65"/>
                                  <a:gd name="T10" fmla="*/ 0 60000 65536"/>
                                  <a:gd name="T11" fmla="*/ 0 60000 65536"/>
                                  <a:gd name="T12" fmla="*/ 0 60000 65536"/>
                                  <a:gd name="T13" fmla="*/ 0 60000 65536"/>
                                  <a:gd name="T14" fmla="*/ 0 60000 65536"/>
                                  <a:gd name="T15" fmla="*/ 0 w 3"/>
                                  <a:gd name="T16" fmla="*/ 0 h 65"/>
                                  <a:gd name="T17" fmla="*/ 3 w 3"/>
                                  <a:gd name="T18" fmla="*/ 65 h 65"/>
                                </a:gdLst>
                                <a:ahLst/>
                                <a:cxnLst>
                                  <a:cxn ang="T10">
                                    <a:pos x="T0" y="T1"/>
                                  </a:cxn>
                                  <a:cxn ang="T11">
                                    <a:pos x="T2" y="T3"/>
                                  </a:cxn>
                                  <a:cxn ang="T12">
                                    <a:pos x="T4" y="T5"/>
                                  </a:cxn>
                                  <a:cxn ang="T13">
                                    <a:pos x="T6" y="T7"/>
                                  </a:cxn>
                                  <a:cxn ang="T14">
                                    <a:pos x="T8" y="T9"/>
                                  </a:cxn>
                                </a:cxnLst>
                                <a:rect l="T15" t="T16" r="T17" b="T18"/>
                                <a:pathLst>
                                  <a:path w="3" h="65">
                                    <a:moveTo>
                                      <a:pt x="2" y="0"/>
                                    </a:moveTo>
                                    <a:lnTo>
                                      <a:pt x="0" y="0"/>
                                    </a:lnTo>
                                    <a:lnTo>
                                      <a:pt x="0" y="64"/>
                                    </a:lnTo>
                                    <a:lnTo>
                                      <a:pt x="2" y="64"/>
                                    </a:lnTo>
                                    <a:lnTo>
                                      <a:pt x="2"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965" name="Freeform 259"/>
                              <p:cNvSpPr>
                                <a:spLocks/>
                              </p:cNvSpPr>
                              <p:nvPr/>
                            </p:nvSpPr>
                            <p:spPr bwMode="auto">
                              <a:xfrm>
                                <a:off x="4407" y="3439"/>
                                <a:ext cx="2" cy="65"/>
                              </a:xfrm>
                              <a:custGeom>
                                <a:avLst/>
                                <a:gdLst>
                                  <a:gd name="T0" fmla="*/ 1 w 2"/>
                                  <a:gd name="T1" fmla="*/ 0 h 65"/>
                                  <a:gd name="T2" fmla="*/ 0 w 2"/>
                                  <a:gd name="T3" fmla="*/ 0 h 65"/>
                                  <a:gd name="T4" fmla="*/ 0 w 2"/>
                                  <a:gd name="T5" fmla="*/ 64 h 65"/>
                                  <a:gd name="T6" fmla="*/ 1 w 2"/>
                                  <a:gd name="T7" fmla="*/ 64 h 65"/>
                                  <a:gd name="T8" fmla="*/ 1 w 2"/>
                                  <a:gd name="T9" fmla="*/ 0 h 65"/>
                                  <a:gd name="T10" fmla="*/ 0 60000 65536"/>
                                  <a:gd name="T11" fmla="*/ 0 60000 65536"/>
                                  <a:gd name="T12" fmla="*/ 0 60000 65536"/>
                                  <a:gd name="T13" fmla="*/ 0 60000 65536"/>
                                  <a:gd name="T14" fmla="*/ 0 60000 65536"/>
                                  <a:gd name="T15" fmla="*/ 0 w 2"/>
                                  <a:gd name="T16" fmla="*/ 0 h 65"/>
                                  <a:gd name="T17" fmla="*/ 2 w 2"/>
                                  <a:gd name="T18" fmla="*/ 65 h 65"/>
                                </a:gdLst>
                                <a:ahLst/>
                                <a:cxnLst>
                                  <a:cxn ang="T10">
                                    <a:pos x="T0" y="T1"/>
                                  </a:cxn>
                                  <a:cxn ang="T11">
                                    <a:pos x="T2" y="T3"/>
                                  </a:cxn>
                                  <a:cxn ang="T12">
                                    <a:pos x="T4" y="T5"/>
                                  </a:cxn>
                                  <a:cxn ang="T13">
                                    <a:pos x="T6" y="T7"/>
                                  </a:cxn>
                                  <a:cxn ang="T14">
                                    <a:pos x="T8" y="T9"/>
                                  </a:cxn>
                                </a:cxnLst>
                                <a:rect l="T15" t="T16" r="T17" b="T18"/>
                                <a:pathLst>
                                  <a:path w="2" h="65">
                                    <a:moveTo>
                                      <a:pt x="1" y="0"/>
                                    </a:moveTo>
                                    <a:lnTo>
                                      <a:pt x="0" y="0"/>
                                    </a:lnTo>
                                    <a:lnTo>
                                      <a:pt x="0" y="64"/>
                                    </a:lnTo>
                                    <a:lnTo>
                                      <a:pt x="1" y="64"/>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nvGrpSpPr>
                          <p:cNvPr id="955" name="Group 260"/>
                          <p:cNvGrpSpPr>
                            <a:grpSpLocks/>
                          </p:cNvGrpSpPr>
                          <p:nvPr/>
                        </p:nvGrpSpPr>
                        <p:grpSpPr bwMode="auto">
                          <a:xfrm>
                            <a:off x="4422" y="3439"/>
                            <a:ext cx="44" cy="65"/>
                            <a:chOff x="4422" y="3439"/>
                            <a:chExt cx="44" cy="65"/>
                          </a:xfrm>
                        </p:grpSpPr>
                        <p:grpSp>
                          <p:nvGrpSpPr>
                            <p:cNvPr id="956" name="Group 261"/>
                            <p:cNvGrpSpPr>
                              <a:grpSpLocks/>
                            </p:cNvGrpSpPr>
                            <p:nvPr/>
                          </p:nvGrpSpPr>
                          <p:grpSpPr bwMode="auto">
                            <a:xfrm>
                              <a:off x="4422" y="3439"/>
                              <a:ext cx="16" cy="65"/>
                              <a:chOff x="4422" y="3439"/>
                              <a:chExt cx="16" cy="65"/>
                            </a:xfrm>
                          </p:grpSpPr>
                          <p:sp>
                            <p:nvSpPr>
                              <p:cNvPr id="960" name="Freeform 262"/>
                              <p:cNvSpPr>
                                <a:spLocks/>
                              </p:cNvSpPr>
                              <p:nvPr/>
                            </p:nvSpPr>
                            <p:spPr bwMode="auto">
                              <a:xfrm>
                                <a:off x="4422" y="3439"/>
                                <a:ext cx="1" cy="65"/>
                              </a:xfrm>
                              <a:custGeom>
                                <a:avLst/>
                                <a:gdLst>
                                  <a:gd name="T0" fmla="*/ 0 w 1"/>
                                  <a:gd name="T1" fmla="*/ 0 h 65"/>
                                  <a:gd name="T2" fmla="*/ 0 w 1"/>
                                  <a:gd name="T3" fmla="*/ 64 h 65"/>
                                  <a:gd name="T4" fmla="*/ 0 w 1"/>
                                  <a:gd name="T5" fmla="*/ 0 h 65"/>
                                  <a:gd name="T6" fmla="*/ 0 60000 65536"/>
                                  <a:gd name="T7" fmla="*/ 0 60000 65536"/>
                                  <a:gd name="T8" fmla="*/ 0 60000 65536"/>
                                  <a:gd name="T9" fmla="*/ 0 w 1"/>
                                  <a:gd name="T10" fmla="*/ 0 h 65"/>
                                  <a:gd name="T11" fmla="*/ 1 w 1"/>
                                  <a:gd name="T12" fmla="*/ 65 h 65"/>
                                </a:gdLst>
                                <a:ahLst/>
                                <a:cxnLst>
                                  <a:cxn ang="T6">
                                    <a:pos x="T0" y="T1"/>
                                  </a:cxn>
                                  <a:cxn ang="T7">
                                    <a:pos x="T2" y="T3"/>
                                  </a:cxn>
                                  <a:cxn ang="T8">
                                    <a:pos x="T4" y="T5"/>
                                  </a:cxn>
                                </a:cxnLst>
                                <a:rect l="T9" t="T10" r="T11" b="T12"/>
                                <a:pathLst>
                                  <a:path w="1" h="65">
                                    <a:moveTo>
                                      <a:pt x="0" y="0"/>
                                    </a:moveTo>
                                    <a:lnTo>
                                      <a:pt x="0" y="64"/>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961" name="Freeform 263"/>
                              <p:cNvSpPr>
                                <a:spLocks/>
                              </p:cNvSpPr>
                              <p:nvPr/>
                            </p:nvSpPr>
                            <p:spPr bwMode="auto">
                              <a:xfrm>
                                <a:off x="4437" y="3439"/>
                                <a:ext cx="1" cy="65"/>
                              </a:xfrm>
                              <a:custGeom>
                                <a:avLst/>
                                <a:gdLst>
                                  <a:gd name="T0" fmla="*/ 0 w 1"/>
                                  <a:gd name="T1" fmla="*/ 0 h 65"/>
                                  <a:gd name="T2" fmla="*/ 0 w 1"/>
                                  <a:gd name="T3" fmla="*/ 64 h 65"/>
                                  <a:gd name="T4" fmla="*/ 0 w 1"/>
                                  <a:gd name="T5" fmla="*/ 0 h 65"/>
                                  <a:gd name="T6" fmla="*/ 0 60000 65536"/>
                                  <a:gd name="T7" fmla="*/ 0 60000 65536"/>
                                  <a:gd name="T8" fmla="*/ 0 60000 65536"/>
                                  <a:gd name="T9" fmla="*/ 0 w 1"/>
                                  <a:gd name="T10" fmla="*/ 0 h 65"/>
                                  <a:gd name="T11" fmla="*/ 1 w 1"/>
                                  <a:gd name="T12" fmla="*/ 65 h 65"/>
                                </a:gdLst>
                                <a:ahLst/>
                                <a:cxnLst>
                                  <a:cxn ang="T6">
                                    <a:pos x="T0" y="T1"/>
                                  </a:cxn>
                                  <a:cxn ang="T7">
                                    <a:pos x="T2" y="T3"/>
                                  </a:cxn>
                                  <a:cxn ang="T8">
                                    <a:pos x="T4" y="T5"/>
                                  </a:cxn>
                                </a:cxnLst>
                                <a:rect l="T9" t="T10" r="T11" b="T12"/>
                                <a:pathLst>
                                  <a:path w="1" h="65">
                                    <a:moveTo>
                                      <a:pt x="0" y="0"/>
                                    </a:moveTo>
                                    <a:lnTo>
                                      <a:pt x="0" y="64"/>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957" name="Group 264"/>
                            <p:cNvGrpSpPr>
                              <a:grpSpLocks/>
                            </p:cNvGrpSpPr>
                            <p:nvPr/>
                          </p:nvGrpSpPr>
                          <p:grpSpPr bwMode="auto">
                            <a:xfrm>
                              <a:off x="4450" y="3439"/>
                              <a:ext cx="16" cy="65"/>
                              <a:chOff x="4450" y="3439"/>
                              <a:chExt cx="16" cy="65"/>
                            </a:xfrm>
                          </p:grpSpPr>
                          <p:sp>
                            <p:nvSpPr>
                              <p:cNvPr id="958" name="Freeform 265"/>
                              <p:cNvSpPr>
                                <a:spLocks/>
                              </p:cNvSpPr>
                              <p:nvPr/>
                            </p:nvSpPr>
                            <p:spPr bwMode="auto">
                              <a:xfrm>
                                <a:off x="4450" y="3439"/>
                                <a:ext cx="2" cy="65"/>
                              </a:xfrm>
                              <a:custGeom>
                                <a:avLst/>
                                <a:gdLst>
                                  <a:gd name="T0" fmla="*/ 1 w 2"/>
                                  <a:gd name="T1" fmla="*/ 0 h 65"/>
                                  <a:gd name="T2" fmla="*/ 0 w 2"/>
                                  <a:gd name="T3" fmla="*/ 0 h 65"/>
                                  <a:gd name="T4" fmla="*/ 0 w 2"/>
                                  <a:gd name="T5" fmla="*/ 64 h 65"/>
                                  <a:gd name="T6" fmla="*/ 1 w 2"/>
                                  <a:gd name="T7" fmla="*/ 64 h 65"/>
                                  <a:gd name="T8" fmla="*/ 1 w 2"/>
                                  <a:gd name="T9" fmla="*/ 0 h 65"/>
                                  <a:gd name="T10" fmla="*/ 0 60000 65536"/>
                                  <a:gd name="T11" fmla="*/ 0 60000 65536"/>
                                  <a:gd name="T12" fmla="*/ 0 60000 65536"/>
                                  <a:gd name="T13" fmla="*/ 0 60000 65536"/>
                                  <a:gd name="T14" fmla="*/ 0 60000 65536"/>
                                  <a:gd name="T15" fmla="*/ 0 w 2"/>
                                  <a:gd name="T16" fmla="*/ 0 h 65"/>
                                  <a:gd name="T17" fmla="*/ 2 w 2"/>
                                  <a:gd name="T18" fmla="*/ 65 h 65"/>
                                </a:gdLst>
                                <a:ahLst/>
                                <a:cxnLst>
                                  <a:cxn ang="T10">
                                    <a:pos x="T0" y="T1"/>
                                  </a:cxn>
                                  <a:cxn ang="T11">
                                    <a:pos x="T2" y="T3"/>
                                  </a:cxn>
                                  <a:cxn ang="T12">
                                    <a:pos x="T4" y="T5"/>
                                  </a:cxn>
                                  <a:cxn ang="T13">
                                    <a:pos x="T6" y="T7"/>
                                  </a:cxn>
                                  <a:cxn ang="T14">
                                    <a:pos x="T8" y="T9"/>
                                  </a:cxn>
                                </a:cxnLst>
                                <a:rect l="T15" t="T16" r="T17" b="T18"/>
                                <a:pathLst>
                                  <a:path w="2" h="65">
                                    <a:moveTo>
                                      <a:pt x="1" y="0"/>
                                    </a:moveTo>
                                    <a:lnTo>
                                      <a:pt x="0" y="0"/>
                                    </a:lnTo>
                                    <a:lnTo>
                                      <a:pt x="0" y="64"/>
                                    </a:lnTo>
                                    <a:lnTo>
                                      <a:pt x="1" y="64"/>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959" name="Freeform 266"/>
                              <p:cNvSpPr>
                                <a:spLocks/>
                              </p:cNvSpPr>
                              <p:nvPr/>
                            </p:nvSpPr>
                            <p:spPr bwMode="auto">
                              <a:xfrm>
                                <a:off x="4465" y="3439"/>
                                <a:ext cx="1" cy="65"/>
                              </a:xfrm>
                              <a:custGeom>
                                <a:avLst/>
                                <a:gdLst>
                                  <a:gd name="T0" fmla="*/ 0 w 1"/>
                                  <a:gd name="T1" fmla="*/ 0 h 65"/>
                                  <a:gd name="T2" fmla="*/ 0 w 1"/>
                                  <a:gd name="T3" fmla="*/ 64 h 65"/>
                                  <a:gd name="T4" fmla="*/ 0 w 1"/>
                                  <a:gd name="T5" fmla="*/ 0 h 65"/>
                                  <a:gd name="T6" fmla="*/ 0 60000 65536"/>
                                  <a:gd name="T7" fmla="*/ 0 60000 65536"/>
                                  <a:gd name="T8" fmla="*/ 0 60000 65536"/>
                                  <a:gd name="T9" fmla="*/ 0 w 1"/>
                                  <a:gd name="T10" fmla="*/ 0 h 65"/>
                                  <a:gd name="T11" fmla="*/ 1 w 1"/>
                                  <a:gd name="T12" fmla="*/ 65 h 65"/>
                                </a:gdLst>
                                <a:ahLst/>
                                <a:cxnLst>
                                  <a:cxn ang="T6">
                                    <a:pos x="T0" y="T1"/>
                                  </a:cxn>
                                  <a:cxn ang="T7">
                                    <a:pos x="T2" y="T3"/>
                                  </a:cxn>
                                  <a:cxn ang="T8">
                                    <a:pos x="T4" y="T5"/>
                                  </a:cxn>
                                </a:cxnLst>
                                <a:rect l="T9" t="T10" r="T11" b="T12"/>
                                <a:pathLst>
                                  <a:path w="1" h="65">
                                    <a:moveTo>
                                      <a:pt x="0" y="0"/>
                                    </a:moveTo>
                                    <a:lnTo>
                                      <a:pt x="0" y="64"/>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grpSp>
                      <p:nvGrpSpPr>
                        <p:cNvPr id="939" name="Group 267"/>
                        <p:cNvGrpSpPr>
                          <a:grpSpLocks/>
                        </p:cNvGrpSpPr>
                        <p:nvPr/>
                      </p:nvGrpSpPr>
                      <p:grpSpPr bwMode="auto">
                        <a:xfrm>
                          <a:off x="4480" y="3439"/>
                          <a:ext cx="101" cy="65"/>
                          <a:chOff x="4480" y="3439"/>
                          <a:chExt cx="101" cy="65"/>
                        </a:xfrm>
                      </p:grpSpPr>
                      <p:grpSp>
                        <p:nvGrpSpPr>
                          <p:cNvPr id="940" name="Group 268"/>
                          <p:cNvGrpSpPr>
                            <a:grpSpLocks/>
                          </p:cNvGrpSpPr>
                          <p:nvPr/>
                        </p:nvGrpSpPr>
                        <p:grpSpPr bwMode="auto">
                          <a:xfrm>
                            <a:off x="4480" y="3439"/>
                            <a:ext cx="44" cy="65"/>
                            <a:chOff x="4480" y="3439"/>
                            <a:chExt cx="44" cy="65"/>
                          </a:xfrm>
                        </p:grpSpPr>
                        <p:grpSp>
                          <p:nvGrpSpPr>
                            <p:cNvPr id="948" name="Group 269"/>
                            <p:cNvGrpSpPr>
                              <a:grpSpLocks/>
                            </p:cNvGrpSpPr>
                            <p:nvPr/>
                          </p:nvGrpSpPr>
                          <p:grpSpPr bwMode="auto">
                            <a:xfrm>
                              <a:off x="4480" y="3439"/>
                              <a:ext cx="15" cy="65"/>
                              <a:chOff x="4480" y="3439"/>
                              <a:chExt cx="15" cy="65"/>
                            </a:xfrm>
                          </p:grpSpPr>
                          <p:sp>
                            <p:nvSpPr>
                              <p:cNvPr id="952" name="Freeform 270"/>
                              <p:cNvSpPr>
                                <a:spLocks/>
                              </p:cNvSpPr>
                              <p:nvPr/>
                            </p:nvSpPr>
                            <p:spPr bwMode="auto">
                              <a:xfrm>
                                <a:off x="4480" y="3439"/>
                                <a:ext cx="1" cy="65"/>
                              </a:xfrm>
                              <a:custGeom>
                                <a:avLst/>
                                <a:gdLst>
                                  <a:gd name="T0" fmla="*/ 0 w 1"/>
                                  <a:gd name="T1" fmla="*/ 0 h 65"/>
                                  <a:gd name="T2" fmla="*/ 0 w 1"/>
                                  <a:gd name="T3" fmla="*/ 64 h 65"/>
                                  <a:gd name="T4" fmla="*/ 0 w 1"/>
                                  <a:gd name="T5" fmla="*/ 0 h 65"/>
                                  <a:gd name="T6" fmla="*/ 0 60000 65536"/>
                                  <a:gd name="T7" fmla="*/ 0 60000 65536"/>
                                  <a:gd name="T8" fmla="*/ 0 60000 65536"/>
                                  <a:gd name="T9" fmla="*/ 0 w 1"/>
                                  <a:gd name="T10" fmla="*/ 0 h 65"/>
                                  <a:gd name="T11" fmla="*/ 1 w 1"/>
                                  <a:gd name="T12" fmla="*/ 65 h 65"/>
                                </a:gdLst>
                                <a:ahLst/>
                                <a:cxnLst>
                                  <a:cxn ang="T6">
                                    <a:pos x="T0" y="T1"/>
                                  </a:cxn>
                                  <a:cxn ang="T7">
                                    <a:pos x="T2" y="T3"/>
                                  </a:cxn>
                                  <a:cxn ang="T8">
                                    <a:pos x="T4" y="T5"/>
                                  </a:cxn>
                                </a:cxnLst>
                                <a:rect l="T9" t="T10" r="T11" b="T12"/>
                                <a:pathLst>
                                  <a:path w="1" h="65">
                                    <a:moveTo>
                                      <a:pt x="0" y="0"/>
                                    </a:moveTo>
                                    <a:lnTo>
                                      <a:pt x="0" y="64"/>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953" name="Freeform 271"/>
                              <p:cNvSpPr>
                                <a:spLocks/>
                              </p:cNvSpPr>
                              <p:nvPr/>
                            </p:nvSpPr>
                            <p:spPr bwMode="auto">
                              <a:xfrm>
                                <a:off x="4494" y="3439"/>
                                <a:ext cx="1" cy="65"/>
                              </a:xfrm>
                              <a:custGeom>
                                <a:avLst/>
                                <a:gdLst>
                                  <a:gd name="T0" fmla="*/ 0 w 1"/>
                                  <a:gd name="T1" fmla="*/ 0 h 65"/>
                                  <a:gd name="T2" fmla="*/ 0 w 1"/>
                                  <a:gd name="T3" fmla="*/ 64 h 65"/>
                                  <a:gd name="T4" fmla="*/ 0 w 1"/>
                                  <a:gd name="T5" fmla="*/ 0 h 65"/>
                                  <a:gd name="T6" fmla="*/ 0 60000 65536"/>
                                  <a:gd name="T7" fmla="*/ 0 60000 65536"/>
                                  <a:gd name="T8" fmla="*/ 0 60000 65536"/>
                                  <a:gd name="T9" fmla="*/ 0 w 1"/>
                                  <a:gd name="T10" fmla="*/ 0 h 65"/>
                                  <a:gd name="T11" fmla="*/ 1 w 1"/>
                                  <a:gd name="T12" fmla="*/ 65 h 65"/>
                                </a:gdLst>
                                <a:ahLst/>
                                <a:cxnLst>
                                  <a:cxn ang="T6">
                                    <a:pos x="T0" y="T1"/>
                                  </a:cxn>
                                  <a:cxn ang="T7">
                                    <a:pos x="T2" y="T3"/>
                                  </a:cxn>
                                  <a:cxn ang="T8">
                                    <a:pos x="T4" y="T5"/>
                                  </a:cxn>
                                </a:cxnLst>
                                <a:rect l="T9" t="T10" r="T11" b="T12"/>
                                <a:pathLst>
                                  <a:path w="1" h="65">
                                    <a:moveTo>
                                      <a:pt x="0" y="0"/>
                                    </a:moveTo>
                                    <a:lnTo>
                                      <a:pt x="0" y="64"/>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949" name="Group 272"/>
                            <p:cNvGrpSpPr>
                              <a:grpSpLocks/>
                            </p:cNvGrpSpPr>
                            <p:nvPr/>
                          </p:nvGrpSpPr>
                          <p:grpSpPr bwMode="auto">
                            <a:xfrm>
                              <a:off x="4507" y="3439"/>
                              <a:ext cx="17" cy="65"/>
                              <a:chOff x="4507" y="3439"/>
                              <a:chExt cx="17" cy="65"/>
                            </a:xfrm>
                          </p:grpSpPr>
                          <p:sp>
                            <p:nvSpPr>
                              <p:cNvPr id="950" name="Freeform 273"/>
                              <p:cNvSpPr>
                                <a:spLocks/>
                              </p:cNvSpPr>
                              <p:nvPr/>
                            </p:nvSpPr>
                            <p:spPr bwMode="auto">
                              <a:xfrm>
                                <a:off x="4507" y="3439"/>
                                <a:ext cx="3" cy="65"/>
                              </a:xfrm>
                              <a:custGeom>
                                <a:avLst/>
                                <a:gdLst>
                                  <a:gd name="T0" fmla="*/ 2 w 3"/>
                                  <a:gd name="T1" fmla="*/ 0 h 65"/>
                                  <a:gd name="T2" fmla="*/ 0 w 3"/>
                                  <a:gd name="T3" fmla="*/ 0 h 65"/>
                                  <a:gd name="T4" fmla="*/ 0 w 3"/>
                                  <a:gd name="T5" fmla="*/ 64 h 65"/>
                                  <a:gd name="T6" fmla="*/ 2 w 3"/>
                                  <a:gd name="T7" fmla="*/ 64 h 65"/>
                                  <a:gd name="T8" fmla="*/ 2 w 3"/>
                                  <a:gd name="T9" fmla="*/ 0 h 65"/>
                                  <a:gd name="T10" fmla="*/ 0 60000 65536"/>
                                  <a:gd name="T11" fmla="*/ 0 60000 65536"/>
                                  <a:gd name="T12" fmla="*/ 0 60000 65536"/>
                                  <a:gd name="T13" fmla="*/ 0 60000 65536"/>
                                  <a:gd name="T14" fmla="*/ 0 60000 65536"/>
                                  <a:gd name="T15" fmla="*/ 0 w 3"/>
                                  <a:gd name="T16" fmla="*/ 0 h 65"/>
                                  <a:gd name="T17" fmla="*/ 3 w 3"/>
                                  <a:gd name="T18" fmla="*/ 65 h 65"/>
                                </a:gdLst>
                                <a:ahLst/>
                                <a:cxnLst>
                                  <a:cxn ang="T10">
                                    <a:pos x="T0" y="T1"/>
                                  </a:cxn>
                                  <a:cxn ang="T11">
                                    <a:pos x="T2" y="T3"/>
                                  </a:cxn>
                                  <a:cxn ang="T12">
                                    <a:pos x="T4" y="T5"/>
                                  </a:cxn>
                                  <a:cxn ang="T13">
                                    <a:pos x="T6" y="T7"/>
                                  </a:cxn>
                                  <a:cxn ang="T14">
                                    <a:pos x="T8" y="T9"/>
                                  </a:cxn>
                                </a:cxnLst>
                                <a:rect l="T15" t="T16" r="T17" b="T18"/>
                                <a:pathLst>
                                  <a:path w="3" h="65">
                                    <a:moveTo>
                                      <a:pt x="2" y="0"/>
                                    </a:moveTo>
                                    <a:lnTo>
                                      <a:pt x="0" y="0"/>
                                    </a:lnTo>
                                    <a:lnTo>
                                      <a:pt x="0" y="64"/>
                                    </a:lnTo>
                                    <a:lnTo>
                                      <a:pt x="2" y="64"/>
                                    </a:lnTo>
                                    <a:lnTo>
                                      <a:pt x="2"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951" name="Freeform 274"/>
                              <p:cNvSpPr>
                                <a:spLocks/>
                              </p:cNvSpPr>
                              <p:nvPr/>
                            </p:nvSpPr>
                            <p:spPr bwMode="auto">
                              <a:xfrm>
                                <a:off x="4522" y="3439"/>
                                <a:ext cx="2" cy="65"/>
                              </a:xfrm>
                              <a:custGeom>
                                <a:avLst/>
                                <a:gdLst>
                                  <a:gd name="T0" fmla="*/ 1 w 2"/>
                                  <a:gd name="T1" fmla="*/ 0 h 65"/>
                                  <a:gd name="T2" fmla="*/ 0 w 2"/>
                                  <a:gd name="T3" fmla="*/ 0 h 65"/>
                                  <a:gd name="T4" fmla="*/ 0 w 2"/>
                                  <a:gd name="T5" fmla="*/ 64 h 65"/>
                                  <a:gd name="T6" fmla="*/ 1 w 2"/>
                                  <a:gd name="T7" fmla="*/ 64 h 65"/>
                                  <a:gd name="T8" fmla="*/ 1 w 2"/>
                                  <a:gd name="T9" fmla="*/ 0 h 65"/>
                                  <a:gd name="T10" fmla="*/ 0 60000 65536"/>
                                  <a:gd name="T11" fmla="*/ 0 60000 65536"/>
                                  <a:gd name="T12" fmla="*/ 0 60000 65536"/>
                                  <a:gd name="T13" fmla="*/ 0 60000 65536"/>
                                  <a:gd name="T14" fmla="*/ 0 60000 65536"/>
                                  <a:gd name="T15" fmla="*/ 0 w 2"/>
                                  <a:gd name="T16" fmla="*/ 0 h 65"/>
                                  <a:gd name="T17" fmla="*/ 2 w 2"/>
                                  <a:gd name="T18" fmla="*/ 65 h 65"/>
                                </a:gdLst>
                                <a:ahLst/>
                                <a:cxnLst>
                                  <a:cxn ang="T10">
                                    <a:pos x="T0" y="T1"/>
                                  </a:cxn>
                                  <a:cxn ang="T11">
                                    <a:pos x="T2" y="T3"/>
                                  </a:cxn>
                                  <a:cxn ang="T12">
                                    <a:pos x="T4" y="T5"/>
                                  </a:cxn>
                                  <a:cxn ang="T13">
                                    <a:pos x="T6" y="T7"/>
                                  </a:cxn>
                                  <a:cxn ang="T14">
                                    <a:pos x="T8" y="T9"/>
                                  </a:cxn>
                                </a:cxnLst>
                                <a:rect l="T15" t="T16" r="T17" b="T18"/>
                                <a:pathLst>
                                  <a:path w="2" h="65">
                                    <a:moveTo>
                                      <a:pt x="1" y="0"/>
                                    </a:moveTo>
                                    <a:lnTo>
                                      <a:pt x="0" y="0"/>
                                    </a:lnTo>
                                    <a:lnTo>
                                      <a:pt x="0" y="64"/>
                                    </a:lnTo>
                                    <a:lnTo>
                                      <a:pt x="1" y="64"/>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nvGrpSpPr>
                          <p:cNvPr id="941" name="Group 275"/>
                          <p:cNvGrpSpPr>
                            <a:grpSpLocks/>
                          </p:cNvGrpSpPr>
                          <p:nvPr/>
                        </p:nvGrpSpPr>
                        <p:grpSpPr bwMode="auto">
                          <a:xfrm>
                            <a:off x="4536" y="3439"/>
                            <a:ext cx="45" cy="65"/>
                            <a:chOff x="4536" y="3439"/>
                            <a:chExt cx="45" cy="65"/>
                          </a:xfrm>
                        </p:grpSpPr>
                        <p:grpSp>
                          <p:nvGrpSpPr>
                            <p:cNvPr id="942" name="Group 276"/>
                            <p:cNvGrpSpPr>
                              <a:grpSpLocks/>
                            </p:cNvGrpSpPr>
                            <p:nvPr/>
                          </p:nvGrpSpPr>
                          <p:grpSpPr bwMode="auto">
                            <a:xfrm>
                              <a:off x="4536" y="3439"/>
                              <a:ext cx="17" cy="65"/>
                              <a:chOff x="4536" y="3439"/>
                              <a:chExt cx="17" cy="65"/>
                            </a:xfrm>
                          </p:grpSpPr>
                          <p:sp>
                            <p:nvSpPr>
                              <p:cNvPr id="946" name="Freeform 277"/>
                              <p:cNvSpPr>
                                <a:spLocks/>
                              </p:cNvSpPr>
                              <p:nvPr/>
                            </p:nvSpPr>
                            <p:spPr bwMode="auto">
                              <a:xfrm>
                                <a:off x="4536" y="3439"/>
                                <a:ext cx="2" cy="65"/>
                              </a:xfrm>
                              <a:custGeom>
                                <a:avLst/>
                                <a:gdLst>
                                  <a:gd name="T0" fmla="*/ 1 w 2"/>
                                  <a:gd name="T1" fmla="*/ 0 h 65"/>
                                  <a:gd name="T2" fmla="*/ 0 w 2"/>
                                  <a:gd name="T3" fmla="*/ 0 h 65"/>
                                  <a:gd name="T4" fmla="*/ 0 w 2"/>
                                  <a:gd name="T5" fmla="*/ 64 h 65"/>
                                  <a:gd name="T6" fmla="*/ 1 w 2"/>
                                  <a:gd name="T7" fmla="*/ 64 h 65"/>
                                  <a:gd name="T8" fmla="*/ 1 w 2"/>
                                  <a:gd name="T9" fmla="*/ 0 h 65"/>
                                  <a:gd name="T10" fmla="*/ 0 60000 65536"/>
                                  <a:gd name="T11" fmla="*/ 0 60000 65536"/>
                                  <a:gd name="T12" fmla="*/ 0 60000 65536"/>
                                  <a:gd name="T13" fmla="*/ 0 60000 65536"/>
                                  <a:gd name="T14" fmla="*/ 0 60000 65536"/>
                                  <a:gd name="T15" fmla="*/ 0 w 2"/>
                                  <a:gd name="T16" fmla="*/ 0 h 65"/>
                                  <a:gd name="T17" fmla="*/ 2 w 2"/>
                                  <a:gd name="T18" fmla="*/ 65 h 65"/>
                                </a:gdLst>
                                <a:ahLst/>
                                <a:cxnLst>
                                  <a:cxn ang="T10">
                                    <a:pos x="T0" y="T1"/>
                                  </a:cxn>
                                  <a:cxn ang="T11">
                                    <a:pos x="T2" y="T3"/>
                                  </a:cxn>
                                  <a:cxn ang="T12">
                                    <a:pos x="T4" y="T5"/>
                                  </a:cxn>
                                  <a:cxn ang="T13">
                                    <a:pos x="T6" y="T7"/>
                                  </a:cxn>
                                  <a:cxn ang="T14">
                                    <a:pos x="T8" y="T9"/>
                                  </a:cxn>
                                </a:cxnLst>
                                <a:rect l="T15" t="T16" r="T17" b="T18"/>
                                <a:pathLst>
                                  <a:path w="2" h="65">
                                    <a:moveTo>
                                      <a:pt x="1" y="0"/>
                                    </a:moveTo>
                                    <a:lnTo>
                                      <a:pt x="0" y="0"/>
                                    </a:lnTo>
                                    <a:lnTo>
                                      <a:pt x="0" y="64"/>
                                    </a:lnTo>
                                    <a:lnTo>
                                      <a:pt x="1" y="64"/>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947" name="Freeform 278"/>
                              <p:cNvSpPr>
                                <a:spLocks/>
                              </p:cNvSpPr>
                              <p:nvPr/>
                            </p:nvSpPr>
                            <p:spPr bwMode="auto">
                              <a:xfrm>
                                <a:off x="4551" y="3439"/>
                                <a:ext cx="2" cy="65"/>
                              </a:xfrm>
                              <a:custGeom>
                                <a:avLst/>
                                <a:gdLst>
                                  <a:gd name="T0" fmla="*/ 1 w 2"/>
                                  <a:gd name="T1" fmla="*/ 0 h 65"/>
                                  <a:gd name="T2" fmla="*/ 0 w 2"/>
                                  <a:gd name="T3" fmla="*/ 0 h 65"/>
                                  <a:gd name="T4" fmla="*/ 0 w 2"/>
                                  <a:gd name="T5" fmla="*/ 64 h 65"/>
                                  <a:gd name="T6" fmla="*/ 1 w 2"/>
                                  <a:gd name="T7" fmla="*/ 64 h 65"/>
                                  <a:gd name="T8" fmla="*/ 1 w 2"/>
                                  <a:gd name="T9" fmla="*/ 0 h 65"/>
                                  <a:gd name="T10" fmla="*/ 0 60000 65536"/>
                                  <a:gd name="T11" fmla="*/ 0 60000 65536"/>
                                  <a:gd name="T12" fmla="*/ 0 60000 65536"/>
                                  <a:gd name="T13" fmla="*/ 0 60000 65536"/>
                                  <a:gd name="T14" fmla="*/ 0 60000 65536"/>
                                  <a:gd name="T15" fmla="*/ 0 w 2"/>
                                  <a:gd name="T16" fmla="*/ 0 h 65"/>
                                  <a:gd name="T17" fmla="*/ 2 w 2"/>
                                  <a:gd name="T18" fmla="*/ 65 h 65"/>
                                </a:gdLst>
                                <a:ahLst/>
                                <a:cxnLst>
                                  <a:cxn ang="T10">
                                    <a:pos x="T0" y="T1"/>
                                  </a:cxn>
                                  <a:cxn ang="T11">
                                    <a:pos x="T2" y="T3"/>
                                  </a:cxn>
                                  <a:cxn ang="T12">
                                    <a:pos x="T4" y="T5"/>
                                  </a:cxn>
                                  <a:cxn ang="T13">
                                    <a:pos x="T6" y="T7"/>
                                  </a:cxn>
                                  <a:cxn ang="T14">
                                    <a:pos x="T8" y="T9"/>
                                  </a:cxn>
                                </a:cxnLst>
                                <a:rect l="T15" t="T16" r="T17" b="T18"/>
                                <a:pathLst>
                                  <a:path w="2" h="65">
                                    <a:moveTo>
                                      <a:pt x="1" y="0"/>
                                    </a:moveTo>
                                    <a:lnTo>
                                      <a:pt x="0" y="0"/>
                                    </a:lnTo>
                                    <a:lnTo>
                                      <a:pt x="0" y="64"/>
                                    </a:lnTo>
                                    <a:lnTo>
                                      <a:pt x="1" y="64"/>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943" name="Group 279"/>
                            <p:cNvGrpSpPr>
                              <a:grpSpLocks/>
                            </p:cNvGrpSpPr>
                            <p:nvPr/>
                          </p:nvGrpSpPr>
                          <p:grpSpPr bwMode="auto">
                            <a:xfrm>
                              <a:off x="4565" y="3439"/>
                              <a:ext cx="16" cy="65"/>
                              <a:chOff x="4565" y="3439"/>
                              <a:chExt cx="16" cy="65"/>
                            </a:xfrm>
                          </p:grpSpPr>
                          <p:sp>
                            <p:nvSpPr>
                              <p:cNvPr id="944" name="Freeform 280"/>
                              <p:cNvSpPr>
                                <a:spLocks/>
                              </p:cNvSpPr>
                              <p:nvPr/>
                            </p:nvSpPr>
                            <p:spPr bwMode="auto">
                              <a:xfrm>
                                <a:off x="4565" y="3439"/>
                                <a:ext cx="3" cy="65"/>
                              </a:xfrm>
                              <a:custGeom>
                                <a:avLst/>
                                <a:gdLst>
                                  <a:gd name="T0" fmla="*/ 2 w 3"/>
                                  <a:gd name="T1" fmla="*/ 0 h 65"/>
                                  <a:gd name="T2" fmla="*/ 0 w 3"/>
                                  <a:gd name="T3" fmla="*/ 0 h 65"/>
                                  <a:gd name="T4" fmla="*/ 0 w 3"/>
                                  <a:gd name="T5" fmla="*/ 64 h 65"/>
                                  <a:gd name="T6" fmla="*/ 2 w 3"/>
                                  <a:gd name="T7" fmla="*/ 64 h 65"/>
                                  <a:gd name="T8" fmla="*/ 2 w 3"/>
                                  <a:gd name="T9" fmla="*/ 0 h 65"/>
                                  <a:gd name="T10" fmla="*/ 0 60000 65536"/>
                                  <a:gd name="T11" fmla="*/ 0 60000 65536"/>
                                  <a:gd name="T12" fmla="*/ 0 60000 65536"/>
                                  <a:gd name="T13" fmla="*/ 0 60000 65536"/>
                                  <a:gd name="T14" fmla="*/ 0 60000 65536"/>
                                  <a:gd name="T15" fmla="*/ 0 w 3"/>
                                  <a:gd name="T16" fmla="*/ 0 h 65"/>
                                  <a:gd name="T17" fmla="*/ 3 w 3"/>
                                  <a:gd name="T18" fmla="*/ 65 h 65"/>
                                </a:gdLst>
                                <a:ahLst/>
                                <a:cxnLst>
                                  <a:cxn ang="T10">
                                    <a:pos x="T0" y="T1"/>
                                  </a:cxn>
                                  <a:cxn ang="T11">
                                    <a:pos x="T2" y="T3"/>
                                  </a:cxn>
                                  <a:cxn ang="T12">
                                    <a:pos x="T4" y="T5"/>
                                  </a:cxn>
                                  <a:cxn ang="T13">
                                    <a:pos x="T6" y="T7"/>
                                  </a:cxn>
                                  <a:cxn ang="T14">
                                    <a:pos x="T8" y="T9"/>
                                  </a:cxn>
                                </a:cxnLst>
                                <a:rect l="T15" t="T16" r="T17" b="T18"/>
                                <a:pathLst>
                                  <a:path w="3" h="65">
                                    <a:moveTo>
                                      <a:pt x="2" y="0"/>
                                    </a:moveTo>
                                    <a:lnTo>
                                      <a:pt x="0" y="0"/>
                                    </a:lnTo>
                                    <a:lnTo>
                                      <a:pt x="0" y="64"/>
                                    </a:lnTo>
                                    <a:lnTo>
                                      <a:pt x="2" y="64"/>
                                    </a:lnTo>
                                    <a:lnTo>
                                      <a:pt x="2"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945" name="Freeform 281"/>
                              <p:cNvSpPr>
                                <a:spLocks/>
                              </p:cNvSpPr>
                              <p:nvPr/>
                            </p:nvSpPr>
                            <p:spPr bwMode="auto">
                              <a:xfrm>
                                <a:off x="4579" y="3439"/>
                                <a:ext cx="2" cy="65"/>
                              </a:xfrm>
                              <a:custGeom>
                                <a:avLst/>
                                <a:gdLst>
                                  <a:gd name="T0" fmla="*/ 1 w 2"/>
                                  <a:gd name="T1" fmla="*/ 0 h 65"/>
                                  <a:gd name="T2" fmla="*/ 0 w 2"/>
                                  <a:gd name="T3" fmla="*/ 0 h 65"/>
                                  <a:gd name="T4" fmla="*/ 0 w 2"/>
                                  <a:gd name="T5" fmla="*/ 64 h 65"/>
                                  <a:gd name="T6" fmla="*/ 1 w 2"/>
                                  <a:gd name="T7" fmla="*/ 64 h 65"/>
                                  <a:gd name="T8" fmla="*/ 1 w 2"/>
                                  <a:gd name="T9" fmla="*/ 0 h 65"/>
                                  <a:gd name="T10" fmla="*/ 0 60000 65536"/>
                                  <a:gd name="T11" fmla="*/ 0 60000 65536"/>
                                  <a:gd name="T12" fmla="*/ 0 60000 65536"/>
                                  <a:gd name="T13" fmla="*/ 0 60000 65536"/>
                                  <a:gd name="T14" fmla="*/ 0 60000 65536"/>
                                  <a:gd name="T15" fmla="*/ 0 w 2"/>
                                  <a:gd name="T16" fmla="*/ 0 h 65"/>
                                  <a:gd name="T17" fmla="*/ 2 w 2"/>
                                  <a:gd name="T18" fmla="*/ 65 h 65"/>
                                </a:gdLst>
                                <a:ahLst/>
                                <a:cxnLst>
                                  <a:cxn ang="T10">
                                    <a:pos x="T0" y="T1"/>
                                  </a:cxn>
                                  <a:cxn ang="T11">
                                    <a:pos x="T2" y="T3"/>
                                  </a:cxn>
                                  <a:cxn ang="T12">
                                    <a:pos x="T4" y="T5"/>
                                  </a:cxn>
                                  <a:cxn ang="T13">
                                    <a:pos x="T6" y="T7"/>
                                  </a:cxn>
                                  <a:cxn ang="T14">
                                    <a:pos x="T8" y="T9"/>
                                  </a:cxn>
                                </a:cxnLst>
                                <a:rect l="T15" t="T16" r="T17" b="T18"/>
                                <a:pathLst>
                                  <a:path w="2" h="65">
                                    <a:moveTo>
                                      <a:pt x="1" y="0"/>
                                    </a:moveTo>
                                    <a:lnTo>
                                      <a:pt x="0" y="0"/>
                                    </a:lnTo>
                                    <a:lnTo>
                                      <a:pt x="0" y="64"/>
                                    </a:lnTo>
                                    <a:lnTo>
                                      <a:pt x="1" y="64"/>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grpSp>
                  <p:grpSp>
                    <p:nvGrpSpPr>
                      <p:cNvPr id="907" name="Group 282"/>
                      <p:cNvGrpSpPr>
                        <a:grpSpLocks/>
                      </p:cNvGrpSpPr>
                      <p:nvPr/>
                    </p:nvGrpSpPr>
                    <p:grpSpPr bwMode="auto">
                      <a:xfrm>
                        <a:off x="4594" y="3438"/>
                        <a:ext cx="217" cy="66"/>
                        <a:chOff x="4594" y="3438"/>
                        <a:chExt cx="217" cy="66"/>
                      </a:xfrm>
                    </p:grpSpPr>
                    <p:grpSp>
                      <p:nvGrpSpPr>
                        <p:cNvPr id="908" name="Group 283"/>
                        <p:cNvGrpSpPr>
                          <a:grpSpLocks/>
                        </p:cNvGrpSpPr>
                        <p:nvPr/>
                      </p:nvGrpSpPr>
                      <p:grpSpPr bwMode="auto">
                        <a:xfrm>
                          <a:off x="4594" y="3438"/>
                          <a:ext cx="102" cy="66"/>
                          <a:chOff x="4594" y="3438"/>
                          <a:chExt cx="102" cy="66"/>
                        </a:xfrm>
                      </p:grpSpPr>
                      <p:grpSp>
                        <p:nvGrpSpPr>
                          <p:cNvPr id="924" name="Group 284"/>
                          <p:cNvGrpSpPr>
                            <a:grpSpLocks/>
                          </p:cNvGrpSpPr>
                          <p:nvPr/>
                        </p:nvGrpSpPr>
                        <p:grpSpPr bwMode="auto">
                          <a:xfrm>
                            <a:off x="4594" y="3438"/>
                            <a:ext cx="44" cy="66"/>
                            <a:chOff x="4594" y="3438"/>
                            <a:chExt cx="44" cy="66"/>
                          </a:xfrm>
                        </p:grpSpPr>
                        <p:grpSp>
                          <p:nvGrpSpPr>
                            <p:cNvPr id="932" name="Group 285"/>
                            <p:cNvGrpSpPr>
                              <a:grpSpLocks/>
                            </p:cNvGrpSpPr>
                            <p:nvPr/>
                          </p:nvGrpSpPr>
                          <p:grpSpPr bwMode="auto">
                            <a:xfrm>
                              <a:off x="4594" y="3438"/>
                              <a:ext cx="16" cy="66"/>
                              <a:chOff x="4594" y="3438"/>
                              <a:chExt cx="16" cy="66"/>
                            </a:xfrm>
                          </p:grpSpPr>
                          <p:sp>
                            <p:nvSpPr>
                              <p:cNvPr id="936" name="Freeform 286"/>
                              <p:cNvSpPr>
                                <a:spLocks/>
                              </p:cNvSpPr>
                              <p:nvPr/>
                            </p:nvSpPr>
                            <p:spPr bwMode="auto">
                              <a:xfrm>
                                <a:off x="4594" y="3438"/>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937" name="Freeform 287"/>
                              <p:cNvSpPr>
                                <a:spLocks/>
                              </p:cNvSpPr>
                              <p:nvPr/>
                            </p:nvSpPr>
                            <p:spPr bwMode="auto">
                              <a:xfrm>
                                <a:off x="4609" y="3438"/>
                                <a:ext cx="1" cy="66"/>
                              </a:xfrm>
                              <a:custGeom>
                                <a:avLst/>
                                <a:gdLst>
                                  <a:gd name="T0" fmla="*/ 0 w 1"/>
                                  <a:gd name="T1" fmla="*/ 0 h 66"/>
                                  <a:gd name="T2" fmla="*/ 0 w 1"/>
                                  <a:gd name="T3" fmla="*/ 65 h 66"/>
                                  <a:gd name="T4" fmla="*/ 0 w 1"/>
                                  <a:gd name="T5" fmla="*/ 0 h 66"/>
                                  <a:gd name="T6" fmla="*/ 0 60000 65536"/>
                                  <a:gd name="T7" fmla="*/ 0 60000 65536"/>
                                  <a:gd name="T8" fmla="*/ 0 60000 65536"/>
                                  <a:gd name="T9" fmla="*/ 0 w 1"/>
                                  <a:gd name="T10" fmla="*/ 0 h 66"/>
                                  <a:gd name="T11" fmla="*/ 1 w 1"/>
                                  <a:gd name="T12" fmla="*/ 66 h 66"/>
                                </a:gdLst>
                                <a:ahLst/>
                                <a:cxnLst>
                                  <a:cxn ang="T6">
                                    <a:pos x="T0" y="T1"/>
                                  </a:cxn>
                                  <a:cxn ang="T7">
                                    <a:pos x="T2" y="T3"/>
                                  </a:cxn>
                                  <a:cxn ang="T8">
                                    <a:pos x="T4" y="T5"/>
                                  </a:cxn>
                                </a:cxnLst>
                                <a:rect l="T9" t="T10" r="T11" b="T12"/>
                                <a:pathLst>
                                  <a:path w="1" h="66">
                                    <a:moveTo>
                                      <a:pt x="0" y="0"/>
                                    </a:moveTo>
                                    <a:lnTo>
                                      <a:pt x="0" y="65"/>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933" name="Group 288"/>
                            <p:cNvGrpSpPr>
                              <a:grpSpLocks/>
                            </p:cNvGrpSpPr>
                            <p:nvPr/>
                          </p:nvGrpSpPr>
                          <p:grpSpPr bwMode="auto">
                            <a:xfrm>
                              <a:off x="4622" y="3438"/>
                              <a:ext cx="16" cy="66"/>
                              <a:chOff x="4622" y="3438"/>
                              <a:chExt cx="16" cy="66"/>
                            </a:xfrm>
                          </p:grpSpPr>
                          <p:sp>
                            <p:nvSpPr>
                              <p:cNvPr id="934" name="Freeform 289"/>
                              <p:cNvSpPr>
                                <a:spLocks/>
                              </p:cNvSpPr>
                              <p:nvPr/>
                            </p:nvSpPr>
                            <p:spPr bwMode="auto">
                              <a:xfrm>
                                <a:off x="4622" y="3438"/>
                                <a:ext cx="3" cy="66"/>
                              </a:xfrm>
                              <a:custGeom>
                                <a:avLst/>
                                <a:gdLst>
                                  <a:gd name="T0" fmla="*/ 2 w 3"/>
                                  <a:gd name="T1" fmla="*/ 0 h 66"/>
                                  <a:gd name="T2" fmla="*/ 0 w 3"/>
                                  <a:gd name="T3" fmla="*/ 0 h 66"/>
                                  <a:gd name="T4" fmla="*/ 0 w 3"/>
                                  <a:gd name="T5" fmla="*/ 65 h 66"/>
                                  <a:gd name="T6" fmla="*/ 2 w 3"/>
                                  <a:gd name="T7" fmla="*/ 65 h 66"/>
                                  <a:gd name="T8" fmla="*/ 2 w 3"/>
                                  <a:gd name="T9" fmla="*/ 0 h 66"/>
                                  <a:gd name="T10" fmla="*/ 0 60000 65536"/>
                                  <a:gd name="T11" fmla="*/ 0 60000 65536"/>
                                  <a:gd name="T12" fmla="*/ 0 60000 65536"/>
                                  <a:gd name="T13" fmla="*/ 0 60000 65536"/>
                                  <a:gd name="T14" fmla="*/ 0 60000 65536"/>
                                  <a:gd name="T15" fmla="*/ 0 w 3"/>
                                  <a:gd name="T16" fmla="*/ 0 h 66"/>
                                  <a:gd name="T17" fmla="*/ 3 w 3"/>
                                  <a:gd name="T18" fmla="*/ 66 h 66"/>
                                </a:gdLst>
                                <a:ahLst/>
                                <a:cxnLst>
                                  <a:cxn ang="T10">
                                    <a:pos x="T0" y="T1"/>
                                  </a:cxn>
                                  <a:cxn ang="T11">
                                    <a:pos x="T2" y="T3"/>
                                  </a:cxn>
                                  <a:cxn ang="T12">
                                    <a:pos x="T4" y="T5"/>
                                  </a:cxn>
                                  <a:cxn ang="T13">
                                    <a:pos x="T6" y="T7"/>
                                  </a:cxn>
                                  <a:cxn ang="T14">
                                    <a:pos x="T8" y="T9"/>
                                  </a:cxn>
                                </a:cxnLst>
                                <a:rect l="T15" t="T16" r="T17" b="T18"/>
                                <a:pathLst>
                                  <a:path w="3" h="66">
                                    <a:moveTo>
                                      <a:pt x="2" y="0"/>
                                    </a:moveTo>
                                    <a:lnTo>
                                      <a:pt x="0" y="0"/>
                                    </a:lnTo>
                                    <a:lnTo>
                                      <a:pt x="0" y="65"/>
                                    </a:lnTo>
                                    <a:lnTo>
                                      <a:pt x="2" y="65"/>
                                    </a:lnTo>
                                    <a:lnTo>
                                      <a:pt x="2"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935" name="Freeform 290"/>
                              <p:cNvSpPr>
                                <a:spLocks/>
                              </p:cNvSpPr>
                              <p:nvPr/>
                            </p:nvSpPr>
                            <p:spPr bwMode="auto">
                              <a:xfrm>
                                <a:off x="4637" y="3438"/>
                                <a:ext cx="1" cy="66"/>
                              </a:xfrm>
                              <a:custGeom>
                                <a:avLst/>
                                <a:gdLst>
                                  <a:gd name="T0" fmla="*/ 0 w 1"/>
                                  <a:gd name="T1" fmla="*/ 0 h 66"/>
                                  <a:gd name="T2" fmla="*/ 0 w 1"/>
                                  <a:gd name="T3" fmla="*/ 65 h 66"/>
                                  <a:gd name="T4" fmla="*/ 0 w 1"/>
                                  <a:gd name="T5" fmla="*/ 0 h 66"/>
                                  <a:gd name="T6" fmla="*/ 0 60000 65536"/>
                                  <a:gd name="T7" fmla="*/ 0 60000 65536"/>
                                  <a:gd name="T8" fmla="*/ 0 60000 65536"/>
                                  <a:gd name="T9" fmla="*/ 0 w 1"/>
                                  <a:gd name="T10" fmla="*/ 0 h 66"/>
                                  <a:gd name="T11" fmla="*/ 1 w 1"/>
                                  <a:gd name="T12" fmla="*/ 66 h 66"/>
                                </a:gdLst>
                                <a:ahLst/>
                                <a:cxnLst>
                                  <a:cxn ang="T6">
                                    <a:pos x="T0" y="T1"/>
                                  </a:cxn>
                                  <a:cxn ang="T7">
                                    <a:pos x="T2" y="T3"/>
                                  </a:cxn>
                                  <a:cxn ang="T8">
                                    <a:pos x="T4" y="T5"/>
                                  </a:cxn>
                                </a:cxnLst>
                                <a:rect l="T9" t="T10" r="T11" b="T12"/>
                                <a:pathLst>
                                  <a:path w="1" h="66">
                                    <a:moveTo>
                                      <a:pt x="0" y="0"/>
                                    </a:moveTo>
                                    <a:lnTo>
                                      <a:pt x="0" y="65"/>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nvGrpSpPr>
                          <p:cNvPr id="925" name="Group 291"/>
                          <p:cNvGrpSpPr>
                            <a:grpSpLocks/>
                          </p:cNvGrpSpPr>
                          <p:nvPr/>
                        </p:nvGrpSpPr>
                        <p:grpSpPr bwMode="auto">
                          <a:xfrm>
                            <a:off x="4652" y="3438"/>
                            <a:ext cx="44" cy="66"/>
                            <a:chOff x="4652" y="3438"/>
                            <a:chExt cx="44" cy="66"/>
                          </a:xfrm>
                        </p:grpSpPr>
                        <p:grpSp>
                          <p:nvGrpSpPr>
                            <p:cNvPr id="926" name="Group 292"/>
                            <p:cNvGrpSpPr>
                              <a:grpSpLocks/>
                            </p:cNvGrpSpPr>
                            <p:nvPr/>
                          </p:nvGrpSpPr>
                          <p:grpSpPr bwMode="auto">
                            <a:xfrm>
                              <a:off x="4652" y="3438"/>
                              <a:ext cx="16" cy="66"/>
                              <a:chOff x="4652" y="3438"/>
                              <a:chExt cx="16" cy="66"/>
                            </a:xfrm>
                          </p:grpSpPr>
                          <p:sp>
                            <p:nvSpPr>
                              <p:cNvPr id="930" name="Freeform 293"/>
                              <p:cNvSpPr>
                                <a:spLocks/>
                              </p:cNvSpPr>
                              <p:nvPr/>
                            </p:nvSpPr>
                            <p:spPr bwMode="auto">
                              <a:xfrm>
                                <a:off x="4652" y="3438"/>
                                <a:ext cx="1" cy="66"/>
                              </a:xfrm>
                              <a:custGeom>
                                <a:avLst/>
                                <a:gdLst>
                                  <a:gd name="T0" fmla="*/ 0 w 1"/>
                                  <a:gd name="T1" fmla="*/ 0 h 66"/>
                                  <a:gd name="T2" fmla="*/ 0 w 1"/>
                                  <a:gd name="T3" fmla="*/ 65 h 66"/>
                                  <a:gd name="T4" fmla="*/ 0 w 1"/>
                                  <a:gd name="T5" fmla="*/ 0 h 66"/>
                                  <a:gd name="T6" fmla="*/ 0 60000 65536"/>
                                  <a:gd name="T7" fmla="*/ 0 60000 65536"/>
                                  <a:gd name="T8" fmla="*/ 0 60000 65536"/>
                                  <a:gd name="T9" fmla="*/ 0 w 1"/>
                                  <a:gd name="T10" fmla="*/ 0 h 66"/>
                                  <a:gd name="T11" fmla="*/ 1 w 1"/>
                                  <a:gd name="T12" fmla="*/ 66 h 66"/>
                                </a:gdLst>
                                <a:ahLst/>
                                <a:cxnLst>
                                  <a:cxn ang="T6">
                                    <a:pos x="T0" y="T1"/>
                                  </a:cxn>
                                  <a:cxn ang="T7">
                                    <a:pos x="T2" y="T3"/>
                                  </a:cxn>
                                  <a:cxn ang="T8">
                                    <a:pos x="T4" y="T5"/>
                                  </a:cxn>
                                </a:cxnLst>
                                <a:rect l="T9" t="T10" r="T11" b="T12"/>
                                <a:pathLst>
                                  <a:path w="1" h="66">
                                    <a:moveTo>
                                      <a:pt x="0" y="0"/>
                                    </a:moveTo>
                                    <a:lnTo>
                                      <a:pt x="0" y="65"/>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931" name="Freeform 294"/>
                              <p:cNvSpPr>
                                <a:spLocks/>
                              </p:cNvSpPr>
                              <p:nvPr/>
                            </p:nvSpPr>
                            <p:spPr bwMode="auto">
                              <a:xfrm>
                                <a:off x="4666" y="3438"/>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927" name="Group 295"/>
                            <p:cNvGrpSpPr>
                              <a:grpSpLocks/>
                            </p:cNvGrpSpPr>
                            <p:nvPr/>
                          </p:nvGrpSpPr>
                          <p:grpSpPr bwMode="auto">
                            <a:xfrm>
                              <a:off x="4680" y="3438"/>
                              <a:ext cx="16" cy="66"/>
                              <a:chOff x="4680" y="3438"/>
                              <a:chExt cx="16" cy="66"/>
                            </a:xfrm>
                          </p:grpSpPr>
                          <p:sp>
                            <p:nvSpPr>
                              <p:cNvPr id="928" name="Freeform 296"/>
                              <p:cNvSpPr>
                                <a:spLocks/>
                              </p:cNvSpPr>
                              <p:nvPr/>
                            </p:nvSpPr>
                            <p:spPr bwMode="auto">
                              <a:xfrm>
                                <a:off x="4680" y="3438"/>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929" name="Freeform 297"/>
                              <p:cNvSpPr>
                                <a:spLocks/>
                              </p:cNvSpPr>
                              <p:nvPr/>
                            </p:nvSpPr>
                            <p:spPr bwMode="auto">
                              <a:xfrm>
                                <a:off x="4694" y="3438"/>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grpSp>
                      <p:nvGrpSpPr>
                        <p:cNvPr id="909" name="Group 298"/>
                        <p:cNvGrpSpPr>
                          <a:grpSpLocks/>
                        </p:cNvGrpSpPr>
                        <p:nvPr/>
                      </p:nvGrpSpPr>
                      <p:grpSpPr bwMode="auto">
                        <a:xfrm>
                          <a:off x="4709" y="3438"/>
                          <a:ext cx="102" cy="66"/>
                          <a:chOff x="4709" y="3438"/>
                          <a:chExt cx="102" cy="66"/>
                        </a:xfrm>
                      </p:grpSpPr>
                      <p:grpSp>
                        <p:nvGrpSpPr>
                          <p:cNvPr id="910" name="Group 299"/>
                          <p:cNvGrpSpPr>
                            <a:grpSpLocks/>
                          </p:cNvGrpSpPr>
                          <p:nvPr/>
                        </p:nvGrpSpPr>
                        <p:grpSpPr bwMode="auto">
                          <a:xfrm>
                            <a:off x="4709" y="3438"/>
                            <a:ext cx="45" cy="66"/>
                            <a:chOff x="4709" y="3438"/>
                            <a:chExt cx="45" cy="66"/>
                          </a:xfrm>
                        </p:grpSpPr>
                        <p:grpSp>
                          <p:nvGrpSpPr>
                            <p:cNvPr id="918" name="Group 300"/>
                            <p:cNvGrpSpPr>
                              <a:grpSpLocks/>
                            </p:cNvGrpSpPr>
                            <p:nvPr/>
                          </p:nvGrpSpPr>
                          <p:grpSpPr bwMode="auto">
                            <a:xfrm>
                              <a:off x="4709" y="3438"/>
                              <a:ext cx="16" cy="66"/>
                              <a:chOff x="4709" y="3438"/>
                              <a:chExt cx="16" cy="66"/>
                            </a:xfrm>
                          </p:grpSpPr>
                          <p:sp>
                            <p:nvSpPr>
                              <p:cNvPr id="922" name="Freeform 301"/>
                              <p:cNvSpPr>
                                <a:spLocks/>
                              </p:cNvSpPr>
                              <p:nvPr/>
                            </p:nvSpPr>
                            <p:spPr bwMode="auto">
                              <a:xfrm>
                                <a:off x="4709" y="3438"/>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923" name="Freeform 302"/>
                              <p:cNvSpPr>
                                <a:spLocks/>
                              </p:cNvSpPr>
                              <p:nvPr/>
                            </p:nvSpPr>
                            <p:spPr bwMode="auto">
                              <a:xfrm>
                                <a:off x="4723" y="3438"/>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919" name="Group 303"/>
                            <p:cNvGrpSpPr>
                              <a:grpSpLocks/>
                            </p:cNvGrpSpPr>
                            <p:nvPr/>
                          </p:nvGrpSpPr>
                          <p:grpSpPr bwMode="auto">
                            <a:xfrm>
                              <a:off x="4738" y="3438"/>
                              <a:ext cx="16" cy="66"/>
                              <a:chOff x="4738" y="3438"/>
                              <a:chExt cx="16" cy="66"/>
                            </a:xfrm>
                          </p:grpSpPr>
                          <p:sp>
                            <p:nvSpPr>
                              <p:cNvPr id="920" name="Freeform 304"/>
                              <p:cNvSpPr>
                                <a:spLocks/>
                              </p:cNvSpPr>
                              <p:nvPr/>
                            </p:nvSpPr>
                            <p:spPr bwMode="auto">
                              <a:xfrm>
                                <a:off x="4738" y="3438"/>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921" name="Freeform 305"/>
                              <p:cNvSpPr>
                                <a:spLocks/>
                              </p:cNvSpPr>
                              <p:nvPr/>
                            </p:nvSpPr>
                            <p:spPr bwMode="auto">
                              <a:xfrm>
                                <a:off x="4752" y="3438"/>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nvGrpSpPr>
                          <p:cNvPr id="911" name="Group 306"/>
                          <p:cNvGrpSpPr>
                            <a:grpSpLocks/>
                          </p:cNvGrpSpPr>
                          <p:nvPr/>
                        </p:nvGrpSpPr>
                        <p:grpSpPr bwMode="auto">
                          <a:xfrm>
                            <a:off x="4766" y="3438"/>
                            <a:ext cx="45" cy="66"/>
                            <a:chOff x="4766" y="3438"/>
                            <a:chExt cx="45" cy="66"/>
                          </a:xfrm>
                        </p:grpSpPr>
                        <p:grpSp>
                          <p:nvGrpSpPr>
                            <p:cNvPr id="912" name="Group 307"/>
                            <p:cNvGrpSpPr>
                              <a:grpSpLocks/>
                            </p:cNvGrpSpPr>
                            <p:nvPr/>
                          </p:nvGrpSpPr>
                          <p:grpSpPr bwMode="auto">
                            <a:xfrm>
                              <a:off x="4766" y="3438"/>
                              <a:ext cx="17" cy="66"/>
                              <a:chOff x="4766" y="3438"/>
                              <a:chExt cx="17" cy="66"/>
                            </a:xfrm>
                          </p:grpSpPr>
                          <p:sp>
                            <p:nvSpPr>
                              <p:cNvPr id="916" name="Freeform 308"/>
                              <p:cNvSpPr>
                                <a:spLocks/>
                              </p:cNvSpPr>
                              <p:nvPr/>
                            </p:nvSpPr>
                            <p:spPr bwMode="auto">
                              <a:xfrm>
                                <a:off x="4766" y="3438"/>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917" name="Freeform 309"/>
                              <p:cNvSpPr>
                                <a:spLocks/>
                              </p:cNvSpPr>
                              <p:nvPr/>
                            </p:nvSpPr>
                            <p:spPr bwMode="auto">
                              <a:xfrm>
                                <a:off x="4781" y="3438"/>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913" name="Group 310"/>
                            <p:cNvGrpSpPr>
                              <a:grpSpLocks/>
                            </p:cNvGrpSpPr>
                            <p:nvPr/>
                          </p:nvGrpSpPr>
                          <p:grpSpPr bwMode="auto">
                            <a:xfrm>
                              <a:off x="4796" y="3438"/>
                              <a:ext cx="15" cy="66"/>
                              <a:chOff x="4796" y="3438"/>
                              <a:chExt cx="15" cy="66"/>
                            </a:xfrm>
                          </p:grpSpPr>
                          <p:sp>
                            <p:nvSpPr>
                              <p:cNvPr id="914" name="Freeform 311"/>
                              <p:cNvSpPr>
                                <a:spLocks/>
                              </p:cNvSpPr>
                              <p:nvPr/>
                            </p:nvSpPr>
                            <p:spPr bwMode="auto">
                              <a:xfrm>
                                <a:off x="4796" y="3438"/>
                                <a:ext cx="1" cy="66"/>
                              </a:xfrm>
                              <a:custGeom>
                                <a:avLst/>
                                <a:gdLst>
                                  <a:gd name="T0" fmla="*/ 0 w 1"/>
                                  <a:gd name="T1" fmla="*/ 0 h 66"/>
                                  <a:gd name="T2" fmla="*/ 0 w 1"/>
                                  <a:gd name="T3" fmla="*/ 65 h 66"/>
                                  <a:gd name="T4" fmla="*/ 0 w 1"/>
                                  <a:gd name="T5" fmla="*/ 0 h 66"/>
                                  <a:gd name="T6" fmla="*/ 0 60000 65536"/>
                                  <a:gd name="T7" fmla="*/ 0 60000 65536"/>
                                  <a:gd name="T8" fmla="*/ 0 60000 65536"/>
                                  <a:gd name="T9" fmla="*/ 0 w 1"/>
                                  <a:gd name="T10" fmla="*/ 0 h 66"/>
                                  <a:gd name="T11" fmla="*/ 1 w 1"/>
                                  <a:gd name="T12" fmla="*/ 66 h 66"/>
                                </a:gdLst>
                                <a:ahLst/>
                                <a:cxnLst>
                                  <a:cxn ang="T6">
                                    <a:pos x="T0" y="T1"/>
                                  </a:cxn>
                                  <a:cxn ang="T7">
                                    <a:pos x="T2" y="T3"/>
                                  </a:cxn>
                                  <a:cxn ang="T8">
                                    <a:pos x="T4" y="T5"/>
                                  </a:cxn>
                                </a:cxnLst>
                                <a:rect l="T9" t="T10" r="T11" b="T12"/>
                                <a:pathLst>
                                  <a:path w="1" h="66">
                                    <a:moveTo>
                                      <a:pt x="0" y="0"/>
                                    </a:moveTo>
                                    <a:lnTo>
                                      <a:pt x="0" y="65"/>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915" name="Freeform 312"/>
                              <p:cNvSpPr>
                                <a:spLocks/>
                              </p:cNvSpPr>
                              <p:nvPr/>
                            </p:nvSpPr>
                            <p:spPr bwMode="auto">
                              <a:xfrm>
                                <a:off x="4809" y="3438"/>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grpSp>
                </p:grpSp>
                <p:grpSp>
                  <p:nvGrpSpPr>
                    <p:cNvPr id="843" name="Group 313"/>
                    <p:cNvGrpSpPr>
                      <a:grpSpLocks/>
                    </p:cNvGrpSpPr>
                    <p:nvPr/>
                  </p:nvGrpSpPr>
                  <p:grpSpPr bwMode="auto">
                    <a:xfrm>
                      <a:off x="4824" y="3438"/>
                      <a:ext cx="448" cy="66"/>
                      <a:chOff x="4824" y="3438"/>
                      <a:chExt cx="448" cy="66"/>
                    </a:xfrm>
                  </p:grpSpPr>
                  <p:grpSp>
                    <p:nvGrpSpPr>
                      <p:cNvPr id="844" name="Group 314"/>
                      <p:cNvGrpSpPr>
                        <a:grpSpLocks/>
                      </p:cNvGrpSpPr>
                      <p:nvPr/>
                    </p:nvGrpSpPr>
                    <p:grpSpPr bwMode="auto">
                      <a:xfrm>
                        <a:off x="4824" y="3438"/>
                        <a:ext cx="217" cy="66"/>
                        <a:chOff x="4824" y="3438"/>
                        <a:chExt cx="217" cy="66"/>
                      </a:xfrm>
                    </p:grpSpPr>
                    <p:grpSp>
                      <p:nvGrpSpPr>
                        <p:cNvPr id="876" name="Group 315"/>
                        <p:cNvGrpSpPr>
                          <a:grpSpLocks/>
                        </p:cNvGrpSpPr>
                        <p:nvPr/>
                      </p:nvGrpSpPr>
                      <p:grpSpPr bwMode="auto">
                        <a:xfrm>
                          <a:off x="4824" y="3438"/>
                          <a:ext cx="101" cy="66"/>
                          <a:chOff x="4824" y="3438"/>
                          <a:chExt cx="101" cy="66"/>
                        </a:xfrm>
                      </p:grpSpPr>
                      <p:grpSp>
                        <p:nvGrpSpPr>
                          <p:cNvPr id="892" name="Group 316"/>
                          <p:cNvGrpSpPr>
                            <a:grpSpLocks/>
                          </p:cNvGrpSpPr>
                          <p:nvPr/>
                        </p:nvGrpSpPr>
                        <p:grpSpPr bwMode="auto">
                          <a:xfrm>
                            <a:off x="4824" y="3438"/>
                            <a:ext cx="44" cy="66"/>
                            <a:chOff x="4824" y="3438"/>
                            <a:chExt cx="44" cy="66"/>
                          </a:xfrm>
                        </p:grpSpPr>
                        <p:grpSp>
                          <p:nvGrpSpPr>
                            <p:cNvPr id="900" name="Group 317"/>
                            <p:cNvGrpSpPr>
                              <a:grpSpLocks/>
                            </p:cNvGrpSpPr>
                            <p:nvPr/>
                          </p:nvGrpSpPr>
                          <p:grpSpPr bwMode="auto">
                            <a:xfrm>
                              <a:off x="4824" y="3438"/>
                              <a:ext cx="16" cy="66"/>
                              <a:chOff x="4824" y="3438"/>
                              <a:chExt cx="16" cy="66"/>
                            </a:xfrm>
                          </p:grpSpPr>
                          <p:sp>
                            <p:nvSpPr>
                              <p:cNvPr id="904" name="Freeform 318"/>
                              <p:cNvSpPr>
                                <a:spLocks/>
                              </p:cNvSpPr>
                              <p:nvPr/>
                            </p:nvSpPr>
                            <p:spPr bwMode="auto">
                              <a:xfrm>
                                <a:off x="4824" y="3438"/>
                                <a:ext cx="1" cy="66"/>
                              </a:xfrm>
                              <a:custGeom>
                                <a:avLst/>
                                <a:gdLst>
                                  <a:gd name="T0" fmla="*/ 0 w 1"/>
                                  <a:gd name="T1" fmla="*/ 0 h 66"/>
                                  <a:gd name="T2" fmla="*/ 0 w 1"/>
                                  <a:gd name="T3" fmla="*/ 65 h 66"/>
                                  <a:gd name="T4" fmla="*/ 0 w 1"/>
                                  <a:gd name="T5" fmla="*/ 0 h 66"/>
                                  <a:gd name="T6" fmla="*/ 0 60000 65536"/>
                                  <a:gd name="T7" fmla="*/ 0 60000 65536"/>
                                  <a:gd name="T8" fmla="*/ 0 60000 65536"/>
                                  <a:gd name="T9" fmla="*/ 0 w 1"/>
                                  <a:gd name="T10" fmla="*/ 0 h 66"/>
                                  <a:gd name="T11" fmla="*/ 1 w 1"/>
                                  <a:gd name="T12" fmla="*/ 66 h 66"/>
                                </a:gdLst>
                                <a:ahLst/>
                                <a:cxnLst>
                                  <a:cxn ang="T6">
                                    <a:pos x="T0" y="T1"/>
                                  </a:cxn>
                                  <a:cxn ang="T7">
                                    <a:pos x="T2" y="T3"/>
                                  </a:cxn>
                                  <a:cxn ang="T8">
                                    <a:pos x="T4" y="T5"/>
                                  </a:cxn>
                                </a:cxnLst>
                                <a:rect l="T9" t="T10" r="T11" b="T12"/>
                                <a:pathLst>
                                  <a:path w="1" h="66">
                                    <a:moveTo>
                                      <a:pt x="0" y="0"/>
                                    </a:moveTo>
                                    <a:lnTo>
                                      <a:pt x="0" y="65"/>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905" name="Freeform 319"/>
                              <p:cNvSpPr>
                                <a:spLocks/>
                              </p:cNvSpPr>
                              <p:nvPr/>
                            </p:nvSpPr>
                            <p:spPr bwMode="auto">
                              <a:xfrm>
                                <a:off x="4838" y="3438"/>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901" name="Group 320"/>
                            <p:cNvGrpSpPr>
                              <a:grpSpLocks/>
                            </p:cNvGrpSpPr>
                            <p:nvPr/>
                          </p:nvGrpSpPr>
                          <p:grpSpPr bwMode="auto">
                            <a:xfrm>
                              <a:off x="4853" y="3438"/>
                              <a:ext cx="15" cy="66"/>
                              <a:chOff x="4853" y="3438"/>
                              <a:chExt cx="15" cy="66"/>
                            </a:xfrm>
                          </p:grpSpPr>
                          <p:sp>
                            <p:nvSpPr>
                              <p:cNvPr id="902" name="Freeform 321"/>
                              <p:cNvSpPr>
                                <a:spLocks/>
                              </p:cNvSpPr>
                              <p:nvPr/>
                            </p:nvSpPr>
                            <p:spPr bwMode="auto">
                              <a:xfrm>
                                <a:off x="4853" y="3438"/>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903" name="Freeform 322"/>
                              <p:cNvSpPr>
                                <a:spLocks/>
                              </p:cNvSpPr>
                              <p:nvPr/>
                            </p:nvSpPr>
                            <p:spPr bwMode="auto">
                              <a:xfrm>
                                <a:off x="4866" y="3438"/>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nvGrpSpPr>
                          <p:cNvPr id="893" name="Group 323"/>
                          <p:cNvGrpSpPr>
                            <a:grpSpLocks/>
                          </p:cNvGrpSpPr>
                          <p:nvPr/>
                        </p:nvGrpSpPr>
                        <p:grpSpPr bwMode="auto">
                          <a:xfrm>
                            <a:off x="4881" y="3438"/>
                            <a:ext cx="44" cy="66"/>
                            <a:chOff x="4881" y="3438"/>
                            <a:chExt cx="44" cy="66"/>
                          </a:xfrm>
                        </p:grpSpPr>
                        <p:grpSp>
                          <p:nvGrpSpPr>
                            <p:cNvPr id="894" name="Group 324"/>
                            <p:cNvGrpSpPr>
                              <a:grpSpLocks/>
                            </p:cNvGrpSpPr>
                            <p:nvPr/>
                          </p:nvGrpSpPr>
                          <p:grpSpPr bwMode="auto">
                            <a:xfrm>
                              <a:off x="4881" y="3438"/>
                              <a:ext cx="17" cy="66"/>
                              <a:chOff x="4881" y="3438"/>
                              <a:chExt cx="17" cy="66"/>
                            </a:xfrm>
                          </p:grpSpPr>
                          <p:sp>
                            <p:nvSpPr>
                              <p:cNvPr id="898" name="Freeform 325"/>
                              <p:cNvSpPr>
                                <a:spLocks/>
                              </p:cNvSpPr>
                              <p:nvPr/>
                            </p:nvSpPr>
                            <p:spPr bwMode="auto">
                              <a:xfrm>
                                <a:off x="4881" y="3438"/>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899" name="Freeform 326"/>
                              <p:cNvSpPr>
                                <a:spLocks/>
                              </p:cNvSpPr>
                              <p:nvPr/>
                            </p:nvSpPr>
                            <p:spPr bwMode="auto">
                              <a:xfrm>
                                <a:off x="4896" y="3438"/>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895" name="Group 327"/>
                            <p:cNvGrpSpPr>
                              <a:grpSpLocks/>
                            </p:cNvGrpSpPr>
                            <p:nvPr/>
                          </p:nvGrpSpPr>
                          <p:grpSpPr bwMode="auto">
                            <a:xfrm>
                              <a:off x="4910" y="3438"/>
                              <a:ext cx="15" cy="66"/>
                              <a:chOff x="4910" y="3438"/>
                              <a:chExt cx="15" cy="66"/>
                            </a:xfrm>
                          </p:grpSpPr>
                          <p:sp>
                            <p:nvSpPr>
                              <p:cNvPr id="896" name="Freeform 328"/>
                              <p:cNvSpPr>
                                <a:spLocks/>
                              </p:cNvSpPr>
                              <p:nvPr/>
                            </p:nvSpPr>
                            <p:spPr bwMode="auto">
                              <a:xfrm>
                                <a:off x="4910" y="3438"/>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897" name="Freeform 329"/>
                              <p:cNvSpPr>
                                <a:spLocks/>
                              </p:cNvSpPr>
                              <p:nvPr/>
                            </p:nvSpPr>
                            <p:spPr bwMode="auto">
                              <a:xfrm>
                                <a:off x="4924" y="3438"/>
                                <a:ext cx="1" cy="66"/>
                              </a:xfrm>
                              <a:custGeom>
                                <a:avLst/>
                                <a:gdLst>
                                  <a:gd name="T0" fmla="*/ 0 w 1"/>
                                  <a:gd name="T1" fmla="*/ 0 h 66"/>
                                  <a:gd name="T2" fmla="*/ 0 w 1"/>
                                  <a:gd name="T3" fmla="*/ 65 h 66"/>
                                  <a:gd name="T4" fmla="*/ 0 w 1"/>
                                  <a:gd name="T5" fmla="*/ 0 h 66"/>
                                  <a:gd name="T6" fmla="*/ 0 60000 65536"/>
                                  <a:gd name="T7" fmla="*/ 0 60000 65536"/>
                                  <a:gd name="T8" fmla="*/ 0 60000 65536"/>
                                  <a:gd name="T9" fmla="*/ 0 w 1"/>
                                  <a:gd name="T10" fmla="*/ 0 h 66"/>
                                  <a:gd name="T11" fmla="*/ 1 w 1"/>
                                  <a:gd name="T12" fmla="*/ 66 h 66"/>
                                </a:gdLst>
                                <a:ahLst/>
                                <a:cxnLst>
                                  <a:cxn ang="T6">
                                    <a:pos x="T0" y="T1"/>
                                  </a:cxn>
                                  <a:cxn ang="T7">
                                    <a:pos x="T2" y="T3"/>
                                  </a:cxn>
                                  <a:cxn ang="T8">
                                    <a:pos x="T4" y="T5"/>
                                  </a:cxn>
                                </a:cxnLst>
                                <a:rect l="T9" t="T10" r="T11" b="T12"/>
                                <a:pathLst>
                                  <a:path w="1" h="66">
                                    <a:moveTo>
                                      <a:pt x="0" y="0"/>
                                    </a:moveTo>
                                    <a:lnTo>
                                      <a:pt x="0" y="65"/>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grpSp>
                      <p:nvGrpSpPr>
                        <p:cNvPr id="877" name="Group 330"/>
                        <p:cNvGrpSpPr>
                          <a:grpSpLocks/>
                        </p:cNvGrpSpPr>
                        <p:nvPr/>
                      </p:nvGrpSpPr>
                      <p:grpSpPr bwMode="auto">
                        <a:xfrm>
                          <a:off x="4939" y="3438"/>
                          <a:ext cx="102" cy="66"/>
                          <a:chOff x="4939" y="3438"/>
                          <a:chExt cx="102" cy="66"/>
                        </a:xfrm>
                      </p:grpSpPr>
                      <p:grpSp>
                        <p:nvGrpSpPr>
                          <p:cNvPr id="878" name="Group 331"/>
                          <p:cNvGrpSpPr>
                            <a:grpSpLocks/>
                          </p:cNvGrpSpPr>
                          <p:nvPr/>
                        </p:nvGrpSpPr>
                        <p:grpSpPr bwMode="auto">
                          <a:xfrm>
                            <a:off x="4939" y="3438"/>
                            <a:ext cx="44" cy="66"/>
                            <a:chOff x="4939" y="3438"/>
                            <a:chExt cx="44" cy="66"/>
                          </a:xfrm>
                        </p:grpSpPr>
                        <p:grpSp>
                          <p:nvGrpSpPr>
                            <p:cNvPr id="886" name="Group 332"/>
                            <p:cNvGrpSpPr>
                              <a:grpSpLocks/>
                            </p:cNvGrpSpPr>
                            <p:nvPr/>
                          </p:nvGrpSpPr>
                          <p:grpSpPr bwMode="auto">
                            <a:xfrm>
                              <a:off x="4939" y="3438"/>
                              <a:ext cx="15" cy="66"/>
                              <a:chOff x="4939" y="3438"/>
                              <a:chExt cx="15" cy="66"/>
                            </a:xfrm>
                          </p:grpSpPr>
                          <p:sp>
                            <p:nvSpPr>
                              <p:cNvPr id="890" name="Freeform 333"/>
                              <p:cNvSpPr>
                                <a:spLocks/>
                              </p:cNvSpPr>
                              <p:nvPr/>
                            </p:nvSpPr>
                            <p:spPr bwMode="auto">
                              <a:xfrm>
                                <a:off x="4939" y="3438"/>
                                <a:ext cx="1" cy="66"/>
                              </a:xfrm>
                              <a:custGeom>
                                <a:avLst/>
                                <a:gdLst>
                                  <a:gd name="T0" fmla="*/ 0 w 1"/>
                                  <a:gd name="T1" fmla="*/ 0 h 66"/>
                                  <a:gd name="T2" fmla="*/ 0 w 1"/>
                                  <a:gd name="T3" fmla="*/ 65 h 66"/>
                                  <a:gd name="T4" fmla="*/ 0 w 1"/>
                                  <a:gd name="T5" fmla="*/ 0 h 66"/>
                                  <a:gd name="T6" fmla="*/ 0 60000 65536"/>
                                  <a:gd name="T7" fmla="*/ 0 60000 65536"/>
                                  <a:gd name="T8" fmla="*/ 0 60000 65536"/>
                                  <a:gd name="T9" fmla="*/ 0 w 1"/>
                                  <a:gd name="T10" fmla="*/ 0 h 66"/>
                                  <a:gd name="T11" fmla="*/ 1 w 1"/>
                                  <a:gd name="T12" fmla="*/ 66 h 66"/>
                                </a:gdLst>
                                <a:ahLst/>
                                <a:cxnLst>
                                  <a:cxn ang="T6">
                                    <a:pos x="T0" y="T1"/>
                                  </a:cxn>
                                  <a:cxn ang="T7">
                                    <a:pos x="T2" y="T3"/>
                                  </a:cxn>
                                  <a:cxn ang="T8">
                                    <a:pos x="T4" y="T5"/>
                                  </a:cxn>
                                </a:cxnLst>
                                <a:rect l="T9" t="T10" r="T11" b="T12"/>
                                <a:pathLst>
                                  <a:path w="1" h="66">
                                    <a:moveTo>
                                      <a:pt x="0" y="0"/>
                                    </a:moveTo>
                                    <a:lnTo>
                                      <a:pt x="0" y="65"/>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891" name="Freeform 334"/>
                              <p:cNvSpPr>
                                <a:spLocks/>
                              </p:cNvSpPr>
                              <p:nvPr/>
                            </p:nvSpPr>
                            <p:spPr bwMode="auto">
                              <a:xfrm>
                                <a:off x="4953" y="3438"/>
                                <a:ext cx="1" cy="66"/>
                              </a:xfrm>
                              <a:custGeom>
                                <a:avLst/>
                                <a:gdLst>
                                  <a:gd name="T0" fmla="*/ 0 w 1"/>
                                  <a:gd name="T1" fmla="*/ 0 h 66"/>
                                  <a:gd name="T2" fmla="*/ 0 w 1"/>
                                  <a:gd name="T3" fmla="*/ 65 h 66"/>
                                  <a:gd name="T4" fmla="*/ 0 w 1"/>
                                  <a:gd name="T5" fmla="*/ 0 h 66"/>
                                  <a:gd name="T6" fmla="*/ 0 60000 65536"/>
                                  <a:gd name="T7" fmla="*/ 0 60000 65536"/>
                                  <a:gd name="T8" fmla="*/ 0 60000 65536"/>
                                  <a:gd name="T9" fmla="*/ 0 w 1"/>
                                  <a:gd name="T10" fmla="*/ 0 h 66"/>
                                  <a:gd name="T11" fmla="*/ 1 w 1"/>
                                  <a:gd name="T12" fmla="*/ 66 h 66"/>
                                </a:gdLst>
                                <a:ahLst/>
                                <a:cxnLst>
                                  <a:cxn ang="T6">
                                    <a:pos x="T0" y="T1"/>
                                  </a:cxn>
                                  <a:cxn ang="T7">
                                    <a:pos x="T2" y="T3"/>
                                  </a:cxn>
                                  <a:cxn ang="T8">
                                    <a:pos x="T4" y="T5"/>
                                  </a:cxn>
                                </a:cxnLst>
                                <a:rect l="T9" t="T10" r="T11" b="T12"/>
                                <a:pathLst>
                                  <a:path w="1" h="66">
                                    <a:moveTo>
                                      <a:pt x="0" y="0"/>
                                    </a:moveTo>
                                    <a:lnTo>
                                      <a:pt x="0" y="65"/>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887" name="Group 335"/>
                            <p:cNvGrpSpPr>
                              <a:grpSpLocks/>
                            </p:cNvGrpSpPr>
                            <p:nvPr/>
                          </p:nvGrpSpPr>
                          <p:grpSpPr bwMode="auto">
                            <a:xfrm>
                              <a:off x="4968" y="3438"/>
                              <a:ext cx="15" cy="66"/>
                              <a:chOff x="4968" y="3438"/>
                              <a:chExt cx="15" cy="66"/>
                            </a:xfrm>
                          </p:grpSpPr>
                          <p:sp>
                            <p:nvSpPr>
                              <p:cNvPr id="888" name="Freeform 336"/>
                              <p:cNvSpPr>
                                <a:spLocks/>
                              </p:cNvSpPr>
                              <p:nvPr/>
                            </p:nvSpPr>
                            <p:spPr bwMode="auto">
                              <a:xfrm>
                                <a:off x="4968" y="3438"/>
                                <a:ext cx="1" cy="66"/>
                              </a:xfrm>
                              <a:custGeom>
                                <a:avLst/>
                                <a:gdLst>
                                  <a:gd name="T0" fmla="*/ 0 w 1"/>
                                  <a:gd name="T1" fmla="*/ 0 h 66"/>
                                  <a:gd name="T2" fmla="*/ 0 w 1"/>
                                  <a:gd name="T3" fmla="*/ 65 h 66"/>
                                  <a:gd name="T4" fmla="*/ 0 w 1"/>
                                  <a:gd name="T5" fmla="*/ 0 h 66"/>
                                  <a:gd name="T6" fmla="*/ 0 60000 65536"/>
                                  <a:gd name="T7" fmla="*/ 0 60000 65536"/>
                                  <a:gd name="T8" fmla="*/ 0 60000 65536"/>
                                  <a:gd name="T9" fmla="*/ 0 w 1"/>
                                  <a:gd name="T10" fmla="*/ 0 h 66"/>
                                  <a:gd name="T11" fmla="*/ 1 w 1"/>
                                  <a:gd name="T12" fmla="*/ 66 h 66"/>
                                </a:gdLst>
                                <a:ahLst/>
                                <a:cxnLst>
                                  <a:cxn ang="T6">
                                    <a:pos x="T0" y="T1"/>
                                  </a:cxn>
                                  <a:cxn ang="T7">
                                    <a:pos x="T2" y="T3"/>
                                  </a:cxn>
                                  <a:cxn ang="T8">
                                    <a:pos x="T4" y="T5"/>
                                  </a:cxn>
                                </a:cxnLst>
                                <a:rect l="T9" t="T10" r="T11" b="T12"/>
                                <a:pathLst>
                                  <a:path w="1" h="66">
                                    <a:moveTo>
                                      <a:pt x="0" y="0"/>
                                    </a:moveTo>
                                    <a:lnTo>
                                      <a:pt x="0" y="65"/>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889" name="Freeform 337"/>
                              <p:cNvSpPr>
                                <a:spLocks/>
                              </p:cNvSpPr>
                              <p:nvPr/>
                            </p:nvSpPr>
                            <p:spPr bwMode="auto">
                              <a:xfrm>
                                <a:off x="4981" y="3438"/>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nvGrpSpPr>
                          <p:cNvPr id="879" name="Group 338"/>
                          <p:cNvGrpSpPr>
                            <a:grpSpLocks/>
                          </p:cNvGrpSpPr>
                          <p:nvPr/>
                        </p:nvGrpSpPr>
                        <p:grpSpPr bwMode="auto">
                          <a:xfrm>
                            <a:off x="4996" y="3438"/>
                            <a:ext cx="45" cy="66"/>
                            <a:chOff x="4996" y="3438"/>
                            <a:chExt cx="45" cy="66"/>
                          </a:xfrm>
                        </p:grpSpPr>
                        <p:grpSp>
                          <p:nvGrpSpPr>
                            <p:cNvPr id="880" name="Group 339"/>
                            <p:cNvGrpSpPr>
                              <a:grpSpLocks/>
                            </p:cNvGrpSpPr>
                            <p:nvPr/>
                          </p:nvGrpSpPr>
                          <p:grpSpPr bwMode="auto">
                            <a:xfrm>
                              <a:off x="4996" y="3438"/>
                              <a:ext cx="16" cy="66"/>
                              <a:chOff x="4996" y="3438"/>
                              <a:chExt cx="16" cy="66"/>
                            </a:xfrm>
                          </p:grpSpPr>
                          <p:sp>
                            <p:nvSpPr>
                              <p:cNvPr id="884" name="Freeform 340"/>
                              <p:cNvSpPr>
                                <a:spLocks/>
                              </p:cNvSpPr>
                              <p:nvPr/>
                            </p:nvSpPr>
                            <p:spPr bwMode="auto">
                              <a:xfrm>
                                <a:off x="4996" y="3438"/>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885" name="Freeform 341"/>
                              <p:cNvSpPr>
                                <a:spLocks/>
                              </p:cNvSpPr>
                              <p:nvPr/>
                            </p:nvSpPr>
                            <p:spPr bwMode="auto">
                              <a:xfrm>
                                <a:off x="5011" y="3438"/>
                                <a:ext cx="1" cy="66"/>
                              </a:xfrm>
                              <a:custGeom>
                                <a:avLst/>
                                <a:gdLst>
                                  <a:gd name="T0" fmla="*/ 0 w 1"/>
                                  <a:gd name="T1" fmla="*/ 0 h 66"/>
                                  <a:gd name="T2" fmla="*/ 0 w 1"/>
                                  <a:gd name="T3" fmla="*/ 65 h 66"/>
                                  <a:gd name="T4" fmla="*/ 0 w 1"/>
                                  <a:gd name="T5" fmla="*/ 0 h 66"/>
                                  <a:gd name="T6" fmla="*/ 0 60000 65536"/>
                                  <a:gd name="T7" fmla="*/ 0 60000 65536"/>
                                  <a:gd name="T8" fmla="*/ 0 60000 65536"/>
                                  <a:gd name="T9" fmla="*/ 0 w 1"/>
                                  <a:gd name="T10" fmla="*/ 0 h 66"/>
                                  <a:gd name="T11" fmla="*/ 1 w 1"/>
                                  <a:gd name="T12" fmla="*/ 66 h 66"/>
                                </a:gdLst>
                                <a:ahLst/>
                                <a:cxnLst>
                                  <a:cxn ang="T6">
                                    <a:pos x="T0" y="T1"/>
                                  </a:cxn>
                                  <a:cxn ang="T7">
                                    <a:pos x="T2" y="T3"/>
                                  </a:cxn>
                                  <a:cxn ang="T8">
                                    <a:pos x="T4" y="T5"/>
                                  </a:cxn>
                                </a:cxnLst>
                                <a:rect l="T9" t="T10" r="T11" b="T12"/>
                                <a:pathLst>
                                  <a:path w="1" h="66">
                                    <a:moveTo>
                                      <a:pt x="0" y="0"/>
                                    </a:moveTo>
                                    <a:lnTo>
                                      <a:pt x="0" y="65"/>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881" name="Group 342"/>
                            <p:cNvGrpSpPr>
                              <a:grpSpLocks/>
                            </p:cNvGrpSpPr>
                            <p:nvPr/>
                          </p:nvGrpSpPr>
                          <p:grpSpPr bwMode="auto">
                            <a:xfrm>
                              <a:off x="5025" y="3438"/>
                              <a:ext cx="16" cy="66"/>
                              <a:chOff x="5025" y="3438"/>
                              <a:chExt cx="16" cy="66"/>
                            </a:xfrm>
                          </p:grpSpPr>
                          <p:sp>
                            <p:nvSpPr>
                              <p:cNvPr id="882" name="Freeform 343"/>
                              <p:cNvSpPr>
                                <a:spLocks/>
                              </p:cNvSpPr>
                              <p:nvPr/>
                            </p:nvSpPr>
                            <p:spPr bwMode="auto">
                              <a:xfrm>
                                <a:off x="5025" y="3438"/>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883" name="Freeform 344"/>
                              <p:cNvSpPr>
                                <a:spLocks/>
                              </p:cNvSpPr>
                              <p:nvPr/>
                            </p:nvSpPr>
                            <p:spPr bwMode="auto">
                              <a:xfrm>
                                <a:off x="5038" y="3438"/>
                                <a:ext cx="3" cy="66"/>
                              </a:xfrm>
                              <a:custGeom>
                                <a:avLst/>
                                <a:gdLst>
                                  <a:gd name="T0" fmla="*/ 2 w 3"/>
                                  <a:gd name="T1" fmla="*/ 0 h 66"/>
                                  <a:gd name="T2" fmla="*/ 0 w 3"/>
                                  <a:gd name="T3" fmla="*/ 0 h 66"/>
                                  <a:gd name="T4" fmla="*/ 0 w 3"/>
                                  <a:gd name="T5" fmla="*/ 65 h 66"/>
                                  <a:gd name="T6" fmla="*/ 2 w 3"/>
                                  <a:gd name="T7" fmla="*/ 65 h 66"/>
                                  <a:gd name="T8" fmla="*/ 2 w 3"/>
                                  <a:gd name="T9" fmla="*/ 0 h 66"/>
                                  <a:gd name="T10" fmla="*/ 0 60000 65536"/>
                                  <a:gd name="T11" fmla="*/ 0 60000 65536"/>
                                  <a:gd name="T12" fmla="*/ 0 60000 65536"/>
                                  <a:gd name="T13" fmla="*/ 0 60000 65536"/>
                                  <a:gd name="T14" fmla="*/ 0 60000 65536"/>
                                  <a:gd name="T15" fmla="*/ 0 w 3"/>
                                  <a:gd name="T16" fmla="*/ 0 h 66"/>
                                  <a:gd name="T17" fmla="*/ 3 w 3"/>
                                  <a:gd name="T18" fmla="*/ 66 h 66"/>
                                </a:gdLst>
                                <a:ahLst/>
                                <a:cxnLst>
                                  <a:cxn ang="T10">
                                    <a:pos x="T0" y="T1"/>
                                  </a:cxn>
                                  <a:cxn ang="T11">
                                    <a:pos x="T2" y="T3"/>
                                  </a:cxn>
                                  <a:cxn ang="T12">
                                    <a:pos x="T4" y="T5"/>
                                  </a:cxn>
                                  <a:cxn ang="T13">
                                    <a:pos x="T6" y="T7"/>
                                  </a:cxn>
                                  <a:cxn ang="T14">
                                    <a:pos x="T8" y="T9"/>
                                  </a:cxn>
                                </a:cxnLst>
                                <a:rect l="T15" t="T16" r="T17" b="T18"/>
                                <a:pathLst>
                                  <a:path w="3" h="66">
                                    <a:moveTo>
                                      <a:pt x="2" y="0"/>
                                    </a:moveTo>
                                    <a:lnTo>
                                      <a:pt x="0" y="0"/>
                                    </a:lnTo>
                                    <a:lnTo>
                                      <a:pt x="0" y="65"/>
                                    </a:lnTo>
                                    <a:lnTo>
                                      <a:pt x="2" y="65"/>
                                    </a:lnTo>
                                    <a:lnTo>
                                      <a:pt x="2"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grpSp>
                  <p:grpSp>
                    <p:nvGrpSpPr>
                      <p:cNvPr id="845" name="Group 345"/>
                      <p:cNvGrpSpPr>
                        <a:grpSpLocks/>
                      </p:cNvGrpSpPr>
                      <p:nvPr/>
                    </p:nvGrpSpPr>
                    <p:grpSpPr bwMode="auto">
                      <a:xfrm>
                        <a:off x="5054" y="3438"/>
                        <a:ext cx="218" cy="66"/>
                        <a:chOff x="5054" y="3438"/>
                        <a:chExt cx="218" cy="66"/>
                      </a:xfrm>
                    </p:grpSpPr>
                    <p:grpSp>
                      <p:nvGrpSpPr>
                        <p:cNvPr id="846" name="Group 346"/>
                        <p:cNvGrpSpPr>
                          <a:grpSpLocks/>
                        </p:cNvGrpSpPr>
                        <p:nvPr/>
                      </p:nvGrpSpPr>
                      <p:grpSpPr bwMode="auto">
                        <a:xfrm>
                          <a:off x="5054" y="3438"/>
                          <a:ext cx="102" cy="66"/>
                          <a:chOff x="5054" y="3438"/>
                          <a:chExt cx="102" cy="66"/>
                        </a:xfrm>
                      </p:grpSpPr>
                      <p:grpSp>
                        <p:nvGrpSpPr>
                          <p:cNvPr id="862" name="Group 347"/>
                          <p:cNvGrpSpPr>
                            <a:grpSpLocks/>
                          </p:cNvGrpSpPr>
                          <p:nvPr/>
                        </p:nvGrpSpPr>
                        <p:grpSpPr bwMode="auto">
                          <a:xfrm>
                            <a:off x="5054" y="3438"/>
                            <a:ext cx="44" cy="66"/>
                            <a:chOff x="5054" y="3438"/>
                            <a:chExt cx="44" cy="66"/>
                          </a:xfrm>
                        </p:grpSpPr>
                        <p:grpSp>
                          <p:nvGrpSpPr>
                            <p:cNvPr id="870" name="Group 348"/>
                            <p:cNvGrpSpPr>
                              <a:grpSpLocks/>
                            </p:cNvGrpSpPr>
                            <p:nvPr/>
                          </p:nvGrpSpPr>
                          <p:grpSpPr bwMode="auto">
                            <a:xfrm>
                              <a:off x="5054" y="3438"/>
                              <a:ext cx="15" cy="66"/>
                              <a:chOff x="5054" y="3438"/>
                              <a:chExt cx="15" cy="66"/>
                            </a:xfrm>
                          </p:grpSpPr>
                          <p:sp>
                            <p:nvSpPr>
                              <p:cNvPr id="874" name="Freeform 349"/>
                              <p:cNvSpPr>
                                <a:spLocks/>
                              </p:cNvSpPr>
                              <p:nvPr/>
                            </p:nvSpPr>
                            <p:spPr bwMode="auto">
                              <a:xfrm>
                                <a:off x="5054" y="3438"/>
                                <a:ext cx="1" cy="66"/>
                              </a:xfrm>
                              <a:custGeom>
                                <a:avLst/>
                                <a:gdLst>
                                  <a:gd name="T0" fmla="*/ 0 w 1"/>
                                  <a:gd name="T1" fmla="*/ 0 h 66"/>
                                  <a:gd name="T2" fmla="*/ 0 w 1"/>
                                  <a:gd name="T3" fmla="*/ 65 h 66"/>
                                  <a:gd name="T4" fmla="*/ 0 w 1"/>
                                  <a:gd name="T5" fmla="*/ 0 h 66"/>
                                  <a:gd name="T6" fmla="*/ 0 60000 65536"/>
                                  <a:gd name="T7" fmla="*/ 0 60000 65536"/>
                                  <a:gd name="T8" fmla="*/ 0 60000 65536"/>
                                  <a:gd name="T9" fmla="*/ 0 w 1"/>
                                  <a:gd name="T10" fmla="*/ 0 h 66"/>
                                  <a:gd name="T11" fmla="*/ 1 w 1"/>
                                  <a:gd name="T12" fmla="*/ 66 h 66"/>
                                </a:gdLst>
                                <a:ahLst/>
                                <a:cxnLst>
                                  <a:cxn ang="T6">
                                    <a:pos x="T0" y="T1"/>
                                  </a:cxn>
                                  <a:cxn ang="T7">
                                    <a:pos x="T2" y="T3"/>
                                  </a:cxn>
                                  <a:cxn ang="T8">
                                    <a:pos x="T4" y="T5"/>
                                  </a:cxn>
                                </a:cxnLst>
                                <a:rect l="T9" t="T10" r="T11" b="T12"/>
                                <a:pathLst>
                                  <a:path w="1" h="66">
                                    <a:moveTo>
                                      <a:pt x="0" y="0"/>
                                    </a:moveTo>
                                    <a:lnTo>
                                      <a:pt x="0" y="65"/>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875" name="Freeform 350"/>
                              <p:cNvSpPr>
                                <a:spLocks/>
                              </p:cNvSpPr>
                              <p:nvPr/>
                            </p:nvSpPr>
                            <p:spPr bwMode="auto">
                              <a:xfrm>
                                <a:off x="5068" y="3438"/>
                                <a:ext cx="1" cy="66"/>
                              </a:xfrm>
                              <a:custGeom>
                                <a:avLst/>
                                <a:gdLst>
                                  <a:gd name="T0" fmla="*/ 0 w 1"/>
                                  <a:gd name="T1" fmla="*/ 0 h 66"/>
                                  <a:gd name="T2" fmla="*/ 0 w 1"/>
                                  <a:gd name="T3" fmla="*/ 65 h 66"/>
                                  <a:gd name="T4" fmla="*/ 0 w 1"/>
                                  <a:gd name="T5" fmla="*/ 0 h 66"/>
                                  <a:gd name="T6" fmla="*/ 0 60000 65536"/>
                                  <a:gd name="T7" fmla="*/ 0 60000 65536"/>
                                  <a:gd name="T8" fmla="*/ 0 60000 65536"/>
                                  <a:gd name="T9" fmla="*/ 0 w 1"/>
                                  <a:gd name="T10" fmla="*/ 0 h 66"/>
                                  <a:gd name="T11" fmla="*/ 1 w 1"/>
                                  <a:gd name="T12" fmla="*/ 66 h 66"/>
                                </a:gdLst>
                                <a:ahLst/>
                                <a:cxnLst>
                                  <a:cxn ang="T6">
                                    <a:pos x="T0" y="T1"/>
                                  </a:cxn>
                                  <a:cxn ang="T7">
                                    <a:pos x="T2" y="T3"/>
                                  </a:cxn>
                                  <a:cxn ang="T8">
                                    <a:pos x="T4" y="T5"/>
                                  </a:cxn>
                                </a:cxnLst>
                                <a:rect l="T9" t="T10" r="T11" b="T12"/>
                                <a:pathLst>
                                  <a:path w="1" h="66">
                                    <a:moveTo>
                                      <a:pt x="0" y="0"/>
                                    </a:moveTo>
                                    <a:lnTo>
                                      <a:pt x="0" y="65"/>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871" name="Group 351"/>
                            <p:cNvGrpSpPr>
                              <a:grpSpLocks/>
                            </p:cNvGrpSpPr>
                            <p:nvPr/>
                          </p:nvGrpSpPr>
                          <p:grpSpPr bwMode="auto">
                            <a:xfrm>
                              <a:off x="5083" y="3438"/>
                              <a:ext cx="15" cy="66"/>
                              <a:chOff x="5083" y="3438"/>
                              <a:chExt cx="15" cy="66"/>
                            </a:xfrm>
                          </p:grpSpPr>
                          <p:sp>
                            <p:nvSpPr>
                              <p:cNvPr id="872" name="Freeform 352"/>
                              <p:cNvSpPr>
                                <a:spLocks/>
                              </p:cNvSpPr>
                              <p:nvPr/>
                            </p:nvSpPr>
                            <p:spPr bwMode="auto">
                              <a:xfrm>
                                <a:off x="5083" y="3438"/>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873" name="Freeform 353"/>
                              <p:cNvSpPr>
                                <a:spLocks/>
                              </p:cNvSpPr>
                              <p:nvPr/>
                            </p:nvSpPr>
                            <p:spPr bwMode="auto">
                              <a:xfrm>
                                <a:off x="5096" y="3438"/>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nvGrpSpPr>
                          <p:cNvPr id="863" name="Group 354"/>
                          <p:cNvGrpSpPr>
                            <a:grpSpLocks/>
                          </p:cNvGrpSpPr>
                          <p:nvPr/>
                        </p:nvGrpSpPr>
                        <p:grpSpPr bwMode="auto">
                          <a:xfrm>
                            <a:off x="5111" y="3438"/>
                            <a:ext cx="45" cy="66"/>
                            <a:chOff x="5111" y="3438"/>
                            <a:chExt cx="45" cy="66"/>
                          </a:xfrm>
                        </p:grpSpPr>
                        <p:grpSp>
                          <p:nvGrpSpPr>
                            <p:cNvPr id="864" name="Group 355"/>
                            <p:cNvGrpSpPr>
                              <a:grpSpLocks/>
                            </p:cNvGrpSpPr>
                            <p:nvPr/>
                          </p:nvGrpSpPr>
                          <p:grpSpPr bwMode="auto">
                            <a:xfrm>
                              <a:off x="5111" y="3438"/>
                              <a:ext cx="16" cy="66"/>
                              <a:chOff x="5111" y="3438"/>
                              <a:chExt cx="16" cy="66"/>
                            </a:xfrm>
                          </p:grpSpPr>
                          <p:sp>
                            <p:nvSpPr>
                              <p:cNvPr id="868" name="Freeform 356"/>
                              <p:cNvSpPr>
                                <a:spLocks/>
                              </p:cNvSpPr>
                              <p:nvPr/>
                            </p:nvSpPr>
                            <p:spPr bwMode="auto">
                              <a:xfrm>
                                <a:off x="5111" y="3438"/>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869" name="Freeform 357"/>
                              <p:cNvSpPr>
                                <a:spLocks/>
                              </p:cNvSpPr>
                              <p:nvPr/>
                            </p:nvSpPr>
                            <p:spPr bwMode="auto">
                              <a:xfrm>
                                <a:off x="5126" y="3438"/>
                                <a:ext cx="1" cy="66"/>
                              </a:xfrm>
                              <a:custGeom>
                                <a:avLst/>
                                <a:gdLst>
                                  <a:gd name="T0" fmla="*/ 0 w 1"/>
                                  <a:gd name="T1" fmla="*/ 0 h 66"/>
                                  <a:gd name="T2" fmla="*/ 0 w 1"/>
                                  <a:gd name="T3" fmla="*/ 65 h 66"/>
                                  <a:gd name="T4" fmla="*/ 0 w 1"/>
                                  <a:gd name="T5" fmla="*/ 0 h 66"/>
                                  <a:gd name="T6" fmla="*/ 0 60000 65536"/>
                                  <a:gd name="T7" fmla="*/ 0 60000 65536"/>
                                  <a:gd name="T8" fmla="*/ 0 60000 65536"/>
                                  <a:gd name="T9" fmla="*/ 0 w 1"/>
                                  <a:gd name="T10" fmla="*/ 0 h 66"/>
                                  <a:gd name="T11" fmla="*/ 1 w 1"/>
                                  <a:gd name="T12" fmla="*/ 66 h 66"/>
                                </a:gdLst>
                                <a:ahLst/>
                                <a:cxnLst>
                                  <a:cxn ang="T6">
                                    <a:pos x="T0" y="T1"/>
                                  </a:cxn>
                                  <a:cxn ang="T7">
                                    <a:pos x="T2" y="T3"/>
                                  </a:cxn>
                                  <a:cxn ang="T8">
                                    <a:pos x="T4" y="T5"/>
                                  </a:cxn>
                                </a:cxnLst>
                                <a:rect l="T9" t="T10" r="T11" b="T12"/>
                                <a:pathLst>
                                  <a:path w="1" h="66">
                                    <a:moveTo>
                                      <a:pt x="0" y="0"/>
                                    </a:moveTo>
                                    <a:lnTo>
                                      <a:pt x="0" y="65"/>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865" name="Group 358"/>
                            <p:cNvGrpSpPr>
                              <a:grpSpLocks/>
                            </p:cNvGrpSpPr>
                            <p:nvPr/>
                          </p:nvGrpSpPr>
                          <p:grpSpPr bwMode="auto">
                            <a:xfrm>
                              <a:off x="5140" y="3438"/>
                              <a:ext cx="16" cy="66"/>
                              <a:chOff x="5140" y="3438"/>
                              <a:chExt cx="16" cy="66"/>
                            </a:xfrm>
                          </p:grpSpPr>
                          <p:sp>
                            <p:nvSpPr>
                              <p:cNvPr id="866" name="Freeform 359"/>
                              <p:cNvSpPr>
                                <a:spLocks/>
                              </p:cNvSpPr>
                              <p:nvPr/>
                            </p:nvSpPr>
                            <p:spPr bwMode="auto">
                              <a:xfrm>
                                <a:off x="5140" y="3438"/>
                                <a:ext cx="2" cy="66"/>
                              </a:xfrm>
                              <a:custGeom>
                                <a:avLst/>
                                <a:gdLst>
                                  <a:gd name="T0" fmla="*/ 0 w 2"/>
                                  <a:gd name="T1" fmla="*/ 0 h 66"/>
                                  <a:gd name="T2" fmla="*/ 1 w 2"/>
                                  <a:gd name="T3" fmla="*/ 0 h 66"/>
                                  <a:gd name="T4" fmla="*/ 1 w 2"/>
                                  <a:gd name="T5" fmla="*/ 65 h 66"/>
                                  <a:gd name="T6" fmla="*/ 0 w 2"/>
                                  <a:gd name="T7" fmla="*/ 65 h 66"/>
                                  <a:gd name="T8" fmla="*/ 0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0" y="0"/>
                                    </a:moveTo>
                                    <a:lnTo>
                                      <a:pt x="1" y="0"/>
                                    </a:lnTo>
                                    <a:lnTo>
                                      <a:pt x="1" y="65"/>
                                    </a:lnTo>
                                    <a:lnTo>
                                      <a:pt x="0" y="65"/>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867" name="Freeform 360"/>
                              <p:cNvSpPr>
                                <a:spLocks/>
                              </p:cNvSpPr>
                              <p:nvPr/>
                            </p:nvSpPr>
                            <p:spPr bwMode="auto">
                              <a:xfrm>
                                <a:off x="5154" y="3438"/>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grpSp>
                      <p:nvGrpSpPr>
                        <p:cNvPr id="847" name="Group 361"/>
                        <p:cNvGrpSpPr>
                          <a:grpSpLocks/>
                        </p:cNvGrpSpPr>
                        <p:nvPr/>
                      </p:nvGrpSpPr>
                      <p:grpSpPr bwMode="auto">
                        <a:xfrm>
                          <a:off x="5168" y="3438"/>
                          <a:ext cx="104" cy="66"/>
                          <a:chOff x="5168" y="3438"/>
                          <a:chExt cx="104" cy="66"/>
                        </a:xfrm>
                      </p:grpSpPr>
                      <p:grpSp>
                        <p:nvGrpSpPr>
                          <p:cNvPr id="848" name="Group 362"/>
                          <p:cNvGrpSpPr>
                            <a:grpSpLocks/>
                          </p:cNvGrpSpPr>
                          <p:nvPr/>
                        </p:nvGrpSpPr>
                        <p:grpSpPr bwMode="auto">
                          <a:xfrm>
                            <a:off x="5168" y="3438"/>
                            <a:ext cx="46" cy="66"/>
                            <a:chOff x="5168" y="3438"/>
                            <a:chExt cx="46" cy="66"/>
                          </a:xfrm>
                        </p:grpSpPr>
                        <p:grpSp>
                          <p:nvGrpSpPr>
                            <p:cNvPr id="856" name="Group 363"/>
                            <p:cNvGrpSpPr>
                              <a:grpSpLocks/>
                            </p:cNvGrpSpPr>
                            <p:nvPr/>
                          </p:nvGrpSpPr>
                          <p:grpSpPr bwMode="auto">
                            <a:xfrm>
                              <a:off x="5168" y="3438"/>
                              <a:ext cx="17" cy="66"/>
                              <a:chOff x="5168" y="3438"/>
                              <a:chExt cx="17" cy="66"/>
                            </a:xfrm>
                          </p:grpSpPr>
                          <p:sp>
                            <p:nvSpPr>
                              <p:cNvPr id="860" name="Freeform 364"/>
                              <p:cNvSpPr>
                                <a:spLocks/>
                              </p:cNvSpPr>
                              <p:nvPr/>
                            </p:nvSpPr>
                            <p:spPr bwMode="auto">
                              <a:xfrm>
                                <a:off x="5168" y="3438"/>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861" name="Freeform 365"/>
                              <p:cNvSpPr>
                                <a:spLocks/>
                              </p:cNvSpPr>
                              <p:nvPr/>
                            </p:nvSpPr>
                            <p:spPr bwMode="auto">
                              <a:xfrm>
                                <a:off x="5183" y="3438"/>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857" name="Group 366"/>
                            <p:cNvGrpSpPr>
                              <a:grpSpLocks/>
                            </p:cNvGrpSpPr>
                            <p:nvPr/>
                          </p:nvGrpSpPr>
                          <p:grpSpPr bwMode="auto">
                            <a:xfrm>
                              <a:off x="5198" y="3438"/>
                              <a:ext cx="16" cy="66"/>
                              <a:chOff x="5198" y="3438"/>
                              <a:chExt cx="16" cy="66"/>
                            </a:xfrm>
                          </p:grpSpPr>
                          <p:sp>
                            <p:nvSpPr>
                              <p:cNvPr id="858" name="Freeform 367"/>
                              <p:cNvSpPr>
                                <a:spLocks/>
                              </p:cNvSpPr>
                              <p:nvPr/>
                            </p:nvSpPr>
                            <p:spPr bwMode="auto">
                              <a:xfrm>
                                <a:off x="5198" y="3438"/>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859" name="Freeform 368"/>
                              <p:cNvSpPr>
                                <a:spLocks/>
                              </p:cNvSpPr>
                              <p:nvPr/>
                            </p:nvSpPr>
                            <p:spPr bwMode="auto">
                              <a:xfrm>
                                <a:off x="5212" y="3438"/>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nvGrpSpPr>
                          <p:cNvPr id="849" name="Group 369"/>
                          <p:cNvGrpSpPr>
                            <a:grpSpLocks/>
                          </p:cNvGrpSpPr>
                          <p:nvPr/>
                        </p:nvGrpSpPr>
                        <p:grpSpPr bwMode="auto">
                          <a:xfrm>
                            <a:off x="5226" y="3438"/>
                            <a:ext cx="46" cy="66"/>
                            <a:chOff x="5226" y="3438"/>
                            <a:chExt cx="46" cy="66"/>
                          </a:xfrm>
                        </p:grpSpPr>
                        <p:grpSp>
                          <p:nvGrpSpPr>
                            <p:cNvPr id="850" name="Group 370"/>
                            <p:cNvGrpSpPr>
                              <a:grpSpLocks/>
                            </p:cNvGrpSpPr>
                            <p:nvPr/>
                          </p:nvGrpSpPr>
                          <p:grpSpPr bwMode="auto">
                            <a:xfrm>
                              <a:off x="5226" y="3438"/>
                              <a:ext cx="17" cy="66"/>
                              <a:chOff x="5226" y="3438"/>
                              <a:chExt cx="17" cy="66"/>
                            </a:xfrm>
                          </p:grpSpPr>
                          <p:sp>
                            <p:nvSpPr>
                              <p:cNvPr id="854" name="Freeform 371"/>
                              <p:cNvSpPr>
                                <a:spLocks/>
                              </p:cNvSpPr>
                              <p:nvPr/>
                            </p:nvSpPr>
                            <p:spPr bwMode="auto">
                              <a:xfrm>
                                <a:off x="5226" y="3438"/>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855" name="Freeform 372"/>
                              <p:cNvSpPr>
                                <a:spLocks/>
                              </p:cNvSpPr>
                              <p:nvPr/>
                            </p:nvSpPr>
                            <p:spPr bwMode="auto">
                              <a:xfrm>
                                <a:off x="5241" y="3438"/>
                                <a:ext cx="2" cy="66"/>
                              </a:xfrm>
                              <a:custGeom>
                                <a:avLst/>
                                <a:gdLst>
                                  <a:gd name="T0" fmla="*/ 1 w 2"/>
                                  <a:gd name="T1" fmla="*/ 0 h 66"/>
                                  <a:gd name="T2" fmla="*/ 0 w 2"/>
                                  <a:gd name="T3" fmla="*/ 0 h 66"/>
                                  <a:gd name="T4" fmla="*/ 0 w 2"/>
                                  <a:gd name="T5" fmla="*/ 65 h 66"/>
                                  <a:gd name="T6" fmla="*/ 1 w 2"/>
                                  <a:gd name="T7" fmla="*/ 65 h 66"/>
                                  <a:gd name="T8" fmla="*/ 1 w 2"/>
                                  <a:gd name="T9" fmla="*/ 0 h 66"/>
                                  <a:gd name="T10" fmla="*/ 0 60000 65536"/>
                                  <a:gd name="T11" fmla="*/ 0 60000 65536"/>
                                  <a:gd name="T12" fmla="*/ 0 60000 65536"/>
                                  <a:gd name="T13" fmla="*/ 0 60000 65536"/>
                                  <a:gd name="T14" fmla="*/ 0 60000 65536"/>
                                  <a:gd name="T15" fmla="*/ 0 w 2"/>
                                  <a:gd name="T16" fmla="*/ 0 h 66"/>
                                  <a:gd name="T17" fmla="*/ 2 w 2"/>
                                  <a:gd name="T18" fmla="*/ 66 h 66"/>
                                </a:gdLst>
                                <a:ahLst/>
                                <a:cxnLst>
                                  <a:cxn ang="T10">
                                    <a:pos x="T0" y="T1"/>
                                  </a:cxn>
                                  <a:cxn ang="T11">
                                    <a:pos x="T2" y="T3"/>
                                  </a:cxn>
                                  <a:cxn ang="T12">
                                    <a:pos x="T4" y="T5"/>
                                  </a:cxn>
                                  <a:cxn ang="T13">
                                    <a:pos x="T6" y="T7"/>
                                  </a:cxn>
                                  <a:cxn ang="T14">
                                    <a:pos x="T8" y="T9"/>
                                  </a:cxn>
                                </a:cxnLst>
                                <a:rect l="T15" t="T16" r="T17" b="T18"/>
                                <a:pathLst>
                                  <a:path w="2" h="66">
                                    <a:moveTo>
                                      <a:pt x="1" y="0"/>
                                    </a:moveTo>
                                    <a:lnTo>
                                      <a:pt x="0" y="0"/>
                                    </a:lnTo>
                                    <a:lnTo>
                                      <a:pt x="0" y="65"/>
                                    </a:lnTo>
                                    <a:lnTo>
                                      <a:pt x="1" y="65"/>
                                    </a:lnTo>
                                    <a:lnTo>
                                      <a:pt x="1"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851" name="Group 373"/>
                            <p:cNvGrpSpPr>
                              <a:grpSpLocks/>
                            </p:cNvGrpSpPr>
                            <p:nvPr/>
                          </p:nvGrpSpPr>
                          <p:grpSpPr bwMode="auto">
                            <a:xfrm>
                              <a:off x="5256" y="3438"/>
                              <a:ext cx="16" cy="66"/>
                              <a:chOff x="5256" y="3438"/>
                              <a:chExt cx="16" cy="66"/>
                            </a:xfrm>
                          </p:grpSpPr>
                          <p:sp>
                            <p:nvSpPr>
                              <p:cNvPr id="852" name="Freeform 374"/>
                              <p:cNvSpPr>
                                <a:spLocks/>
                              </p:cNvSpPr>
                              <p:nvPr/>
                            </p:nvSpPr>
                            <p:spPr bwMode="auto">
                              <a:xfrm>
                                <a:off x="5256" y="3438"/>
                                <a:ext cx="1" cy="66"/>
                              </a:xfrm>
                              <a:custGeom>
                                <a:avLst/>
                                <a:gdLst>
                                  <a:gd name="T0" fmla="*/ 0 w 1"/>
                                  <a:gd name="T1" fmla="*/ 0 h 66"/>
                                  <a:gd name="T2" fmla="*/ 0 w 1"/>
                                  <a:gd name="T3" fmla="*/ 65 h 66"/>
                                  <a:gd name="T4" fmla="*/ 0 w 1"/>
                                  <a:gd name="T5" fmla="*/ 0 h 66"/>
                                  <a:gd name="T6" fmla="*/ 0 60000 65536"/>
                                  <a:gd name="T7" fmla="*/ 0 60000 65536"/>
                                  <a:gd name="T8" fmla="*/ 0 60000 65536"/>
                                  <a:gd name="T9" fmla="*/ 0 w 1"/>
                                  <a:gd name="T10" fmla="*/ 0 h 66"/>
                                  <a:gd name="T11" fmla="*/ 1 w 1"/>
                                  <a:gd name="T12" fmla="*/ 66 h 66"/>
                                </a:gdLst>
                                <a:ahLst/>
                                <a:cxnLst>
                                  <a:cxn ang="T6">
                                    <a:pos x="T0" y="T1"/>
                                  </a:cxn>
                                  <a:cxn ang="T7">
                                    <a:pos x="T2" y="T3"/>
                                  </a:cxn>
                                  <a:cxn ang="T8">
                                    <a:pos x="T4" y="T5"/>
                                  </a:cxn>
                                </a:cxnLst>
                                <a:rect l="T9" t="T10" r="T11" b="T12"/>
                                <a:pathLst>
                                  <a:path w="1" h="66">
                                    <a:moveTo>
                                      <a:pt x="0" y="0"/>
                                    </a:moveTo>
                                    <a:lnTo>
                                      <a:pt x="0" y="65"/>
                                    </a:lnTo>
                                    <a:lnTo>
                                      <a:pt x="0"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853" name="Freeform 375"/>
                              <p:cNvSpPr>
                                <a:spLocks/>
                              </p:cNvSpPr>
                              <p:nvPr/>
                            </p:nvSpPr>
                            <p:spPr bwMode="auto">
                              <a:xfrm>
                                <a:off x="5269" y="3438"/>
                                <a:ext cx="3" cy="66"/>
                              </a:xfrm>
                              <a:custGeom>
                                <a:avLst/>
                                <a:gdLst>
                                  <a:gd name="T0" fmla="*/ 2 w 3"/>
                                  <a:gd name="T1" fmla="*/ 0 h 66"/>
                                  <a:gd name="T2" fmla="*/ 0 w 3"/>
                                  <a:gd name="T3" fmla="*/ 0 h 66"/>
                                  <a:gd name="T4" fmla="*/ 0 w 3"/>
                                  <a:gd name="T5" fmla="*/ 65 h 66"/>
                                  <a:gd name="T6" fmla="*/ 2 w 3"/>
                                  <a:gd name="T7" fmla="*/ 65 h 66"/>
                                  <a:gd name="T8" fmla="*/ 2 w 3"/>
                                  <a:gd name="T9" fmla="*/ 0 h 66"/>
                                  <a:gd name="T10" fmla="*/ 0 60000 65536"/>
                                  <a:gd name="T11" fmla="*/ 0 60000 65536"/>
                                  <a:gd name="T12" fmla="*/ 0 60000 65536"/>
                                  <a:gd name="T13" fmla="*/ 0 60000 65536"/>
                                  <a:gd name="T14" fmla="*/ 0 60000 65536"/>
                                  <a:gd name="T15" fmla="*/ 0 w 3"/>
                                  <a:gd name="T16" fmla="*/ 0 h 66"/>
                                  <a:gd name="T17" fmla="*/ 3 w 3"/>
                                  <a:gd name="T18" fmla="*/ 66 h 66"/>
                                </a:gdLst>
                                <a:ahLst/>
                                <a:cxnLst>
                                  <a:cxn ang="T10">
                                    <a:pos x="T0" y="T1"/>
                                  </a:cxn>
                                  <a:cxn ang="T11">
                                    <a:pos x="T2" y="T3"/>
                                  </a:cxn>
                                  <a:cxn ang="T12">
                                    <a:pos x="T4" y="T5"/>
                                  </a:cxn>
                                  <a:cxn ang="T13">
                                    <a:pos x="T6" y="T7"/>
                                  </a:cxn>
                                  <a:cxn ang="T14">
                                    <a:pos x="T8" y="T9"/>
                                  </a:cxn>
                                </a:cxnLst>
                                <a:rect l="T15" t="T16" r="T17" b="T18"/>
                                <a:pathLst>
                                  <a:path w="3" h="66">
                                    <a:moveTo>
                                      <a:pt x="2" y="0"/>
                                    </a:moveTo>
                                    <a:lnTo>
                                      <a:pt x="0" y="0"/>
                                    </a:lnTo>
                                    <a:lnTo>
                                      <a:pt x="0" y="65"/>
                                    </a:lnTo>
                                    <a:lnTo>
                                      <a:pt x="2" y="65"/>
                                    </a:lnTo>
                                    <a:lnTo>
                                      <a:pt x="2"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grpSp>
                </p:grpSp>
              </p:grpSp>
            </p:grpSp>
            <p:grpSp>
              <p:nvGrpSpPr>
                <p:cNvPr id="835" name="Group 376"/>
                <p:cNvGrpSpPr>
                  <a:grpSpLocks/>
                </p:cNvGrpSpPr>
                <p:nvPr/>
              </p:nvGrpSpPr>
              <p:grpSpPr bwMode="auto">
                <a:xfrm>
                  <a:off x="4352" y="3214"/>
                  <a:ext cx="911" cy="162"/>
                  <a:chOff x="4352" y="3214"/>
                  <a:chExt cx="911" cy="162"/>
                </a:xfrm>
              </p:grpSpPr>
              <p:sp>
                <p:nvSpPr>
                  <p:cNvPr id="836" name="Rectangle 377"/>
                  <p:cNvSpPr>
                    <a:spLocks noChangeArrowheads="1"/>
                  </p:cNvSpPr>
                  <p:nvPr/>
                </p:nvSpPr>
                <p:spPr bwMode="auto">
                  <a:xfrm>
                    <a:off x="4352" y="3214"/>
                    <a:ext cx="190" cy="162"/>
                  </a:xfrm>
                  <a:prstGeom prst="rect">
                    <a:avLst/>
                  </a:prstGeom>
                  <a:solidFill>
                    <a:srgbClr val="C0C0C0"/>
                  </a:solidFill>
                  <a:ln w="12700">
                    <a:solidFill>
                      <a:srgbClr val="000000"/>
                    </a:solidFill>
                    <a:miter lim="800000"/>
                    <a:headEnd/>
                    <a:tailEnd/>
                  </a:ln>
                </p:spPr>
                <p:txBody>
                  <a:bodyPr wrap="none" anchor="ctr"/>
                  <a:lstStyle/>
                  <a:p>
                    <a:endParaRPr lang="en-US" dirty="0"/>
                  </a:p>
                </p:txBody>
              </p:sp>
              <p:sp>
                <p:nvSpPr>
                  <p:cNvPr id="837" name="Rectangle 378"/>
                  <p:cNvSpPr>
                    <a:spLocks noChangeArrowheads="1"/>
                  </p:cNvSpPr>
                  <p:nvPr/>
                </p:nvSpPr>
                <p:spPr bwMode="auto">
                  <a:xfrm>
                    <a:off x="4553" y="3214"/>
                    <a:ext cx="272" cy="162"/>
                  </a:xfrm>
                  <a:prstGeom prst="rect">
                    <a:avLst/>
                  </a:prstGeom>
                  <a:solidFill>
                    <a:srgbClr val="C0C0C0"/>
                  </a:solidFill>
                  <a:ln w="12700">
                    <a:solidFill>
                      <a:srgbClr val="000000"/>
                    </a:solidFill>
                    <a:miter lim="800000"/>
                    <a:headEnd/>
                    <a:tailEnd/>
                  </a:ln>
                </p:spPr>
                <p:txBody>
                  <a:bodyPr wrap="none" anchor="ctr"/>
                  <a:lstStyle/>
                  <a:p>
                    <a:endParaRPr lang="en-US" dirty="0"/>
                  </a:p>
                </p:txBody>
              </p:sp>
              <p:sp>
                <p:nvSpPr>
                  <p:cNvPr id="838" name="Rectangle 379"/>
                  <p:cNvSpPr>
                    <a:spLocks noChangeArrowheads="1"/>
                  </p:cNvSpPr>
                  <p:nvPr/>
                </p:nvSpPr>
                <p:spPr bwMode="auto">
                  <a:xfrm>
                    <a:off x="4836" y="3214"/>
                    <a:ext cx="295" cy="162"/>
                  </a:xfrm>
                  <a:prstGeom prst="rect">
                    <a:avLst/>
                  </a:prstGeom>
                  <a:solidFill>
                    <a:srgbClr val="C0C0C0"/>
                  </a:solidFill>
                  <a:ln w="12700">
                    <a:solidFill>
                      <a:srgbClr val="000000"/>
                    </a:solidFill>
                    <a:miter lim="800000"/>
                    <a:headEnd/>
                    <a:tailEnd/>
                  </a:ln>
                </p:spPr>
                <p:txBody>
                  <a:bodyPr wrap="none" anchor="ctr"/>
                  <a:lstStyle/>
                  <a:p>
                    <a:endParaRPr lang="en-US" dirty="0"/>
                  </a:p>
                </p:txBody>
              </p:sp>
              <p:sp>
                <p:nvSpPr>
                  <p:cNvPr id="839" name="Rectangle 380"/>
                  <p:cNvSpPr>
                    <a:spLocks noChangeArrowheads="1"/>
                  </p:cNvSpPr>
                  <p:nvPr/>
                </p:nvSpPr>
                <p:spPr bwMode="auto">
                  <a:xfrm>
                    <a:off x="5142" y="3214"/>
                    <a:ext cx="121" cy="162"/>
                  </a:xfrm>
                  <a:prstGeom prst="rect">
                    <a:avLst/>
                  </a:prstGeom>
                  <a:solidFill>
                    <a:srgbClr val="C0C0C0"/>
                  </a:solidFill>
                  <a:ln w="12700">
                    <a:solidFill>
                      <a:srgbClr val="000000"/>
                    </a:solidFill>
                    <a:miter lim="800000"/>
                    <a:headEnd/>
                    <a:tailEnd/>
                  </a:ln>
                </p:spPr>
                <p:txBody>
                  <a:bodyPr wrap="none" anchor="ctr"/>
                  <a:lstStyle/>
                  <a:p>
                    <a:endParaRPr lang="en-US" dirty="0"/>
                  </a:p>
                </p:txBody>
              </p:sp>
            </p:grpSp>
          </p:grpSp>
          <p:grpSp>
            <p:nvGrpSpPr>
              <p:cNvPr id="789" name="Group 381"/>
              <p:cNvGrpSpPr>
                <a:grpSpLocks/>
              </p:cNvGrpSpPr>
              <p:nvPr/>
            </p:nvGrpSpPr>
            <p:grpSpPr bwMode="auto">
              <a:xfrm>
                <a:off x="5156" y="3233"/>
                <a:ext cx="80" cy="74"/>
                <a:chOff x="5156" y="3233"/>
                <a:chExt cx="80" cy="74"/>
              </a:xfrm>
            </p:grpSpPr>
            <p:sp>
              <p:nvSpPr>
                <p:cNvPr id="829" name="Rectangle 382"/>
                <p:cNvSpPr>
                  <a:spLocks noChangeArrowheads="1"/>
                </p:cNvSpPr>
                <p:nvPr/>
              </p:nvSpPr>
              <p:spPr bwMode="auto">
                <a:xfrm>
                  <a:off x="5197" y="3233"/>
                  <a:ext cx="39" cy="74"/>
                </a:xfrm>
                <a:prstGeom prst="rect">
                  <a:avLst/>
                </a:prstGeom>
                <a:solidFill>
                  <a:srgbClr val="000000"/>
                </a:solidFill>
                <a:ln w="12700">
                  <a:solidFill>
                    <a:srgbClr val="000000"/>
                  </a:solidFill>
                  <a:miter lim="800000"/>
                  <a:headEnd/>
                  <a:tailEnd/>
                </a:ln>
              </p:spPr>
              <p:txBody>
                <a:bodyPr wrap="none" anchor="ctr"/>
                <a:lstStyle/>
                <a:p>
                  <a:endParaRPr lang="en-US" dirty="0"/>
                </a:p>
              </p:txBody>
            </p:sp>
            <p:sp>
              <p:nvSpPr>
                <p:cNvPr id="830" name="Rectangle 383"/>
                <p:cNvSpPr>
                  <a:spLocks noChangeArrowheads="1"/>
                </p:cNvSpPr>
                <p:nvPr/>
              </p:nvSpPr>
              <p:spPr bwMode="auto">
                <a:xfrm>
                  <a:off x="5203" y="3259"/>
                  <a:ext cx="27" cy="3"/>
                </a:xfrm>
                <a:prstGeom prst="rect">
                  <a:avLst/>
                </a:prstGeom>
                <a:solidFill>
                  <a:srgbClr val="C0C0C0"/>
                </a:solidFill>
                <a:ln w="12700">
                  <a:solidFill>
                    <a:srgbClr val="000000"/>
                  </a:solidFill>
                  <a:miter lim="800000"/>
                  <a:headEnd/>
                  <a:tailEnd/>
                </a:ln>
              </p:spPr>
              <p:txBody>
                <a:bodyPr wrap="none" anchor="ctr"/>
                <a:lstStyle/>
                <a:p>
                  <a:endParaRPr lang="en-US" dirty="0"/>
                </a:p>
              </p:txBody>
            </p:sp>
            <p:grpSp>
              <p:nvGrpSpPr>
                <p:cNvPr id="831" name="Group 384"/>
                <p:cNvGrpSpPr>
                  <a:grpSpLocks/>
                </p:cNvGrpSpPr>
                <p:nvPr/>
              </p:nvGrpSpPr>
              <p:grpSpPr bwMode="auto">
                <a:xfrm>
                  <a:off x="5156" y="3239"/>
                  <a:ext cx="9" cy="51"/>
                  <a:chOff x="5156" y="3239"/>
                  <a:chExt cx="9" cy="51"/>
                </a:xfrm>
              </p:grpSpPr>
              <p:sp>
                <p:nvSpPr>
                  <p:cNvPr id="832" name="Rectangle 385"/>
                  <p:cNvSpPr>
                    <a:spLocks noChangeArrowheads="1"/>
                  </p:cNvSpPr>
                  <p:nvPr/>
                </p:nvSpPr>
                <p:spPr bwMode="auto">
                  <a:xfrm>
                    <a:off x="5156" y="3239"/>
                    <a:ext cx="9" cy="3"/>
                  </a:xfrm>
                  <a:prstGeom prst="rect">
                    <a:avLst/>
                  </a:prstGeom>
                  <a:solidFill>
                    <a:srgbClr val="C0C0C0"/>
                  </a:solidFill>
                  <a:ln w="12700">
                    <a:solidFill>
                      <a:srgbClr val="000000"/>
                    </a:solidFill>
                    <a:miter lim="800000"/>
                    <a:headEnd/>
                    <a:tailEnd/>
                  </a:ln>
                </p:spPr>
                <p:txBody>
                  <a:bodyPr wrap="none" anchor="ctr"/>
                  <a:lstStyle/>
                  <a:p>
                    <a:endParaRPr lang="en-US" dirty="0"/>
                  </a:p>
                </p:txBody>
              </p:sp>
              <p:sp>
                <p:nvSpPr>
                  <p:cNvPr id="833" name="Rectangle 386"/>
                  <p:cNvSpPr>
                    <a:spLocks noChangeArrowheads="1"/>
                  </p:cNvSpPr>
                  <p:nvPr/>
                </p:nvSpPr>
                <p:spPr bwMode="auto">
                  <a:xfrm>
                    <a:off x="5156" y="3285"/>
                    <a:ext cx="9" cy="5"/>
                  </a:xfrm>
                  <a:prstGeom prst="rect">
                    <a:avLst/>
                  </a:prstGeom>
                  <a:solidFill>
                    <a:srgbClr val="C0C0C0"/>
                  </a:solidFill>
                  <a:ln w="12700">
                    <a:solidFill>
                      <a:srgbClr val="000000"/>
                    </a:solidFill>
                    <a:miter lim="800000"/>
                    <a:headEnd/>
                    <a:tailEnd/>
                  </a:ln>
                </p:spPr>
                <p:txBody>
                  <a:bodyPr wrap="none" anchor="ctr"/>
                  <a:lstStyle/>
                  <a:p>
                    <a:endParaRPr lang="en-US" dirty="0"/>
                  </a:p>
                </p:txBody>
              </p:sp>
            </p:grpSp>
          </p:grpSp>
          <p:grpSp>
            <p:nvGrpSpPr>
              <p:cNvPr id="790" name="Group 387"/>
              <p:cNvGrpSpPr>
                <a:grpSpLocks/>
              </p:cNvGrpSpPr>
              <p:nvPr/>
            </p:nvGrpSpPr>
            <p:grpSpPr bwMode="auto">
              <a:xfrm>
                <a:off x="4564" y="3237"/>
                <a:ext cx="247" cy="105"/>
                <a:chOff x="4564" y="3237"/>
                <a:chExt cx="247" cy="105"/>
              </a:xfrm>
            </p:grpSpPr>
            <p:grpSp>
              <p:nvGrpSpPr>
                <p:cNvPr id="823" name="Group 388"/>
                <p:cNvGrpSpPr>
                  <a:grpSpLocks/>
                </p:cNvGrpSpPr>
                <p:nvPr/>
              </p:nvGrpSpPr>
              <p:grpSpPr bwMode="auto">
                <a:xfrm>
                  <a:off x="4570" y="3237"/>
                  <a:ext cx="241" cy="53"/>
                  <a:chOff x="4570" y="3237"/>
                  <a:chExt cx="241" cy="53"/>
                </a:xfrm>
              </p:grpSpPr>
              <p:sp>
                <p:nvSpPr>
                  <p:cNvPr id="826" name="Rectangle 389"/>
                  <p:cNvSpPr>
                    <a:spLocks noChangeArrowheads="1"/>
                  </p:cNvSpPr>
                  <p:nvPr/>
                </p:nvSpPr>
                <p:spPr bwMode="auto">
                  <a:xfrm>
                    <a:off x="4646" y="3237"/>
                    <a:ext cx="88" cy="53"/>
                  </a:xfrm>
                  <a:prstGeom prst="rect">
                    <a:avLst/>
                  </a:prstGeom>
                  <a:solidFill>
                    <a:srgbClr val="808080"/>
                  </a:solidFill>
                  <a:ln w="12700">
                    <a:solidFill>
                      <a:srgbClr val="000000"/>
                    </a:solidFill>
                    <a:miter lim="800000"/>
                    <a:headEnd/>
                    <a:tailEnd/>
                  </a:ln>
                </p:spPr>
                <p:txBody>
                  <a:bodyPr wrap="none" anchor="ctr"/>
                  <a:lstStyle/>
                  <a:p>
                    <a:endParaRPr lang="en-US" dirty="0"/>
                  </a:p>
                </p:txBody>
              </p:sp>
              <p:sp>
                <p:nvSpPr>
                  <p:cNvPr id="827" name="Rectangle 390"/>
                  <p:cNvSpPr>
                    <a:spLocks noChangeArrowheads="1"/>
                  </p:cNvSpPr>
                  <p:nvPr/>
                </p:nvSpPr>
                <p:spPr bwMode="auto">
                  <a:xfrm>
                    <a:off x="4646" y="3265"/>
                    <a:ext cx="88" cy="25"/>
                  </a:xfrm>
                  <a:prstGeom prst="rect">
                    <a:avLst/>
                  </a:prstGeom>
                  <a:solidFill>
                    <a:srgbClr val="000000"/>
                  </a:solidFill>
                  <a:ln w="12700">
                    <a:solidFill>
                      <a:srgbClr val="000000"/>
                    </a:solidFill>
                    <a:miter lim="800000"/>
                    <a:headEnd/>
                    <a:tailEnd/>
                  </a:ln>
                </p:spPr>
                <p:txBody>
                  <a:bodyPr wrap="none" anchor="ctr"/>
                  <a:lstStyle/>
                  <a:p>
                    <a:endParaRPr lang="en-US" dirty="0"/>
                  </a:p>
                </p:txBody>
              </p:sp>
              <p:sp>
                <p:nvSpPr>
                  <p:cNvPr id="828" name="Rectangle 391"/>
                  <p:cNvSpPr>
                    <a:spLocks noChangeArrowheads="1"/>
                  </p:cNvSpPr>
                  <p:nvPr/>
                </p:nvSpPr>
                <p:spPr bwMode="auto">
                  <a:xfrm>
                    <a:off x="4570" y="3264"/>
                    <a:ext cx="241" cy="12"/>
                  </a:xfrm>
                  <a:prstGeom prst="rect">
                    <a:avLst/>
                  </a:prstGeom>
                  <a:solidFill>
                    <a:srgbClr val="000000"/>
                  </a:solidFill>
                  <a:ln w="12700">
                    <a:noFill/>
                    <a:miter lim="800000"/>
                    <a:headEnd/>
                    <a:tailEnd/>
                  </a:ln>
                </p:spPr>
                <p:txBody>
                  <a:bodyPr wrap="none" anchor="ctr"/>
                  <a:lstStyle/>
                  <a:p>
                    <a:endParaRPr lang="en-US" dirty="0"/>
                  </a:p>
                </p:txBody>
              </p:sp>
            </p:grpSp>
            <p:sp>
              <p:nvSpPr>
                <p:cNvPr id="824" name="Rectangle 392"/>
                <p:cNvSpPr>
                  <a:spLocks noChangeArrowheads="1"/>
                </p:cNvSpPr>
                <p:nvPr/>
              </p:nvSpPr>
              <p:spPr bwMode="auto">
                <a:xfrm>
                  <a:off x="4564" y="3237"/>
                  <a:ext cx="11" cy="3"/>
                </a:xfrm>
                <a:prstGeom prst="rect">
                  <a:avLst/>
                </a:prstGeom>
                <a:solidFill>
                  <a:srgbClr val="008000"/>
                </a:solidFill>
                <a:ln w="12700">
                  <a:solidFill>
                    <a:srgbClr val="000000"/>
                  </a:solidFill>
                  <a:miter lim="800000"/>
                  <a:headEnd/>
                  <a:tailEnd/>
                </a:ln>
              </p:spPr>
              <p:txBody>
                <a:bodyPr wrap="none" anchor="ctr"/>
                <a:lstStyle/>
                <a:p>
                  <a:endParaRPr lang="en-US" dirty="0"/>
                </a:p>
              </p:txBody>
            </p:sp>
            <p:sp>
              <p:nvSpPr>
                <p:cNvPr id="825" name="Rectangle 393"/>
                <p:cNvSpPr>
                  <a:spLocks noChangeArrowheads="1"/>
                </p:cNvSpPr>
                <p:nvPr/>
              </p:nvSpPr>
              <p:spPr bwMode="auto">
                <a:xfrm>
                  <a:off x="4772" y="3321"/>
                  <a:ext cx="21" cy="21"/>
                </a:xfrm>
                <a:prstGeom prst="rect">
                  <a:avLst/>
                </a:prstGeom>
                <a:solidFill>
                  <a:srgbClr val="000000"/>
                </a:solidFill>
                <a:ln w="12700">
                  <a:solidFill>
                    <a:srgbClr val="000000"/>
                  </a:solidFill>
                  <a:miter lim="800000"/>
                  <a:headEnd/>
                  <a:tailEnd/>
                </a:ln>
              </p:spPr>
              <p:txBody>
                <a:bodyPr wrap="none" anchor="ctr"/>
                <a:lstStyle/>
                <a:p>
                  <a:endParaRPr lang="en-US" dirty="0"/>
                </a:p>
              </p:txBody>
            </p:sp>
          </p:grpSp>
          <p:grpSp>
            <p:nvGrpSpPr>
              <p:cNvPr id="791" name="Group 394"/>
              <p:cNvGrpSpPr>
                <a:grpSpLocks/>
              </p:cNvGrpSpPr>
              <p:nvPr/>
            </p:nvGrpSpPr>
            <p:grpSpPr bwMode="auto">
              <a:xfrm>
                <a:off x="4365" y="3338"/>
                <a:ext cx="167" cy="32"/>
                <a:chOff x="4365" y="3338"/>
                <a:chExt cx="167" cy="32"/>
              </a:xfrm>
            </p:grpSpPr>
            <p:grpSp>
              <p:nvGrpSpPr>
                <p:cNvPr id="793" name="Group 395"/>
                <p:cNvGrpSpPr>
                  <a:grpSpLocks/>
                </p:cNvGrpSpPr>
                <p:nvPr/>
              </p:nvGrpSpPr>
              <p:grpSpPr bwMode="auto">
                <a:xfrm>
                  <a:off x="4365" y="3338"/>
                  <a:ext cx="81" cy="32"/>
                  <a:chOff x="4365" y="3338"/>
                  <a:chExt cx="81" cy="32"/>
                </a:xfrm>
              </p:grpSpPr>
              <p:grpSp>
                <p:nvGrpSpPr>
                  <p:cNvPr id="809" name="Group 396"/>
                  <p:cNvGrpSpPr>
                    <a:grpSpLocks/>
                  </p:cNvGrpSpPr>
                  <p:nvPr/>
                </p:nvGrpSpPr>
                <p:grpSpPr bwMode="auto">
                  <a:xfrm>
                    <a:off x="4365" y="3338"/>
                    <a:ext cx="35" cy="32"/>
                    <a:chOff x="4365" y="3338"/>
                    <a:chExt cx="35" cy="32"/>
                  </a:xfrm>
                </p:grpSpPr>
                <p:grpSp>
                  <p:nvGrpSpPr>
                    <p:cNvPr id="817" name="Group 397"/>
                    <p:cNvGrpSpPr>
                      <a:grpSpLocks/>
                    </p:cNvGrpSpPr>
                    <p:nvPr/>
                  </p:nvGrpSpPr>
                  <p:grpSpPr bwMode="auto">
                    <a:xfrm>
                      <a:off x="4365" y="3338"/>
                      <a:ext cx="14" cy="32"/>
                      <a:chOff x="4365" y="3338"/>
                      <a:chExt cx="14" cy="32"/>
                    </a:xfrm>
                  </p:grpSpPr>
                  <p:sp>
                    <p:nvSpPr>
                      <p:cNvPr id="821" name="Freeform 398"/>
                      <p:cNvSpPr>
                        <a:spLocks/>
                      </p:cNvSpPr>
                      <p:nvPr/>
                    </p:nvSpPr>
                    <p:spPr bwMode="auto">
                      <a:xfrm>
                        <a:off x="4365" y="3338"/>
                        <a:ext cx="3" cy="32"/>
                      </a:xfrm>
                      <a:custGeom>
                        <a:avLst/>
                        <a:gdLst>
                          <a:gd name="T0" fmla="*/ 2 w 3"/>
                          <a:gd name="T1" fmla="*/ 0 h 32"/>
                          <a:gd name="T2" fmla="*/ 0 w 3"/>
                          <a:gd name="T3" fmla="*/ 0 h 32"/>
                          <a:gd name="T4" fmla="*/ 0 w 3"/>
                          <a:gd name="T5" fmla="*/ 31 h 32"/>
                          <a:gd name="T6" fmla="*/ 2 w 3"/>
                          <a:gd name="T7" fmla="*/ 31 h 32"/>
                          <a:gd name="T8" fmla="*/ 2 w 3"/>
                          <a:gd name="T9" fmla="*/ 0 h 32"/>
                          <a:gd name="T10" fmla="*/ 0 60000 65536"/>
                          <a:gd name="T11" fmla="*/ 0 60000 65536"/>
                          <a:gd name="T12" fmla="*/ 0 60000 65536"/>
                          <a:gd name="T13" fmla="*/ 0 60000 65536"/>
                          <a:gd name="T14" fmla="*/ 0 60000 65536"/>
                          <a:gd name="T15" fmla="*/ 0 w 3"/>
                          <a:gd name="T16" fmla="*/ 0 h 32"/>
                          <a:gd name="T17" fmla="*/ 3 w 3"/>
                          <a:gd name="T18" fmla="*/ 32 h 32"/>
                        </a:gdLst>
                        <a:ahLst/>
                        <a:cxnLst>
                          <a:cxn ang="T10">
                            <a:pos x="T0" y="T1"/>
                          </a:cxn>
                          <a:cxn ang="T11">
                            <a:pos x="T2" y="T3"/>
                          </a:cxn>
                          <a:cxn ang="T12">
                            <a:pos x="T4" y="T5"/>
                          </a:cxn>
                          <a:cxn ang="T13">
                            <a:pos x="T6" y="T7"/>
                          </a:cxn>
                          <a:cxn ang="T14">
                            <a:pos x="T8" y="T9"/>
                          </a:cxn>
                        </a:cxnLst>
                        <a:rect l="T15" t="T16" r="T17" b="T18"/>
                        <a:pathLst>
                          <a:path w="3" h="32">
                            <a:moveTo>
                              <a:pt x="2" y="0"/>
                            </a:moveTo>
                            <a:lnTo>
                              <a:pt x="0" y="0"/>
                            </a:lnTo>
                            <a:lnTo>
                              <a:pt x="0" y="31"/>
                            </a:lnTo>
                            <a:lnTo>
                              <a:pt x="2" y="31"/>
                            </a:lnTo>
                            <a:lnTo>
                              <a:pt x="2"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822" name="Freeform 399"/>
                      <p:cNvSpPr>
                        <a:spLocks/>
                      </p:cNvSpPr>
                      <p:nvPr/>
                    </p:nvSpPr>
                    <p:spPr bwMode="auto">
                      <a:xfrm>
                        <a:off x="4375" y="3338"/>
                        <a:ext cx="4" cy="32"/>
                      </a:xfrm>
                      <a:custGeom>
                        <a:avLst/>
                        <a:gdLst>
                          <a:gd name="T0" fmla="*/ 3 w 4"/>
                          <a:gd name="T1" fmla="*/ 0 h 32"/>
                          <a:gd name="T2" fmla="*/ 0 w 4"/>
                          <a:gd name="T3" fmla="*/ 0 h 32"/>
                          <a:gd name="T4" fmla="*/ 0 w 4"/>
                          <a:gd name="T5" fmla="*/ 31 h 32"/>
                          <a:gd name="T6" fmla="*/ 3 w 4"/>
                          <a:gd name="T7" fmla="*/ 31 h 32"/>
                          <a:gd name="T8" fmla="*/ 3 w 4"/>
                          <a:gd name="T9" fmla="*/ 0 h 32"/>
                          <a:gd name="T10" fmla="*/ 0 60000 65536"/>
                          <a:gd name="T11" fmla="*/ 0 60000 65536"/>
                          <a:gd name="T12" fmla="*/ 0 60000 65536"/>
                          <a:gd name="T13" fmla="*/ 0 60000 65536"/>
                          <a:gd name="T14" fmla="*/ 0 60000 65536"/>
                          <a:gd name="T15" fmla="*/ 0 w 4"/>
                          <a:gd name="T16" fmla="*/ 0 h 32"/>
                          <a:gd name="T17" fmla="*/ 4 w 4"/>
                          <a:gd name="T18" fmla="*/ 32 h 32"/>
                        </a:gdLst>
                        <a:ahLst/>
                        <a:cxnLst>
                          <a:cxn ang="T10">
                            <a:pos x="T0" y="T1"/>
                          </a:cxn>
                          <a:cxn ang="T11">
                            <a:pos x="T2" y="T3"/>
                          </a:cxn>
                          <a:cxn ang="T12">
                            <a:pos x="T4" y="T5"/>
                          </a:cxn>
                          <a:cxn ang="T13">
                            <a:pos x="T6" y="T7"/>
                          </a:cxn>
                          <a:cxn ang="T14">
                            <a:pos x="T8" y="T9"/>
                          </a:cxn>
                        </a:cxnLst>
                        <a:rect l="T15" t="T16" r="T17" b="T18"/>
                        <a:pathLst>
                          <a:path w="4" h="32">
                            <a:moveTo>
                              <a:pt x="3" y="0"/>
                            </a:moveTo>
                            <a:lnTo>
                              <a:pt x="0" y="0"/>
                            </a:lnTo>
                            <a:lnTo>
                              <a:pt x="0" y="31"/>
                            </a:lnTo>
                            <a:lnTo>
                              <a:pt x="3" y="31"/>
                            </a:lnTo>
                            <a:lnTo>
                              <a:pt x="3"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818" name="Group 400"/>
                    <p:cNvGrpSpPr>
                      <a:grpSpLocks/>
                    </p:cNvGrpSpPr>
                    <p:nvPr/>
                  </p:nvGrpSpPr>
                  <p:grpSpPr bwMode="auto">
                    <a:xfrm>
                      <a:off x="4387" y="3338"/>
                      <a:ext cx="13" cy="32"/>
                      <a:chOff x="4387" y="3338"/>
                      <a:chExt cx="13" cy="32"/>
                    </a:xfrm>
                  </p:grpSpPr>
                  <p:sp>
                    <p:nvSpPr>
                      <p:cNvPr id="819" name="Freeform 401"/>
                      <p:cNvSpPr>
                        <a:spLocks/>
                      </p:cNvSpPr>
                      <p:nvPr/>
                    </p:nvSpPr>
                    <p:spPr bwMode="auto">
                      <a:xfrm>
                        <a:off x="4387" y="3338"/>
                        <a:ext cx="4" cy="32"/>
                      </a:xfrm>
                      <a:custGeom>
                        <a:avLst/>
                        <a:gdLst>
                          <a:gd name="T0" fmla="*/ 3 w 4"/>
                          <a:gd name="T1" fmla="*/ 0 h 32"/>
                          <a:gd name="T2" fmla="*/ 0 w 4"/>
                          <a:gd name="T3" fmla="*/ 0 h 32"/>
                          <a:gd name="T4" fmla="*/ 0 w 4"/>
                          <a:gd name="T5" fmla="*/ 31 h 32"/>
                          <a:gd name="T6" fmla="*/ 3 w 4"/>
                          <a:gd name="T7" fmla="*/ 31 h 32"/>
                          <a:gd name="T8" fmla="*/ 3 w 4"/>
                          <a:gd name="T9" fmla="*/ 0 h 32"/>
                          <a:gd name="T10" fmla="*/ 0 60000 65536"/>
                          <a:gd name="T11" fmla="*/ 0 60000 65536"/>
                          <a:gd name="T12" fmla="*/ 0 60000 65536"/>
                          <a:gd name="T13" fmla="*/ 0 60000 65536"/>
                          <a:gd name="T14" fmla="*/ 0 60000 65536"/>
                          <a:gd name="T15" fmla="*/ 0 w 4"/>
                          <a:gd name="T16" fmla="*/ 0 h 32"/>
                          <a:gd name="T17" fmla="*/ 4 w 4"/>
                          <a:gd name="T18" fmla="*/ 32 h 32"/>
                        </a:gdLst>
                        <a:ahLst/>
                        <a:cxnLst>
                          <a:cxn ang="T10">
                            <a:pos x="T0" y="T1"/>
                          </a:cxn>
                          <a:cxn ang="T11">
                            <a:pos x="T2" y="T3"/>
                          </a:cxn>
                          <a:cxn ang="T12">
                            <a:pos x="T4" y="T5"/>
                          </a:cxn>
                          <a:cxn ang="T13">
                            <a:pos x="T6" y="T7"/>
                          </a:cxn>
                          <a:cxn ang="T14">
                            <a:pos x="T8" y="T9"/>
                          </a:cxn>
                        </a:cxnLst>
                        <a:rect l="T15" t="T16" r="T17" b="T18"/>
                        <a:pathLst>
                          <a:path w="4" h="32">
                            <a:moveTo>
                              <a:pt x="3" y="0"/>
                            </a:moveTo>
                            <a:lnTo>
                              <a:pt x="0" y="0"/>
                            </a:lnTo>
                            <a:lnTo>
                              <a:pt x="0" y="31"/>
                            </a:lnTo>
                            <a:lnTo>
                              <a:pt x="3" y="31"/>
                            </a:lnTo>
                            <a:lnTo>
                              <a:pt x="3"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820" name="Freeform 402"/>
                      <p:cNvSpPr>
                        <a:spLocks/>
                      </p:cNvSpPr>
                      <p:nvPr/>
                    </p:nvSpPr>
                    <p:spPr bwMode="auto">
                      <a:xfrm>
                        <a:off x="4397" y="3338"/>
                        <a:ext cx="3" cy="32"/>
                      </a:xfrm>
                      <a:custGeom>
                        <a:avLst/>
                        <a:gdLst>
                          <a:gd name="T0" fmla="*/ 2 w 3"/>
                          <a:gd name="T1" fmla="*/ 0 h 32"/>
                          <a:gd name="T2" fmla="*/ 0 w 3"/>
                          <a:gd name="T3" fmla="*/ 0 h 32"/>
                          <a:gd name="T4" fmla="*/ 0 w 3"/>
                          <a:gd name="T5" fmla="*/ 31 h 32"/>
                          <a:gd name="T6" fmla="*/ 2 w 3"/>
                          <a:gd name="T7" fmla="*/ 31 h 32"/>
                          <a:gd name="T8" fmla="*/ 2 w 3"/>
                          <a:gd name="T9" fmla="*/ 0 h 32"/>
                          <a:gd name="T10" fmla="*/ 0 60000 65536"/>
                          <a:gd name="T11" fmla="*/ 0 60000 65536"/>
                          <a:gd name="T12" fmla="*/ 0 60000 65536"/>
                          <a:gd name="T13" fmla="*/ 0 60000 65536"/>
                          <a:gd name="T14" fmla="*/ 0 60000 65536"/>
                          <a:gd name="T15" fmla="*/ 0 w 3"/>
                          <a:gd name="T16" fmla="*/ 0 h 32"/>
                          <a:gd name="T17" fmla="*/ 3 w 3"/>
                          <a:gd name="T18" fmla="*/ 32 h 32"/>
                        </a:gdLst>
                        <a:ahLst/>
                        <a:cxnLst>
                          <a:cxn ang="T10">
                            <a:pos x="T0" y="T1"/>
                          </a:cxn>
                          <a:cxn ang="T11">
                            <a:pos x="T2" y="T3"/>
                          </a:cxn>
                          <a:cxn ang="T12">
                            <a:pos x="T4" y="T5"/>
                          </a:cxn>
                          <a:cxn ang="T13">
                            <a:pos x="T6" y="T7"/>
                          </a:cxn>
                          <a:cxn ang="T14">
                            <a:pos x="T8" y="T9"/>
                          </a:cxn>
                        </a:cxnLst>
                        <a:rect l="T15" t="T16" r="T17" b="T18"/>
                        <a:pathLst>
                          <a:path w="3" h="32">
                            <a:moveTo>
                              <a:pt x="2" y="0"/>
                            </a:moveTo>
                            <a:lnTo>
                              <a:pt x="0" y="0"/>
                            </a:lnTo>
                            <a:lnTo>
                              <a:pt x="0" y="31"/>
                            </a:lnTo>
                            <a:lnTo>
                              <a:pt x="2" y="31"/>
                            </a:lnTo>
                            <a:lnTo>
                              <a:pt x="2"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nvGrpSpPr>
                  <p:cNvPr id="810" name="Group 403"/>
                  <p:cNvGrpSpPr>
                    <a:grpSpLocks/>
                  </p:cNvGrpSpPr>
                  <p:nvPr/>
                </p:nvGrpSpPr>
                <p:grpSpPr bwMode="auto">
                  <a:xfrm>
                    <a:off x="4409" y="3338"/>
                    <a:ext cx="37" cy="32"/>
                    <a:chOff x="4409" y="3338"/>
                    <a:chExt cx="37" cy="32"/>
                  </a:xfrm>
                </p:grpSpPr>
                <p:grpSp>
                  <p:nvGrpSpPr>
                    <p:cNvPr id="811" name="Group 404"/>
                    <p:cNvGrpSpPr>
                      <a:grpSpLocks/>
                    </p:cNvGrpSpPr>
                    <p:nvPr/>
                  </p:nvGrpSpPr>
                  <p:grpSpPr bwMode="auto">
                    <a:xfrm>
                      <a:off x="4409" y="3338"/>
                      <a:ext cx="14" cy="32"/>
                      <a:chOff x="4409" y="3338"/>
                      <a:chExt cx="14" cy="32"/>
                    </a:xfrm>
                  </p:grpSpPr>
                  <p:sp>
                    <p:nvSpPr>
                      <p:cNvPr id="815" name="Freeform 405"/>
                      <p:cNvSpPr>
                        <a:spLocks/>
                      </p:cNvSpPr>
                      <p:nvPr/>
                    </p:nvSpPr>
                    <p:spPr bwMode="auto">
                      <a:xfrm>
                        <a:off x="4409" y="3338"/>
                        <a:ext cx="3" cy="32"/>
                      </a:xfrm>
                      <a:custGeom>
                        <a:avLst/>
                        <a:gdLst>
                          <a:gd name="T0" fmla="*/ 2 w 3"/>
                          <a:gd name="T1" fmla="*/ 0 h 32"/>
                          <a:gd name="T2" fmla="*/ 0 w 3"/>
                          <a:gd name="T3" fmla="*/ 0 h 32"/>
                          <a:gd name="T4" fmla="*/ 0 w 3"/>
                          <a:gd name="T5" fmla="*/ 31 h 32"/>
                          <a:gd name="T6" fmla="*/ 2 w 3"/>
                          <a:gd name="T7" fmla="*/ 31 h 32"/>
                          <a:gd name="T8" fmla="*/ 2 w 3"/>
                          <a:gd name="T9" fmla="*/ 0 h 32"/>
                          <a:gd name="T10" fmla="*/ 0 60000 65536"/>
                          <a:gd name="T11" fmla="*/ 0 60000 65536"/>
                          <a:gd name="T12" fmla="*/ 0 60000 65536"/>
                          <a:gd name="T13" fmla="*/ 0 60000 65536"/>
                          <a:gd name="T14" fmla="*/ 0 60000 65536"/>
                          <a:gd name="T15" fmla="*/ 0 w 3"/>
                          <a:gd name="T16" fmla="*/ 0 h 32"/>
                          <a:gd name="T17" fmla="*/ 3 w 3"/>
                          <a:gd name="T18" fmla="*/ 32 h 32"/>
                        </a:gdLst>
                        <a:ahLst/>
                        <a:cxnLst>
                          <a:cxn ang="T10">
                            <a:pos x="T0" y="T1"/>
                          </a:cxn>
                          <a:cxn ang="T11">
                            <a:pos x="T2" y="T3"/>
                          </a:cxn>
                          <a:cxn ang="T12">
                            <a:pos x="T4" y="T5"/>
                          </a:cxn>
                          <a:cxn ang="T13">
                            <a:pos x="T6" y="T7"/>
                          </a:cxn>
                          <a:cxn ang="T14">
                            <a:pos x="T8" y="T9"/>
                          </a:cxn>
                        </a:cxnLst>
                        <a:rect l="T15" t="T16" r="T17" b="T18"/>
                        <a:pathLst>
                          <a:path w="3" h="32">
                            <a:moveTo>
                              <a:pt x="2" y="0"/>
                            </a:moveTo>
                            <a:lnTo>
                              <a:pt x="0" y="0"/>
                            </a:lnTo>
                            <a:lnTo>
                              <a:pt x="0" y="31"/>
                            </a:lnTo>
                            <a:lnTo>
                              <a:pt x="2" y="31"/>
                            </a:lnTo>
                            <a:lnTo>
                              <a:pt x="2"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816" name="Freeform 406"/>
                      <p:cNvSpPr>
                        <a:spLocks/>
                      </p:cNvSpPr>
                      <p:nvPr/>
                    </p:nvSpPr>
                    <p:spPr bwMode="auto">
                      <a:xfrm>
                        <a:off x="4419" y="3338"/>
                        <a:ext cx="4" cy="32"/>
                      </a:xfrm>
                      <a:custGeom>
                        <a:avLst/>
                        <a:gdLst>
                          <a:gd name="T0" fmla="*/ 3 w 4"/>
                          <a:gd name="T1" fmla="*/ 0 h 32"/>
                          <a:gd name="T2" fmla="*/ 0 w 4"/>
                          <a:gd name="T3" fmla="*/ 0 h 32"/>
                          <a:gd name="T4" fmla="*/ 0 w 4"/>
                          <a:gd name="T5" fmla="*/ 31 h 32"/>
                          <a:gd name="T6" fmla="*/ 3 w 4"/>
                          <a:gd name="T7" fmla="*/ 31 h 32"/>
                          <a:gd name="T8" fmla="*/ 3 w 4"/>
                          <a:gd name="T9" fmla="*/ 0 h 32"/>
                          <a:gd name="T10" fmla="*/ 0 60000 65536"/>
                          <a:gd name="T11" fmla="*/ 0 60000 65536"/>
                          <a:gd name="T12" fmla="*/ 0 60000 65536"/>
                          <a:gd name="T13" fmla="*/ 0 60000 65536"/>
                          <a:gd name="T14" fmla="*/ 0 60000 65536"/>
                          <a:gd name="T15" fmla="*/ 0 w 4"/>
                          <a:gd name="T16" fmla="*/ 0 h 32"/>
                          <a:gd name="T17" fmla="*/ 4 w 4"/>
                          <a:gd name="T18" fmla="*/ 32 h 32"/>
                        </a:gdLst>
                        <a:ahLst/>
                        <a:cxnLst>
                          <a:cxn ang="T10">
                            <a:pos x="T0" y="T1"/>
                          </a:cxn>
                          <a:cxn ang="T11">
                            <a:pos x="T2" y="T3"/>
                          </a:cxn>
                          <a:cxn ang="T12">
                            <a:pos x="T4" y="T5"/>
                          </a:cxn>
                          <a:cxn ang="T13">
                            <a:pos x="T6" y="T7"/>
                          </a:cxn>
                          <a:cxn ang="T14">
                            <a:pos x="T8" y="T9"/>
                          </a:cxn>
                        </a:cxnLst>
                        <a:rect l="T15" t="T16" r="T17" b="T18"/>
                        <a:pathLst>
                          <a:path w="4" h="32">
                            <a:moveTo>
                              <a:pt x="3" y="0"/>
                            </a:moveTo>
                            <a:lnTo>
                              <a:pt x="0" y="0"/>
                            </a:lnTo>
                            <a:lnTo>
                              <a:pt x="0" y="31"/>
                            </a:lnTo>
                            <a:lnTo>
                              <a:pt x="3" y="31"/>
                            </a:lnTo>
                            <a:lnTo>
                              <a:pt x="3"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812" name="Group 407"/>
                    <p:cNvGrpSpPr>
                      <a:grpSpLocks/>
                    </p:cNvGrpSpPr>
                    <p:nvPr/>
                  </p:nvGrpSpPr>
                  <p:grpSpPr bwMode="auto">
                    <a:xfrm>
                      <a:off x="4431" y="3338"/>
                      <a:ext cx="15" cy="32"/>
                      <a:chOff x="4431" y="3338"/>
                      <a:chExt cx="15" cy="32"/>
                    </a:xfrm>
                  </p:grpSpPr>
                  <p:sp>
                    <p:nvSpPr>
                      <p:cNvPr id="813" name="Freeform 408"/>
                      <p:cNvSpPr>
                        <a:spLocks/>
                      </p:cNvSpPr>
                      <p:nvPr/>
                    </p:nvSpPr>
                    <p:spPr bwMode="auto">
                      <a:xfrm>
                        <a:off x="4431" y="3338"/>
                        <a:ext cx="3" cy="32"/>
                      </a:xfrm>
                      <a:custGeom>
                        <a:avLst/>
                        <a:gdLst>
                          <a:gd name="T0" fmla="*/ 2 w 3"/>
                          <a:gd name="T1" fmla="*/ 0 h 32"/>
                          <a:gd name="T2" fmla="*/ 0 w 3"/>
                          <a:gd name="T3" fmla="*/ 0 h 32"/>
                          <a:gd name="T4" fmla="*/ 0 w 3"/>
                          <a:gd name="T5" fmla="*/ 31 h 32"/>
                          <a:gd name="T6" fmla="*/ 2 w 3"/>
                          <a:gd name="T7" fmla="*/ 31 h 32"/>
                          <a:gd name="T8" fmla="*/ 2 w 3"/>
                          <a:gd name="T9" fmla="*/ 0 h 32"/>
                          <a:gd name="T10" fmla="*/ 0 60000 65536"/>
                          <a:gd name="T11" fmla="*/ 0 60000 65536"/>
                          <a:gd name="T12" fmla="*/ 0 60000 65536"/>
                          <a:gd name="T13" fmla="*/ 0 60000 65536"/>
                          <a:gd name="T14" fmla="*/ 0 60000 65536"/>
                          <a:gd name="T15" fmla="*/ 0 w 3"/>
                          <a:gd name="T16" fmla="*/ 0 h 32"/>
                          <a:gd name="T17" fmla="*/ 3 w 3"/>
                          <a:gd name="T18" fmla="*/ 32 h 32"/>
                        </a:gdLst>
                        <a:ahLst/>
                        <a:cxnLst>
                          <a:cxn ang="T10">
                            <a:pos x="T0" y="T1"/>
                          </a:cxn>
                          <a:cxn ang="T11">
                            <a:pos x="T2" y="T3"/>
                          </a:cxn>
                          <a:cxn ang="T12">
                            <a:pos x="T4" y="T5"/>
                          </a:cxn>
                          <a:cxn ang="T13">
                            <a:pos x="T6" y="T7"/>
                          </a:cxn>
                          <a:cxn ang="T14">
                            <a:pos x="T8" y="T9"/>
                          </a:cxn>
                        </a:cxnLst>
                        <a:rect l="T15" t="T16" r="T17" b="T18"/>
                        <a:pathLst>
                          <a:path w="3" h="32">
                            <a:moveTo>
                              <a:pt x="2" y="0"/>
                            </a:moveTo>
                            <a:lnTo>
                              <a:pt x="0" y="0"/>
                            </a:lnTo>
                            <a:lnTo>
                              <a:pt x="0" y="31"/>
                            </a:lnTo>
                            <a:lnTo>
                              <a:pt x="2" y="31"/>
                            </a:lnTo>
                            <a:lnTo>
                              <a:pt x="2"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814" name="Freeform 409"/>
                      <p:cNvSpPr>
                        <a:spLocks/>
                      </p:cNvSpPr>
                      <p:nvPr/>
                    </p:nvSpPr>
                    <p:spPr bwMode="auto">
                      <a:xfrm>
                        <a:off x="4441" y="3338"/>
                        <a:ext cx="5" cy="32"/>
                      </a:xfrm>
                      <a:custGeom>
                        <a:avLst/>
                        <a:gdLst>
                          <a:gd name="T0" fmla="*/ 4 w 5"/>
                          <a:gd name="T1" fmla="*/ 0 h 32"/>
                          <a:gd name="T2" fmla="*/ 0 w 5"/>
                          <a:gd name="T3" fmla="*/ 0 h 32"/>
                          <a:gd name="T4" fmla="*/ 0 w 5"/>
                          <a:gd name="T5" fmla="*/ 31 h 32"/>
                          <a:gd name="T6" fmla="*/ 4 w 5"/>
                          <a:gd name="T7" fmla="*/ 31 h 32"/>
                          <a:gd name="T8" fmla="*/ 4 w 5"/>
                          <a:gd name="T9" fmla="*/ 0 h 32"/>
                          <a:gd name="T10" fmla="*/ 0 60000 65536"/>
                          <a:gd name="T11" fmla="*/ 0 60000 65536"/>
                          <a:gd name="T12" fmla="*/ 0 60000 65536"/>
                          <a:gd name="T13" fmla="*/ 0 60000 65536"/>
                          <a:gd name="T14" fmla="*/ 0 60000 65536"/>
                          <a:gd name="T15" fmla="*/ 0 w 5"/>
                          <a:gd name="T16" fmla="*/ 0 h 32"/>
                          <a:gd name="T17" fmla="*/ 5 w 5"/>
                          <a:gd name="T18" fmla="*/ 32 h 32"/>
                        </a:gdLst>
                        <a:ahLst/>
                        <a:cxnLst>
                          <a:cxn ang="T10">
                            <a:pos x="T0" y="T1"/>
                          </a:cxn>
                          <a:cxn ang="T11">
                            <a:pos x="T2" y="T3"/>
                          </a:cxn>
                          <a:cxn ang="T12">
                            <a:pos x="T4" y="T5"/>
                          </a:cxn>
                          <a:cxn ang="T13">
                            <a:pos x="T6" y="T7"/>
                          </a:cxn>
                          <a:cxn ang="T14">
                            <a:pos x="T8" y="T9"/>
                          </a:cxn>
                        </a:cxnLst>
                        <a:rect l="T15" t="T16" r="T17" b="T18"/>
                        <a:pathLst>
                          <a:path w="5" h="32">
                            <a:moveTo>
                              <a:pt x="4" y="0"/>
                            </a:moveTo>
                            <a:lnTo>
                              <a:pt x="0" y="0"/>
                            </a:lnTo>
                            <a:lnTo>
                              <a:pt x="0" y="31"/>
                            </a:lnTo>
                            <a:lnTo>
                              <a:pt x="4" y="31"/>
                            </a:lnTo>
                            <a:lnTo>
                              <a:pt x="4"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grpSp>
              <p:nvGrpSpPr>
                <p:cNvPr id="794" name="Group 410"/>
                <p:cNvGrpSpPr>
                  <a:grpSpLocks/>
                </p:cNvGrpSpPr>
                <p:nvPr/>
              </p:nvGrpSpPr>
              <p:grpSpPr bwMode="auto">
                <a:xfrm>
                  <a:off x="4452" y="3338"/>
                  <a:ext cx="80" cy="32"/>
                  <a:chOff x="4452" y="3338"/>
                  <a:chExt cx="80" cy="32"/>
                </a:xfrm>
              </p:grpSpPr>
              <p:grpSp>
                <p:nvGrpSpPr>
                  <p:cNvPr id="795" name="Group 411"/>
                  <p:cNvGrpSpPr>
                    <a:grpSpLocks/>
                  </p:cNvGrpSpPr>
                  <p:nvPr/>
                </p:nvGrpSpPr>
                <p:grpSpPr bwMode="auto">
                  <a:xfrm>
                    <a:off x="4452" y="3338"/>
                    <a:ext cx="37" cy="32"/>
                    <a:chOff x="4452" y="3338"/>
                    <a:chExt cx="37" cy="32"/>
                  </a:xfrm>
                </p:grpSpPr>
                <p:grpSp>
                  <p:nvGrpSpPr>
                    <p:cNvPr id="803" name="Group 412"/>
                    <p:cNvGrpSpPr>
                      <a:grpSpLocks/>
                    </p:cNvGrpSpPr>
                    <p:nvPr/>
                  </p:nvGrpSpPr>
                  <p:grpSpPr bwMode="auto">
                    <a:xfrm>
                      <a:off x="4452" y="3338"/>
                      <a:ext cx="14" cy="32"/>
                      <a:chOff x="4452" y="3338"/>
                      <a:chExt cx="14" cy="32"/>
                    </a:xfrm>
                  </p:grpSpPr>
                  <p:sp>
                    <p:nvSpPr>
                      <p:cNvPr id="807" name="Freeform 413"/>
                      <p:cNvSpPr>
                        <a:spLocks/>
                      </p:cNvSpPr>
                      <p:nvPr/>
                    </p:nvSpPr>
                    <p:spPr bwMode="auto">
                      <a:xfrm>
                        <a:off x="4452" y="3338"/>
                        <a:ext cx="4" cy="32"/>
                      </a:xfrm>
                      <a:custGeom>
                        <a:avLst/>
                        <a:gdLst>
                          <a:gd name="T0" fmla="*/ 3 w 4"/>
                          <a:gd name="T1" fmla="*/ 0 h 32"/>
                          <a:gd name="T2" fmla="*/ 0 w 4"/>
                          <a:gd name="T3" fmla="*/ 0 h 32"/>
                          <a:gd name="T4" fmla="*/ 0 w 4"/>
                          <a:gd name="T5" fmla="*/ 31 h 32"/>
                          <a:gd name="T6" fmla="*/ 3 w 4"/>
                          <a:gd name="T7" fmla="*/ 31 h 32"/>
                          <a:gd name="T8" fmla="*/ 3 w 4"/>
                          <a:gd name="T9" fmla="*/ 0 h 32"/>
                          <a:gd name="T10" fmla="*/ 0 60000 65536"/>
                          <a:gd name="T11" fmla="*/ 0 60000 65536"/>
                          <a:gd name="T12" fmla="*/ 0 60000 65536"/>
                          <a:gd name="T13" fmla="*/ 0 60000 65536"/>
                          <a:gd name="T14" fmla="*/ 0 60000 65536"/>
                          <a:gd name="T15" fmla="*/ 0 w 4"/>
                          <a:gd name="T16" fmla="*/ 0 h 32"/>
                          <a:gd name="T17" fmla="*/ 4 w 4"/>
                          <a:gd name="T18" fmla="*/ 32 h 32"/>
                        </a:gdLst>
                        <a:ahLst/>
                        <a:cxnLst>
                          <a:cxn ang="T10">
                            <a:pos x="T0" y="T1"/>
                          </a:cxn>
                          <a:cxn ang="T11">
                            <a:pos x="T2" y="T3"/>
                          </a:cxn>
                          <a:cxn ang="T12">
                            <a:pos x="T4" y="T5"/>
                          </a:cxn>
                          <a:cxn ang="T13">
                            <a:pos x="T6" y="T7"/>
                          </a:cxn>
                          <a:cxn ang="T14">
                            <a:pos x="T8" y="T9"/>
                          </a:cxn>
                        </a:cxnLst>
                        <a:rect l="T15" t="T16" r="T17" b="T18"/>
                        <a:pathLst>
                          <a:path w="4" h="32">
                            <a:moveTo>
                              <a:pt x="3" y="0"/>
                            </a:moveTo>
                            <a:lnTo>
                              <a:pt x="0" y="0"/>
                            </a:lnTo>
                            <a:lnTo>
                              <a:pt x="0" y="31"/>
                            </a:lnTo>
                            <a:lnTo>
                              <a:pt x="3" y="31"/>
                            </a:lnTo>
                            <a:lnTo>
                              <a:pt x="3"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808" name="Freeform 414"/>
                      <p:cNvSpPr>
                        <a:spLocks/>
                      </p:cNvSpPr>
                      <p:nvPr/>
                    </p:nvSpPr>
                    <p:spPr bwMode="auto">
                      <a:xfrm>
                        <a:off x="4462" y="3338"/>
                        <a:ext cx="4" cy="32"/>
                      </a:xfrm>
                      <a:custGeom>
                        <a:avLst/>
                        <a:gdLst>
                          <a:gd name="T0" fmla="*/ 3 w 4"/>
                          <a:gd name="T1" fmla="*/ 0 h 32"/>
                          <a:gd name="T2" fmla="*/ 0 w 4"/>
                          <a:gd name="T3" fmla="*/ 0 h 32"/>
                          <a:gd name="T4" fmla="*/ 0 w 4"/>
                          <a:gd name="T5" fmla="*/ 31 h 32"/>
                          <a:gd name="T6" fmla="*/ 3 w 4"/>
                          <a:gd name="T7" fmla="*/ 31 h 32"/>
                          <a:gd name="T8" fmla="*/ 3 w 4"/>
                          <a:gd name="T9" fmla="*/ 0 h 32"/>
                          <a:gd name="T10" fmla="*/ 0 60000 65536"/>
                          <a:gd name="T11" fmla="*/ 0 60000 65536"/>
                          <a:gd name="T12" fmla="*/ 0 60000 65536"/>
                          <a:gd name="T13" fmla="*/ 0 60000 65536"/>
                          <a:gd name="T14" fmla="*/ 0 60000 65536"/>
                          <a:gd name="T15" fmla="*/ 0 w 4"/>
                          <a:gd name="T16" fmla="*/ 0 h 32"/>
                          <a:gd name="T17" fmla="*/ 4 w 4"/>
                          <a:gd name="T18" fmla="*/ 32 h 32"/>
                        </a:gdLst>
                        <a:ahLst/>
                        <a:cxnLst>
                          <a:cxn ang="T10">
                            <a:pos x="T0" y="T1"/>
                          </a:cxn>
                          <a:cxn ang="T11">
                            <a:pos x="T2" y="T3"/>
                          </a:cxn>
                          <a:cxn ang="T12">
                            <a:pos x="T4" y="T5"/>
                          </a:cxn>
                          <a:cxn ang="T13">
                            <a:pos x="T6" y="T7"/>
                          </a:cxn>
                          <a:cxn ang="T14">
                            <a:pos x="T8" y="T9"/>
                          </a:cxn>
                        </a:cxnLst>
                        <a:rect l="T15" t="T16" r="T17" b="T18"/>
                        <a:pathLst>
                          <a:path w="4" h="32">
                            <a:moveTo>
                              <a:pt x="3" y="0"/>
                            </a:moveTo>
                            <a:lnTo>
                              <a:pt x="0" y="0"/>
                            </a:lnTo>
                            <a:lnTo>
                              <a:pt x="0" y="31"/>
                            </a:lnTo>
                            <a:lnTo>
                              <a:pt x="3" y="31"/>
                            </a:lnTo>
                            <a:lnTo>
                              <a:pt x="3"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804" name="Group 415"/>
                    <p:cNvGrpSpPr>
                      <a:grpSpLocks/>
                    </p:cNvGrpSpPr>
                    <p:nvPr/>
                  </p:nvGrpSpPr>
                  <p:grpSpPr bwMode="auto">
                    <a:xfrm>
                      <a:off x="4474" y="3338"/>
                      <a:ext cx="15" cy="32"/>
                      <a:chOff x="4474" y="3338"/>
                      <a:chExt cx="15" cy="32"/>
                    </a:xfrm>
                  </p:grpSpPr>
                  <p:sp>
                    <p:nvSpPr>
                      <p:cNvPr id="805" name="Freeform 416"/>
                      <p:cNvSpPr>
                        <a:spLocks/>
                      </p:cNvSpPr>
                      <p:nvPr/>
                    </p:nvSpPr>
                    <p:spPr bwMode="auto">
                      <a:xfrm>
                        <a:off x="4474" y="3338"/>
                        <a:ext cx="3" cy="32"/>
                      </a:xfrm>
                      <a:custGeom>
                        <a:avLst/>
                        <a:gdLst>
                          <a:gd name="T0" fmla="*/ 2 w 3"/>
                          <a:gd name="T1" fmla="*/ 0 h 32"/>
                          <a:gd name="T2" fmla="*/ 0 w 3"/>
                          <a:gd name="T3" fmla="*/ 0 h 32"/>
                          <a:gd name="T4" fmla="*/ 0 w 3"/>
                          <a:gd name="T5" fmla="*/ 31 h 32"/>
                          <a:gd name="T6" fmla="*/ 2 w 3"/>
                          <a:gd name="T7" fmla="*/ 31 h 32"/>
                          <a:gd name="T8" fmla="*/ 2 w 3"/>
                          <a:gd name="T9" fmla="*/ 0 h 32"/>
                          <a:gd name="T10" fmla="*/ 0 60000 65536"/>
                          <a:gd name="T11" fmla="*/ 0 60000 65536"/>
                          <a:gd name="T12" fmla="*/ 0 60000 65536"/>
                          <a:gd name="T13" fmla="*/ 0 60000 65536"/>
                          <a:gd name="T14" fmla="*/ 0 60000 65536"/>
                          <a:gd name="T15" fmla="*/ 0 w 3"/>
                          <a:gd name="T16" fmla="*/ 0 h 32"/>
                          <a:gd name="T17" fmla="*/ 3 w 3"/>
                          <a:gd name="T18" fmla="*/ 32 h 32"/>
                        </a:gdLst>
                        <a:ahLst/>
                        <a:cxnLst>
                          <a:cxn ang="T10">
                            <a:pos x="T0" y="T1"/>
                          </a:cxn>
                          <a:cxn ang="T11">
                            <a:pos x="T2" y="T3"/>
                          </a:cxn>
                          <a:cxn ang="T12">
                            <a:pos x="T4" y="T5"/>
                          </a:cxn>
                          <a:cxn ang="T13">
                            <a:pos x="T6" y="T7"/>
                          </a:cxn>
                          <a:cxn ang="T14">
                            <a:pos x="T8" y="T9"/>
                          </a:cxn>
                        </a:cxnLst>
                        <a:rect l="T15" t="T16" r="T17" b="T18"/>
                        <a:pathLst>
                          <a:path w="3" h="32">
                            <a:moveTo>
                              <a:pt x="2" y="0"/>
                            </a:moveTo>
                            <a:lnTo>
                              <a:pt x="0" y="0"/>
                            </a:lnTo>
                            <a:lnTo>
                              <a:pt x="0" y="31"/>
                            </a:lnTo>
                            <a:lnTo>
                              <a:pt x="2" y="31"/>
                            </a:lnTo>
                            <a:lnTo>
                              <a:pt x="2"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806" name="Freeform 417"/>
                      <p:cNvSpPr>
                        <a:spLocks/>
                      </p:cNvSpPr>
                      <p:nvPr/>
                    </p:nvSpPr>
                    <p:spPr bwMode="auto">
                      <a:xfrm>
                        <a:off x="4485" y="3338"/>
                        <a:ext cx="4" cy="32"/>
                      </a:xfrm>
                      <a:custGeom>
                        <a:avLst/>
                        <a:gdLst>
                          <a:gd name="T0" fmla="*/ 3 w 4"/>
                          <a:gd name="T1" fmla="*/ 0 h 32"/>
                          <a:gd name="T2" fmla="*/ 0 w 4"/>
                          <a:gd name="T3" fmla="*/ 0 h 32"/>
                          <a:gd name="T4" fmla="*/ 0 w 4"/>
                          <a:gd name="T5" fmla="*/ 31 h 32"/>
                          <a:gd name="T6" fmla="*/ 3 w 4"/>
                          <a:gd name="T7" fmla="*/ 31 h 32"/>
                          <a:gd name="T8" fmla="*/ 3 w 4"/>
                          <a:gd name="T9" fmla="*/ 0 h 32"/>
                          <a:gd name="T10" fmla="*/ 0 60000 65536"/>
                          <a:gd name="T11" fmla="*/ 0 60000 65536"/>
                          <a:gd name="T12" fmla="*/ 0 60000 65536"/>
                          <a:gd name="T13" fmla="*/ 0 60000 65536"/>
                          <a:gd name="T14" fmla="*/ 0 60000 65536"/>
                          <a:gd name="T15" fmla="*/ 0 w 4"/>
                          <a:gd name="T16" fmla="*/ 0 h 32"/>
                          <a:gd name="T17" fmla="*/ 4 w 4"/>
                          <a:gd name="T18" fmla="*/ 32 h 32"/>
                        </a:gdLst>
                        <a:ahLst/>
                        <a:cxnLst>
                          <a:cxn ang="T10">
                            <a:pos x="T0" y="T1"/>
                          </a:cxn>
                          <a:cxn ang="T11">
                            <a:pos x="T2" y="T3"/>
                          </a:cxn>
                          <a:cxn ang="T12">
                            <a:pos x="T4" y="T5"/>
                          </a:cxn>
                          <a:cxn ang="T13">
                            <a:pos x="T6" y="T7"/>
                          </a:cxn>
                          <a:cxn ang="T14">
                            <a:pos x="T8" y="T9"/>
                          </a:cxn>
                        </a:cxnLst>
                        <a:rect l="T15" t="T16" r="T17" b="T18"/>
                        <a:pathLst>
                          <a:path w="4" h="32">
                            <a:moveTo>
                              <a:pt x="3" y="0"/>
                            </a:moveTo>
                            <a:lnTo>
                              <a:pt x="0" y="0"/>
                            </a:lnTo>
                            <a:lnTo>
                              <a:pt x="0" y="31"/>
                            </a:lnTo>
                            <a:lnTo>
                              <a:pt x="3" y="31"/>
                            </a:lnTo>
                            <a:lnTo>
                              <a:pt x="3"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nvGrpSpPr>
                  <p:cNvPr id="796" name="Group 418"/>
                  <p:cNvGrpSpPr>
                    <a:grpSpLocks/>
                  </p:cNvGrpSpPr>
                  <p:nvPr/>
                </p:nvGrpSpPr>
                <p:grpSpPr bwMode="auto">
                  <a:xfrm>
                    <a:off x="4496" y="3338"/>
                    <a:ext cx="36" cy="32"/>
                    <a:chOff x="4496" y="3338"/>
                    <a:chExt cx="36" cy="32"/>
                  </a:xfrm>
                </p:grpSpPr>
                <p:grpSp>
                  <p:nvGrpSpPr>
                    <p:cNvPr id="797" name="Group 419"/>
                    <p:cNvGrpSpPr>
                      <a:grpSpLocks/>
                    </p:cNvGrpSpPr>
                    <p:nvPr/>
                  </p:nvGrpSpPr>
                  <p:grpSpPr bwMode="auto">
                    <a:xfrm>
                      <a:off x="4496" y="3338"/>
                      <a:ext cx="14" cy="32"/>
                      <a:chOff x="4496" y="3338"/>
                      <a:chExt cx="14" cy="32"/>
                    </a:xfrm>
                  </p:grpSpPr>
                  <p:sp>
                    <p:nvSpPr>
                      <p:cNvPr id="801" name="Freeform 420"/>
                      <p:cNvSpPr>
                        <a:spLocks/>
                      </p:cNvSpPr>
                      <p:nvPr/>
                    </p:nvSpPr>
                    <p:spPr bwMode="auto">
                      <a:xfrm>
                        <a:off x="4496" y="3338"/>
                        <a:ext cx="4" cy="32"/>
                      </a:xfrm>
                      <a:custGeom>
                        <a:avLst/>
                        <a:gdLst>
                          <a:gd name="T0" fmla="*/ 3 w 4"/>
                          <a:gd name="T1" fmla="*/ 0 h 32"/>
                          <a:gd name="T2" fmla="*/ 0 w 4"/>
                          <a:gd name="T3" fmla="*/ 0 h 32"/>
                          <a:gd name="T4" fmla="*/ 0 w 4"/>
                          <a:gd name="T5" fmla="*/ 31 h 32"/>
                          <a:gd name="T6" fmla="*/ 3 w 4"/>
                          <a:gd name="T7" fmla="*/ 31 h 32"/>
                          <a:gd name="T8" fmla="*/ 3 w 4"/>
                          <a:gd name="T9" fmla="*/ 0 h 32"/>
                          <a:gd name="T10" fmla="*/ 0 60000 65536"/>
                          <a:gd name="T11" fmla="*/ 0 60000 65536"/>
                          <a:gd name="T12" fmla="*/ 0 60000 65536"/>
                          <a:gd name="T13" fmla="*/ 0 60000 65536"/>
                          <a:gd name="T14" fmla="*/ 0 60000 65536"/>
                          <a:gd name="T15" fmla="*/ 0 w 4"/>
                          <a:gd name="T16" fmla="*/ 0 h 32"/>
                          <a:gd name="T17" fmla="*/ 4 w 4"/>
                          <a:gd name="T18" fmla="*/ 32 h 32"/>
                        </a:gdLst>
                        <a:ahLst/>
                        <a:cxnLst>
                          <a:cxn ang="T10">
                            <a:pos x="T0" y="T1"/>
                          </a:cxn>
                          <a:cxn ang="T11">
                            <a:pos x="T2" y="T3"/>
                          </a:cxn>
                          <a:cxn ang="T12">
                            <a:pos x="T4" y="T5"/>
                          </a:cxn>
                          <a:cxn ang="T13">
                            <a:pos x="T6" y="T7"/>
                          </a:cxn>
                          <a:cxn ang="T14">
                            <a:pos x="T8" y="T9"/>
                          </a:cxn>
                        </a:cxnLst>
                        <a:rect l="T15" t="T16" r="T17" b="T18"/>
                        <a:pathLst>
                          <a:path w="4" h="32">
                            <a:moveTo>
                              <a:pt x="3" y="0"/>
                            </a:moveTo>
                            <a:lnTo>
                              <a:pt x="0" y="0"/>
                            </a:lnTo>
                            <a:lnTo>
                              <a:pt x="0" y="31"/>
                            </a:lnTo>
                            <a:lnTo>
                              <a:pt x="3" y="31"/>
                            </a:lnTo>
                            <a:lnTo>
                              <a:pt x="3"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802" name="Freeform 421"/>
                      <p:cNvSpPr>
                        <a:spLocks/>
                      </p:cNvSpPr>
                      <p:nvPr/>
                    </p:nvSpPr>
                    <p:spPr bwMode="auto">
                      <a:xfrm>
                        <a:off x="4506" y="3338"/>
                        <a:ext cx="4" cy="32"/>
                      </a:xfrm>
                      <a:custGeom>
                        <a:avLst/>
                        <a:gdLst>
                          <a:gd name="T0" fmla="*/ 3 w 4"/>
                          <a:gd name="T1" fmla="*/ 0 h 32"/>
                          <a:gd name="T2" fmla="*/ 0 w 4"/>
                          <a:gd name="T3" fmla="*/ 0 h 32"/>
                          <a:gd name="T4" fmla="*/ 0 w 4"/>
                          <a:gd name="T5" fmla="*/ 31 h 32"/>
                          <a:gd name="T6" fmla="*/ 3 w 4"/>
                          <a:gd name="T7" fmla="*/ 31 h 32"/>
                          <a:gd name="T8" fmla="*/ 3 w 4"/>
                          <a:gd name="T9" fmla="*/ 0 h 32"/>
                          <a:gd name="T10" fmla="*/ 0 60000 65536"/>
                          <a:gd name="T11" fmla="*/ 0 60000 65536"/>
                          <a:gd name="T12" fmla="*/ 0 60000 65536"/>
                          <a:gd name="T13" fmla="*/ 0 60000 65536"/>
                          <a:gd name="T14" fmla="*/ 0 60000 65536"/>
                          <a:gd name="T15" fmla="*/ 0 w 4"/>
                          <a:gd name="T16" fmla="*/ 0 h 32"/>
                          <a:gd name="T17" fmla="*/ 4 w 4"/>
                          <a:gd name="T18" fmla="*/ 32 h 32"/>
                        </a:gdLst>
                        <a:ahLst/>
                        <a:cxnLst>
                          <a:cxn ang="T10">
                            <a:pos x="T0" y="T1"/>
                          </a:cxn>
                          <a:cxn ang="T11">
                            <a:pos x="T2" y="T3"/>
                          </a:cxn>
                          <a:cxn ang="T12">
                            <a:pos x="T4" y="T5"/>
                          </a:cxn>
                          <a:cxn ang="T13">
                            <a:pos x="T6" y="T7"/>
                          </a:cxn>
                          <a:cxn ang="T14">
                            <a:pos x="T8" y="T9"/>
                          </a:cxn>
                        </a:cxnLst>
                        <a:rect l="T15" t="T16" r="T17" b="T18"/>
                        <a:pathLst>
                          <a:path w="4" h="32">
                            <a:moveTo>
                              <a:pt x="3" y="0"/>
                            </a:moveTo>
                            <a:lnTo>
                              <a:pt x="0" y="0"/>
                            </a:lnTo>
                            <a:lnTo>
                              <a:pt x="0" y="31"/>
                            </a:lnTo>
                            <a:lnTo>
                              <a:pt x="3" y="31"/>
                            </a:lnTo>
                            <a:lnTo>
                              <a:pt x="3"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nvGrpSpPr>
                    <p:cNvPr id="798" name="Group 422"/>
                    <p:cNvGrpSpPr>
                      <a:grpSpLocks/>
                    </p:cNvGrpSpPr>
                    <p:nvPr/>
                  </p:nvGrpSpPr>
                  <p:grpSpPr bwMode="auto">
                    <a:xfrm>
                      <a:off x="4517" y="3338"/>
                      <a:ext cx="15" cy="32"/>
                      <a:chOff x="4517" y="3338"/>
                      <a:chExt cx="15" cy="32"/>
                    </a:xfrm>
                  </p:grpSpPr>
                  <p:sp>
                    <p:nvSpPr>
                      <p:cNvPr id="799" name="Freeform 423"/>
                      <p:cNvSpPr>
                        <a:spLocks/>
                      </p:cNvSpPr>
                      <p:nvPr/>
                    </p:nvSpPr>
                    <p:spPr bwMode="auto">
                      <a:xfrm>
                        <a:off x="4517" y="3338"/>
                        <a:ext cx="4" cy="32"/>
                      </a:xfrm>
                      <a:custGeom>
                        <a:avLst/>
                        <a:gdLst>
                          <a:gd name="T0" fmla="*/ 3 w 4"/>
                          <a:gd name="T1" fmla="*/ 0 h 32"/>
                          <a:gd name="T2" fmla="*/ 0 w 4"/>
                          <a:gd name="T3" fmla="*/ 0 h 32"/>
                          <a:gd name="T4" fmla="*/ 0 w 4"/>
                          <a:gd name="T5" fmla="*/ 31 h 32"/>
                          <a:gd name="T6" fmla="*/ 3 w 4"/>
                          <a:gd name="T7" fmla="*/ 31 h 32"/>
                          <a:gd name="T8" fmla="*/ 3 w 4"/>
                          <a:gd name="T9" fmla="*/ 0 h 32"/>
                          <a:gd name="T10" fmla="*/ 0 60000 65536"/>
                          <a:gd name="T11" fmla="*/ 0 60000 65536"/>
                          <a:gd name="T12" fmla="*/ 0 60000 65536"/>
                          <a:gd name="T13" fmla="*/ 0 60000 65536"/>
                          <a:gd name="T14" fmla="*/ 0 60000 65536"/>
                          <a:gd name="T15" fmla="*/ 0 w 4"/>
                          <a:gd name="T16" fmla="*/ 0 h 32"/>
                          <a:gd name="T17" fmla="*/ 4 w 4"/>
                          <a:gd name="T18" fmla="*/ 32 h 32"/>
                        </a:gdLst>
                        <a:ahLst/>
                        <a:cxnLst>
                          <a:cxn ang="T10">
                            <a:pos x="T0" y="T1"/>
                          </a:cxn>
                          <a:cxn ang="T11">
                            <a:pos x="T2" y="T3"/>
                          </a:cxn>
                          <a:cxn ang="T12">
                            <a:pos x="T4" y="T5"/>
                          </a:cxn>
                          <a:cxn ang="T13">
                            <a:pos x="T6" y="T7"/>
                          </a:cxn>
                          <a:cxn ang="T14">
                            <a:pos x="T8" y="T9"/>
                          </a:cxn>
                        </a:cxnLst>
                        <a:rect l="T15" t="T16" r="T17" b="T18"/>
                        <a:pathLst>
                          <a:path w="4" h="32">
                            <a:moveTo>
                              <a:pt x="3" y="0"/>
                            </a:moveTo>
                            <a:lnTo>
                              <a:pt x="0" y="0"/>
                            </a:lnTo>
                            <a:lnTo>
                              <a:pt x="0" y="31"/>
                            </a:lnTo>
                            <a:lnTo>
                              <a:pt x="3" y="31"/>
                            </a:lnTo>
                            <a:lnTo>
                              <a:pt x="3" y="0"/>
                            </a:lnTo>
                          </a:path>
                        </a:pathLst>
                      </a:custGeom>
                      <a:solidFill>
                        <a:srgbClr val="000000"/>
                      </a:solidFill>
                      <a:ln w="12700" cap="rnd" cmpd="sng">
                        <a:noFill/>
                        <a:prstDash val="solid"/>
                        <a:round/>
                        <a:headEnd type="none" w="med" len="med"/>
                        <a:tailEnd type="none" w="med" len="med"/>
                      </a:ln>
                    </p:spPr>
                    <p:txBody>
                      <a:bodyPr/>
                      <a:lstStyle/>
                      <a:p>
                        <a:endParaRPr lang="en-US" dirty="0"/>
                      </a:p>
                    </p:txBody>
                  </p:sp>
                  <p:sp>
                    <p:nvSpPr>
                      <p:cNvPr id="800" name="Freeform 424"/>
                      <p:cNvSpPr>
                        <a:spLocks/>
                      </p:cNvSpPr>
                      <p:nvPr/>
                    </p:nvSpPr>
                    <p:spPr bwMode="auto">
                      <a:xfrm>
                        <a:off x="4528" y="3338"/>
                        <a:ext cx="4" cy="32"/>
                      </a:xfrm>
                      <a:custGeom>
                        <a:avLst/>
                        <a:gdLst>
                          <a:gd name="T0" fmla="*/ 3 w 4"/>
                          <a:gd name="T1" fmla="*/ 0 h 32"/>
                          <a:gd name="T2" fmla="*/ 0 w 4"/>
                          <a:gd name="T3" fmla="*/ 0 h 32"/>
                          <a:gd name="T4" fmla="*/ 0 w 4"/>
                          <a:gd name="T5" fmla="*/ 31 h 32"/>
                          <a:gd name="T6" fmla="*/ 3 w 4"/>
                          <a:gd name="T7" fmla="*/ 31 h 32"/>
                          <a:gd name="T8" fmla="*/ 3 w 4"/>
                          <a:gd name="T9" fmla="*/ 0 h 32"/>
                          <a:gd name="T10" fmla="*/ 0 60000 65536"/>
                          <a:gd name="T11" fmla="*/ 0 60000 65536"/>
                          <a:gd name="T12" fmla="*/ 0 60000 65536"/>
                          <a:gd name="T13" fmla="*/ 0 60000 65536"/>
                          <a:gd name="T14" fmla="*/ 0 60000 65536"/>
                          <a:gd name="T15" fmla="*/ 0 w 4"/>
                          <a:gd name="T16" fmla="*/ 0 h 32"/>
                          <a:gd name="T17" fmla="*/ 4 w 4"/>
                          <a:gd name="T18" fmla="*/ 32 h 32"/>
                        </a:gdLst>
                        <a:ahLst/>
                        <a:cxnLst>
                          <a:cxn ang="T10">
                            <a:pos x="T0" y="T1"/>
                          </a:cxn>
                          <a:cxn ang="T11">
                            <a:pos x="T2" y="T3"/>
                          </a:cxn>
                          <a:cxn ang="T12">
                            <a:pos x="T4" y="T5"/>
                          </a:cxn>
                          <a:cxn ang="T13">
                            <a:pos x="T6" y="T7"/>
                          </a:cxn>
                          <a:cxn ang="T14">
                            <a:pos x="T8" y="T9"/>
                          </a:cxn>
                        </a:cxnLst>
                        <a:rect l="T15" t="T16" r="T17" b="T18"/>
                        <a:pathLst>
                          <a:path w="4" h="32">
                            <a:moveTo>
                              <a:pt x="3" y="0"/>
                            </a:moveTo>
                            <a:lnTo>
                              <a:pt x="0" y="0"/>
                            </a:lnTo>
                            <a:lnTo>
                              <a:pt x="0" y="31"/>
                            </a:lnTo>
                            <a:lnTo>
                              <a:pt x="3" y="31"/>
                            </a:lnTo>
                            <a:lnTo>
                              <a:pt x="3" y="0"/>
                            </a:lnTo>
                          </a:path>
                        </a:pathLst>
                      </a:custGeom>
                      <a:solidFill>
                        <a:srgbClr val="000000"/>
                      </a:solidFill>
                      <a:ln w="12700" cap="rnd" cmpd="sng">
                        <a:noFill/>
                        <a:prstDash val="solid"/>
                        <a:round/>
                        <a:headEnd type="none" w="med" len="med"/>
                        <a:tailEnd type="none" w="med" len="med"/>
                      </a:ln>
                    </p:spPr>
                    <p:txBody>
                      <a:bodyPr/>
                      <a:lstStyle/>
                      <a:p>
                        <a:endParaRPr lang="en-US" dirty="0"/>
                      </a:p>
                    </p:txBody>
                  </p:sp>
                </p:grpSp>
              </p:grpSp>
            </p:grpSp>
          </p:grpSp>
          <p:sp>
            <p:nvSpPr>
              <p:cNvPr id="792" name="Freeform 425"/>
              <p:cNvSpPr>
                <a:spLocks/>
              </p:cNvSpPr>
              <p:nvPr/>
            </p:nvSpPr>
            <p:spPr bwMode="auto">
              <a:xfrm>
                <a:off x="4352" y="3309"/>
                <a:ext cx="922" cy="28"/>
              </a:xfrm>
              <a:custGeom>
                <a:avLst/>
                <a:gdLst>
                  <a:gd name="T0" fmla="*/ 0 w 922"/>
                  <a:gd name="T1" fmla="*/ 20 h 28"/>
                  <a:gd name="T2" fmla="*/ 404 w 922"/>
                  <a:gd name="T3" fmla="*/ 20 h 28"/>
                  <a:gd name="T4" fmla="*/ 404 w 922"/>
                  <a:gd name="T5" fmla="*/ 0 h 28"/>
                  <a:gd name="T6" fmla="*/ 468 w 922"/>
                  <a:gd name="T7" fmla="*/ 0 h 28"/>
                  <a:gd name="T8" fmla="*/ 468 w 922"/>
                  <a:gd name="T9" fmla="*/ 27 h 28"/>
                  <a:gd name="T10" fmla="*/ 921 w 922"/>
                  <a:gd name="T11" fmla="*/ 27 h 28"/>
                  <a:gd name="T12" fmla="*/ 0 60000 65536"/>
                  <a:gd name="T13" fmla="*/ 0 60000 65536"/>
                  <a:gd name="T14" fmla="*/ 0 60000 65536"/>
                  <a:gd name="T15" fmla="*/ 0 60000 65536"/>
                  <a:gd name="T16" fmla="*/ 0 60000 65536"/>
                  <a:gd name="T17" fmla="*/ 0 60000 65536"/>
                  <a:gd name="T18" fmla="*/ 0 w 922"/>
                  <a:gd name="T19" fmla="*/ 0 h 28"/>
                  <a:gd name="T20" fmla="*/ 922 w 922"/>
                  <a:gd name="T21" fmla="*/ 28 h 28"/>
                </a:gdLst>
                <a:ahLst/>
                <a:cxnLst>
                  <a:cxn ang="T12">
                    <a:pos x="T0" y="T1"/>
                  </a:cxn>
                  <a:cxn ang="T13">
                    <a:pos x="T2" y="T3"/>
                  </a:cxn>
                  <a:cxn ang="T14">
                    <a:pos x="T4" y="T5"/>
                  </a:cxn>
                  <a:cxn ang="T15">
                    <a:pos x="T6" y="T7"/>
                  </a:cxn>
                  <a:cxn ang="T16">
                    <a:pos x="T8" y="T9"/>
                  </a:cxn>
                  <a:cxn ang="T17">
                    <a:pos x="T10" y="T11"/>
                  </a:cxn>
                </a:cxnLst>
                <a:rect l="T18" t="T19" r="T20" b="T21"/>
                <a:pathLst>
                  <a:path w="922" h="28">
                    <a:moveTo>
                      <a:pt x="0" y="20"/>
                    </a:moveTo>
                    <a:lnTo>
                      <a:pt x="404" y="20"/>
                    </a:lnTo>
                    <a:lnTo>
                      <a:pt x="404" y="0"/>
                    </a:lnTo>
                    <a:lnTo>
                      <a:pt x="468" y="0"/>
                    </a:lnTo>
                    <a:lnTo>
                      <a:pt x="468" y="27"/>
                    </a:lnTo>
                    <a:lnTo>
                      <a:pt x="921" y="27"/>
                    </a:lnTo>
                  </a:path>
                </a:pathLst>
              </a:custGeom>
              <a:noFill/>
              <a:ln w="12700" cap="rnd" cmpd="sng">
                <a:solidFill>
                  <a:srgbClr val="000000"/>
                </a:solidFill>
                <a:prstDash val="solid"/>
                <a:round/>
                <a:headEnd type="none" w="med" len="med"/>
                <a:tailEnd type="none" w="med" len="med"/>
              </a:ln>
            </p:spPr>
            <p:txBody>
              <a:bodyPr/>
              <a:lstStyle/>
              <a:p>
                <a:endParaRPr lang="en-US" dirty="0"/>
              </a:p>
            </p:txBody>
          </p:sp>
        </p:grpSp>
        <p:grpSp>
          <p:nvGrpSpPr>
            <p:cNvPr id="737" name="Group 426"/>
            <p:cNvGrpSpPr>
              <a:grpSpLocks/>
            </p:cNvGrpSpPr>
            <p:nvPr/>
          </p:nvGrpSpPr>
          <p:grpSpPr bwMode="auto">
            <a:xfrm>
              <a:off x="4030" y="3499"/>
              <a:ext cx="1528" cy="236"/>
              <a:chOff x="4030" y="3499"/>
              <a:chExt cx="1528" cy="236"/>
            </a:xfrm>
          </p:grpSpPr>
          <p:grpSp>
            <p:nvGrpSpPr>
              <p:cNvPr id="749" name="Group 427"/>
              <p:cNvGrpSpPr>
                <a:grpSpLocks/>
              </p:cNvGrpSpPr>
              <p:nvPr/>
            </p:nvGrpSpPr>
            <p:grpSpPr bwMode="auto">
              <a:xfrm>
                <a:off x="4030" y="3499"/>
                <a:ext cx="1528" cy="236"/>
                <a:chOff x="4030" y="3499"/>
                <a:chExt cx="1528" cy="236"/>
              </a:xfrm>
            </p:grpSpPr>
            <p:sp>
              <p:nvSpPr>
                <p:cNvPr id="785" name="Rectangle 428"/>
                <p:cNvSpPr>
                  <a:spLocks noChangeArrowheads="1"/>
                </p:cNvSpPr>
                <p:nvPr/>
              </p:nvSpPr>
              <p:spPr bwMode="auto">
                <a:xfrm>
                  <a:off x="4034" y="3698"/>
                  <a:ext cx="1514" cy="37"/>
                </a:xfrm>
                <a:prstGeom prst="rect">
                  <a:avLst/>
                </a:prstGeom>
                <a:solidFill>
                  <a:srgbClr val="C0C0C0"/>
                </a:solidFill>
                <a:ln w="12700">
                  <a:solidFill>
                    <a:srgbClr val="000000"/>
                  </a:solidFill>
                  <a:miter lim="800000"/>
                  <a:headEnd/>
                  <a:tailEnd/>
                </a:ln>
              </p:spPr>
              <p:txBody>
                <a:bodyPr wrap="none" anchor="ctr"/>
                <a:lstStyle/>
                <a:p>
                  <a:endParaRPr lang="en-US" dirty="0"/>
                </a:p>
              </p:txBody>
            </p:sp>
            <p:sp>
              <p:nvSpPr>
                <p:cNvPr id="786" name="Freeform 429"/>
                <p:cNvSpPr>
                  <a:spLocks/>
                </p:cNvSpPr>
                <p:nvPr/>
              </p:nvSpPr>
              <p:spPr bwMode="auto">
                <a:xfrm>
                  <a:off x="4030" y="3499"/>
                  <a:ext cx="1528" cy="199"/>
                </a:xfrm>
                <a:custGeom>
                  <a:avLst/>
                  <a:gdLst>
                    <a:gd name="T0" fmla="*/ 0 w 1528"/>
                    <a:gd name="T1" fmla="*/ 198 h 199"/>
                    <a:gd name="T2" fmla="*/ 1527 w 1528"/>
                    <a:gd name="T3" fmla="*/ 198 h 199"/>
                    <a:gd name="T4" fmla="*/ 1438 w 1528"/>
                    <a:gd name="T5" fmla="*/ 1 h 199"/>
                    <a:gd name="T6" fmla="*/ 111 w 1528"/>
                    <a:gd name="T7" fmla="*/ 0 h 199"/>
                    <a:gd name="T8" fmla="*/ 0 w 1528"/>
                    <a:gd name="T9" fmla="*/ 198 h 199"/>
                    <a:gd name="T10" fmla="*/ 0 60000 65536"/>
                    <a:gd name="T11" fmla="*/ 0 60000 65536"/>
                    <a:gd name="T12" fmla="*/ 0 60000 65536"/>
                    <a:gd name="T13" fmla="*/ 0 60000 65536"/>
                    <a:gd name="T14" fmla="*/ 0 60000 65536"/>
                    <a:gd name="T15" fmla="*/ 0 w 1528"/>
                    <a:gd name="T16" fmla="*/ 0 h 199"/>
                    <a:gd name="T17" fmla="*/ 1528 w 1528"/>
                    <a:gd name="T18" fmla="*/ 199 h 199"/>
                  </a:gdLst>
                  <a:ahLst/>
                  <a:cxnLst>
                    <a:cxn ang="T10">
                      <a:pos x="T0" y="T1"/>
                    </a:cxn>
                    <a:cxn ang="T11">
                      <a:pos x="T2" y="T3"/>
                    </a:cxn>
                    <a:cxn ang="T12">
                      <a:pos x="T4" y="T5"/>
                    </a:cxn>
                    <a:cxn ang="T13">
                      <a:pos x="T6" y="T7"/>
                    </a:cxn>
                    <a:cxn ang="T14">
                      <a:pos x="T8" y="T9"/>
                    </a:cxn>
                  </a:cxnLst>
                  <a:rect l="T15" t="T16" r="T17" b="T18"/>
                  <a:pathLst>
                    <a:path w="1528" h="199">
                      <a:moveTo>
                        <a:pt x="0" y="198"/>
                      </a:moveTo>
                      <a:lnTo>
                        <a:pt x="1527" y="198"/>
                      </a:lnTo>
                      <a:lnTo>
                        <a:pt x="1438" y="1"/>
                      </a:lnTo>
                      <a:lnTo>
                        <a:pt x="111" y="0"/>
                      </a:lnTo>
                      <a:lnTo>
                        <a:pt x="0" y="198"/>
                      </a:lnTo>
                    </a:path>
                  </a:pathLst>
                </a:custGeom>
                <a:solidFill>
                  <a:srgbClr val="C0C0C0"/>
                </a:solidFill>
                <a:ln w="12700" cap="rnd" cmpd="sng">
                  <a:solidFill>
                    <a:srgbClr val="000000"/>
                  </a:solidFill>
                  <a:prstDash val="solid"/>
                  <a:round/>
                  <a:headEnd type="none" w="med" len="med"/>
                  <a:tailEnd type="none" w="med" len="med"/>
                </a:ln>
              </p:spPr>
              <p:txBody>
                <a:bodyPr/>
                <a:lstStyle/>
                <a:p>
                  <a:endParaRPr lang="en-US" dirty="0"/>
                </a:p>
              </p:txBody>
            </p:sp>
            <p:sp>
              <p:nvSpPr>
                <p:cNvPr id="787" name="Freeform 430"/>
                <p:cNvSpPr>
                  <a:spLocks/>
                </p:cNvSpPr>
                <p:nvPr/>
              </p:nvSpPr>
              <p:spPr bwMode="auto">
                <a:xfrm>
                  <a:off x="4075" y="3522"/>
                  <a:ext cx="1431" cy="152"/>
                </a:xfrm>
                <a:custGeom>
                  <a:avLst/>
                  <a:gdLst>
                    <a:gd name="T0" fmla="*/ 82 w 1431"/>
                    <a:gd name="T1" fmla="*/ 0 h 152"/>
                    <a:gd name="T2" fmla="*/ 0 w 1431"/>
                    <a:gd name="T3" fmla="*/ 151 h 152"/>
                    <a:gd name="T4" fmla="*/ 1430 w 1431"/>
                    <a:gd name="T5" fmla="*/ 151 h 152"/>
                    <a:gd name="T6" fmla="*/ 1365 w 1431"/>
                    <a:gd name="T7" fmla="*/ 0 h 152"/>
                    <a:gd name="T8" fmla="*/ 0 60000 65536"/>
                    <a:gd name="T9" fmla="*/ 0 60000 65536"/>
                    <a:gd name="T10" fmla="*/ 0 60000 65536"/>
                    <a:gd name="T11" fmla="*/ 0 60000 65536"/>
                    <a:gd name="T12" fmla="*/ 0 w 1431"/>
                    <a:gd name="T13" fmla="*/ 0 h 152"/>
                    <a:gd name="T14" fmla="*/ 1431 w 1431"/>
                    <a:gd name="T15" fmla="*/ 152 h 152"/>
                  </a:gdLst>
                  <a:ahLst/>
                  <a:cxnLst>
                    <a:cxn ang="T8">
                      <a:pos x="T0" y="T1"/>
                    </a:cxn>
                    <a:cxn ang="T9">
                      <a:pos x="T2" y="T3"/>
                    </a:cxn>
                    <a:cxn ang="T10">
                      <a:pos x="T4" y="T5"/>
                    </a:cxn>
                    <a:cxn ang="T11">
                      <a:pos x="T6" y="T7"/>
                    </a:cxn>
                  </a:cxnLst>
                  <a:rect l="T12" t="T13" r="T14" b="T15"/>
                  <a:pathLst>
                    <a:path w="1431" h="152">
                      <a:moveTo>
                        <a:pt x="82" y="0"/>
                      </a:moveTo>
                      <a:lnTo>
                        <a:pt x="0" y="151"/>
                      </a:lnTo>
                      <a:lnTo>
                        <a:pt x="1430" y="151"/>
                      </a:lnTo>
                      <a:lnTo>
                        <a:pt x="1365" y="0"/>
                      </a:lnTo>
                    </a:path>
                  </a:pathLst>
                </a:custGeom>
                <a:noFill/>
                <a:ln w="12700" cap="rnd" cmpd="sng">
                  <a:solidFill>
                    <a:srgbClr val="000000"/>
                  </a:solidFill>
                  <a:prstDash val="solid"/>
                  <a:round/>
                  <a:headEnd type="none" w="med" len="med"/>
                  <a:tailEnd type="none" w="med" len="med"/>
                </a:ln>
              </p:spPr>
              <p:txBody>
                <a:bodyPr/>
                <a:lstStyle/>
                <a:p>
                  <a:endParaRPr lang="en-US" dirty="0"/>
                </a:p>
              </p:txBody>
            </p:sp>
          </p:grpSp>
          <p:grpSp>
            <p:nvGrpSpPr>
              <p:cNvPr id="750" name="Group 431"/>
              <p:cNvGrpSpPr>
                <a:grpSpLocks/>
              </p:cNvGrpSpPr>
              <p:nvPr/>
            </p:nvGrpSpPr>
            <p:grpSpPr bwMode="auto">
              <a:xfrm>
                <a:off x="4199" y="3518"/>
                <a:ext cx="1203" cy="44"/>
                <a:chOff x="4199" y="3518"/>
                <a:chExt cx="1203" cy="44"/>
              </a:xfrm>
            </p:grpSpPr>
            <p:sp>
              <p:nvSpPr>
                <p:cNvPr id="779" name="Freeform 432"/>
                <p:cNvSpPr>
                  <a:spLocks/>
                </p:cNvSpPr>
                <p:nvPr/>
              </p:nvSpPr>
              <p:spPr bwMode="auto">
                <a:xfrm>
                  <a:off x="4199" y="3518"/>
                  <a:ext cx="48" cy="29"/>
                </a:xfrm>
                <a:custGeom>
                  <a:avLst/>
                  <a:gdLst>
                    <a:gd name="T0" fmla="*/ 13 w 48"/>
                    <a:gd name="T1" fmla="*/ 0 h 29"/>
                    <a:gd name="T2" fmla="*/ 47 w 48"/>
                    <a:gd name="T3" fmla="*/ 0 h 29"/>
                    <a:gd name="T4" fmla="*/ 35 w 48"/>
                    <a:gd name="T5" fmla="*/ 28 h 29"/>
                    <a:gd name="T6" fmla="*/ 0 w 48"/>
                    <a:gd name="T7" fmla="*/ 28 h 29"/>
                    <a:gd name="T8" fmla="*/ 13 w 48"/>
                    <a:gd name="T9" fmla="*/ 0 h 29"/>
                    <a:gd name="T10" fmla="*/ 0 60000 65536"/>
                    <a:gd name="T11" fmla="*/ 0 60000 65536"/>
                    <a:gd name="T12" fmla="*/ 0 60000 65536"/>
                    <a:gd name="T13" fmla="*/ 0 60000 65536"/>
                    <a:gd name="T14" fmla="*/ 0 60000 65536"/>
                    <a:gd name="T15" fmla="*/ 0 w 48"/>
                    <a:gd name="T16" fmla="*/ 0 h 29"/>
                    <a:gd name="T17" fmla="*/ 48 w 48"/>
                    <a:gd name="T18" fmla="*/ 29 h 29"/>
                  </a:gdLst>
                  <a:ahLst/>
                  <a:cxnLst>
                    <a:cxn ang="T10">
                      <a:pos x="T0" y="T1"/>
                    </a:cxn>
                    <a:cxn ang="T11">
                      <a:pos x="T2" y="T3"/>
                    </a:cxn>
                    <a:cxn ang="T12">
                      <a:pos x="T4" y="T5"/>
                    </a:cxn>
                    <a:cxn ang="T13">
                      <a:pos x="T6" y="T7"/>
                    </a:cxn>
                    <a:cxn ang="T14">
                      <a:pos x="T8" y="T9"/>
                    </a:cxn>
                  </a:cxnLst>
                  <a:rect l="T15" t="T16" r="T17" b="T18"/>
                  <a:pathLst>
                    <a:path w="48" h="29">
                      <a:moveTo>
                        <a:pt x="13" y="0"/>
                      </a:moveTo>
                      <a:lnTo>
                        <a:pt x="47" y="0"/>
                      </a:lnTo>
                      <a:lnTo>
                        <a:pt x="35" y="28"/>
                      </a:lnTo>
                      <a:lnTo>
                        <a:pt x="0" y="28"/>
                      </a:lnTo>
                      <a:lnTo>
                        <a:pt x="13" y="0"/>
                      </a:lnTo>
                    </a:path>
                  </a:pathLst>
                </a:custGeom>
                <a:solidFill>
                  <a:srgbClr val="808080"/>
                </a:solidFill>
                <a:ln w="12700" cap="rnd" cmpd="sng">
                  <a:solidFill>
                    <a:srgbClr val="000000"/>
                  </a:solidFill>
                  <a:prstDash val="solid"/>
                  <a:round/>
                  <a:headEnd type="none" w="med" len="med"/>
                  <a:tailEnd type="none" w="med" len="med"/>
                </a:ln>
              </p:spPr>
              <p:txBody>
                <a:bodyPr/>
                <a:lstStyle/>
                <a:p>
                  <a:endParaRPr lang="en-US" dirty="0"/>
                </a:p>
              </p:txBody>
            </p:sp>
            <p:sp>
              <p:nvSpPr>
                <p:cNvPr id="780" name="Freeform 433"/>
                <p:cNvSpPr>
                  <a:spLocks/>
                </p:cNvSpPr>
                <p:nvPr/>
              </p:nvSpPr>
              <p:spPr bwMode="auto">
                <a:xfrm>
                  <a:off x="4315" y="3518"/>
                  <a:ext cx="191" cy="27"/>
                </a:xfrm>
                <a:custGeom>
                  <a:avLst/>
                  <a:gdLst>
                    <a:gd name="T0" fmla="*/ 9 w 191"/>
                    <a:gd name="T1" fmla="*/ 0 h 27"/>
                    <a:gd name="T2" fmla="*/ 190 w 191"/>
                    <a:gd name="T3" fmla="*/ 0 h 27"/>
                    <a:gd name="T4" fmla="*/ 183 w 191"/>
                    <a:gd name="T5" fmla="*/ 26 h 27"/>
                    <a:gd name="T6" fmla="*/ 0 w 191"/>
                    <a:gd name="T7" fmla="*/ 26 h 27"/>
                    <a:gd name="T8" fmla="*/ 9 w 191"/>
                    <a:gd name="T9" fmla="*/ 0 h 27"/>
                    <a:gd name="T10" fmla="*/ 0 60000 65536"/>
                    <a:gd name="T11" fmla="*/ 0 60000 65536"/>
                    <a:gd name="T12" fmla="*/ 0 60000 65536"/>
                    <a:gd name="T13" fmla="*/ 0 60000 65536"/>
                    <a:gd name="T14" fmla="*/ 0 60000 65536"/>
                    <a:gd name="T15" fmla="*/ 0 w 191"/>
                    <a:gd name="T16" fmla="*/ 0 h 27"/>
                    <a:gd name="T17" fmla="*/ 191 w 191"/>
                    <a:gd name="T18" fmla="*/ 27 h 27"/>
                  </a:gdLst>
                  <a:ahLst/>
                  <a:cxnLst>
                    <a:cxn ang="T10">
                      <a:pos x="T0" y="T1"/>
                    </a:cxn>
                    <a:cxn ang="T11">
                      <a:pos x="T2" y="T3"/>
                    </a:cxn>
                    <a:cxn ang="T12">
                      <a:pos x="T4" y="T5"/>
                    </a:cxn>
                    <a:cxn ang="T13">
                      <a:pos x="T6" y="T7"/>
                    </a:cxn>
                    <a:cxn ang="T14">
                      <a:pos x="T8" y="T9"/>
                    </a:cxn>
                  </a:cxnLst>
                  <a:rect l="T15" t="T16" r="T17" b="T18"/>
                  <a:pathLst>
                    <a:path w="191" h="27">
                      <a:moveTo>
                        <a:pt x="9" y="0"/>
                      </a:moveTo>
                      <a:lnTo>
                        <a:pt x="190" y="0"/>
                      </a:lnTo>
                      <a:lnTo>
                        <a:pt x="183" y="26"/>
                      </a:lnTo>
                      <a:lnTo>
                        <a:pt x="0" y="26"/>
                      </a:lnTo>
                      <a:lnTo>
                        <a:pt x="9" y="0"/>
                      </a:lnTo>
                    </a:path>
                  </a:pathLst>
                </a:custGeom>
                <a:solidFill>
                  <a:srgbClr val="808080"/>
                </a:solidFill>
                <a:ln w="12700" cap="rnd" cmpd="sng">
                  <a:solidFill>
                    <a:srgbClr val="000000"/>
                  </a:solidFill>
                  <a:prstDash val="solid"/>
                  <a:round/>
                  <a:headEnd type="none" w="med" len="med"/>
                  <a:tailEnd type="none" w="med" len="med"/>
                </a:ln>
              </p:spPr>
              <p:txBody>
                <a:bodyPr/>
                <a:lstStyle/>
                <a:p>
                  <a:endParaRPr lang="en-US" dirty="0"/>
                </a:p>
              </p:txBody>
            </p:sp>
            <p:sp>
              <p:nvSpPr>
                <p:cNvPr id="781" name="Freeform 434"/>
                <p:cNvSpPr>
                  <a:spLocks/>
                </p:cNvSpPr>
                <p:nvPr/>
              </p:nvSpPr>
              <p:spPr bwMode="auto">
                <a:xfrm>
                  <a:off x="4560" y="3518"/>
                  <a:ext cx="181" cy="29"/>
                </a:xfrm>
                <a:custGeom>
                  <a:avLst/>
                  <a:gdLst>
                    <a:gd name="T0" fmla="*/ 6 w 181"/>
                    <a:gd name="T1" fmla="*/ 0 h 29"/>
                    <a:gd name="T2" fmla="*/ 180 w 181"/>
                    <a:gd name="T3" fmla="*/ 0 h 29"/>
                    <a:gd name="T4" fmla="*/ 179 w 181"/>
                    <a:gd name="T5" fmla="*/ 28 h 29"/>
                    <a:gd name="T6" fmla="*/ 0 w 181"/>
                    <a:gd name="T7" fmla="*/ 28 h 29"/>
                    <a:gd name="T8" fmla="*/ 6 w 181"/>
                    <a:gd name="T9" fmla="*/ 0 h 29"/>
                    <a:gd name="T10" fmla="*/ 0 60000 65536"/>
                    <a:gd name="T11" fmla="*/ 0 60000 65536"/>
                    <a:gd name="T12" fmla="*/ 0 60000 65536"/>
                    <a:gd name="T13" fmla="*/ 0 60000 65536"/>
                    <a:gd name="T14" fmla="*/ 0 60000 65536"/>
                    <a:gd name="T15" fmla="*/ 0 w 181"/>
                    <a:gd name="T16" fmla="*/ 0 h 29"/>
                    <a:gd name="T17" fmla="*/ 181 w 181"/>
                    <a:gd name="T18" fmla="*/ 29 h 29"/>
                  </a:gdLst>
                  <a:ahLst/>
                  <a:cxnLst>
                    <a:cxn ang="T10">
                      <a:pos x="T0" y="T1"/>
                    </a:cxn>
                    <a:cxn ang="T11">
                      <a:pos x="T2" y="T3"/>
                    </a:cxn>
                    <a:cxn ang="T12">
                      <a:pos x="T4" y="T5"/>
                    </a:cxn>
                    <a:cxn ang="T13">
                      <a:pos x="T6" y="T7"/>
                    </a:cxn>
                    <a:cxn ang="T14">
                      <a:pos x="T8" y="T9"/>
                    </a:cxn>
                  </a:cxnLst>
                  <a:rect l="T15" t="T16" r="T17" b="T18"/>
                  <a:pathLst>
                    <a:path w="181" h="29">
                      <a:moveTo>
                        <a:pt x="6" y="0"/>
                      </a:moveTo>
                      <a:lnTo>
                        <a:pt x="180" y="0"/>
                      </a:lnTo>
                      <a:lnTo>
                        <a:pt x="179" y="28"/>
                      </a:lnTo>
                      <a:lnTo>
                        <a:pt x="0" y="28"/>
                      </a:lnTo>
                      <a:lnTo>
                        <a:pt x="6" y="0"/>
                      </a:lnTo>
                    </a:path>
                  </a:pathLst>
                </a:custGeom>
                <a:solidFill>
                  <a:srgbClr val="808080"/>
                </a:solidFill>
                <a:ln w="12700" cap="rnd" cmpd="sng">
                  <a:solidFill>
                    <a:srgbClr val="000000"/>
                  </a:solidFill>
                  <a:prstDash val="solid"/>
                  <a:round/>
                  <a:headEnd type="none" w="med" len="med"/>
                  <a:tailEnd type="none" w="med" len="med"/>
                </a:ln>
              </p:spPr>
              <p:txBody>
                <a:bodyPr/>
                <a:lstStyle/>
                <a:p>
                  <a:endParaRPr lang="en-US" dirty="0"/>
                </a:p>
              </p:txBody>
            </p:sp>
            <p:sp>
              <p:nvSpPr>
                <p:cNvPr id="782" name="Freeform 435"/>
                <p:cNvSpPr>
                  <a:spLocks/>
                </p:cNvSpPr>
                <p:nvPr/>
              </p:nvSpPr>
              <p:spPr bwMode="auto">
                <a:xfrm>
                  <a:off x="4776" y="3518"/>
                  <a:ext cx="185" cy="29"/>
                </a:xfrm>
                <a:custGeom>
                  <a:avLst/>
                  <a:gdLst>
                    <a:gd name="T0" fmla="*/ 1 w 185"/>
                    <a:gd name="T1" fmla="*/ 0 h 29"/>
                    <a:gd name="T2" fmla="*/ 184 w 185"/>
                    <a:gd name="T3" fmla="*/ 0 h 29"/>
                    <a:gd name="T4" fmla="*/ 184 w 185"/>
                    <a:gd name="T5" fmla="*/ 28 h 29"/>
                    <a:gd name="T6" fmla="*/ 0 w 185"/>
                    <a:gd name="T7" fmla="*/ 28 h 29"/>
                    <a:gd name="T8" fmla="*/ 1 w 185"/>
                    <a:gd name="T9" fmla="*/ 0 h 29"/>
                    <a:gd name="T10" fmla="*/ 0 60000 65536"/>
                    <a:gd name="T11" fmla="*/ 0 60000 65536"/>
                    <a:gd name="T12" fmla="*/ 0 60000 65536"/>
                    <a:gd name="T13" fmla="*/ 0 60000 65536"/>
                    <a:gd name="T14" fmla="*/ 0 60000 65536"/>
                    <a:gd name="T15" fmla="*/ 0 w 185"/>
                    <a:gd name="T16" fmla="*/ 0 h 29"/>
                    <a:gd name="T17" fmla="*/ 185 w 185"/>
                    <a:gd name="T18" fmla="*/ 29 h 29"/>
                  </a:gdLst>
                  <a:ahLst/>
                  <a:cxnLst>
                    <a:cxn ang="T10">
                      <a:pos x="T0" y="T1"/>
                    </a:cxn>
                    <a:cxn ang="T11">
                      <a:pos x="T2" y="T3"/>
                    </a:cxn>
                    <a:cxn ang="T12">
                      <a:pos x="T4" y="T5"/>
                    </a:cxn>
                    <a:cxn ang="T13">
                      <a:pos x="T6" y="T7"/>
                    </a:cxn>
                    <a:cxn ang="T14">
                      <a:pos x="T8" y="T9"/>
                    </a:cxn>
                  </a:cxnLst>
                  <a:rect l="T15" t="T16" r="T17" b="T18"/>
                  <a:pathLst>
                    <a:path w="185" h="29">
                      <a:moveTo>
                        <a:pt x="1" y="0"/>
                      </a:moveTo>
                      <a:lnTo>
                        <a:pt x="184" y="0"/>
                      </a:lnTo>
                      <a:lnTo>
                        <a:pt x="184" y="28"/>
                      </a:lnTo>
                      <a:lnTo>
                        <a:pt x="0" y="28"/>
                      </a:lnTo>
                      <a:lnTo>
                        <a:pt x="1" y="0"/>
                      </a:lnTo>
                    </a:path>
                  </a:pathLst>
                </a:custGeom>
                <a:solidFill>
                  <a:srgbClr val="808080"/>
                </a:solidFill>
                <a:ln w="12700" cap="rnd" cmpd="sng">
                  <a:solidFill>
                    <a:srgbClr val="000000"/>
                  </a:solidFill>
                  <a:prstDash val="solid"/>
                  <a:round/>
                  <a:headEnd type="none" w="med" len="med"/>
                  <a:tailEnd type="none" w="med" len="med"/>
                </a:ln>
              </p:spPr>
              <p:txBody>
                <a:bodyPr/>
                <a:lstStyle/>
                <a:p>
                  <a:endParaRPr lang="en-US" dirty="0"/>
                </a:p>
              </p:txBody>
            </p:sp>
            <p:sp>
              <p:nvSpPr>
                <p:cNvPr id="783" name="Freeform 436"/>
                <p:cNvSpPr>
                  <a:spLocks/>
                </p:cNvSpPr>
                <p:nvPr/>
              </p:nvSpPr>
              <p:spPr bwMode="auto">
                <a:xfrm>
                  <a:off x="5000" y="3518"/>
                  <a:ext cx="162" cy="31"/>
                </a:xfrm>
                <a:custGeom>
                  <a:avLst/>
                  <a:gdLst>
                    <a:gd name="T0" fmla="*/ 0 w 162"/>
                    <a:gd name="T1" fmla="*/ 0 h 31"/>
                    <a:gd name="T2" fmla="*/ 157 w 162"/>
                    <a:gd name="T3" fmla="*/ 0 h 31"/>
                    <a:gd name="T4" fmla="*/ 161 w 162"/>
                    <a:gd name="T5" fmla="*/ 30 h 31"/>
                    <a:gd name="T6" fmla="*/ 0 w 162"/>
                    <a:gd name="T7" fmla="*/ 30 h 31"/>
                    <a:gd name="T8" fmla="*/ 0 w 162"/>
                    <a:gd name="T9" fmla="*/ 0 h 31"/>
                    <a:gd name="T10" fmla="*/ 0 60000 65536"/>
                    <a:gd name="T11" fmla="*/ 0 60000 65536"/>
                    <a:gd name="T12" fmla="*/ 0 60000 65536"/>
                    <a:gd name="T13" fmla="*/ 0 60000 65536"/>
                    <a:gd name="T14" fmla="*/ 0 60000 65536"/>
                    <a:gd name="T15" fmla="*/ 0 w 162"/>
                    <a:gd name="T16" fmla="*/ 0 h 31"/>
                    <a:gd name="T17" fmla="*/ 162 w 162"/>
                    <a:gd name="T18" fmla="*/ 31 h 31"/>
                  </a:gdLst>
                  <a:ahLst/>
                  <a:cxnLst>
                    <a:cxn ang="T10">
                      <a:pos x="T0" y="T1"/>
                    </a:cxn>
                    <a:cxn ang="T11">
                      <a:pos x="T2" y="T3"/>
                    </a:cxn>
                    <a:cxn ang="T12">
                      <a:pos x="T4" y="T5"/>
                    </a:cxn>
                    <a:cxn ang="T13">
                      <a:pos x="T6" y="T7"/>
                    </a:cxn>
                    <a:cxn ang="T14">
                      <a:pos x="T8" y="T9"/>
                    </a:cxn>
                  </a:cxnLst>
                  <a:rect l="T15" t="T16" r="T17" b="T18"/>
                  <a:pathLst>
                    <a:path w="162" h="31">
                      <a:moveTo>
                        <a:pt x="0" y="0"/>
                      </a:moveTo>
                      <a:lnTo>
                        <a:pt x="157" y="0"/>
                      </a:lnTo>
                      <a:lnTo>
                        <a:pt x="161" y="30"/>
                      </a:lnTo>
                      <a:lnTo>
                        <a:pt x="0" y="30"/>
                      </a:lnTo>
                      <a:lnTo>
                        <a:pt x="0" y="0"/>
                      </a:lnTo>
                    </a:path>
                  </a:pathLst>
                </a:custGeom>
                <a:solidFill>
                  <a:srgbClr val="808080"/>
                </a:solidFill>
                <a:ln w="12700" cap="rnd" cmpd="sng">
                  <a:solidFill>
                    <a:srgbClr val="000000"/>
                  </a:solidFill>
                  <a:prstDash val="solid"/>
                  <a:round/>
                  <a:headEnd type="none" w="med" len="med"/>
                  <a:tailEnd type="none" w="med" len="med"/>
                </a:ln>
              </p:spPr>
              <p:txBody>
                <a:bodyPr/>
                <a:lstStyle/>
                <a:p>
                  <a:endParaRPr lang="en-US" dirty="0"/>
                </a:p>
              </p:txBody>
            </p:sp>
            <p:sp>
              <p:nvSpPr>
                <p:cNvPr id="784" name="Freeform 437"/>
                <p:cNvSpPr>
                  <a:spLocks/>
                </p:cNvSpPr>
                <p:nvPr/>
              </p:nvSpPr>
              <p:spPr bwMode="auto">
                <a:xfrm>
                  <a:off x="5201" y="3535"/>
                  <a:ext cx="201" cy="27"/>
                </a:xfrm>
                <a:custGeom>
                  <a:avLst/>
                  <a:gdLst>
                    <a:gd name="T0" fmla="*/ 0 w 201"/>
                    <a:gd name="T1" fmla="*/ 0 h 27"/>
                    <a:gd name="T2" fmla="*/ 183 w 201"/>
                    <a:gd name="T3" fmla="*/ 0 h 27"/>
                    <a:gd name="T4" fmla="*/ 200 w 201"/>
                    <a:gd name="T5" fmla="*/ 26 h 27"/>
                    <a:gd name="T6" fmla="*/ 9 w 201"/>
                    <a:gd name="T7" fmla="*/ 26 h 27"/>
                    <a:gd name="T8" fmla="*/ 0 w 201"/>
                    <a:gd name="T9" fmla="*/ 0 h 27"/>
                    <a:gd name="T10" fmla="*/ 0 60000 65536"/>
                    <a:gd name="T11" fmla="*/ 0 60000 65536"/>
                    <a:gd name="T12" fmla="*/ 0 60000 65536"/>
                    <a:gd name="T13" fmla="*/ 0 60000 65536"/>
                    <a:gd name="T14" fmla="*/ 0 60000 65536"/>
                    <a:gd name="T15" fmla="*/ 0 w 201"/>
                    <a:gd name="T16" fmla="*/ 0 h 27"/>
                    <a:gd name="T17" fmla="*/ 201 w 201"/>
                    <a:gd name="T18" fmla="*/ 27 h 27"/>
                  </a:gdLst>
                  <a:ahLst/>
                  <a:cxnLst>
                    <a:cxn ang="T10">
                      <a:pos x="T0" y="T1"/>
                    </a:cxn>
                    <a:cxn ang="T11">
                      <a:pos x="T2" y="T3"/>
                    </a:cxn>
                    <a:cxn ang="T12">
                      <a:pos x="T4" y="T5"/>
                    </a:cxn>
                    <a:cxn ang="T13">
                      <a:pos x="T6" y="T7"/>
                    </a:cxn>
                    <a:cxn ang="T14">
                      <a:pos x="T8" y="T9"/>
                    </a:cxn>
                  </a:cxnLst>
                  <a:rect l="T15" t="T16" r="T17" b="T18"/>
                  <a:pathLst>
                    <a:path w="201" h="27">
                      <a:moveTo>
                        <a:pt x="0" y="0"/>
                      </a:moveTo>
                      <a:lnTo>
                        <a:pt x="183" y="0"/>
                      </a:lnTo>
                      <a:lnTo>
                        <a:pt x="200" y="26"/>
                      </a:lnTo>
                      <a:lnTo>
                        <a:pt x="9" y="26"/>
                      </a:lnTo>
                      <a:lnTo>
                        <a:pt x="0" y="0"/>
                      </a:lnTo>
                    </a:path>
                  </a:pathLst>
                </a:custGeom>
                <a:solidFill>
                  <a:srgbClr val="808080"/>
                </a:solidFill>
                <a:ln w="12700" cap="rnd" cmpd="sng">
                  <a:solidFill>
                    <a:srgbClr val="000000"/>
                  </a:solidFill>
                  <a:prstDash val="solid"/>
                  <a:round/>
                  <a:headEnd type="none" w="med" len="med"/>
                  <a:tailEnd type="none" w="med" len="med"/>
                </a:ln>
              </p:spPr>
              <p:txBody>
                <a:bodyPr/>
                <a:lstStyle/>
                <a:p>
                  <a:endParaRPr lang="en-US" dirty="0"/>
                </a:p>
              </p:txBody>
            </p:sp>
          </p:grpSp>
          <p:grpSp>
            <p:nvGrpSpPr>
              <p:cNvPr id="751" name="Group 438"/>
              <p:cNvGrpSpPr>
                <a:grpSpLocks/>
              </p:cNvGrpSpPr>
              <p:nvPr/>
            </p:nvGrpSpPr>
            <p:grpSpPr bwMode="auto">
              <a:xfrm>
                <a:off x="4162" y="3570"/>
                <a:ext cx="1247" cy="80"/>
                <a:chOff x="4162" y="3570"/>
                <a:chExt cx="1247" cy="80"/>
              </a:xfrm>
            </p:grpSpPr>
            <p:grpSp>
              <p:nvGrpSpPr>
                <p:cNvPr id="752" name="Group 439"/>
                <p:cNvGrpSpPr>
                  <a:grpSpLocks/>
                </p:cNvGrpSpPr>
                <p:nvPr/>
              </p:nvGrpSpPr>
              <p:grpSpPr bwMode="auto">
                <a:xfrm>
                  <a:off x="4270" y="3574"/>
                  <a:ext cx="608" cy="69"/>
                  <a:chOff x="4270" y="3574"/>
                  <a:chExt cx="608" cy="69"/>
                </a:xfrm>
              </p:grpSpPr>
              <p:sp>
                <p:nvSpPr>
                  <p:cNvPr id="775" name="Line 440"/>
                  <p:cNvSpPr>
                    <a:spLocks noChangeShapeType="1"/>
                  </p:cNvSpPr>
                  <p:nvPr/>
                </p:nvSpPr>
                <p:spPr bwMode="auto">
                  <a:xfrm>
                    <a:off x="4270" y="3574"/>
                    <a:ext cx="576" cy="0"/>
                  </a:xfrm>
                  <a:prstGeom prst="line">
                    <a:avLst/>
                  </a:prstGeom>
                  <a:noFill/>
                  <a:ln w="12700">
                    <a:solidFill>
                      <a:srgbClr val="000000"/>
                    </a:solidFill>
                    <a:round/>
                    <a:headEnd/>
                    <a:tailEnd/>
                  </a:ln>
                </p:spPr>
                <p:txBody>
                  <a:bodyPr wrap="none" anchor="ctr"/>
                  <a:lstStyle/>
                  <a:p>
                    <a:endParaRPr lang="en-US" dirty="0"/>
                  </a:p>
                </p:txBody>
              </p:sp>
              <p:sp>
                <p:nvSpPr>
                  <p:cNvPr id="776" name="Line 441"/>
                  <p:cNvSpPr>
                    <a:spLocks noChangeShapeType="1"/>
                  </p:cNvSpPr>
                  <p:nvPr/>
                </p:nvSpPr>
                <p:spPr bwMode="auto">
                  <a:xfrm>
                    <a:off x="4294" y="3596"/>
                    <a:ext cx="584" cy="0"/>
                  </a:xfrm>
                  <a:prstGeom prst="line">
                    <a:avLst/>
                  </a:prstGeom>
                  <a:noFill/>
                  <a:ln w="12700">
                    <a:solidFill>
                      <a:srgbClr val="000000"/>
                    </a:solidFill>
                    <a:round/>
                    <a:headEnd/>
                    <a:tailEnd/>
                  </a:ln>
                </p:spPr>
                <p:txBody>
                  <a:bodyPr wrap="none" anchor="ctr"/>
                  <a:lstStyle/>
                  <a:p>
                    <a:endParaRPr lang="en-US" dirty="0"/>
                  </a:p>
                </p:txBody>
              </p:sp>
              <p:sp>
                <p:nvSpPr>
                  <p:cNvPr id="777" name="Line 442"/>
                  <p:cNvSpPr>
                    <a:spLocks noChangeShapeType="1"/>
                  </p:cNvSpPr>
                  <p:nvPr/>
                </p:nvSpPr>
                <p:spPr bwMode="auto">
                  <a:xfrm>
                    <a:off x="4301" y="3618"/>
                    <a:ext cx="508" cy="0"/>
                  </a:xfrm>
                  <a:prstGeom prst="line">
                    <a:avLst/>
                  </a:prstGeom>
                  <a:noFill/>
                  <a:ln w="12700">
                    <a:solidFill>
                      <a:srgbClr val="000000"/>
                    </a:solidFill>
                    <a:round/>
                    <a:headEnd/>
                    <a:tailEnd/>
                  </a:ln>
                </p:spPr>
                <p:txBody>
                  <a:bodyPr wrap="none" anchor="ctr"/>
                  <a:lstStyle/>
                  <a:p>
                    <a:endParaRPr lang="en-US" dirty="0"/>
                  </a:p>
                </p:txBody>
              </p:sp>
              <p:sp>
                <p:nvSpPr>
                  <p:cNvPr id="778" name="Line 443"/>
                  <p:cNvSpPr>
                    <a:spLocks noChangeShapeType="1"/>
                  </p:cNvSpPr>
                  <p:nvPr/>
                </p:nvSpPr>
                <p:spPr bwMode="auto">
                  <a:xfrm>
                    <a:off x="4314" y="3643"/>
                    <a:ext cx="53" cy="0"/>
                  </a:xfrm>
                  <a:prstGeom prst="line">
                    <a:avLst/>
                  </a:prstGeom>
                  <a:noFill/>
                  <a:ln w="12700">
                    <a:solidFill>
                      <a:srgbClr val="000000"/>
                    </a:solidFill>
                    <a:round/>
                    <a:headEnd/>
                    <a:tailEnd/>
                  </a:ln>
                </p:spPr>
                <p:txBody>
                  <a:bodyPr wrap="none" anchor="ctr"/>
                  <a:lstStyle/>
                  <a:p>
                    <a:endParaRPr lang="en-US" dirty="0"/>
                  </a:p>
                </p:txBody>
              </p:sp>
            </p:grpSp>
            <p:grpSp>
              <p:nvGrpSpPr>
                <p:cNvPr id="753" name="Group 444"/>
                <p:cNvGrpSpPr>
                  <a:grpSpLocks/>
                </p:cNvGrpSpPr>
                <p:nvPr/>
              </p:nvGrpSpPr>
              <p:grpSpPr bwMode="auto">
                <a:xfrm>
                  <a:off x="4162" y="3584"/>
                  <a:ext cx="87" cy="44"/>
                  <a:chOff x="4162" y="3584"/>
                  <a:chExt cx="87" cy="44"/>
                </a:xfrm>
              </p:grpSpPr>
              <p:sp>
                <p:nvSpPr>
                  <p:cNvPr id="772" name="Line 445"/>
                  <p:cNvSpPr>
                    <a:spLocks noChangeShapeType="1"/>
                  </p:cNvSpPr>
                  <p:nvPr/>
                </p:nvSpPr>
                <p:spPr bwMode="auto">
                  <a:xfrm>
                    <a:off x="4187" y="3584"/>
                    <a:ext cx="43" cy="0"/>
                  </a:xfrm>
                  <a:prstGeom prst="line">
                    <a:avLst/>
                  </a:prstGeom>
                  <a:noFill/>
                  <a:ln w="12700">
                    <a:solidFill>
                      <a:srgbClr val="000000"/>
                    </a:solidFill>
                    <a:round/>
                    <a:headEnd/>
                    <a:tailEnd/>
                  </a:ln>
                </p:spPr>
                <p:txBody>
                  <a:bodyPr wrap="none" anchor="ctr"/>
                  <a:lstStyle/>
                  <a:p>
                    <a:endParaRPr lang="en-US" dirty="0"/>
                  </a:p>
                </p:txBody>
              </p:sp>
              <p:sp>
                <p:nvSpPr>
                  <p:cNvPr id="773" name="Line 446"/>
                  <p:cNvSpPr>
                    <a:spLocks noChangeShapeType="1"/>
                  </p:cNvSpPr>
                  <p:nvPr/>
                </p:nvSpPr>
                <p:spPr bwMode="auto">
                  <a:xfrm>
                    <a:off x="4177" y="3607"/>
                    <a:ext cx="40" cy="0"/>
                  </a:xfrm>
                  <a:prstGeom prst="line">
                    <a:avLst/>
                  </a:prstGeom>
                  <a:noFill/>
                  <a:ln w="12700">
                    <a:solidFill>
                      <a:srgbClr val="000000"/>
                    </a:solidFill>
                    <a:round/>
                    <a:headEnd/>
                    <a:tailEnd/>
                  </a:ln>
                </p:spPr>
                <p:txBody>
                  <a:bodyPr wrap="none" anchor="ctr"/>
                  <a:lstStyle/>
                  <a:p>
                    <a:endParaRPr lang="en-US" dirty="0"/>
                  </a:p>
                </p:txBody>
              </p:sp>
              <p:sp>
                <p:nvSpPr>
                  <p:cNvPr id="774" name="Line 447"/>
                  <p:cNvSpPr>
                    <a:spLocks noChangeShapeType="1"/>
                  </p:cNvSpPr>
                  <p:nvPr/>
                </p:nvSpPr>
                <p:spPr bwMode="auto">
                  <a:xfrm>
                    <a:off x="4162" y="3628"/>
                    <a:ext cx="87" cy="0"/>
                  </a:xfrm>
                  <a:prstGeom prst="line">
                    <a:avLst/>
                  </a:prstGeom>
                  <a:noFill/>
                  <a:ln w="12700">
                    <a:solidFill>
                      <a:srgbClr val="000000"/>
                    </a:solidFill>
                    <a:round/>
                    <a:headEnd/>
                    <a:tailEnd/>
                  </a:ln>
                </p:spPr>
                <p:txBody>
                  <a:bodyPr wrap="none" anchor="ctr"/>
                  <a:lstStyle/>
                  <a:p>
                    <a:endParaRPr lang="en-US" dirty="0"/>
                  </a:p>
                </p:txBody>
              </p:sp>
            </p:grpSp>
            <p:grpSp>
              <p:nvGrpSpPr>
                <p:cNvPr id="754" name="Group 448"/>
                <p:cNvGrpSpPr>
                  <a:grpSpLocks/>
                </p:cNvGrpSpPr>
                <p:nvPr/>
              </p:nvGrpSpPr>
              <p:grpSpPr bwMode="auto">
                <a:xfrm>
                  <a:off x="4405" y="3570"/>
                  <a:ext cx="556" cy="75"/>
                  <a:chOff x="4405" y="3570"/>
                  <a:chExt cx="556" cy="75"/>
                </a:xfrm>
              </p:grpSpPr>
              <p:sp>
                <p:nvSpPr>
                  <p:cNvPr id="766" name="Line 449"/>
                  <p:cNvSpPr>
                    <a:spLocks noChangeShapeType="1"/>
                  </p:cNvSpPr>
                  <p:nvPr/>
                </p:nvSpPr>
                <p:spPr bwMode="auto">
                  <a:xfrm>
                    <a:off x="4405" y="3643"/>
                    <a:ext cx="339" cy="0"/>
                  </a:xfrm>
                  <a:prstGeom prst="line">
                    <a:avLst/>
                  </a:prstGeom>
                  <a:noFill/>
                  <a:ln w="12700">
                    <a:solidFill>
                      <a:srgbClr val="000000"/>
                    </a:solidFill>
                    <a:round/>
                    <a:headEnd/>
                    <a:tailEnd/>
                  </a:ln>
                </p:spPr>
                <p:txBody>
                  <a:bodyPr wrap="none" anchor="ctr"/>
                  <a:lstStyle/>
                  <a:p>
                    <a:endParaRPr lang="en-US" dirty="0"/>
                  </a:p>
                </p:txBody>
              </p:sp>
              <p:sp>
                <p:nvSpPr>
                  <p:cNvPr id="767" name="Line 450"/>
                  <p:cNvSpPr>
                    <a:spLocks noChangeShapeType="1"/>
                  </p:cNvSpPr>
                  <p:nvPr/>
                </p:nvSpPr>
                <p:spPr bwMode="auto">
                  <a:xfrm>
                    <a:off x="4891" y="3570"/>
                    <a:ext cx="66" cy="0"/>
                  </a:xfrm>
                  <a:prstGeom prst="line">
                    <a:avLst/>
                  </a:prstGeom>
                  <a:noFill/>
                  <a:ln w="12700">
                    <a:solidFill>
                      <a:srgbClr val="000000"/>
                    </a:solidFill>
                    <a:round/>
                    <a:headEnd/>
                    <a:tailEnd/>
                  </a:ln>
                </p:spPr>
                <p:txBody>
                  <a:bodyPr wrap="none" anchor="ctr"/>
                  <a:lstStyle/>
                  <a:p>
                    <a:endParaRPr lang="en-US" dirty="0"/>
                  </a:p>
                </p:txBody>
              </p:sp>
              <p:sp>
                <p:nvSpPr>
                  <p:cNvPr id="768" name="Line 451"/>
                  <p:cNvSpPr>
                    <a:spLocks noChangeShapeType="1"/>
                  </p:cNvSpPr>
                  <p:nvPr/>
                </p:nvSpPr>
                <p:spPr bwMode="auto">
                  <a:xfrm>
                    <a:off x="4913" y="3596"/>
                    <a:ext cx="48" cy="0"/>
                  </a:xfrm>
                  <a:prstGeom prst="line">
                    <a:avLst/>
                  </a:prstGeom>
                  <a:noFill/>
                  <a:ln w="12700">
                    <a:solidFill>
                      <a:srgbClr val="000000"/>
                    </a:solidFill>
                    <a:round/>
                    <a:headEnd/>
                    <a:tailEnd/>
                  </a:ln>
                </p:spPr>
                <p:txBody>
                  <a:bodyPr wrap="none" anchor="ctr"/>
                  <a:lstStyle/>
                  <a:p>
                    <a:endParaRPr lang="en-US" dirty="0"/>
                  </a:p>
                </p:txBody>
              </p:sp>
              <p:sp>
                <p:nvSpPr>
                  <p:cNvPr id="769" name="Line 452"/>
                  <p:cNvSpPr>
                    <a:spLocks noChangeShapeType="1"/>
                  </p:cNvSpPr>
                  <p:nvPr/>
                </p:nvSpPr>
                <p:spPr bwMode="auto">
                  <a:xfrm>
                    <a:off x="4867" y="3620"/>
                    <a:ext cx="94" cy="0"/>
                  </a:xfrm>
                  <a:prstGeom prst="line">
                    <a:avLst/>
                  </a:prstGeom>
                  <a:noFill/>
                  <a:ln w="12700">
                    <a:solidFill>
                      <a:srgbClr val="000000"/>
                    </a:solidFill>
                    <a:round/>
                    <a:headEnd/>
                    <a:tailEnd/>
                  </a:ln>
                </p:spPr>
                <p:txBody>
                  <a:bodyPr wrap="none" anchor="ctr"/>
                  <a:lstStyle/>
                  <a:p>
                    <a:endParaRPr lang="en-US" dirty="0"/>
                  </a:p>
                </p:txBody>
              </p:sp>
              <p:sp>
                <p:nvSpPr>
                  <p:cNvPr id="770" name="Line 453"/>
                  <p:cNvSpPr>
                    <a:spLocks noChangeShapeType="1"/>
                  </p:cNvSpPr>
                  <p:nvPr/>
                </p:nvSpPr>
                <p:spPr bwMode="auto">
                  <a:xfrm>
                    <a:off x="4776" y="3643"/>
                    <a:ext cx="39" cy="0"/>
                  </a:xfrm>
                  <a:prstGeom prst="line">
                    <a:avLst/>
                  </a:prstGeom>
                  <a:noFill/>
                  <a:ln w="12700">
                    <a:solidFill>
                      <a:srgbClr val="000000"/>
                    </a:solidFill>
                    <a:round/>
                    <a:headEnd/>
                    <a:tailEnd/>
                  </a:ln>
                </p:spPr>
                <p:txBody>
                  <a:bodyPr wrap="none" anchor="ctr"/>
                  <a:lstStyle/>
                  <a:p>
                    <a:endParaRPr lang="en-US" dirty="0"/>
                  </a:p>
                </p:txBody>
              </p:sp>
              <p:sp>
                <p:nvSpPr>
                  <p:cNvPr id="771" name="Line 454"/>
                  <p:cNvSpPr>
                    <a:spLocks noChangeShapeType="1"/>
                  </p:cNvSpPr>
                  <p:nvPr/>
                </p:nvSpPr>
                <p:spPr bwMode="auto">
                  <a:xfrm>
                    <a:off x="4850" y="3645"/>
                    <a:ext cx="105" cy="0"/>
                  </a:xfrm>
                  <a:prstGeom prst="line">
                    <a:avLst/>
                  </a:prstGeom>
                  <a:noFill/>
                  <a:ln w="12700">
                    <a:solidFill>
                      <a:srgbClr val="000000"/>
                    </a:solidFill>
                    <a:round/>
                    <a:headEnd/>
                    <a:tailEnd/>
                  </a:ln>
                </p:spPr>
                <p:txBody>
                  <a:bodyPr wrap="none" anchor="ctr"/>
                  <a:lstStyle/>
                  <a:p>
                    <a:endParaRPr lang="en-US" dirty="0"/>
                  </a:p>
                </p:txBody>
              </p:sp>
            </p:grpSp>
            <p:grpSp>
              <p:nvGrpSpPr>
                <p:cNvPr id="755" name="Group 455"/>
                <p:cNvGrpSpPr>
                  <a:grpSpLocks/>
                </p:cNvGrpSpPr>
                <p:nvPr/>
              </p:nvGrpSpPr>
              <p:grpSpPr bwMode="auto">
                <a:xfrm>
                  <a:off x="5006" y="3584"/>
                  <a:ext cx="161" cy="63"/>
                  <a:chOff x="5006" y="3584"/>
                  <a:chExt cx="161" cy="63"/>
                </a:xfrm>
              </p:grpSpPr>
              <p:sp>
                <p:nvSpPr>
                  <p:cNvPr id="763" name="Line 456"/>
                  <p:cNvSpPr>
                    <a:spLocks noChangeShapeType="1"/>
                  </p:cNvSpPr>
                  <p:nvPr/>
                </p:nvSpPr>
                <p:spPr bwMode="auto">
                  <a:xfrm>
                    <a:off x="5006" y="3584"/>
                    <a:ext cx="150" cy="0"/>
                  </a:xfrm>
                  <a:prstGeom prst="line">
                    <a:avLst/>
                  </a:prstGeom>
                  <a:noFill/>
                  <a:ln w="12700">
                    <a:solidFill>
                      <a:srgbClr val="000000"/>
                    </a:solidFill>
                    <a:round/>
                    <a:headEnd/>
                    <a:tailEnd/>
                  </a:ln>
                </p:spPr>
                <p:txBody>
                  <a:bodyPr wrap="none" anchor="ctr"/>
                  <a:lstStyle/>
                  <a:p>
                    <a:endParaRPr lang="en-US" dirty="0"/>
                  </a:p>
                </p:txBody>
              </p:sp>
              <p:sp>
                <p:nvSpPr>
                  <p:cNvPr id="764" name="Line 457"/>
                  <p:cNvSpPr>
                    <a:spLocks noChangeShapeType="1"/>
                  </p:cNvSpPr>
                  <p:nvPr/>
                </p:nvSpPr>
                <p:spPr bwMode="auto">
                  <a:xfrm>
                    <a:off x="5030" y="3612"/>
                    <a:ext cx="129" cy="0"/>
                  </a:xfrm>
                  <a:prstGeom prst="line">
                    <a:avLst/>
                  </a:prstGeom>
                  <a:noFill/>
                  <a:ln w="12700">
                    <a:solidFill>
                      <a:srgbClr val="000000"/>
                    </a:solidFill>
                    <a:round/>
                    <a:headEnd/>
                    <a:tailEnd/>
                  </a:ln>
                </p:spPr>
                <p:txBody>
                  <a:bodyPr wrap="none" anchor="ctr"/>
                  <a:lstStyle/>
                  <a:p>
                    <a:endParaRPr lang="en-US" dirty="0"/>
                  </a:p>
                </p:txBody>
              </p:sp>
              <p:sp>
                <p:nvSpPr>
                  <p:cNvPr id="765" name="Line 458"/>
                  <p:cNvSpPr>
                    <a:spLocks noChangeShapeType="1"/>
                  </p:cNvSpPr>
                  <p:nvPr/>
                </p:nvSpPr>
                <p:spPr bwMode="auto">
                  <a:xfrm>
                    <a:off x="5032" y="3647"/>
                    <a:ext cx="135" cy="0"/>
                  </a:xfrm>
                  <a:prstGeom prst="line">
                    <a:avLst/>
                  </a:prstGeom>
                  <a:noFill/>
                  <a:ln w="12700">
                    <a:solidFill>
                      <a:srgbClr val="000000"/>
                    </a:solidFill>
                    <a:round/>
                    <a:headEnd/>
                    <a:tailEnd/>
                  </a:ln>
                </p:spPr>
                <p:txBody>
                  <a:bodyPr wrap="none" anchor="ctr"/>
                  <a:lstStyle/>
                  <a:p>
                    <a:endParaRPr lang="en-US" dirty="0"/>
                  </a:p>
                </p:txBody>
              </p:sp>
            </p:grpSp>
            <p:grpSp>
              <p:nvGrpSpPr>
                <p:cNvPr id="756" name="Group 459"/>
                <p:cNvGrpSpPr>
                  <a:grpSpLocks/>
                </p:cNvGrpSpPr>
                <p:nvPr/>
              </p:nvGrpSpPr>
              <p:grpSpPr bwMode="auto">
                <a:xfrm>
                  <a:off x="5215" y="3584"/>
                  <a:ext cx="194" cy="66"/>
                  <a:chOff x="5215" y="3584"/>
                  <a:chExt cx="194" cy="66"/>
                </a:xfrm>
              </p:grpSpPr>
              <p:sp>
                <p:nvSpPr>
                  <p:cNvPr id="757" name="Line 460"/>
                  <p:cNvSpPr>
                    <a:spLocks noChangeShapeType="1"/>
                  </p:cNvSpPr>
                  <p:nvPr/>
                </p:nvSpPr>
                <p:spPr bwMode="auto">
                  <a:xfrm>
                    <a:off x="5229" y="3584"/>
                    <a:ext cx="145" cy="0"/>
                  </a:xfrm>
                  <a:prstGeom prst="line">
                    <a:avLst/>
                  </a:prstGeom>
                  <a:noFill/>
                  <a:ln w="12700">
                    <a:solidFill>
                      <a:srgbClr val="000000"/>
                    </a:solidFill>
                    <a:round/>
                    <a:headEnd/>
                    <a:tailEnd/>
                  </a:ln>
                </p:spPr>
                <p:txBody>
                  <a:bodyPr wrap="none" anchor="ctr"/>
                  <a:lstStyle/>
                  <a:p>
                    <a:endParaRPr lang="en-US" dirty="0"/>
                  </a:p>
                </p:txBody>
              </p:sp>
              <p:sp>
                <p:nvSpPr>
                  <p:cNvPr id="758" name="Line 461"/>
                  <p:cNvSpPr>
                    <a:spLocks noChangeShapeType="1"/>
                  </p:cNvSpPr>
                  <p:nvPr/>
                </p:nvSpPr>
                <p:spPr bwMode="auto">
                  <a:xfrm>
                    <a:off x="5215" y="3608"/>
                    <a:ext cx="112" cy="0"/>
                  </a:xfrm>
                  <a:prstGeom prst="line">
                    <a:avLst/>
                  </a:prstGeom>
                  <a:noFill/>
                  <a:ln w="12700">
                    <a:solidFill>
                      <a:srgbClr val="000000"/>
                    </a:solidFill>
                    <a:round/>
                    <a:headEnd/>
                    <a:tailEnd/>
                  </a:ln>
                </p:spPr>
                <p:txBody>
                  <a:bodyPr wrap="none" anchor="ctr"/>
                  <a:lstStyle/>
                  <a:p>
                    <a:endParaRPr lang="en-US" dirty="0"/>
                  </a:p>
                </p:txBody>
              </p:sp>
              <p:sp>
                <p:nvSpPr>
                  <p:cNvPr id="759" name="Line 462"/>
                  <p:cNvSpPr>
                    <a:spLocks noChangeShapeType="1"/>
                  </p:cNvSpPr>
                  <p:nvPr/>
                </p:nvSpPr>
                <p:spPr bwMode="auto">
                  <a:xfrm>
                    <a:off x="5229" y="3628"/>
                    <a:ext cx="105" cy="0"/>
                  </a:xfrm>
                  <a:prstGeom prst="line">
                    <a:avLst/>
                  </a:prstGeom>
                  <a:noFill/>
                  <a:ln w="12700">
                    <a:solidFill>
                      <a:srgbClr val="000000"/>
                    </a:solidFill>
                    <a:round/>
                    <a:headEnd/>
                    <a:tailEnd/>
                  </a:ln>
                </p:spPr>
                <p:txBody>
                  <a:bodyPr wrap="none" anchor="ctr"/>
                  <a:lstStyle/>
                  <a:p>
                    <a:endParaRPr lang="en-US" dirty="0"/>
                  </a:p>
                </p:txBody>
              </p:sp>
              <p:sp>
                <p:nvSpPr>
                  <p:cNvPr id="760" name="Line 463"/>
                  <p:cNvSpPr>
                    <a:spLocks noChangeShapeType="1"/>
                  </p:cNvSpPr>
                  <p:nvPr/>
                </p:nvSpPr>
                <p:spPr bwMode="auto">
                  <a:xfrm>
                    <a:off x="5225" y="3650"/>
                    <a:ext cx="134" cy="0"/>
                  </a:xfrm>
                  <a:prstGeom prst="line">
                    <a:avLst/>
                  </a:prstGeom>
                  <a:noFill/>
                  <a:ln w="12700">
                    <a:solidFill>
                      <a:srgbClr val="000000"/>
                    </a:solidFill>
                    <a:round/>
                    <a:headEnd/>
                    <a:tailEnd/>
                  </a:ln>
                </p:spPr>
                <p:txBody>
                  <a:bodyPr wrap="none" anchor="ctr"/>
                  <a:lstStyle/>
                  <a:p>
                    <a:endParaRPr lang="en-US" dirty="0"/>
                  </a:p>
                </p:txBody>
              </p:sp>
              <p:sp>
                <p:nvSpPr>
                  <p:cNvPr id="761" name="Line 464"/>
                  <p:cNvSpPr>
                    <a:spLocks noChangeShapeType="1"/>
                  </p:cNvSpPr>
                  <p:nvPr/>
                </p:nvSpPr>
                <p:spPr bwMode="auto">
                  <a:xfrm>
                    <a:off x="5372" y="3609"/>
                    <a:ext cx="25" cy="0"/>
                  </a:xfrm>
                  <a:prstGeom prst="line">
                    <a:avLst/>
                  </a:prstGeom>
                  <a:noFill/>
                  <a:ln w="12700">
                    <a:solidFill>
                      <a:srgbClr val="000000"/>
                    </a:solidFill>
                    <a:round/>
                    <a:headEnd/>
                    <a:tailEnd/>
                  </a:ln>
                </p:spPr>
                <p:txBody>
                  <a:bodyPr wrap="none" anchor="ctr"/>
                  <a:lstStyle/>
                  <a:p>
                    <a:endParaRPr lang="en-US" dirty="0"/>
                  </a:p>
                </p:txBody>
              </p:sp>
              <p:sp>
                <p:nvSpPr>
                  <p:cNvPr id="762" name="Line 465"/>
                  <p:cNvSpPr>
                    <a:spLocks noChangeShapeType="1"/>
                  </p:cNvSpPr>
                  <p:nvPr/>
                </p:nvSpPr>
                <p:spPr bwMode="auto">
                  <a:xfrm>
                    <a:off x="5386" y="3640"/>
                    <a:ext cx="23" cy="0"/>
                  </a:xfrm>
                  <a:prstGeom prst="line">
                    <a:avLst/>
                  </a:prstGeom>
                  <a:noFill/>
                  <a:ln w="12700">
                    <a:solidFill>
                      <a:srgbClr val="000000"/>
                    </a:solidFill>
                    <a:round/>
                    <a:headEnd/>
                    <a:tailEnd/>
                  </a:ln>
                </p:spPr>
                <p:txBody>
                  <a:bodyPr wrap="none" anchor="ctr"/>
                  <a:lstStyle/>
                  <a:p>
                    <a:endParaRPr lang="en-US" dirty="0"/>
                  </a:p>
                </p:txBody>
              </p:sp>
            </p:grpSp>
          </p:grpSp>
        </p:grpSp>
        <p:grpSp>
          <p:nvGrpSpPr>
            <p:cNvPr id="738" name="Group 466"/>
            <p:cNvGrpSpPr>
              <a:grpSpLocks/>
            </p:cNvGrpSpPr>
            <p:nvPr/>
          </p:nvGrpSpPr>
          <p:grpSpPr bwMode="auto">
            <a:xfrm>
              <a:off x="4480" y="3002"/>
              <a:ext cx="665" cy="146"/>
              <a:chOff x="4480" y="3002"/>
              <a:chExt cx="665" cy="146"/>
            </a:xfrm>
          </p:grpSpPr>
          <p:grpSp>
            <p:nvGrpSpPr>
              <p:cNvPr id="745" name="Group 467"/>
              <p:cNvGrpSpPr>
                <a:grpSpLocks/>
              </p:cNvGrpSpPr>
              <p:nvPr/>
            </p:nvGrpSpPr>
            <p:grpSpPr bwMode="auto">
              <a:xfrm>
                <a:off x="4480" y="3049"/>
                <a:ext cx="665" cy="99"/>
                <a:chOff x="4480" y="3049"/>
                <a:chExt cx="665" cy="99"/>
              </a:xfrm>
            </p:grpSpPr>
            <p:sp>
              <p:nvSpPr>
                <p:cNvPr id="747" name="Freeform 468"/>
                <p:cNvSpPr>
                  <a:spLocks/>
                </p:cNvSpPr>
                <p:nvPr/>
              </p:nvSpPr>
              <p:spPr bwMode="auto">
                <a:xfrm>
                  <a:off x="4480" y="3049"/>
                  <a:ext cx="665" cy="57"/>
                </a:xfrm>
                <a:custGeom>
                  <a:avLst/>
                  <a:gdLst>
                    <a:gd name="T0" fmla="*/ 0 w 665"/>
                    <a:gd name="T1" fmla="*/ 56 h 57"/>
                    <a:gd name="T2" fmla="*/ 664 w 665"/>
                    <a:gd name="T3" fmla="*/ 56 h 57"/>
                    <a:gd name="T4" fmla="*/ 624 w 665"/>
                    <a:gd name="T5" fmla="*/ 0 h 57"/>
                    <a:gd name="T6" fmla="*/ 40 w 665"/>
                    <a:gd name="T7" fmla="*/ 0 h 57"/>
                    <a:gd name="T8" fmla="*/ 0 w 665"/>
                    <a:gd name="T9" fmla="*/ 56 h 57"/>
                    <a:gd name="T10" fmla="*/ 0 60000 65536"/>
                    <a:gd name="T11" fmla="*/ 0 60000 65536"/>
                    <a:gd name="T12" fmla="*/ 0 60000 65536"/>
                    <a:gd name="T13" fmla="*/ 0 60000 65536"/>
                    <a:gd name="T14" fmla="*/ 0 60000 65536"/>
                    <a:gd name="T15" fmla="*/ 0 w 665"/>
                    <a:gd name="T16" fmla="*/ 0 h 57"/>
                    <a:gd name="T17" fmla="*/ 665 w 665"/>
                    <a:gd name="T18" fmla="*/ 57 h 57"/>
                  </a:gdLst>
                  <a:ahLst/>
                  <a:cxnLst>
                    <a:cxn ang="T10">
                      <a:pos x="T0" y="T1"/>
                    </a:cxn>
                    <a:cxn ang="T11">
                      <a:pos x="T2" y="T3"/>
                    </a:cxn>
                    <a:cxn ang="T12">
                      <a:pos x="T4" y="T5"/>
                    </a:cxn>
                    <a:cxn ang="T13">
                      <a:pos x="T6" y="T7"/>
                    </a:cxn>
                    <a:cxn ang="T14">
                      <a:pos x="T8" y="T9"/>
                    </a:cxn>
                  </a:cxnLst>
                  <a:rect l="T15" t="T16" r="T17" b="T18"/>
                  <a:pathLst>
                    <a:path w="665" h="57">
                      <a:moveTo>
                        <a:pt x="0" y="56"/>
                      </a:moveTo>
                      <a:lnTo>
                        <a:pt x="664" y="56"/>
                      </a:lnTo>
                      <a:lnTo>
                        <a:pt x="624" y="0"/>
                      </a:lnTo>
                      <a:lnTo>
                        <a:pt x="40" y="0"/>
                      </a:lnTo>
                      <a:lnTo>
                        <a:pt x="0" y="56"/>
                      </a:lnTo>
                    </a:path>
                  </a:pathLst>
                </a:custGeom>
                <a:solidFill>
                  <a:srgbClr val="C0C0C0"/>
                </a:solidFill>
                <a:ln w="12700" cap="rnd" cmpd="sng">
                  <a:solidFill>
                    <a:srgbClr val="000000"/>
                  </a:solidFill>
                  <a:prstDash val="solid"/>
                  <a:round/>
                  <a:headEnd type="none" w="med" len="med"/>
                  <a:tailEnd type="none" w="med" len="med"/>
                </a:ln>
              </p:spPr>
              <p:txBody>
                <a:bodyPr/>
                <a:lstStyle/>
                <a:p>
                  <a:endParaRPr lang="en-US" dirty="0"/>
                </a:p>
              </p:txBody>
            </p:sp>
            <p:sp>
              <p:nvSpPr>
                <p:cNvPr id="748" name="Rectangle 469"/>
                <p:cNvSpPr>
                  <a:spLocks noChangeArrowheads="1"/>
                </p:cNvSpPr>
                <p:nvPr/>
              </p:nvSpPr>
              <p:spPr bwMode="auto">
                <a:xfrm>
                  <a:off x="4482" y="3107"/>
                  <a:ext cx="651" cy="41"/>
                </a:xfrm>
                <a:prstGeom prst="rect">
                  <a:avLst/>
                </a:prstGeom>
                <a:solidFill>
                  <a:srgbClr val="C0C0C0"/>
                </a:solidFill>
                <a:ln w="12700">
                  <a:solidFill>
                    <a:srgbClr val="000000"/>
                  </a:solidFill>
                  <a:miter lim="800000"/>
                  <a:headEnd/>
                  <a:tailEnd/>
                </a:ln>
              </p:spPr>
              <p:txBody>
                <a:bodyPr wrap="none" anchor="ctr"/>
                <a:lstStyle/>
                <a:p>
                  <a:endParaRPr lang="en-US" dirty="0"/>
                </a:p>
              </p:txBody>
            </p:sp>
          </p:grpSp>
          <p:sp>
            <p:nvSpPr>
              <p:cNvPr id="746" name="Freeform 470"/>
              <p:cNvSpPr>
                <a:spLocks/>
              </p:cNvSpPr>
              <p:nvPr/>
            </p:nvSpPr>
            <p:spPr bwMode="auto">
              <a:xfrm>
                <a:off x="4633" y="3002"/>
                <a:ext cx="354" cy="103"/>
              </a:xfrm>
              <a:custGeom>
                <a:avLst/>
                <a:gdLst>
                  <a:gd name="T0" fmla="*/ 0 w 354"/>
                  <a:gd name="T1" fmla="*/ 58 h 103"/>
                  <a:gd name="T2" fmla="*/ 0 w 354"/>
                  <a:gd name="T3" fmla="*/ 0 h 103"/>
                  <a:gd name="T4" fmla="*/ 353 w 354"/>
                  <a:gd name="T5" fmla="*/ 0 h 103"/>
                  <a:gd name="T6" fmla="*/ 353 w 354"/>
                  <a:gd name="T7" fmla="*/ 59 h 103"/>
                  <a:gd name="T8" fmla="*/ 351 w 354"/>
                  <a:gd name="T9" fmla="*/ 65 h 103"/>
                  <a:gd name="T10" fmla="*/ 348 w 354"/>
                  <a:gd name="T11" fmla="*/ 69 h 103"/>
                  <a:gd name="T12" fmla="*/ 342 w 354"/>
                  <a:gd name="T13" fmla="*/ 74 h 103"/>
                  <a:gd name="T14" fmla="*/ 334 w 354"/>
                  <a:gd name="T15" fmla="*/ 77 h 103"/>
                  <a:gd name="T16" fmla="*/ 324 w 354"/>
                  <a:gd name="T17" fmla="*/ 82 h 103"/>
                  <a:gd name="T18" fmla="*/ 315 w 354"/>
                  <a:gd name="T19" fmla="*/ 85 h 103"/>
                  <a:gd name="T20" fmla="*/ 303 w 354"/>
                  <a:gd name="T21" fmla="*/ 88 h 103"/>
                  <a:gd name="T22" fmla="*/ 289 w 354"/>
                  <a:gd name="T23" fmla="*/ 91 h 103"/>
                  <a:gd name="T24" fmla="*/ 279 w 354"/>
                  <a:gd name="T25" fmla="*/ 93 h 103"/>
                  <a:gd name="T26" fmla="*/ 260 w 354"/>
                  <a:gd name="T27" fmla="*/ 97 h 103"/>
                  <a:gd name="T28" fmla="*/ 244 w 354"/>
                  <a:gd name="T29" fmla="*/ 98 h 103"/>
                  <a:gd name="T30" fmla="*/ 230 w 354"/>
                  <a:gd name="T31" fmla="*/ 101 h 103"/>
                  <a:gd name="T32" fmla="*/ 213 w 354"/>
                  <a:gd name="T33" fmla="*/ 101 h 103"/>
                  <a:gd name="T34" fmla="*/ 193 w 354"/>
                  <a:gd name="T35" fmla="*/ 102 h 103"/>
                  <a:gd name="T36" fmla="*/ 168 w 354"/>
                  <a:gd name="T37" fmla="*/ 102 h 103"/>
                  <a:gd name="T38" fmla="*/ 145 w 354"/>
                  <a:gd name="T39" fmla="*/ 101 h 103"/>
                  <a:gd name="T40" fmla="*/ 123 w 354"/>
                  <a:gd name="T41" fmla="*/ 101 h 103"/>
                  <a:gd name="T42" fmla="*/ 104 w 354"/>
                  <a:gd name="T43" fmla="*/ 98 h 103"/>
                  <a:gd name="T44" fmla="*/ 88 w 354"/>
                  <a:gd name="T45" fmla="*/ 96 h 103"/>
                  <a:gd name="T46" fmla="*/ 75 w 354"/>
                  <a:gd name="T47" fmla="*/ 93 h 103"/>
                  <a:gd name="T48" fmla="*/ 58 w 354"/>
                  <a:gd name="T49" fmla="*/ 90 h 103"/>
                  <a:gd name="T50" fmla="*/ 45 w 354"/>
                  <a:gd name="T51" fmla="*/ 87 h 103"/>
                  <a:gd name="T52" fmla="*/ 34 w 354"/>
                  <a:gd name="T53" fmla="*/ 83 h 103"/>
                  <a:gd name="T54" fmla="*/ 22 w 354"/>
                  <a:gd name="T55" fmla="*/ 78 h 103"/>
                  <a:gd name="T56" fmla="*/ 15 w 354"/>
                  <a:gd name="T57" fmla="*/ 75 h 103"/>
                  <a:gd name="T58" fmla="*/ 9 w 354"/>
                  <a:gd name="T59" fmla="*/ 72 h 103"/>
                  <a:gd name="T60" fmla="*/ 5 w 354"/>
                  <a:gd name="T61" fmla="*/ 68 h 103"/>
                  <a:gd name="T62" fmla="*/ 2 w 354"/>
                  <a:gd name="T63" fmla="*/ 63 h 103"/>
                  <a:gd name="T64" fmla="*/ 0 w 354"/>
                  <a:gd name="T65" fmla="*/ 58 h 10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54"/>
                  <a:gd name="T100" fmla="*/ 0 h 103"/>
                  <a:gd name="T101" fmla="*/ 354 w 354"/>
                  <a:gd name="T102" fmla="*/ 103 h 10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54" h="103">
                    <a:moveTo>
                      <a:pt x="0" y="58"/>
                    </a:moveTo>
                    <a:lnTo>
                      <a:pt x="0" y="0"/>
                    </a:lnTo>
                    <a:lnTo>
                      <a:pt x="353" y="0"/>
                    </a:lnTo>
                    <a:lnTo>
                      <a:pt x="353" y="59"/>
                    </a:lnTo>
                    <a:lnTo>
                      <a:pt x="351" y="65"/>
                    </a:lnTo>
                    <a:lnTo>
                      <a:pt x="348" y="69"/>
                    </a:lnTo>
                    <a:lnTo>
                      <a:pt x="342" y="74"/>
                    </a:lnTo>
                    <a:lnTo>
                      <a:pt x="334" y="77"/>
                    </a:lnTo>
                    <a:lnTo>
                      <a:pt x="324" y="82"/>
                    </a:lnTo>
                    <a:lnTo>
                      <a:pt x="315" y="85"/>
                    </a:lnTo>
                    <a:lnTo>
                      <a:pt x="303" y="88"/>
                    </a:lnTo>
                    <a:lnTo>
                      <a:pt x="289" y="91"/>
                    </a:lnTo>
                    <a:lnTo>
                      <a:pt x="279" y="93"/>
                    </a:lnTo>
                    <a:lnTo>
                      <a:pt x="260" y="97"/>
                    </a:lnTo>
                    <a:lnTo>
                      <a:pt x="244" y="98"/>
                    </a:lnTo>
                    <a:lnTo>
                      <a:pt x="230" y="101"/>
                    </a:lnTo>
                    <a:lnTo>
                      <a:pt x="213" y="101"/>
                    </a:lnTo>
                    <a:lnTo>
                      <a:pt x="193" y="102"/>
                    </a:lnTo>
                    <a:lnTo>
                      <a:pt x="168" y="102"/>
                    </a:lnTo>
                    <a:lnTo>
                      <a:pt x="145" y="101"/>
                    </a:lnTo>
                    <a:lnTo>
                      <a:pt x="123" y="101"/>
                    </a:lnTo>
                    <a:lnTo>
                      <a:pt x="104" y="98"/>
                    </a:lnTo>
                    <a:lnTo>
                      <a:pt x="88" y="96"/>
                    </a:lnTo>
                    <a:lnTo>
                      <a:pt x="75" y="93"/>
                    </a:lnTo>
                    <a:lnTo>
                      <a:pt x="58" y="90"/>
                    </a:lnTo>
                    <a:lnTo>
                      <a:pt x="45" y="87"/>
                    </a:lnTo>
                    <a:lnTo>
                      <a:pt x="34" y="83"/>
                    </a:lnTo>
                    <a:lnTo>
                      <a:pt x="22" y="78"/>
                    </a:lnTo>
                    <a:lnTo>
                      <a:pt x="15" y="75"/>
                    </a:lnTo>
                    <a:lnTo>
                      <a:pt x="9" y="72"/>
                    </a:lnTo>
                    <a:lnTo>
                      <a:pt x="5" y="68"/>
                    </a:lnTo>
                    <a:lnTo>
                      <a:pt x="2" y="63"/>
                    </a:lnTo>
                    <a:lnTo>
                      <a:pt x="0" y="58"/>
                    </a:lnTo>
                  </a:path>
                </a:pathLst>
              </a:custGeom>
              <a:solidFill>
                <a:srgbClr val="C0C0C0"/>
              </a:solidFill>
              <a:ln w="12700" cap="rnd" cmpd="sng">
                <a:solidFill>
                  <a:srgbClr val="000000"/>
                </a:solidFill>
                <a:prstDash val="solid"/>
                <a:round/>
                <a:headEnd type="none" w="med" len="med"/>
                <a:tailEnd type="none" w="med" len="med"/>
              </a:ln>
            </p:spPr>
            <p:txBody>
              <a:bodyPr/>
              <a:lstStyle/>
              <a:p>
                <a:endParaRPr lang="en-US" dirty="0"/>
              </a:p>
            </p:txBody>
          </p:sp>
        </p:grpSp>
        <p:grpSp>
          <p:nvGrpSpPr>
            <p:cNvPr id="739" name="Group 471"/>
            <p:cNvGrpSpPr>
              <a:grpSpLocks/>
            </p:cNvGrpSpPr>
            <p:nvPr/>
          </p:nvGrpSpPr>
          <p:grpSpPr bwMode="auto">
            <a:xfrm>
              <a:off x="4400" y="2333"/>
              <a:ext cx="813" cy="681"/>
              <a:chOff x="4400" y="2333"/>
              <a:chExt cx="813" cy="681"/>
            </a:xfrm>
          </p:grpSpPr>
          <p:grpSp>
            <p:nvGrpSpPr>
              <p:cNvPr id="740" name="Group 472"/>
              <p:cNvGrpSpPr>
                <a:grpSpLocks/>
              </p:cNvGrpSpPr>
              <p:nvPr/>
            </p:nvGrpSpPr>
            <p:grpSpPr bwMode="auto">
              <a:xfrm>
                <a:off x="4400" y="2333"/>
                <a:ext cx="813" cy="681"/>
                <a:chOff x="4400" y="2333"/>
                <a:chExt cx="813" cy="681"/>
              </a:xfrm>
            </p:grpSpPr>
            <p:sp>
              <p:nvSpPr>
                <p:cNvPr id="742" name="AutoShape 473"/>
                <p:cNvSpPr>
                  <a:spLocks noChangeArrowheads="1"/>
                </p:cNvSpPr>
                <p:nvPr/>
              </p:nvSpPr>
              <p:spPr bwMode="auto">
                <a:xfrm>
                  <a:off x="4400" y="2333"/>
                  <a:ext cx="813" cy="681"/>
                </a:xfrm>
                <a:prstGeom prst="roundRect">
                  <a:avLst>
                    <a:gd name="adj" fmla="val 12324"/>
                  </a:avLst>
                </a:prstGeom>
                <a:solidFill>
                  <a:srgbClr val="C0C0C0"/>
                </a:solidFill>
                <a:ln w="12700">
                  <a:solidFill>
                    <a:srgbClr val="000000"/>
                  </a:solidFill>
                  <a:round/>
                  <a:headEnd/>
                  <a:tailEnd/>
                </a:ln>
              </p:spPr>
              <p:txBody>
                <a:bodyPr wrap="none" anchor="ctr"/>
                <a:lstStyle/>
                <a:p>
                  <a:endParaRPr lang="en-US" dirty="0"/>
                </a:p>
              </p:txBody>
            </p:sp>
            <p:sp>
              <p:nvSpPr>
                <p:cNvPr id="743" name="AutoShape 474"/>
                <p:cNvSpPr>
                  <a:spLocks noChangeArrowheads="1"/>
                </p:cNvSpPr>
                <p:nvPr/>
              </p:nvSpPr>
              <p:spPr bwMode="auto">
                <a:xfrm>
                  <a:off x="4493" y="2409"/>
                  <a:ext cx="629" cy="529"/>
                </a:xfrm>
                <a:prstGeom prst="roundRect">
                  <a:avLst>
                    <a:gd name="adj" fmla="val 12278"/>
                  </a:avLst>
                </a:prstGeom>
                <a:solidFill>
                  <a:srgbClr val="808080"/>
                </a:solidFill>
                <a:ln w="12700">
                  <a:solidFill>
                    <a:srgbClr val="000000"/>
                  </a:solidFill>
                  <a:round/>
                  <a:headEnd/>
                  <a:tailEnd/>
                </a:ln>
              </p:spPr>
              <p:txBody>
                <a:bodyPr wrap="none" anchor="ctr"/>
                <a:lstStyle/>
                <a:p>
                  <a:endParaRPr lang="en-US" dirty="0"/>
                </a:p>
              </p:txBody>
            </p:sp>
            <p:sp>
              <p:nvSpPr>
                <p:cNvPr id="744" name="AutoShape 475"/>
                <p:cNvSpPr>
                  <a:spLocks noChangeArrowheads="1"/>
                </p:cNvSpPr>
                <p:nvPr/>
              </p:nvSpPr>
              <p:spPr bwMode="auto">
                <a:xfrm>
                  <a:off x="4528" y="2439"/>
                  <a:ext cx="557" cy="468"/>
                </a:xfrm>
                <a:prstGeom prst="roundRect">
                  <a:avLst>
                    <a:gd name="adj" fmla="val 12176"/>
                  </a:avLst>
                </a:prstGeom>
                <a:solidFill>
                  <a:srgbClr val="008000"/>
                </a:solidFill>
                <a:ln w="12700">
                  <a:solidFill>
                    <a:srgbClr val="000000"/>
                  </a:solidFill>
                  <a:round/>
                  <a:headEnd/>
                  <a:tailEnd/>
                </a:ln>
              </p:spPr>
              <p:txBody>
                <a:bodyPr wrap="none" anchor="ctr"/>
                <a:lstStyle/>
                <a:p>
                  <a:endParaRPr lang="en-US" dirty="0"/>
                </a:p>
              </p:txBody>
            </p:sp>
          </p:grpSp>
          <p:sp>
            <p:nvSpPr>
              <p:cNvPr id="741" name="Rectangle 476"/>
              <p:cNvSpPr>
                <a:spLocks noChangeArrowheads="1"/>
              </p:cNvSpPr>
              <p:nvPr/>
            </p:nvSpPr>
            <p:spPr bwMode="auto">
              <a:xfrm>
                <a:off x="5090" y="2980"/>
                <a:ext cx="11" cy="5"/>
              </a:xfrm>
              <a:prstGeom prst="rect">
                <a:avLst/>
              </a:prstGeom>
              <a:solidFill>
                <a:srgbClr val="008000"/>
              </a:solidFill>
              <a:ln w="12700">
                <a:solidFill>
                  <a:srgbClr val="000000"/>
                </a:solidFill>
                <a:miter lim="800000"/>
                <a:headEnd/>
                <a:tailEnd/>
              </a:ln>
            </p:spPr>
            <p:txBody>
              <a:bodyPr wrap="none" anchor="ctr"/>
              <a:lstStyle/>
              <a:p>
                <a:endParaRPr lang="en-US" dirty="0"/>
              </a:p>
            </p:txBody>
          </p:sp>
        </p:grpSp>
      </p:grpSp>
      <p:cxnSp>
        <p:nvCxnSpPr>
          <p:cNvPr id="972" name="Straight Arrow Connector 971"/>
          <p:cNvCxnSpPr/>
          <p:nvPr/>
        </p:nvCxnSpPr>
        <p:spPr bwMode="auto">
          <a:xfrm flipV="1">
            <a:off x="2344112" y="1600199"/>
            <a:ext cx="4818689" cy="1"/>
          </a:xfrm>
          <a:prstGeom prst="straightConnector1">
            <a:avLst/>
          </a:prstGeom>
          <a:ln w="38100">
            <a:headEnd type="arrow"/>
            <a:tailEnd type="arrow"/>
          </a:ln>
        </p:spPr>
        <p:style>
          <a:lnRef idx="1">
            <a:schemeClr val="dk1"/>
          </a:lnRef>
          <a:fillRef idx="0">
            <a:schemeClr val="dk1"/>
          </a:fillRef>
          <a:effectRef idx="0">
            <a:schemeClr val="dk1"/>
          </a:effectRef>
          <a:fontRef idx="minor">
            <a:schemeClr val="tx1"/>
          </a:fontRef>
        </p:style>
      </p:cxnSp>
      <p:sp>
        <p:nvSpPr>
          <p:cNvPr id="973" name="TextBox 972"/>
          <p:cNvSpPr txBox="1"/>
          <p:nvPr/>
        </p:nvSpPr>
        <p:spPr bwMode="auto">
          <a:xfrm>
            <a:off x="7522315" y="978843"/>
            <a:ext cx="1195493" cy="938719"/>
          </a:xfrm>
          <a:prstGeom prst="rect">
            <a:avLst/>
          </a:prstGeom>
          <a:noFill/>
          <a:ln w="25400" algn="ctr">
            <a:noFill/>
            <a:miter lim="800000"/>
            <a:headEnd/>
            <a:tailEnd/>
          </a:ln>
        </p:spPr>
        <p:txBody>
          <a:bodyPr wrap="square" rtlCol="0">
            <a:spAutoFit/>
          </a:bodyPr>
          <a:lstStyle/>
          <a:p>
            <a:pPr algn="ctr">
              <a:spcBef>
                <a:spcPts val="0"/>
              </a:spcBef>
            </a:pPr>
            <a:r>
              <a:rPr lang="en-US" sz="1100" dirty="0" smtClean="0">
                <a:latin typeface="+mn-lt"/>
                <a:cs typeface="Arial" charset="0"/>
              </a:rPr>
              <a:t>Defense Automated Addressing System </a:t>
            </a:r>
          </a:p>
          <a:p>
            <a:pPr algn="ctr">
              <a:spcBef>
                <a:spcPts val="0"/>
              </a:spcBef>
            </a:pPr>
            <a:r>
              <a:rPr lang="en-US" sz="1100" dirty="0" smtClean="0">
                <a:latin typeface="+mn-lt"/>
                <a:cs typeface="Arial" charset="0"/>
              </a:rPr>
              <a:t>(DAAS)</a:t>
            </a:r>
            <a:endParaRPr lang="en-US" sz="1100" dirty="0">
              <a:latin typeface="+mn-lt"/>
              <a:cs typeface="Arial" charset="0"/>
            </a:endParaRPr>
          </a:p>
        </p:txBody>
      </p:sp>
      <p:pic>
        <p:nvPicPr>
          <p:cNvPr id="974" name="Picture 97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2896" y="640796"/>
            <a:ext cx="1048808" cy="972531"/>
          </a:xfrm>
          <a:prstGeom prst="rect">
            <a:avLst/>
          </a:prstGeom>
        </p:spPr>
      </p:pic>
      <p:cxnSp>
        <p:nvCxnSpPr>
          <p:cNvPr id="975" name="Straight Arrow Connector 974"/>
          <p:cNvCxnSpPr>
            <a:stCxn id="497" idx="2"/>
          </p:cNvCxnSpPr>
          <p:nvPr/>
        </p:nvCxnSpPr>
        <p:spPr bwMode="auto">
          <a:xfrm flipH="1">
            <a:off x="8077200" y="2438400"/>
            <a:ext cx="19453" cy="1499805"/>
          </a:xfrm>
          <a:prstGeom prst="straightConnector1">
            <a:avLst/>
          </a:prstGeom>
          <a:noFill/>
          <a:ln w="38100" cap="flat" cmpd="sng" algn="ctr">
            <a:solidFill>
              <a:schemeClr val="tx1"/>
            </a:solidFill>
            <a:prstDash val="solid"/>
            <a:round/>
            <a:headEnd type="arrow"/>
            <a:tailEnd type="arrow"/>
          </a:ln>
          <a:effectLst/>
        </p:spPr>
      </p:cxnSp>
      <p:sp>
        <p:nvSpPr>
          <p:cNvPr id="978" name="TextBox 977"/>
          <p:cNvSpPr txBox="1"/>
          <p:nvPr/>
        </p:nvSpPr>
        <p:spPr bwMode="auto">
          <a:xfrm>
            <a:off x="2225237" y="537925"/>
            <a:ext cx="4306532" cy="830997"/>
          </a:xfrm>
          <a:prstGeom prst="rect">
            <a:avLst/>
          </a:prstGeom>
          <a:noFill/>
          <a:ln w="9525" algn="ctr">
            <a:noFill/>
            <a:miter lim="800000"/>
            <a:headEnd/>
            <a:tailEnd/>
          </a:ln>
        </p:spPr>
        <p:txBody>
          <a:bodyPr wrap="square" rtlCol="0">
            <a:spAutoFit/>
          </a:bodyPr>
          <a:lstStyle/>
          <a:p>
            <a:pPr algn="ctr">
              <a:spcBef>
                <a:spcPct val="0"/>
              </a:spcBef>
            </a:pPr>
            <a:r>
              <a:rPr lang="en-US" sz="2400" dirty="0">
                <a:solidFill>
                  <a:srgbClr val="2D2DB9"/>
                </a:solidFill>
                <a:latin typeface="+mj-lt"/>
                <a:ea typeface="+mj-ea"/>
                <a:cs typeface="+mj-cs"/>
              </a:rPr>
              <a:t>How EDI </a:t>
            </a:r>
            <a:r>
              <a:rPr lang="en-US" sz="2400" dirty="0" smtClean="0">
                <a:solidFill>
                  <a:srgbClr val="2D2DB9"/>
                </a:solidFill>
                <a:latin typeface="+mj-lt"/>
                <a:ea typeface="+mj-ea"/>
                <a:cs typeface="+mj-cs"/>
              </a:rPr>
              <a:t>Supports </a:t>
            </a:r>
            <a:r>
              <a:rPr lang="en-US" sz="2400" dirty="0">
                <a:solidFill>
                  <a:srgbClr val="2D2DB9"/>
                </a:solidFill>
                <a:latin typeface="+mj-lt"/>
                <a:ea typeface="+mj-ea"/>
                <a:cs typeface="+mj-cs"/>
              </a:rPr>
              <a:t>Interoperability</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1_Blank Present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C0C0C0"/>
          </a:solidFill>
          <a:prstDash val="solid"/>
          <a:round/>
          <a:headEnd type="none" w="med" len="med"/>
          <a:tailEnd type="none" w="med" len="med"/>
        </a:ln>
        <a:effectLst>
          <a:outerShdw dist="35921" dir="2700000" algn="ctr" rotWithShape="0">
            <a:srgbClr val="808080"/>
          </a:outerShdw>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en-US" sz="16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9525" cap="flat" cmpd="sng" algn="ctr">
          <a:solidFill>
            <a:srgbClr val="C0C0C0"/>
          </a:solidFill>
          <a:prstDash val="solid"/>
          <a:round/>
          <a:headEnd type="none" w="med" len="med"/>
          <a:tailEnd type="none" w="med" len="med"/>
        </a:ln>
        <a:effectLst>
          <a:outerShdw dist="35921" dir="2700000" algn="ctr" rotWithShape="0">
            <a:srgbClr val="808080"/>
          </a:outerShdw>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en-US" sz="1600" b="1" i="0" u="none" strike="noStrike" cap="none" normalizeH="0" baseline="0" smtClean="0">
            <a:ln>
              <a:noFill/>
            </a:ln>
            <a:solidFill>
              <a:schemeClr val="tx1"/>
            </a:solidFill>
            <a:effectLst/>
            <a:latin typeface="Times New Roman" pitchFamily="18" charset="0"/>
          </a:defRPr>
        </a:defPPr>
      </a:lstStyle>
    </a:lnDef>
    <a:txDef>
      <a:spPr bwMode="auto">
        <a:noFill/>
        <a:ln w="9525" algn="ctr">
          <a:noFill/>
          <a:miter lim="800000"/>
          <a:headEnd/>
          <a:tailEnd/>
        </a:ln>
      </a:spPr>
      <a:bodyPr>
        <a:spAutoFit/>
      </a:bodyPr>
      <a:lstStyle>
        <a:defPPr>
          <a:spcBef>
            <a:spcPts val="0"/>
          </a:spcBef>
          <a:defRPr sz="2000" dirty="0">
            <a:solidFill>
              <a:srgbClr val="FF0000"/>
            </a:solidFill>
            <a:latin typeface="Arial Narrow" pitchFamily="34" charset="0"/>
            <a:cs typeface="Arial" charset="0"/>
          </a:defRPr>
        </a:defPPr>
      </a:lstStyle>
    </a:tx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15678</TotalTime>
  <Words>15137</Words>
  <Application>Microsoft Office PowerPoint</Application>
  <PresentationFormat>On-screen Show (4:3)</PresentationFormat>
  <Paragraphs>1537</Paragraphs>
  <Slides>76</Slides>
  <Notes>76</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2</vt:i4>
      </vt:variant>
      <vt:variant>
        <vt:lpstr>Slide Titles</vt:lpstr>
      </vt:variant>
      <vt:variant>
        <vt:i4>76</vt:i4>
      </vt:variant>
    </vt:vector>
  </HeadingPairs>
  <TitlesOfParts>
    <vt:vector size="89" baseType="lpstr">
      <vt:lpstr>Arial</vt:lpstr>
      <vt:lpstr>Arial </vt:lpstr>
      <vt:lpstr>Arial Narrow</vt:lpstr>
      <vt:lpstr>Arial Rounded MT Bold</vt:lpstr>
      <vt:lpstr>Calibri</vt:lpstr>
      <vt:lpstr>Cambria Math</vt:lpstr>
      <vt:lpstr>Helvetica</vt:lpstr>
      <vt:lpstr>Symbol</vt:lpstr>
      <vt:lpstr>Times New Roman</vt:lpstr>
      <vt:lpstr>Wingdings</vt:lpstr>
      <vt:lpstr>1_Blank Presentation</vt:lpstr>
      <vt:lpstr>Clip</vt:lpstr>
      <vt:lpstr>GALLERY</vt:lpstr>
      <vt:lpstr>Defense Logistics Management Standards (DLMS) Introductory Training</vt:lpstr>
      <vt:lpstr>DLMS Training Catalog</vt:lpstr>
      <vt:lpstr>Module Structure</vt:lpstr>
      <vt:lpstr>Module 2 Objectives</vt:lpstr>
      <vt:lpstr>EDI Components</vt:lpstr>
      <vt:lpstr>Definition of EDI</vt:lpstr>
      <vt:lpstr>PowerPoint Presentation</vt:lpstr>
      <vt:lpstr>ASC X12 EDI Versions/Releases</vt:lpstr>
      <vt:lpstr>PowerPoint Presentation</vt:lpstr>
      <vt:lpstr>Transaction Set Detail Hierarchy of Relationship</vt:lpstr>
      <vt:lpstr>Standard File Structure</vt:lpstr>
      <vt:lpstr>Data Elements</vt:lpstr>
      <vt:lpstr>Data Element Types</vt:lpstr>
      <vt:lpstr>Data Element Size How Does It Work?</vt:lpstr>
      <vt:lpstr>Data Element Use</vt:lpstr>
      <vt:lpstr>Simple and Component Data Elements</vt:lpstr>
      <vt:lpstr>Data Element Dictionary Example</vt:lpstr>
      <vt:lpstr>Standard File Structure</vt:lpstr>
      <vt:lpstr>Data Segment</vt:lpstr>
      <vt:lpstr>Data Segment Characteristics</vt:lpstr>
      <vt:lpstr>Data Segment Diagram</vt:lpstr>
      <vt:lpstr>Data Segment Diagram</vt:lpstr>
      <vt:lpstr>Data Segment Diagram</vt:lpstr>
      <vt:lpstr>Data Segment Diagram</vt:lpstr>
      <vt:lpstr>Data Segment Diagram</vt:lpstr>
      <vt:lpstr>Data Segment Use</vt:lpstr>
      <vt:lpstr>Data Segment Diagram - Data Dictionary Format</vt:lpstr>
      <vt:lpstr>Data Segment Diagram</vt:lpstr>
      <vt:lpstr>Data Segment Diagram</vt:lpstr>
      <vt:lpstr>Data Segment Diagram</vt:lpstr>
      <vt:lpstr>Data Segment Diagram</vt:lpstr>
      <vt:lpstr>Data Segment Diagram</vt:lpstr>
      <vt:lpstr>Data Segment Notes</vt:lpstr>
      <vt:lpstr>Data Elements  Within a Segment</vt:lpstr>
      <vt:lpstr>PowerPoint Presentation</vt:lpstr>
      <vt:lpstr>PowerPoint Presentation</vt:lpstr>
      <vt:lpstr>Relational Conditions</vt:lpstr>
      <vt:lpstr>PowerPoint Presentation</vt:lpstr>
      <vt:lpstr>Data Segments</vt:lpstr>
      <vt:lpstr>Composite Data Structure Within a Segment </vt:lpstr>
      <vt:lpstr>Standard File Structure</vt:lpstr>
      <vt:lpstr>Repeating Data</vt:lpstr>
      <vt:lpstr>Segment Repetition</vt:lpstr>
      <vt:lpstr>Data Segment Loops</vt:lpstr>
      <vt:lpstr>N1 Loop</vt:lpstr>
      <vt:lpstr>Nested Loops</vt:lpstr>
      <vt:lpstr>Loops and Nested Loops</vt:lpstr>
      <vt:lpstr>Non-ASC X12 Code Lists</vt:lpstr>
      <vt:lpstr>PowerPoint Presentation</vt:lpstr>
      <vt:lpstr>Hierarchical Level Loops</vt:lpstr>
      <vt:lpstr>Hierarchical Level Loops</vt:lpstr>
      <vt:lpstr>Standard File Structure</vt:lpstr>
      <vt:lpstr>Transaction Set</vt:lpstr>
      <vt:lpstr>Transaction Set  - Header and Trailer -</vt:lpstr>
      <vt:lpstr>The Beginning Segment</vt:lpstr>
      <vt:lpstr>PowerPoint Presentation</vt:lpstr>
      <vt:lpstr>Transaction Set Table Diagram</vt:lpstr>
      <vt:lpstr>Transaction Set Tables</vt:lpstr>
      <vt:lpstr>Transaction Table Diagram</vt:lpstr>
      <vt:lpstr>PowerPoint Presentation</vt:lpstr>
      <vt:lpstr>PowerPoint Presentation</vt:lpstr>
      <vt:lpstr>PowerPoint Presentation</vt:lpstr>
      <vt:lpstr>Transaction Set Composition</vt:lpstr>
      <vt:lpstr>Standard File Structure</vt:lpstr>
      <vt:lpstr>Envelopes</vt:lpstr>
      <vt:lpstr>Functional Group Envelope</vt:lpstr>
      <vt:lpstr>Functional Group Envelope</vt:lpstr>
      <vt:lpstr>Standard File Structure</vt:lpstr>
      <vt:lpstr>Interchange Envelope</vt:lpstr>
      <vt:lpstr>Interchange Envelope</vt:lpstr>
      <vt:lpstr>EDI Data Levels</vt:lpstr>
      <vt:lpstr>Module 2 Summary</vt:lpstr>
      <vt:lpstr>Data Element within a Data Segment</vt:lpstr>
      <vt:lpstr>Transaction Table Diagram</vt:lpstr>
      <vt:lpstr>Module 2 Quiz</vt:lpstr>
      <vt:lpstr>End of Module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Defense Logistics Management System</dc:title>
  <dc:creator>Yeakel, Dale C DLA CTR INFORMATION OPERATIONS;Larry.Tanner.ctr@dla.mil</dc:creator>
  <cp:lastModifiedBy>Williams, Sylvia CIV DLA INFO OPERATIONS (US)</cp:lastModifiedBy>
  <cp:revision>700</cp:revision>
  <cp:lastPrinted>2017-12-15T17:37:52Z</cp:lastPrinted>
  <dcterms:created xsi:type="dcterms:W3CDTF">2000-03-21T18:54:24Z</dcterms:created>
  <dcterms:modified xsi:type="dcterms:W3CDTF">2018-10-09T15:22:55Z</dcterms:modified>
  <cp:category>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1734207231</vt:i4>
  </property>
  <property fmtid="{D5CDD505-2E9C-101B-9397-08002B2CF9AE}" pid="3" name="_NewReviewCycle">
    <vt:lpwstr/>
  </property>
  <property fmtid="{D5CDD505-2E9C-101B-9397-08002B2CF9AE}" pid="4" name="_EmailSubject">
    <vt:lpwstr>Replace Module 2 Slides and Print-out Version</vt:lpwstr>
  </property>
  <property fmtid="{D5CDD505-2E9C-101B-9397-08002B2CF9AE}" pid="5" name="_AuthorEmail">
    <vt:lpwstr>Sylvia.Williams@dla.mil</vt:lpwstr>
  </property>
  <property fmtid="{D5CDD505-2E9C-101B-9397-08002B2CF9AE}" pid="6" name="_AuthorEmailDisplayName">
    <vt:lpwstr>Williams, Sylvia CIV DLA INFO OPERATIONS (US)</vt:lpwstr>
  </property>
</Properties>
</file>